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sldIdLst>
    <p:sldId id="256" r:id="rId2"/>
    <p:sldId id="257" r:id="rId3"/>
    <p:sldId id="258" r:id="rId4"/>
    <p:sldId id="259" r:id="rId5"/>
    <p:sldId id="260" r:id="rId6"/>
    <p:sldId id="261" r:id="rId7"/>
    <p:sldId id="283" r:id="rId8"/>
    <p:sldId id="284" r:id="rId9"/>
    <p:sldId id="285" r:id="rId10"/>
    <p:sldId id="286"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A0D96F-8FCF-43EC-9247-9437D1A4D086}"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272815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A0D96F-8FCF-43EC-9247-9437D1A4D086}"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347896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A0D96F-8FCF-43EC-9247-9437D1A4D086}"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270A0-2C19-4777-992C-73665817166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362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A0D96F-8FCF-43EC-9247-9437D1A4D086}"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697607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A0D96F-8FCF-43EC-9247-9437D1A4D086}"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270A0-2C19-4777-992C-73665817166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9190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A0D96F-8FCF-43EC-9247-9437D1A4D086}"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830747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A0D96F-8FCF-43EC-9247-9437D1A4D086}"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2168706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A0D96F-8FCF-43EC-9247-9437D1A4D086}"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290955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A0D96F-8FCF-43EC-9247-9437D1A4D086}"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93580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A0D96F-8FCF-43EC-9247-9437D1A4D086}"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68194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A0D96F-8FCF-43EC-9247-9437D1A4D086}"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119163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A0D96F-8FCF-43EC-9247-9437D1A4D086}" type="datetimeFigureOut">
              <a:rPr lang="en-IN" smtClean="0"/>
              <a:t>11-09-2022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283004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A0D96F-8FCF-43EC-9247-9437D1A4D086}" type="datetimeFigureOut">
              <a:rPr lang="en-IN" smtClean="0"/>
              <a:t>11-09-2022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3450147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0D96F-8FCF-43EC-9247-9437D1A4D086}" type="datetimeFigureOut">
              <a:rPr lang="en-IN" smtClean="0"/>
              <a:t>11-09-2022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397739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A0D96F-8FCF-43EC-9247-9437D1A4D086}"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29590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A0D96F-8FCF-43EC-9247-9437D1A4D086}"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C270A0-2C19-4777-992C-736658171669}" type="slidenum">
              <a:rPr lang="en-IN" smtClean="0"/>
              <a:t>‹#›</a:t>
            </a:fld>
            <a:endParaRPr lang="en-IN"/>
          </a:p>
        </p:txBody>
      </p:sp>
    </p:spTree>
    <p:extLst>
      <p:ext uri="{BB962C8B-B14F-4D97-AF65-F5344CB8AC3E}">
        <p14:creationId xmlns:p14="http://schemas.microsoft.com/office/powerpoint/2010/main" val="3688933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A0D96F-8FCF-43EC-9247-9437D1A4D086}" type="datetimeFigureOut">
              <a:rPr lang="en-IN" smtClean="0"/>
              <a:t>11-09-2022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C270A0-2C19-4777-992C-736658171669}" type="slidenum">
              <a:rPr lang="en-IN" smtClean="0"/>
              <a:t>‹#›</a:t>
            </a:fld>
            <a:endParaRPr lang="en-IN"/>
          </a:p>
        </p:txBody>
      </p:sp>
    </p:spTree>
    <p:extLst>
      <p:ext uri="{BB962C8B-B14F-4D97-AF65-F5344CB8AC3E}">
        <p14:creationId xmlns:p14="http://schemas.microsoft.com/office/powerpoint/2010/main" val="2793515038"/>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6121" y="1649691"/>
            <a:ext cx="10030118" cy="1754326"/>
          </a:xfrm>
          <a:prstGeom prst="rect">
            <a:avLst/>
          </a:prstGeom>
          <a:noFill/>
        </p:spPr>
        <p:txBody>
          <a:bodyPr wrap="square" rtlCol="0">
            <a:spAutoFit/>
          </a:bodyPr>
          <a:lstStyle/>
          <a:p>
            <a:pPr algn="ctr">
              <a:lnSpc>
                <a:spcPct val="90000"/>
              </a:lnSpc>
              <a:spcBef>
                <a:spcPct val="0"/>
              </a:spcBef>
            </a:pPr>
            <a:r>
              <a:rPr lang="en-IN" sz="6000" b="1" dirty="0">
                <a:solidFill>
                  <a:schemeClr val="accent2">
                    <a:lumMod val="75000"/>
                  </a:schemeClr>
                </a:solidFill>
                <a:ea typeface="+mj-ea"/>
                <a:cs typeface="Alef" panose="00000500000000000000" pitchFamily="2" charset="-79"/>
              </a:rPr>
              <a:t>Malignant-Comments-    Classifier</a:t>
            </a:r>
          </a:p>
        </p:txBody>
      </p:sp>
      <p:sp>
        <p:nvSpPr>
          <p:cNvPr id="4" name="TextBox 3"/>
          <p:cNvSpPr txBox="1"/>
          <p:nvPr/>
        </p:nvSpPr>
        <p:spPr>
          <a:xfrm>
            <a:off x="2516957" y="4835950"/>
            <a:ext cx="6947554" cy="1588127"/>
          </a:xfrm>
          <a:prstGeom prst="rect">
            <a:avLst/>
          </a:prstGeom>
          <a:noFill/>
        </p:spPr>
        <p:txBody>
          <a:bodyPr wrap="square" rtlCol="0">
            <a:spAutoFit/>
          </a:bodyPr>
          <a:lstStyle/>
          <a:p>
            <a:pPr algn="ctr">
              <a:lnSpc>
                <a:spcPct val="90000"/>
              </a:lnSpc>
              <a:spcBef>
                <a:spcPct val="0"/>
              </a:spcBef>
            </a:pPr>
            <a:r>
              <a:rPr lang="en-US" sz="4400" b="1" dirty="0">
                <a:solidFill>
                  <a:srgbClr val="7030A0"/>
                </a:solidFill>
              </a:rPr>
              <a:t>Author : </a:t>
            </a:r>
            <a:r>
              <a:rPr lang="en-US" sz="4400" b="1" dirty="0" err="1">
                <a:solidFill>
                  <a:srgbClr val="7030A0"/>
                </a:solidFill>
              </a:rPr>
              <a:t>Chandan</a:t>
            </a:r>
            <a:r>
              <a:rPr lang="en-US" sz="4400" b="1" dirty="0">
                <a:solidFill>
                  <a:srgbClr val="7030A0"/>
                </a:solidFill>
              </a:rPr>
              <a:t> Kumar</a:t>
            </a:r>
            <a:endParaRPr lang="en-IN" sz="4400" b="1" dirty="0">
              <a:solidFill>
                <a:srgbClr val="7030A0"/>
              </a:solidFill>
            </a:endParaRPr>
          </a:p>
          <a:p>
            <a:pPr algn="ctr">
              <a:lnSpc>
                <a:spcPct val="90000"/>
              </a:lnSpc>
              <a:spcBef>
                <a:spcPct val="0"/>
              </a:spcBef>
            </a:pPr>
            <a:endParaRPr lang="en-IN" sz="4400" b="1" dirty="0">
              <a:solidFill>
                <a:schemeClr val="accent2">
                  <a:lumMod val="75000"/>
                </a:schemeClr>
              </a:solidFill>
              <a:cs typeface="Alef" panose="00000500000000000000" pitchFamily="2" charset="-79"/>
            </a:endParaRPr>
          </a:p>
          <a:p>
            <a:endParaRPr lang="en-IN" dirty="0"/>
          </a:p>
        </p:txBody>
      </p:sp>
    </p:spTree>
    <p:extLst>
      <p:ext uri="{BB962C8B-B14F-4D97-AF65-F5344CB8AC3E}">
        <p14:creationId xmlns:p14="http://schemas.microsoft.com/office/powerpoint/2010/main" val="4183097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8166" y="1216058"/>
            <a:ext cx="7211505" cy="1046440"/>
          </a:xfrm>
          <a:prstGeom prst="rect">
            <a:avLst/>
          </a:prstGeom>
          <a:noFill/>
        </p:spPr>
        <p:txBody>
          <a:bodyPr wrap="square" rtlCol="0">
            <a:spAutoFit/>
          </a:bodyPr>
          <a:lstStyle/>
          <a:p>
            <a:pPr algn="ctr"/>
            <a:r>
              <a:rPr lang="en-IN" sz="4400" b="1" i="1" dirty="0">
                <a:cs typeface="Arial" panose="020B0604020202020204" pitchFamily="34" charset="0"/>
              </a:rPr>
              <a:t>Exploratory Data Analysis</a:t>
            </a:r>
          </a:p>
          <a:p>
            <a:endParaRPr lang="en-IN" dirty="0"/>
          </a:p>
        </p:txBody>
      </p:sp>
      <p:pic>
        <p:nvPicPr>
          <p:cNvPr id="5" name="Picture 4"/>
          <p:cNvPicPr>
            <a:picLocks noChangeAspect="1"/>
          </p:cNvPicPr>
          <p:nvPr/>
        </p:nvPicPr>
        <p:blipFill>
          <a:blip r:embed="rId2"/>
          <a:stretch>
            <a:fillRect/>
          </a:stretch>
        </p:blipFill>
        <p:spPr>
          <a:xfrm>
            <a:off x="772998" y="2262498"/>
            <a:ext cx="10435471" cy="426085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306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3377" y="791852"/>
            <a:ext cx="5772447" cy="5514680"/>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p:cNvSpPr txBox="1"/>
          <p:nvPr/>
        </p:nvSpPr>
        <p:spPr>
          <a:xfrm>
            <a:off x="6730738" y="2083324"/>
            <a:ext cx="4355184" cy="3323987"/>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IN" sz="3200" b="1" kern="0" dirty="0">
                <a:ln/>
                <a:solidFill>
                  <a:schemeClr val="accent4"/>
                </a:solidFill>
                <a:ea typeface="Calibri" panose="020F0502020204030204" pitchFamily="34" charset="0"/>
                <a:cs typeface="Mangal" panose="02040503050203030202" pitchFamily="18" charset="0"/>
              </a:rPr>
              <a:t>Out of total negative comments around 43.58% are malignant in nature followed by 24.07% are rude comments</a:t>
            </a:r>
            <a:endParaRPr lang="en-IN" sz="3200" b="1" dirty="0">
              <a:ln/>
              <a:solidFill>
                <a:schemeClr val="accent4"/>
              </a:solidFill>
            </a:endParaRPr>
          </a:p>
          <a:p>
            <a:endParaRPr lang="en-IN" b="1" dirty="0">
              <a:ln/>
              <a:solidFill>
                <a:schemeClr val="accent4"/>
              </a:solidFill>
            </a:endParaRPr>
          </a:p>
        </p:txBody>
      </p:sp>
    </p:spTree>
    <p:extLst>
      <p:ext uri="{BB962C8B-B14F-4D97-AF65-F5344CB8AC3E}">
        <p14:creationId xmlns:p14="http://schemas.microsoft.com/office/powerpoint/2010/main" val="312374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4717" y="933253"/>
            <a:ext cx="6042581" cy="5354425"/>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p:cNvSpPr txBox="1"/>
          <p:nvPr/>
        </p:nvSpPr>
        <p:spPr>
          <a:xfrm>
            <a:off x="7334054" y="1225485"/>
            <a:ext cx="4062952" cy="39703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342900" indent="-342900">
              <a:buFont typeface="Arial" panose="020B0604020202020204" pitchFamily="34" charset="0"/>
              <a:buChar char="•"/>
            </a:pPr>
            <a:r>
              <a:rPr lang="en-IN" b="1" kern="0" dirty="0">
                <a:ln/>
                <a:solidFill>
                  <a:schemeClr val="accent4"/>
                </a:solidFill>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endParaRPr lang="en-IN" b="1" kern="0" dirty="0" smtClean="0">
              <a:ln/>
              <a:solidFill>
                <a:schemeClr val="accent4"/>
              </a:solidFill>
              <a:ea typeface="Calibri" panose="020F0502020204030204" pitchFamily="34" charset="0"/>
              <a:cs typeface="Mangal" panose="02040503050203030202" pitchFamily="18" charset="0"/>
            </a:endParaRPr>
          </a:p>
          <a:p>
            <a:endParaRPr lang="en-IN" b="1" kern="0" dirty="0">
              <a:ln/>
              <a:solidFill>
                <a:schemeClr val="accent4"/>
              </a:solidFill>
              <a:ea typeface="Calibri" panose="020F0502020204030204" pitchFamily="34" charset="0"/>
              <a:cs typeface="Mangal" panose="02040503050203030202" pitchFamily="18" charset="0"/>
            </a:endParaRPr>
          </a:p>
          <a:p>
            <a:endParaRPr lang="en-IN" b="1" kern="0" dirty="0">
              <a:ln/>
              <a:solidFill>
                <a:schemeClr val="accent4"/>
              </a:solidFill>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b="1" kern="0" dirty="0">
                <a:ln/>
                <a:solidFill>
                  <a:schemeClr val="accent4"/>
                </a:solidFill>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b="1" dirty="0">
              <a:ln/>
              <a:solidFill>
                <a:schemeClr val="accent4"/>
              </a:solidFill>
            </a:endParaRPr>
          </a:p>
          <a:p>
            <a:endParaRPr lang="en-IN" b="1" dirty="0">
              <a:ln/>
              <a:solidFill>
                <a:schemeClr val="accent4"/>
              </a:solidFill>
            </a:endParaRPr>
          </a:p>
        </p:txBody>
      </p:sp>
    </p:spTree>
    <p:extLst>
      <p:ext uri="{BB962C8B-B14F-4D97-AF65-F5344CB8AC3E}">
        <p14:creationId xmlns:p14="http://schemas.microsoft.com/office/powerpoint/2010/main" val="1381958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6701" y="942680"/>
            <a:ext cx="6485641" cy="769441"/>
          </a:xfrm>
          <a:prstGeom prst="rect">
            <a:avLst/>
          </a:prstGeom>
          <a:noFill/>
        </p:spPr>
        <p:txBody>
          <a:bodyPr wrap="square" rtlCol="0">
            <a:spAutoFit/>
          </a:bodyPr>
          <a:lstStyle/>
          <a:p>
            <a:r>
              <a:rPr lang="en-US" sz="4400" b="1" i="1" dirty="0" smtClean="0">
                <a:cs typeface="Arial" panose="020B0604020202020204" pitchFamily="34" charset="0"/>
              </a:rPr>
              <a:t>   Data </a:t>
            </a:r>
            <a:r>
              <a:rPr lang="en-US" sz="4400" b="1" i="1" dirty="0">
                <a:cs typeface="Arial" panose="020B0604020202020204" pitchFamily="34" charset="0"/>
              </a:rPr>
              <a:t>Pre Processing </a:t>
            </a:r>
            <a:endParaRPr lang="en-IN" sz="4400" b="1" i="1" dirty="0">
              <a:cs typeface="Arial" panose="020B0604020202020204" pitchFamily="34" charset="0"/>
            </a:endParaRPr>
          </a:p>
        </p:txBody>
      </p:sp>
      <p:sp>
        <p:nvSpPr>
          <p:cNvPr id="3" name="TextBox 2"/>
          <p:cNvSpPr txBox="1"/>
          <p:nvPr/>
        </p:nvSpPr>
        <p:spPr>
          <a:xfrm>
            <a:off x="1178351" y="1923068"/>
            <a:ext cx="8371002" cy="4028282"/>
          </a:xfrm>
          <a:prstGeom prst="rect">
            <a:avLst/>
          </a:prstGeom>
          <a:noFill/>
        </p:spPr>
        <p:txBody>
          <a:bodyPr wrap="square" rtlCol="0">
            <a:spAutoFit/>
          </a:bodyPr>
          <a:lstStyle/>
          <a:p>
            <a:pPr lvl="0">
              <a:lnSpc>
                <a:spcPct val="107000"/>
              </a:lnSpc>
              <a:buSzPct val="100000"/>
              <a:buFont typeface="Wingdings" panose="05000000000000000000" pitchFamily="2" charset="2"/>
              <a:buChar char="§"/>
            </a:pPr>
            <a:r>
              <a:rPr lang="en-IN" dirty="0" smtClean="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pPr>
            <a:endParaRPr lang="en-IN" dirty="0" smtClean="0">
              <a:solidFill>
                <a:schemeClr val="tx1"/>
              </a:solidFill>
              <a:effectLst/>
              <a:ea typeface="Bahnschrift SemiLight" panose="020B0502040204020203" pitchFamily="34" charset="0"/>
              <a:cs typeface="Mangal" panose="02040503050203030202" pitchFamily="18" charset="0"/>
            </a:endParaRPr>
          </a:p>
          <a:p>
            <a:pPr lvl="0">
              <a:lnSpc>
                <a:spcPct val="107000"/>
              </a:lnSpc>
              <a:buSzPct val="100000"/>
              <a:buFont typeface="Wingdings" panose="05000000000000000000" pitchFamily="2" charset="2"/>
              <a:buChar char="§"/>
            </a:pPr>
            <a:r>
              <a:rPr lang="en-IN" dirty="0" smtClean="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pPr>
            <a:endParaRPr lang="en-IN" dirty="0" smtClean="0">
              <a:solidFill>
                <a:schemeClr val="tx1"/>
              </a:solidFill>
              <a:effectLst/>
              <a:ea typeface="Bahnschrift SemiLight" panose="020B0502040204020203" pitchFamily="34" charset="0"/>
              <a:cs typeface="Mangal" panose="02040503050203030202" pitchFamily="18" charset="0"/>
            </a:endParaRPr>
          </a:p>
          <a:p>
            <a:pPr lvl="0">
              <a:lnSpc>
                <a:spcPct val="107000"/>
              </a:lnSpc>
              <a:buSzPct val="100000"/>
              <a:buFont typeface="Wingdings" panose="05000000000000000000" pitchFamily="2" charset="2"/>
              <a:buChar char="§"/>
            </a:pPr>
            <a:r>
              <a:rPr lang="en-IN" dirty="0" smtClean="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pPr>
            <a:endParaRPr lang="en-IN" dirty="0" smtClean="0">
              <a:solidFill>
                <a:schemeClr val="tx1"/>
              </a:solidFill>
              <a:effectLst/>
              <a:ea typeface="Bahnschrift SemiLight" panose="020B0502040204020203" pitchFamily="34" charset="0"/>
              <a:cs typeface="Mangal" panose="02040503050203030202" pitchFamily="18" charset="0"/>
            </a:endParaRPr>
          </a:p>
          <a:p>
            <a:pPr lvl="0">
              <a:lnSpc>
                <a:spcPct val="107000"/>
              </a:lnSpc>
              <a:buSzPct val="100000"/>
              <a:buFont typeface="Wingdings" panose="05000000000000000000" pitchFamily="2" charset="2"/>
              <a:buChar char="§"/>
            </a:pPr>
            <a:r>
              <a:rPr lang="en-IN" dirty="0" smtClean="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pPr>
            <a:endParaRPr lang="en-IN" dirty="0" smtClean="0">
              <a:solidFill>
                <a:schemeClr val="tx1"/>
              </a:solidFill>
              <a:effectLst/>
              <a:ea typeface="Bahnschrift SemiLight" panose="020B0502040204020203" pitchFamily="34" charset="0"/>
              <a:cs typeface="Mangal" panose="02040503050203030202" pitchFamily="18" charset="0"/>
            </a:endParaRPr>
          </a:p>
          <a:p>
            <a:pPr lvl="0">
              <a:lnSpc>
                <a:spcPct val="107000"/>
              </a:lnSpc>
              <a:buSzPct val="100000"/>
              <a:buFont typeface="Wingdings" panose="05000000000000000000" pitchFamily="2" charset="2"/>
              <a:buChar char="§"/>
            </a:pPr>
            <a:r>
              <a:rPr lang="en-IN" dirty="0" smtClean="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buSzPct val="100000"/>
            </a:pPr>
            <a:endParaRPr lang="en-IN" dirty="0" smtClean="0">
              <a:solidFill>
                <a:schemeClr val="tx1"/>
              </a:solidFill>
              <a:effectLst/>
              <a:ea typeface="Bahnschrift SemiLight" panose="020B0502040204020203" pitchFamily="34" charset="0"/>
              <a:cs typeface="Mangal" panose="02040503050203030202" pitchFamily="18" charset="0"/>
            </a:endParaRPr>
          </a:p>
          <a:p>
            <a:pPr lvl="0">
              <a:lnSpc>
                <a:spcPct val="107000"/>
              </a:lnSpc>
              <a:spcAft>
                <a:spcPts val="800"/>
              </a:spcAft>
              <a:buSzPct val="100000"/>
              <a:buFont typeface="Wingdings" panose="05000000000000000000" pitchFamily="2" charset="2"/>
              <a:buChar char="§"/>
            </a:pPr>
            <a:r>
              <a:rPr lang="en-IN" dirty="0" smtClean="0">
                <a:solidFill>
                  <a:schemeClr val="tx1"/>
                </a:solidFill>
                <a:effectLst/>
                <a:ea typeface="Bahnschrift SemiLight" panose="020B0502040204020203" pitchFamily="34" charset="0"/>
                <a:cs typeface="Mangal" panose="02040503050203030202" pitchFamily="18" charset="0"/>
              </a:rPr>
              <a:t>Applying Text Vectorization to convert text into numeric</a:t>
            </a:r>
          </a:p>
          <a:p>
            <a:endParaRPr lang="en-IN" dirty="0"/>
          </a:p>
        </p:txBody>
      </p:sp>
    </p:spTree>
    <p:extLst>
      <p:ext uri="{BB962C8B-B14F-4D97-AF65-F5344CB8AC3E}">
        <p14:creationId xmlns:p14="http://schemas.microsoft.com/office/powerpoint/2010/main" val="856972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7971" y="1140643"/>
            <a:ext cx="8719794" cy="646331"/>
          </a:xfrm>
          <a:prstGeom prst="rect">
            <a:avLst/>
          </a:prstGeom>
          <a:noFill/>
        </p:spPr>
        <p:txBody>
          <a:bodyPr wrap="square" rtlCol="0">
            <a:spAutoFit/>
          </a:bodyPr>
          <a:lstStyle/>
          <a:p>
            <a:r>
              <a:rPr lang="en-IN" sz="3600" b="1" i="1" dirty="0">
                <a:cs typeface="Arial" panose="020B0604020202020204" pitchFamily="34" charset="0"/>
              </a:rPr>
              <a:t>Multi-Label Classification Techniques</a:t>
            </a:r>
          </a:p>
        </p:txBody>
      </p:sp>
      <p:sp>
        <p:nvSpPr>
          <p:cNvPr id="3" name="TextBox 2"/>
          <p:cNvSpPr txBox="1"/>
          <p:nvPr/>
        </p:nvSpPr>
        <p:spPr>
          <a:xfrm>
            <a:off x="1979629" y="2394408"/>
            <a:ext cx="6136849" cy="2862322"/>
          </a:xfrm>
          <a:prstGeom prst="rect">
            <a:avLst/>
          </a:prstGeom>
          <a:noFill/>
        </p:spPr>
        <p:txBody>
          <a:bodyPr wrap="square" rtlCol="0">
            <a:spAutoFit/>
          </a:bodyPr>
          <a:lstStyle/>
          <a:p>
            <a:r>
              <a:rPr lang="en-IN" b="1" dirty="0" smtClean="0">
                <a:effectLst/>
                <a:ea typeface="Calibri" panose="020F0502020204030204" pitchFamily="34" charset="0"/>
                <a:cs typeface="Mangal" panose="02040503050203030202" pitchFamily="18" charset="0"/>
              </a:rPr>
              <a:t>One Vs Rest</a:t>
            </a:r>
          </a:p>
          <a:p>
            <a:endParaRPr lang="en-IN" b="1" dirty="0" smtClean="0">
              <a:effectLst/>
              <a:ea typeface="Calibri" panose="020F0502020204030204" pitchFamily="34" charset="0"/>
              <a:cs typeface="Mangal" panose="02040503050203030202" pitchFamily="18" charset="0"/>
            </a:endParaRPr>
          </a:p>
          <a:p>
            <a:r>
              <a:rPr lang="en-IN" b="1" dirty="0" smtClean="0">
                <a:effectLst/>
                <a:ea typeface="Calibri" panose="020F0502020204030204" pitchFamily="34" charset="0"/>
                <a:cs typeface="Mangal" panose="02040503050203030202" pitchFamily="18" charset="0"/>
              </a:rPr>
              <a:t>Binary Relevance</a:t>
            </a:r>
          </a:p>
          <a:p>
            <a:endParaRPr lang="en-IN" b="1" dirty="0" smtClean="0">
              <a:effectLst/>
              <a:ea typeface="Calibri" panose="020F0502020204030204" pitchFamily="34" charset="0"/>
              <a:cs typeface="Mangal" panose="02040503050203030202" pitchFamily="18" charset="0"/>
            </a:endParaRPr>
          </a:p>
          <a:p>
            <a:r>
              <a:rPr lang="en-IN" b="1" dirty="0" smtClean="0">
                <a:effectLst/>
                <a:ea typeface="Calibri" panose="020F0502020204030204" pitchFamily="34" charset="0"/>
                <a:cs typeface="Mangal" panose="02040503050203030202" pitchFamily="18" charset="0"/>
              </a:rPr>
              <a:t>Classifier Chains</a:t>
            </a:r>
          </a:p>
          <a:p>
            <a:endParaRPr lang="en-IN" b="1" dirty="0" smtClean="0">
              <a:effectLst/>
              <a:ea typeface="Calibri" panose="020F0502020204030204" pitchFamily="34" charset="0"/>
              <a:cs typeface="Mangal" panose="02040503050203030202" pitchFamily="18" charset="0"/>
            </a:endParaRPr>
          </a:p>
          <a:p>
            <a:r>
              <a:rPr lang="en-IN" b="1" dirty="0" smtClean="0">
                <a:effectLst/>
                <a:ea typeface="Calibri" panose="020F0502020204030204" pitchFamily="34" charset="0"/>
                <a:cs typeface="Mangal" panose="02040503050203030202" pitchFamily="18" charset="0"/>
              </a:rPr>
              <a:t>Label </a:t>
            </a:r>
            <a:r>
              <a:rPr lang="en-IN" b="1" dirty="0" err="1" smtClean="0">
                <a:effectLst/>
                <a:ea typeface="Calibri" panose="020F0502020204030204" pitchFamily="34" charset="0"/>
                <a:cs typeface="Mangal" panose="02040503050203030202" pitchFamily="18" charset="0"/>
              </a:rPr>
              <a:t>Powerset</a:t>
            </a:r>
            <a:endParaRPr lang="en-IN" b="1" dirty="0" smtClean="0">
              <a:effectLst/>
              <a:ea typeface="Calibri" panose="020F0502020204030204" pitchFamily="34" charset="0"/>
              <a:cs typeface="Mangal" panose="02040503050203030202" pitchFamily="18" charset="0"/>
            </a:endParaRPr>
          </a:p>
          <a:p>
            <a:endParaRPr lang="en-IN" b="1" dirty="0" smtClean="0">
              <a:effectLst/>
              <a:ea typeface="Calibri" panose="020F0502020204030204" pitchFamily="34" charset="0"/>
              <a:cs typeface="Mangal" panose="02040503050203030202" pitchFamily="18" charset="0"/>
            </a:endParaRPr>
          </a:p>
          <a:p>
            <a:r>
              <a:rPr lang="en-IN" b="1" dirty="0" smtClean="0">
                <a:effectLst/>
                <a:ea typeface="Calibri" panose="020F0502020204030204" pitchFamily="34" charset="0"/>
                <a:cs typeface="Mangal" panose="02040503050203030202" pitchFamily="18" charset="0"/>
              </a:rPr>
              <a:t>Adapted Algorithm</a:t>
            </a:r>
          </a:p>
          <a:p>
            <a:endParaRPr lang="en-IN" dirty="0"/>
          </a:p>
        </p:txBody>
      </p:sp>
    </p:spTree>
    <p:extLst>
      <p:ext uri="{BB962C8B-B14F-4D97-AF65-F5344CB8AC3E}">
        <p14:creationId xmlns:p14="http://schemas.microsoft.com/office/powerpoint/2010/main" val="1695183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6833" y="2611225"/>
            <a:ext cx="5420412" cy="1107996"/>
          </a:xfrm>
          <a:prstGeom prst="rect">
            <a:avLst/>
          </a:prstGeom>
          <a:noFill/>
        </p:spPr>
        <p:txBody>
          <a:bodyPr wrap="square" rtlCol="0">
            <a:spAutoFit/>
          </a:bodyPr>
          <a:lstStyle/>
          <a:p>
            <a:r>
              <a:rPr lang="en-US" sz="6600" b="1" i="1" dirty="0" smtClean="0">
                <a:solidFill>
                  <a:schemeClr val="accent1">
                    <a:lumMod val="75000"/>
                  </a:schemeClr>
                </a:solidFill>
                <a:cs typeface="Arial" panose="020B0604020202020204" pitchFamily="34" charset="0"/>
              </a:rPr>
              <a:t>Word Cloud</a:t>
            </a:r>
            <a:endParaRPr lang="en-IN" sz="6600" b="1" i="1" dirty="0">
              <a:solidFill>
                <a:schemeClr val="accent1">
                  <a:lumMod val="75000"/>
                </a:schemeClr>
              </a:solidFill>
              <a:cs typeface="Arial" panose="020B0604020202020204" pitchFamily="34" charset="0"/>
            </a:endParaRPr>
          </a:p>
        </p:txBody>
      </p:sp>
    </p:spTree>
    <p:extLst>
      <p:ext uri="{BB962C8B-B14F-4D97-AF65-F5344CB8AC3E}">
        <p14:creationId xmlns:p14="http://schemas.microsoft.com/office/powerpoint/2010/main" val="1596468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1921" y="1178350"/>
            <a:ext cx="8418137" cy="646331"/>
          </a:xfrm>
          <a:prstGeom prst="rect">
            <a:avLst/>
          </a:prstGeom>
          <a:noFill/>
        </p:spPr>
        <p:txBody>
          <a:bodyPr wrap="square" rtlCol="0">
            <a:spAutoFit/>
          </a:bodyPr>
          <a:lstStyle/>
          <a:p>
            <a:r>
              <a:rPr lang="en-US" sz="3600" b="1" i="1" dirty="0">
                <a:cs typeface="Arial" panose="020B0604020202020204" pitchFamily="34" charset="0"/>
              </a:rPr>
              <a:t>Word Cloud for getting word sense</a:t>
            </a:r>
            <a:endParaRPr lang="en-IN" sz="3600" b="1" i="1" dirty="0">
              <a:cs typeface="Arial" panose="020B0604020202020204" pitchFamily="34" charset="0"/>
            </a:endParaRPr>
          </a:p>
        </p:txBody>
      </p:sp>
      <p:sp>
        <p:nvSpPr>
          <p:cNvPr id="3" name="TextBox 2"/>
          <p:cNvSpPr txBox="1"/>
          <p:nvPr/>
        </p:nvSpPr>
        <p:spPr>
          <a:xfrm>
            <a:off x="1036948" y="2083324"/>
            <a:ext cx="10133815" cy="3253198"/>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dirty="0">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r>
              <a:rPr lang="en-IN" dirty="0" smtClean="0">
                <a:ea typeface="Bahnschrift SemiLight" panose="020B0502040204020203" pitchFamily="34" charset="0"/>
                <a:cs typeface="Mangal" panose="02040503050203030202" pitchFamily="18" charset="0"/>
              </a:rPr>
              <a:t>.</a:t>
            </a:r>
          </a:p>
          <a:p>
            <a:pPr lvl="0">
              <a:lnSpc>
                <a:spcPct val="107000"/>
              </a:lnSpc>
              <a:spcAft>
                <a:spcPts val="800"/>
              </a:spcAft>
              <a:buSzPts val="1000"/>
              <a:tabLst>
                <a:tab pos="228600" algn="l"/>
                <a:tab pos="457200" algn="l"/>
              </a:tabLst>
            </a:pPr>
            <a:endParaRPr lang="en-IN" dirty="0">
              <a:ea typeface="Bahnschrift SemiLight" panose="020B0502040204020203"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dirty="0">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r>
              <a:rPr lang="en-IN" dirty="0" smtClean="0">
                <a:ea typeface="Bahnschrift SemiLight" panose="020B0502040204020203" pitchFamily="34" charset="0"/>
                <a:cs typeface="Mangal" panose="02040503050203030202" pitchFamily="18" charset="0"/>
              </a:rPr>
              <a:t>.</a:t>
            </a:r>
          </a:p>
          <a:p>
            <a:pPr lvl="0">
              <a:lnSpc>
                <a:spcPct val="107000"/>
              </a:lnSpc>
              <a:spcAft>
                <a:spcPts val="800"/>
              </a:spcAft>
              <a:buSzPts val="1000"/>
              <a:tabLst>
                <a:tab pos="228600" algn="l"/>
                <a:tab pos="457200" algn="l"/>
              </a:tabLst>
            </a:pPr>
            <a:endParaRPr lang="en-IN" dirty="0" smtClean="0">
              <a:ea typeface="Bahnschrift SemiLight" panose="020B0502040204020203"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228600" algn="l"/>
              </a:tabLst>
            </a:pPr>
            <a:r>
              <a:rPr lang="en-IN" dirty="0" smtClean="0">
                <a:ea typeface="Bahnschrift SemiLight" panose="020B0502040204020203" pitchFamily="34" charset="0"/>
                <a:cs typeface="Mangal" panose="02040503050203030202" pitchFamily="18" charset="0"/>
              </a:rPr>
              <a:t>The </a:t>
            </a:r>
            <a:r>
              <a:rPr lang="en-IN" dirty="0">
                <a:ea typeface="Bahnschrift SemiLight" panose="020B0502040204020203" pitchFamily="34" charset="0"/>
                <a:cs typeface="Mangal" panose="02040503050203030202" pitchFamily="18" charset="0"/>
              </a:rPr>
              <a:t>enlarged texts are the greatest number of words used there and small texts are the smaller number of words used.</a:t>
            </a:r>
          </a:p>
          <a:p>
            <a:endParaRPr lang="en-IN" dirty="0"/>
          </a:p>
        </p:txBody>
      </p:sp>
    </p:spTree>
    <p:extLst>
      <p:ext uri="{BB962C8B-B14F-4D97-AF65-F5344CB8AC3E}">
        <p14:creationId xmlns:p14="http://schemas.microsoft.com/office/powerpoint/2010/main" val="3329039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99692" y="744718"/>
            <a:ext cx="5976522" cy="5750350"/>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p:cNvSpPr txBox="1"/>
          <p:nvPr/>
        </p:nvSpPr>
        <p:spPr>
          <a:xfrm>
            <a:off x="7041823" y="1687398"/>
            <a:ext cx="4308050" cy="3539430"/>
          </a:xfrm>
          <a:prstGeom prst="rect">
            <a:avLst/>
          </a:prstGeom>
          <a:noFill/>
        </p:spPr>
        <p:txBody>
          <a:bodyPr wrap="square" rtlCol="0">
            <a:spAutoFit/>
          </a:bodyPr>
          <a:lstStyle/>
          <a:p>
            <a:r>
              <a:rPr lang="en-IN" sz="2800" b="1" dirty="0">
                <a:ln w="22225">
                  <a:solidFill>
                    <a:schemeClr val="accent2"/>
                  </a:solidFill>
                  <a:prstDash val="solid"/>
                </a:ln>
                <a:solidFill>
                  <a:schemeClr val="accent2">
                    <a:lumMod val="40000"/>
                    <a:lumOff val="60000"/>
                  </a:schemeClr>
                </a:solidFill>
              </a:rPr>
              <a:t>From </a:t>
            </a:r>
            <a:r>
              <a:rPr lang="en-IN" sz="2800" b="1" dirty="0" smtClean="0">
                <a:ln w="22225">
                  <a:solidFill>
                    <a:schemeClr val="accent2"/>
                  </a:solidFill>
                  <a:prstDash val="solid"/>
                </a:ln>
                <a:solidFill>
                  <a:schemeClr val="accent2">
                    <a:lumMod val="40000"/>
                    <a:lumOff val="60000"/>
                  </a:schemeClr>
                </a:solidFill>
              </a:rPr>
              <a:t>word cloud </a:t>
            </a:r>
            <a:r>
              <a:rPr lang="en-IN" sz="2800" b="1" dirty="0">
                <a:ln w="22225">
                  <a:solidFill>
                    <a:schemeClr val="accent2"/>
                  </a:solidFill>
                  <a:prstDash val="solid"/>
                </a:ln>
                <a:solidFill>
                  <a:schemeClr val="accent2">
                    <a:lumMod val="40000"/>
                    <a:lumOff val="60000"/>
                  </a:schemeClr>
                </a:solidFill>
              </a:rPr>
              <a:t>of malignant comments, it is clear that it mostly consists of words like edits, hey, white, fucking, gay, cocksucker, work, think, </a:t>
            </a:r>
            <a:r>
              <a:rPr lang="en-IN" sz="2800" b="1" dirty="0" smtClean="0">
                <a:ln w="22225">
                  <a:solidFill>
                    <a:schemeClr val="accent2"/>
                  </a:solidFill>
                  <a:prstDash val="solid"/>
                </a:ln>
                <a:solidFill>
                  <a:schemeClr val="accent2">
                    <a:lumMod val="40000"/>
                    <a:lumOff val="60000"/>
                  </a:schemeClr>
                </a:solidFill>
              </a:rPr>
              <a:t>Taliban etc.</a:t>
            </a:r>
            <a:endParaRPr lang="en-IN" sz="2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690872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9937" y="603315"/>
            <a:ext cx="6579909" cy="5524108"/>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p:cNvSpPr txBox="1"/>
          <p:nvPr/>
        </p:nvSpPr>
        <p:spPr>
          <a:xfrm>
            <a:off x="7400041" y="1253765"/>
            <a:ext cx="4298623" cy="4031873"/>
          </a:xfrm>
          <a:prstGeom prst="rect">
            <a:avLst/>
          </a:prstGeom>
          <a:noFill/>
        </p:spPr>
        <p:txBody>
          <a:bodyPr wrap="square" rtlCol="0">
            <a:spAutoFit/>
          </a:bodyPr>
          <a:lstStyle/>
          <a:p>
            <a:r>
              <a:rPr lang="en-IN" sz="3200" b="1" dirty="0">
                <a:ln w="22225">
                  <a:solidFill>
                    <a:schemeClr val="accent2"/>
                  </a:solidFill>
                  <a:prstDash val="solid"/>
                </a:ln>
                <a:solidFill>
                  <a:schemeClr val="accent2">
                    <a:lumMod val="40000"/>
                    <a:lumOff val="60000"/>
                  </a:schemeClr>
                </a:solidFill>
              </a:rPr>
              <a:t>From </a:t>
            </a:r>
            <a:r>
              <a:rPr lang="en-IN" sz="3200" b="1" dirty="0" smtClean="0">
                <a:ln w="22225">
                  <a:solidFill>
                    <a:schemeClr val="accent2"/>
                  </a:solidFill>
                  <a:prstDash val="solid"/>
                </a:ln>
                <a:solidFill>
                  <a:schemeClr val="accent2">
                    <a:lumMod val="40000"/>
                    <a:lumOff val="60000"/>
                  </a:schemeClr>
                </a:solidFill>
              </a:rPr>
              <a:t>word cloud </a:t>
            </a:r>
            <a:r>
              <a:rPr lang="en-IN" sz="3200" b="1" dirty="0">
                <a:ln w="22225">
                  <a:solidFill>
                    <a:schemeClr val="accent2"/>
                  </a:solidFill>
                  <a:prstDash val="solid"/>
                </a:ln>
                <a:solidFill>
                  <a:schemeClr val="accent2">
                    <a:lumMod val="40000"/>
                    <a:lumOff val="60000"/>
                  </a:schemeClr>
                </a:solidFill>
              </a:rPr>
              <a:t>of Highly malignant comments, it is clear that it mostly consists of words like fuck, stupid, fucking, bitch, crow, shit, cocksucker etc.</a:t>
            </a:r>
          </a:p>
        </p:txBody>
      </p:sp>
    </p:spTree>
    <p:extLst>
      <p:ext uri="{BB962C8B-B14F-4D97-AF65-F5344CB8AC3E}">
        <p14:creationId xmlns:p14="http://schemas.microsoft.com/office/powerpoint/2010/main" val="3585660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86991" y="913000"/>
            <a:ext cx="6422855" cy="5448692"/>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p:cNvSpPr txBox="1"/>
          <p:nvPr/>
        </p:nvSpPr>
        <p:spPr>
          <a:xfrm>
            <a:off x="7456602" y="1621410"/>
            <a:ext cx="4147794" cy="4031873"/>
          </a:xfrm>
          <a:prstGeom prst="rect">
            <a:avLst/>
          </a:prstGeom>
          <a:noFill/>
        </p:spPr>
        <p:txBody>
          <a:bodyPr wrap="square" rtlCol="0">
            <a:spAutoFit/>
          </a:bodyPr>
          <a:lstStyle/>
          <a:p>
            <a:r>
              <a:rPr lang="en-IN" sz="3200" b="1" dirty="0">
                <a:ln w="22225">
                  <a:solidFill>
                    <a:schemeClr val="accent2"/>
                  </a:solidFill>
                  <a:prstDash val="solid"/>
                </a:ln>
                <a:solidFill>
                  <a:schemeClr val="accent2">
                    <a:lumMod val="40000"/>
                    <a:lumOff val="60000"/>
                  </a:schemeClr>
                </a:solidFill>
              </a:rPr>
              <a:t>From </a:t>
            </a:r>
            <a:r>
              <a:rPr lang="en-IN" sz="3200" b="1" dirty="0" smtClean="0">
                <a:ln w="22225">
                  <a:solidFill>
                    <a:schemeClr val="accent2"/>
                  </a:solidFill>
                  <a:prstDash val="solid"/>
                </a:ln>
                <a:solidFill>
                  <a:schemeClr val="accent2">
                    <a:lumMod val="40000"/>
                    <a:lumOff val="60000"/>
                  </a:schemeClr>
                </a:solidFill>
              </a:rPr>
              <a:t>word cloud </a:t>
            </a:r>
            <a:r>
              <a:rPr lang="en-IN" sz="3200" b="1" dirty="0">
                <a:ln w="22225">
                  <a:solidFill>
                    <a:schemeClr val="accent2"/>
                  </a:solidFill>
                  <a:prstDash val="solid"/>
                </a:ln>
                <a:solidFill>
                  <a:schemeClr val="accent2">
                    <a:lumMod val="40000"/>
                    <a:lumOff val="60000"/>
                  </a:schemeClr>
                </a:solidFill>
              </a:rPr>
              <a:t>of Rude comments, it is clear that it mostly consists of words like fucking, shit, white, piece, edits, stuff, absurd etc.</a:t>
            </a:r>
          </a:p>
        </p:txBody>
      </p:sp>
    </p:spTree>
    <p:extLst>
      <p:ext uri="{BB962C8B-B14F-4D97-AF65-F5344CB8AC3E}">
        <p14:creationId xmlns:p14="http://schemas.microsoft.com/office/powerpoint/2010/main" val="134453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4" y="1385740"/>
            <a:ext cx="9954705" cy="830997"/>
          </a:xfrm>
          <a:prstGeom prst="rect">
            <a:avLst/>
          </a:prstGeom>
          <a:noFill/>
        </p:spPr>
        <p:txBody>
          <a:bodyPr wrap="square" rtlCol="0">
            <a:spAutoFit/>
          </a:bodyPr>
          <a:lstStyle/>
          <a:p>
            <a:r>
              <a:rPr lang="en-IN" b="1" i="1" dirty="0" smtClean="0">
                <a:cs typeface="Arial" panose="020B0604020202020204" pitchFamily="34" charset="0"/>
              </a:rPr>
              <a:t>                                          </a:t>
            </a:r>
            <a:r>
              <a:rPr lang="en-IN" sz="4800" b="1" i="1" dirty="0" smtClean="0">
                <a:cs typeface="Arial" panose="020B0604020202020204" pitchFamily="34" charset="0"/>
              </a:rPr>
              <a:t>INTRODUCTION</a:t>
            </a:r>
            <a:endParaRPr lang="en-IN" sz="4800" dirty="0"/>
          </a:p>
        </p:txBody>
      </p:sp>
      <p:sp>
        <p:nvSpPr>
          <p:cNvPr id="3" name="TextBox 2"/>
          <p:cNvSpPr txBox="1"/>
          <p:nvPr/>
        </p:nvSpPr>
        <p:spPr>
          <a:xfrm>
            <a:off x="688157" y="2724347"/>
            <a:ext cx="10444899" cy="4247317"/>
          </a:xfrm>
          <a:prstGeom prst="rect">
            <a:avLst/>
          </a:prstGeom>
          <a:noFill/>
        </p:spPr>
        <p:txBody>
          <a:bodyPr wrap="square" rtlCol="0">
            <a:spAutoFit/>
          </a:bodyPr>
          <a:lstStyle/>
          <a:p>
            <a:r>
              <a:rPr lang="en-US" sz="2000" dirty="0">
                <a:solidFill>
                  <a:schemeClr val="tx1">
                    <a:lumMod val="85000"/>
                    <a:lumOff val="15000"/>
                  </a:schemeClr>
                </a:solidFill>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r>
              <a:rPr lang="en-US" sz="2000" dirty="0" smtClean="0">
                <a:solidFill>
                  <a:schemeClr val="tx1">
                    <a:lumMod val="85000"/>
                    <a:lumOff val="15000"/>
                  </a:schemeClr>
                </a:solidFill>
              </a:rPr>
              <a:t>.</a:t>
            </a:r>
          </a:p>
          <a:p>
            <a:endParaRPr lang="en-US" sz="2000" dirty="0">
              <a:solidFill>
                <a:schemeClr val="tx1">
                  <a:lumMod val="85000"/>
                  <a:lumOff val="15000"/>
                </a:schemeClr>
              </a:solidFill>
            </a:endParaRPr>
          </a:p>
          <a:p>
            <a:r>
              <a:rPr lang="en-US" sz="2000" dirty="0" smtClean="0">
                <a:solidFill>
                  <a:schemeClr val="tx1">
                    <a:lumMod val="85000"/>
                    <a:lumOff val="15000"/>
                  </a:schemeClr>
                </a:solidFill>
              </a:rPr>
              <a:t>Online </a:t>
            </a:r>
            <a:r>
              <a:rPr lang="en-US" sz="2000" dirty="0">
                <a:solidFill>
                  <a:schemeClr val="tx1">
                    <a:lumMod val="85000"/>
                    <a:lumOff val="15000"/>
                  </a:schemeClr>
                </a:solidFill>
              </a:rPr>
              <a:t>hate, described as abusive language, aggression, cyberbullying, hatefulness and many others has been identified as a major threat on online social media platforms. Social media platforms are the most prominent grounds for such toxic behavior. </a:t>
            </a:r>
            <a:endParaRPr lang="en-US" sz="2000" dirty="0" smtClean="0">
              <a:solidFill>
                <a:schemeClr val="tx1">
                  <a:lumMod val="85000"/>
                  <a:lumOff val="15000"/>
                </a:schemeClr>
              </a:solidFill>
            </a:endParaRPr>
          </a:p>
          <a:p>
            <a:endParaRPr lang="en-US" dirty="0"/>
          </a:p>
          <a:p>
            <a:r>
              <a:rPr lang="en-US" dirty="0" smtClean="0"/>
              <a:t> </a:t>
            </a:r>
          </a:p>
          <a:p>
            <a:endParaRPr lang="en-IN" dirty="0">
              <a:solidFill>
                <a:schemeClr val="tx1">
                  <a:lumMod val="85000"/>
                  <a:lumOff val="15000"/>
                </a:schemeClr>
              </a:solidFill>
            </a:endParaRPr>
          </a:p>
          <a:p>
            <a:endParaRPr lang="en-US" dirty="0" smtClean="0"/>
          </a:p>
          <a:p>
            <a:endParaRPr lang="en-IN" dirty="0"/>
          </a:p>
        </p:txBody>
      </p:sp>
    </p:spTree>
    <p:extLst>
      <p:ext uri="{BB962C8B-B14F-4D97-AF65-F5344CB8AC3E}">
        <p14:creationId xmlns:p14="http://schemas.microsoft.com/office/powerpoint/2010/main" val="2784399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243" y="518474"/>
            <a:ext cx="7070103" cy="5580668"/>
          </a:xfrm>
          <a:prstGeom prst="rect">
            <a:avLst/>
          </a:prstGeom>
          <a:noFill/>
        </p:spPr>
        <p:txBody>
          <a:bodyPr wrap="square" rtlCol="0">
            <a:spAutoFit/>
          </a:bodyPr>
          <a:lstStyle/>
          <a:p>
            <a:endParaRPr lang="en-IN" dirty="0"/>
          </a:p>
        </p:txBody>
      </p:sp>
      <p:pic>
        <p:nvPicPr>
          <p:cNvPr id="3" name="Picture 2"/>
          <p:cNvPicPr>
            <a:picLocks noChangeAspect="1"/>
          </p:cNvPicPr>
          <p:nvPr/>
        </p:nvPicPr>
        <p:blipFill>
          <a:blip r:embed="rId2"/>
          <a:stretch>
            <a:fillRect/>
          </a:stretch>
        </p:blipFill>
        <p:spPr>
          <a:xfrm>
            <a:off x="573482" y="697584"/>
            <a:ext cx="6375624" cy="5825765"/>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p:cNvSpPr txBox="1"/>
          <p:nvPr/>
        </p:nvSpPr>
        <p:spPr>
          <a:xfrm>
            <a:off x="7400041" y="1140644"/>
            <a:ext cx="4232635" cy="4524315"/>
          </a:xfrm>
          <a:prstGeom prst="rect">
            <a:avLst/>
          </a:prstGeom>
          <a:noFill/>
        </p:spPr>
        <p:txBody>
          <a:bodyPr wrap="square" rtlCol="0">
            <a:spAutoFit/>
          </a:bodyPr>
          <a:lstStyle/>
          <a:p>
            <a:r>
              <a:rPr lang="en-IN" sz="3600" b="1" dirty="0">
                <a:ln w="22225">
                  <a:solidFill>
                    <a:schemeClr val="accent2"/>
                  </a:solidFill>
                  <a:prstDash val="solid"/>
                </a:ln>
                <a:solidFill>
                  <a:schemeClr val="accent2">
                    <a:lumMod val="40000"/>
                    <a:lumOff val="60000"/>
                  </a:schemeClr>
                </a:solidFill>
              </a:rPr>
              <a:t>From </a:t>
            </a:r>
            <a:r>
              <a:rPr lang="en-IN" sz="3600" b="1" dirty="0" smtClean="0">
                <a:ln w="22225">
                  <a:solidFill>
                    <a:schemeClr val="accent2"/>
                  </a:solidFill>
                  <a:prstDash val="solid"/>
                </a:ln>
                <a:solidFill>
                  <a:schemeClr val="accent2">
                    <a:lumMod val="40000"/>
                    <a:lumOff val="60000"/>
                  </a:schemeClr>
                </a:solidFill>
              </a:rPr>
              <a:t>word cloud </a:t>
            </a:r>
            <a:r>
              <a:rPr lang="en-IN" sz="3600" b="1" dirty="0">
                <a:ln w="22225">
                  <a:solidFill>
                    <a:schemeClr val="accent2"/>
                  </a:solidFill>
                  <a:prstDash val="solid"/>
                </a:ln>
                <a:solidFill>
                  <a:schemeClr val="accent2">
                    <a:lumMod val="40000"/>
                    <a:lumOff val="60000"/>
                  </a:schemeClr>
                </a:solidFill>
              </a:rPr>
              <a:t>of Threat comments, it is clear that it mostly consists of words like </a:t>
            </a:r>
            <a:r>
              <a:rPr lang="en-IN" sz="3600" b="1" dirty="0" err="1">
                <a:ln w="22225">
                  <a:solidFill>
                    <a:schemeClr val="accent2"/>
                  </a:solidFill>
                  <a:prstDash val="solid"/>
                </a:ln>
                <a:solidFill>
                  <a:schemeClr val="accent2">
                    <a:lumMod val="40000"/>
                    <a:lumOff val="60000"/>
                  </a:schemeClr>
                </a:solidFill>
              </a:rPr>
              <a:t>fuck,suck</a:t>
            </a:r>
            <a:r>
              <a:rPr lang="en-IN" sz="3600" b="1" dirty="0">
                <a:ln w="22225">
                  <a:solidFill>
                    <a:schemeClr val="accent2"/>
                  </a:solidFill>
                  <a:prstDash val="solid"/>
                </a:ln>
                <a:solidFill>
                  <a:schemeClr val="accent2">
                    <a:lumMod val="40000"/>
                    <a:lumOff val="60000"/>
                  </a:schemeClr>
                </a:solidFill>
              </a:rPr>
              <a:t>, Bitch, die, stupid, etc.</a:t>
            </a:r>
          </a:p>
        </p:txBody>
      </p:sp>
    </p:spTree>
    <p:extLst>
      <p:ext uri="{BB962C8B-B14F-4D97-AF65-F5344CB8AC3E}">
        <p14:creationId xmlns:p14="http://schemas.microsoft.com/office/powerpoint/2010/main" val="2326541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9877" y="480767"/>
            <a:ext cx="6761628" cy="5967167"/>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p:cNvSpPr txBox="1"/>
          <p:nvPr/>
        </p:nvSpPr>
        <p:spPr>
          <a:xfrm>
            <a:off x="7579151" y="1159497"/>
            <a:ext cx="4345756" cy="4524315"/>
          </a:xfrm>
          <a:prstGeom prst="rect">
            <a:avLst/>
          </a:prstGeom>
          <a:noFill/>
        </p:spPr>
        <p:txBody>
          <a:bodyPr wrap="square" rtlCol="0">
            <a:spAutoFit/>
          </a:bodyPr>
          <a:lstStyle/>
          <a:p>
            <a:r>
              <a:rPr lang="en-IN" sz="3600" b="1" dirty="0">
                <a:ln w="22225">
                  <a:solidFill>
                    <a:schemeClr val="accent2"/>
                  </a:solidFill>
                  <a:prstDash val="solid"/>
                </a:ln>
                <a:solidFill>
                  <a:schemeClr val="accent2">
                    <a:lumMod val="40000"/>
                    <a:lumOff val="60000"/>
                  </a:schemeClr>
                </a:solidFill>
              </a:rPr>
              <a:t>From </a:t>
            </a:r>
            <a:r>
              <a:rPr lang="en-IN" sz="3600" b="1" dirty="0" smtClean="0">
                <a:ln w="22225">
                  <a:solidFill>
                    <a:schemeClr val="accent2"/>
                  </a:solidFill>
                  <a:prstDash val="solid"/>
                </a:ln>
                <a:solidFill>
                  <a:schemeClr val="accent2">
                    <a:lumMod val="40000"/>
                    <a:lumOff val="60000"/>
                  </a:schemeClr>
                </a:solidFill>
              </a:rPr>
              <a:t>word cloud </a:t>
            </a:r>
            <a:r>
              <a:rPr lang="en-IN" sz="3600" b="1" dirty="0">
                <a:ln w="22225">
                  <a:solidFill>
                    <a:schemeClr val="accent2"/>
                  </a:solidFill>
                  <a:prstDash val="solid"/>
                </a:ln>
                <a:solidFill>
                  <a:schemeClr val="accent2">
                    <a:lumMod val="40000"/>
                    <a:lumOff val="60000"/>
                  </a:schemeClr>
                </a:solidFill>
              </a:rPr>
              <a:t>of Abuse comments, it is clear that it mostly consists of words like edits, white, shit, stuff, fuck, piss, fucking etc.</a:t>
            </a:r>
          </a:p>
        </p:txBody>
      </p:sp>
    </p:spTree>
    <p:extLst>
      <p:ext uri="{BB962C8B-B14F-4D97-AF65-F5344CB8AC3E}">
        <p14:creationId xmlns:p14="http://schemas.microsoft.com/office/powerpoint/2010/main" val="3003093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71340" y="509047"/>
            <a:ext cx="6353666" cy="6004875"/>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p:cNvSpPr txBox="1"/>
          <p:nvPr/>
        </p:nvSpPr>
        <p:spPr>
          <a:xfrm>
            <a:off x="7230359" y="999241"/>
            <a:ext cx="4166647" cy="4524315"/>
          </a:xfrm>
          <a:prstGeom prst="rect">
            <a:avLst/>
          </a:prstGeom>
          <a:noFill/>
        </p:spPr>
        <p:txBody>
          <a:bodyPr wrap="square" rtlCol="0">
            <a:spAutoFit/>
          </a:bodyPr>
          <a:lstStyle/>
          <a:p>
            <a:r>
              <a:rPr lang="en-IN" sz="3600" b="1" dirty="0">
                <a:ln w="22225">
                  <a:solidFill>
                    <a:schemeClr val="accent2"/>
                  </a:solidFill>
                  <a:prstDash val="solid"/>
                </a:ln>
                <a:solidFill>
                  <a:schemeClr val="accent2">
                    <a:lumMod val="40000"/>
                    <a:lumOff val="60000"/>
                  </a:schemeClr>
                </a:solidFill>
              </a:rPr>
              <a:t>From </a:t>
            </a:r>
            <a:r>
              <a:rPr lang="en-IN" sz="3600" b="1" dirty="0" err="1">
                <a:ln w="22225">
                  <a:solidFill>
                    <a:schemeClr val="accent2"/>
                  </a:solidFill>
                  <a:prstDash val="solid"/>
                </a:ln>
                <a:solidFill>
                  <a:schemeClr val="accent2">
                    <a:lumMod val="40000"/>
                    <a:lumOff val="60000"/>
                  </a:schemeClr>
                </a:solidFill>
              </a:rPr>
              <a:t>wordcloud</a:t>
            </a:r>
            <a:r>
              <a:rPr lang="en-IN" sz="3600" b="1" dirty="0">
                <a:ln w="22225">
                  <a:solidFill>
                    <a:schemeClr val="accent2"/>
                  </a:solidFill>
                  <a:prstDash val="solid"/>
                </a:ln>
                <a:solidFill>
                  <a:schemeClr val="accent2">
                    <a:lumMod val="40000"/>
                    <a:lumOff val="60000"/>
                  </a:schemeClr>
                </a:solidFill>
              </a:rPr>
              <a:t> of Loathe comments, it is clear that it mostly consists of words like </a:t>
            </a:r>
            <a:r>
              <a:rPr lang="en-IN" sz="3600" b="1" dirty="0" err="1">
                <a:ln w="22225">
                  <a:solidFill>
                    <a:schemeClr val="accent2"/>
                  </a:solidFill>
                  <a:prstDash val="solid"/>
                </a:ln>
                <a:solidFill>
                  <a:schemeClr val="accent2">
                    <a:lumMod val="40000"/>
                    <a:lumOff val="60000"/>
                  </a:schemeClr>
                </a:solidFill>
              </a:rPr>
              <a:t>fuck,gay</a:t>
            </a:r>
            <a:r>
              <a:rPr lang="en-IN" sz="3600" b="1" dirty="0">
                <a:ln w="22225">
                  <a:solidFill>
                    <a:schemeClr val="accent2"/>
                  </a:solidFill>
                  <a:prstDash val="solid"/>
                </a:ln>
                <a:solidFill>
                  <a:schemeClr val="accent2">
                    <a:lumMod val="40000"/>
                    <a:lumOff val="60000"/>
                  </a:schemeClr>
                </a:solidFill>
              </a:rPr>
              <a:t>, kill, think, </a:t>
            </a:r>
            <a:r>
              <a:rPr lang="en-IN" sz="3600" b="1" dirty="0" err="1">
                <a:ln w="22225">
                  <a:solidFill>
                    <a:schemeClr val="accent2"/>
                  </a:solidFill>
                  <a:prstDash val="solid"/>
                </a:ln>
                <a:solidFill>
                  <a:schemeClr val="accent2">
                    <a:lumMod val="40000"/>
                    <a:lumOff val="60000"/>
                  </a:schemeClr>
                </a:solidFill>
              </a:rPr>
              <a:t>jew</a:t>
            </a:r>
            <a:r>
              <a:rPr lang="en-IN" sz="3600" b="1" dirty="0">
                <a:ln w="22225">
                  <a:solidFill>
                    <a:schemeClr val="accent2"/>
                  </a:solidFill>
                  <a:prstDash val="solid"/>
                </a:ln>
                <a:solidFill>
                  <a:schemeClr val="accent2">
                    <a:lumMod val="40000"/>
                    <a:lumOff val="60000"/>
                  </a:schemeClr>
                </a:solidFill>
              </a:rPr>
              <a:t>, u etc.</a:t>
            </a:r>
          </a:p>
        </p:txBody>
      </p:sp>
    </p:spTree>
    <p:extLst>
      <p:ext uri="{BB962C8B-B14F-4D97-AF65-F5344CB8AC3E}">
        <p14:creationId xmlns:p14="http://schemas.microsoft.com/office/powerpoint/2010/main" val="1743927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2116" y="1819373"/>
            <a:ext cx="7277492" cy="738664"/>
          </a:xfrm>
          <a:prstGeom prst="rect">
            <a:avLst/>
          </a:prstGeom>
          <a:noFill/>
        </p:spPr>
        <p:txBody>
          <a:bodyPr wrap="square" rtlCol="0">
            <a:spAutoFit/>
          </a:bodyPr>
          <a:lstStyle/>
          <a:p>
            <a:r>
              <a:rPr lang="en-US" sz="2400" b="1" i="1" dirty="0">
                <a:cs typeface="Arial" panose="020B0604020202020204" pitchFamily="34" charset="0"/>
              </a:rPr>
              <a:t>Visualization &amp; Data Wrangling Library used</a:t>
            </a:r>
            <a:endParaRPr lang="en-IN" sz="2400" b="1" i="1" dirty="0">
              <a:cs typeface="Arial" panose="020B0604020202020204" pitchFamily="34" charset="0"/>
            </a:endParaRPr>
          </a:p>
          <a:p>
            <a:endParaRPr lang="en-IN" dirty="0"/>
          </a:p>
        </p:txBody>
      </p:sp>
      <p:pic>
        <p:nvPicPr>
          <p:cNvPr id="4" name="Picture 3"/>
          <p:cNvPicPr>
            <a:picLocks noChangeAspect="1"/>
          </p:cNvPicPr>
          <p:nvPr/>
        </p:nvPicPr>
        <p:blipFill>
          <a:blip r:embed="rId2"/>
          <a:stretch>
            <a:fillRect/>
          </a:stretch>
        </p:blipFill>
        <p:spPr>
          <a:xfrm>
            <a:off x="1800519" y="2558037"/>
            <a:ext cx="8540685" cy="2925026"/>
          </a:xfrm>
          <a:prstGeom prst="rect">
            <a:avLst/>
          </a:prstGeom>
        </p:spPr>
      </p:pic>
    </p:spTree>
    <p:extLst>
      <p:ext uri="{BB962C8B-B14F-4D97-AF65-F5344CB8AC3E}">
        <p14:creationId xmlns:p14="http://schemas.microsoft.com/office/powerpoint/2010/main" val="315103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4920" y="1192707"/>
            <a:ext cx="6645897" cy="984885"/>
          </a:xfrm>
          <a:prstGeom prst="rect">
            <a:avLst/>
          </a:prstGeom>
          <a:noFill/>
        </p:spPr>
        <p:txBody>
          <a:bodyPr wrap="square" rtlCol="0">
            <a:spAutoFit/>
          </a:bodyPr>
          <a:lstStyle/>
          <a:p>
            <a:r>
              <a:rPr lang="en-US" sz="4000" b="1" i="1" dirty="0">
                <a:cs typeface="Arial" panose="020B0604020202020204" pitchFamily="34" charset="0"/>
              </a:rPr>
              <a:t>Text Mining Library used</a:t>
            </a:r>
            <a:endParaRPr lang="en-IN" sz="4000" b="1" i="1" dirty="0">
              <a:cs typeface="Arial" panose="020B0604020202020204" pitchFamily="34" charset="0"/>
            </a:endParaRPr>
          </a:p>
          <a:p>
            <a:endParaRPr lang="en-IN" dirty="0"/>
          </a:p>
        </p:txBody>
      </p:sp>
      <p:pic>
        <p:nvPicPr>
          <p:cNvPr id="4" name="Picture 3"/>
          <p:cNvPicPr>
            <a:picLocks noChangeAspect="1"/>
          </p:cNvPicPr>
          <p:nvPr/>
        </p:nvPicPr>
        <p:blipFill>
          <a:blip r:embed="rId2"/>
          <a:stretch>
            <a:fillRect/>
          </a:stretch>
        </p:blipFill>
        <p:spPr>
          <a:xfrm>
            <a:off x="1649691" y="2177592"/>
            <a:ext cx="8182466" cy="3601039"/>
          </a:xfrm>
          <a:prstGeom prst="rect">
            <a:avLst/>
          </a:prstGeom>
        </p:spPr>
      </p:pic>
    </p:spTree>
    <p:extLst>
      <p:ext uri="{BB962C8B-B14F-4D97-AF65-F5344CB8AC3E}">
        <p14:creationId xmlns:p14="http://schemas.microsoft.com/office/powerpoint/2010/main" val="2844619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6701" y="1414021"/>
            <a:ext cx="6796726" cy="1354217"/>
          </a:xfrm>
          <a:prstGeom prst="rect">
            <a:avLst/>
          </a:prstGeom>
          <a:noFill/>
        </p:spPr>
        <p:txBody>
          <a:bodyPr wrap="square" rtlCol="0">
            <a:spAutoFit/>
          </a:bodyPr>
          <a:lstStyle/>
          <a:p>
            <a:pPr algn="ctr"/>
            <a:r>
              <a:rPr lang="en-US" sz="3200" b="1" i="1" dirty="0">
                <a:cs typeface="Arial" panose="020B0604020202020204" pitchFamily="34" charset="0"/>
              </a:rPr>
              <a:t>Machine Learning Model Building </a:t>
            </a:r>
            <a:r>
              <a:rPr lang="en-US" sz="3200" b="1" i="1" dirty="0" smtClean="0">
                <a:cs typeface="Arial" panose="020B0604020202020204" pitchFamily="34" charset="0"/>
              </a:rPr>
              <a:t>     Library </a:t>
            </a:r>
            <a:r>
              <a:rPr lang="en-US" sz="3200" b="1" i="1" dirty="0">
                <a:cs typeface="Arial" panose="020B0604020202020204" pitchFamily="34" charset="0"/>
              </a:rPr>
              <a:t>used</a:t>
            </a:r>
            <a:endParaRPr lang="en-IN" sz="3200" b="1" i="1" dirty="0">
              <a:cs typeface="Arial" panose="020B0604020202020204" pitchFamily="34" charset="0"/>
            </a:endParaRPr>
          </a:p>
          <a:p>
            <a:endParaRPr lang="en-IN" dirty="0"/>
          </a:p>
        </p:txBody>
      </p:sp>
      <p:pic>
        <p:nvPicPr>
          <p:cNvPr id="4" name="Picture 3"/>
          <p:cNvPicPr>
            <a:picLocks noChangeAspect="1"/>
          </p:cNvPicPr>
          <p:nvPr/>
        </p:nvPicPr>
        <p:blipFill>
          <a:blip r:embed="rId2"/>
          <a:stretch>
            <a:fillRect/>
          </a:stretch>
        </p:blipFill>
        <p:spPr>
          <a:xfrm>
            <a:off x="1225485" y="2554664"/>
            <a:ext cx="8993171" cy="4006392"/>
          </a:xfrm>
          <a:prstGeom prst="rect">
            <a:avLst/>
          </a:prstGeom>
        </p:spPr>
      </p:pic>
    </p:spTree>
    <p:extLst>
      <p:ext uri="{BB962C8B-B14F-4D97-AF65-F5344CB8AC3E}">
        <p14:creationId xmlns:p14="http://schemas.microsoft.com/office/powerpoint/2010/main" val="4031371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261" y="1545996"/>
            <a:ext cx="6513921" cy="3139321"/>
          </a:xfrm>
          <a:prstGeom prst="rect">
            <a:avLst/>
          </a:prstGeom>
          <a:noFill/>
        </p:spPr>
        <p:txBody>
          <a:bodyPr wrap="square" rtlCol="0">
            <a:spAutoFit/>
          </a:bodyPr>
          <a:lstStyle/>
          <a:p>
            <a:pPr algn="ctr"/>
            <a:r>
              <a:rPr lang="en-US" sz="6600" b="1" i="1" dirty="0">
                <a:solidFill>
                  <a:schemeClr val="accent1">
                    <a:lumMod val="75000"/>
                  </a:schemeClr>
                </a:solidFill>
                <a:cs typeface="Arial" panose="020B0604020202020204" pitchFamily="34" charset="0"/>
              </a:rPr>
              <a:t>Machine Learning Model Building</a:t>
            </a:r>
            <a:endParaRPr lang="en-IN" sz="6600" b="1" i="1" dirty="0">
              <a:solidFill>
                <a:schemeClr val="accent1">
                  <a:lumMod val="75000"/>
                </a:schemeClr>
              </a:solidFill>
              <a:cs typeface="Arial" panose="020B0604020202020204" pitchFamily="34" charset="0"/>
            </a:endParaRPr>
          </a:p>
        </p:txBody>
      </p:sp>
    </p:spTree>
    <p:extLst>
      <p:ext uri="{BB962C8B-B14F-4D97-AF65-F5344CB8AC3E}">
        <p14:creationId xmlns:p14="http://schemas.microsoft.com/office/powerpoint/2010/main" val="630758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0397" y="1715678"/>
            <a:ext cx="6956981" cy="584775"/>
          </a:xfrm>
          <a:prstGeom prst="rect">
            <a:avLst/>
          </a:prstGeom>
          <a:noFill/>
        </p:spPr>
        <p:txBody>
          <a:bodyPr wrap="square" rtlCol="0">
            <a:spAutoFit/>
          </a:bodyPr>
          <a:lstStyle/>
          <a:p>
            <a:r>
              <a:rPr lang="en-US" sz="3200" b="1" i="1" dirty="0">
                <a:cs typeface="Arial" panose="020B0604020202020204" pitchFamily="34" charset="0"/>
              </a:rPr>
              <a:t>Machine Learning Model Building</a:t>
            </a:r>
            <a:endParaRPr lang="en-IN" sz="3200" b="1" i="1" dirty="0">
              <a:cs typeface="Arial" panose="020B0604020202020204" pitchFamily="34" charset="0"/>
            </a:endParaRPr>
          </a:p>
        </p:txBody>
      </p:sp>
      <p:sp>
        <p:nvSpPr>
          <p:cNvPr id="3" name="TextBox 2"/>
          <p:cNvSpPr txBox="1"/>
          <p:nvPr/>
        </p:nvSpPr>
        <p:spPr>
          <a:xfrm>
            <a:off x="1338606" y="2780907"/>
            <a:ext cx="9511646" cy="3255571"/>
          </a:xfrm>
          <a:prstGeom prst="rect">
            <a:avLst/>
          </a:prstGeom>
          <a:noFill/>
        </p:spPr>
        <p:txBody>
          <a:bodyPr wrap="square" rtlCol="0">
            <a:spAutoFit/>
          </a:bodyPr>
          <a:lstStyle/>
          <a:p>
            <a:r>
              <a:rPr lang="en-IN" b="1" dirty="0" smtClean="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smtClean="0">
              <a:solidFill>
                <a:schemeClr val="tx1"/>
              </a:solidFill>
              <a:effectLst/>
              <a:ea typeface="Bahnschrift SemiLight" panose="020B0502040204020203" pitchFamily="34" charset="0"/>
              <a:cs typeface="Mangal" panose="02040503050203030202" pitchFamily="18" charset="0"/>
            </a:endParaRPr>
          </a:p>
          <a:p>
            <a:endParaRPr lang="en-IN" dirty="0" smtClean="0"/>
          </a:p>
          <a:p>
            <a:pPr marL="342900" lvl="0" indent="-342900" algn="just">
              <a:lnSpc>
                <a:spcPct val="106000"/>
              </a:lnSpc>
              <a:buFont typeface="Wingdings" panose="05000000000000000000" pitchFamily="2" charset="2"/>
              <a:buChar char=""/>
            </a:pPr>
            <a:r>
              <a:rPr lang="en-IN" dirty="0" smtClean="0">
                <a:solidFill>
                  <a:schemeClr val="tx1"/>
                </a:solidFill>
                <a:effectLst/>
                <a:ea typeface="Bahnschrift SemiLight" panose="020B0502040204020203" pitchFamily="34" charset="0"/>
                <a:cs typeface="Mangal" panose="02040503050203030202" pitchFamily="18" charset="0"/>
              </a:rPr>
              <a:t>Random Forest classifier</a:t>
            </a:r>
          </a:p>
          <a:p>
            <a:pPr lvl="0" algn="just">
              <a:lnSpc>
                <a:spcPct val="106000"/>
              </a:lnSpc>
            </a:pPr>
            <a:endParaRPr lang="en-IN" dirty="0" smtClean="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smtClean="0">
                <a:solidFill>
                  <a:schemeClr val="tx1"/>
                </a:solidFill>
                <a:effectLst/>
                <a:ea typeface="Bahnschrift SemiLight" panose="020B0502040204020203" pitchFamily="34" charset="0"/>
                <a:cs typeface="Mangal" panose="02040503050203030202" pitchFamily="18" charset="0"/>
              </a:rPr>
              <a:t>Support Vector Classifier</a:t>
            </a:r>
          </a:p>
          <a:p>
            <a:pPr lvl="0" algn="just">
              <a:lnSpc>
                <a:spcPct val="106000"/>
              </a:lnSpc>
            </a:pPr>
            <a:endParaRPr lang="en-IN" dirty="0" smtClean="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smtClean="0">
                <a:solidFill>
                  <a:schemeClr val="tx1"/>
                </a:solidFill>
                <a:effectLst/>
                <a:ea typeface="Bahnschrift SemiLight" panose="020B0502040204020203" pitchFamily="34" charset="0"/>
                <a:cs typeface="Mangal" panose="02040503050203030202" pitchFamily="18" charset="0"/>
              </a:rPr>
              <a:t>Logistics Regression</a:t>
            </a:r>
          </a:p>
          <a:p>
            <a:pPr lvl="0" algn="just">
              <a:lnSpc>
                <a:spcPct val="106000"/>
              </a:lnSpc>
            </a:pPr>
            <a:endParaRPr lang="en-IN" dirty="0" smtClean="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err="1" smtClean="0">
                <a:solidFill>
                  <a:schemeClr val="tx1"/>
                </a:solidFill>
                <a:effectLst/>
                <a:ea typeface="Bahnschrift SemiLight" panose="020B0502040204020203" pitchFamily="34" charset="0"/>
                <a:cs typeface="Mangal" panose="02040503050203030202" pitchFamily="18" charset="0"/>
              </a:rPr>
              <a:t>AdaBoost</a:t>
            </a:r>
            <a:r>
              <a:rPr lang="en-IN" dirty="0" smtClean="0">
                <a:solidFill>
                  <a:schemeClr val="tx1"/>
                </a:solidFill>
                <a:effectLst/>
                <a:ea typeface="Bahnschrift SemiLight" panose="020B0502040204020203" pitchFamily="34" charset="0"/>
                <a:cs typeface="Mangal" panose="02040503050203030202" pitchFamily="18" charset="0"/>
              </a:rPr>
              <a:t> Classifier</a:t>
            </a:r>
          </a:p>
          <a:p>
            <a:endParaRPr lang="en-IN" dirty="0"/>
          </a:p>
        </p:txBody>
      </p:sp>
    </p:spTree>
    <p:extLst>
      <p:ext uri="{BB962C8B-B14F-4D97-AF65-F5344CB8AC3E}">
        <p14:creationId xmlns:p14="http://schemas.microsoft.com/office/powerpoint/2010/main" val="3864741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8737" y="1583703"/>
            <a:ext cx="7484883" cy="1077218"/>
          </a:xfrm>
          <a:prstGeom prst="rect">
            <a:avLst/>
          </a:prstGeom>
          <a:noFill/>
        </p:spPr>
        <p:txBody>
          <a:bodyPr wrap="square" rtlCol="0">
            <a:spAutoFit/>
          </a:bodyPr>
          <a:lstStyle/>
          <a:p>
            <a:r>
              <a:rPr lang="en-US" sz="3200" b="1" i="1" dirty="0">
                <a:cs typeface="Arial" panose="020B0604020202020204" pitchFamily="34" charset="0"/>
              </a:rPr>
              <a:t>Machine Learning Evaluation Matrix</a:t>
            </a:r>
            <a:endParaRPr lang="en-IN" sz="3200" b="1" i="1" dirty="0">
              <a:cs typeface="Arial" panose="020B0604020202020204" pitchFamily="34" charset="0"/>
            </a:endParaRPr>
          </a:p>
          <a:p>
            <a:endParaRPr lang="en-IN" sz="3200" b="1" i="1" dirty="0">
              <a:cs typeface="Arial" panose="020B0604020202020204" pitchFamily="34" charset="0"/>
            </a:endParaRPr>
          </a:p>
        </p:txBody>
      </p:sp>
      <p:sp>
        <p:nvSpPr>
          <p:cNvPr id="3" name="TextBox 2"/>
          <p:cNvSpPr txBox="1"/>
          <p:nvPr/>
        </p:nvSpPr>
        <p:spPr>
          <a:xfrm>
            <a:off x="1366885" y="2396970"/>
            <a:ext cx="9521071" cy="1477328"/>
          </a:xfrm>
          <a:prstGeom prst="rect">
            <a:avLst/>
          </a:prstGeom>
          <a:noFill/>
        </p:spPr>
        <p:txBody>
          <a:bodyPr wrap="square" rtlCol="0">
            <a:spAutoFit/>
          </a:bodyPr>
          <a:lstStyle/>
          <a:p>
            <a:r>
              <a:rPr lang="en-US" dirty="0" smtClean="0">
                <a:ln w="0"/>
                <a:solidFill>
                  <a:schemeClr val="accent1"/>
                </a:solidFill>
                <a:effectLst>
                  <a:outerShdw blurRad="38100" dist="25400" dir="5400000" algn="ctr" rotWithShape="0">
                    <a:srgbClr val="6E747A">
                      <a:alpha val="43000"/>
                    </a:srgbClr>
                  </a:outerShdw>
                </a:effectLst>
              </a:rPr>
              <a:t>Support Vector Classifier gives maximum </a:t>
            </a:r>
            <a:r>
              <a:rPr lang="en-US" u="sng" dirty="0" smtClean="0">
                <a:ln w="0"/>
                <a:solidFill>
                  <a:schemeClr val="accent1"/>
                </a:solidFill>
                <a:effectLst>
                  <a:outerShdw blurRad="38100" dist="25400" dir="5400000" algn="ctr" rotWithShape="0">
                    <a:srgbClr val="6E747A">
                      <a:alpha val="43000"/>
                    </a:srgbClr>
                  </a:outerShdw>
                </a:effectLst>
              </a:rPr>
              <a:t>Accuracy Score: 91.1508 % </a:t>
            </a:r>
            <a:r>
              <a:rPr lang="en-US" dirty="0" smtClean="0">
                <a:ln w="0"/>
                <a:solidFill>
                  <a:schemeClr val="accent1"/>
                </a:solidFill>
                <a:effectLst>
                  <a:outerShdw blurRad="38100" dist="25400" dir="5400000" algn="ctr" rotWithShape="0">
                    <a:srgbClr val="6E747A">
                      <a:alpha val="43000"/>
                    </a:srgbClr>
                  </a:outerShdw>
                </a:effectLst>
              </a:rPr>
              <a:t>and </a:t>
            </a:r>
            <a:r>
              <a:rPr lang="en-US" u="sng" dirty="0" smtClean="0">
                <a:ln w="0"/>
                <a:solidFill>
                  <a:schemeClr val="accent1"/>
                </a:solidFill>
                <a:effectLst>
                  <a:outerShdw blurRad="38100" dist="25400" dir="5400000" algn="ctr" rotWithShape="0">
                    <a:srgbClr val="6E747A">
                      <a:alpha val="43000"/>
                    </a:srgbClr>
                  </a:outerShdw>
                </a:effectLst>
              </a:rPr>
              <a:t>Hamming Loss: 2.0953%  </a:t>
            </a:r>
            <a:r>
              <a:rPr lang="en-US" dirty="0" smtClean="0">
                <a:ln w="0"/>
                <a:solidFill>
                  <a:schemeClr val="accent1"/>
                </a:solidFill>
                <a:effectLst>
                  <a:outerShdw blurRad="38100" dist="25400" dir="5400000" algn="ctr" rotWithShape="0">
                    <a:srgbClr val="6E747A">
                      <a:alpha val="43000"/>
                    </a:srgbClr>
                  </a:outerShdw>
                </a:effectLst>
              </a:rPr>
              <a:t>than the other classification models. </a:t>
            </a:r>
          </a:p>
          <a:p>
            <a:endParaRPr lang="en-US" dirty="0" smtClean="0">
              <a:ln w="0"/>
              <a:solidFill>
                <a:schemeClr val="accent1"/>
              </a:solidFill>
              <a:effectLst>
                <a:outerShdw blurRad="38100" dist="25400" dir="5400000" algn="ctr" rotWithShape="0">
                  <a:srgbClr val="6E747A">
                    <a:alpha val="43000"/>
                  </a:srgbClr>
                </a:outerShdw>
              </a:effectLst>
            </a:endParaRPr>
          </a:p>
          <a:p>
            <a:r>
              <a:rPr lang="en-US" dirty="0" smtClean="0">
                <a:ln w="0"/>
                <a:solidFill>
                  <a:schemeClr val="accent1"/>
                </a:solidFill>
                <a:effectLst>
                  <a:outerShdw blurRad="38100" dist="25400" dir="5400000" algn="ctr" rotWithShape="0">
                    <a:srgbClr val="6E747A">
                      <a:alpha val="43000"/>
                    </a:srgbClr>
                  </a:outerShdw>
                </a:effectLst>
              </a:rPr>
              <a:t>Hyper parameter Tuning is perform over this best model using best </a:t>
            </a:r>
            <a:r>
              <a:rPr lang="en-US" dirty="0" err="1" smtClean="0">
                <a:ln w="0"/>
                <a:solidFill>
                  <a:schemeClr val="accent1"/>
                </a:solidFill>
                <a:effectLst>
                  <a:outerShdw blurRad="38100" dist="25400" dir="5400000" algn="ctr" rotWithShape="0">
                    <a:srgbClr val="6E747A">
                      <a:alpha val="43000"/>
                    </a:srgbClr>
                  </a:outerShdw>
                </a:effectLst>
              </a:rPr>
              <a:t>param</a:t>
            </a:r>
            <a:r>
              <a:rPr lang="en-US" dirty="0" smtClean="0">
                <a:ln w="0"/>
                <a:solidFill>
                  <a:schemeClr val="accent1"/>
                </a:solidFill>
                <a:effectLst>
                  <a:outerShdw blurRad="38100" dist="25400" dir="5400000" algn="ctr" rotWithShape="0">
                    <a:srgbClr val="6E747A">
                      <a:alpha val="43000"/>
                    </a:srgbClr>
                  </a:outerShdw>
                </a:effectLst>
              </a:rPr>
              <a:t> shown below :</a:t>
            </a:r>
          </a:p>
          <a:p>
            <a:endParaRPr lang="en-IN" dirty="0"/>
          </a:p>
        </p:txBody>
      </p:sp>
      <p:pic>
        <p:nvPicPr>
          <p:cNvPr id="5" name="Picture 4"/>
          <p:cNvPicPr>
            <a:picLocks noChangeAspect="1"/>
          </p:cNvPicPr>
          <p:nvPr/>
        </p:nvPicPr>
        <p:blipFill>
          <a:blip r:embed="rId2"/>
          <a:stretch>
            <a:fillRect/>
          </a:stretch>
        </p:blipFill>
        <p:spPr>
          <a:xfrm>
            <a:off x="2389693" y="4194927"/>
            <a:ext cx="7022970" cy="179109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68361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3518" y="1225485"/>
            <a:ext cx="6287678" cy="1015663"/>
          </a:xfrm>
          <a:prstGeom prst="rect">
            <a:avLst/>
          </a:prstGeom>
          <a:noFill/>
        </p:spPr>
        <p:txBody>
          <a:bodyPr wrap="square" rtlCol="0">
            <a:spAutoFit/>
          </a:bodyPr>
          <a:lstStyle/>
          <a:p>
            <a:r>
              <a:rPr lang="en-US" sz="6000" b="1" i="1" dirty="0">
                <a:cs typeface="Arial" panose="020B0604020202020204" pitchFamily="34" charset="0"/>
              </a:rPr>
              <a:t>Final ML Model</a:t>
            </a:r>
            <a:endParaRPr lang="en-IN" sz="6000" b="1" i="1" dirty="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12743" y="2507530"/>
            <a:ext cx="7098384" cy="3930977"/>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8286161" y="2092750"/>
            <a:ext cx="3421930" cy="4524315"/>
          </a:xfrm>
          <a:prstGeom prst="rect">
            <a:avLst/>
          </a:prstGeom>
          <a:noFill/>
        </p:spPr>
        <p:txBody>
          <a:bodyPr wrap="square" rtlCol="0">
            <a:spAutoFit/>
          </a:bodyPr>
          <a:lstStyle/>
          <a:p>
            <a:r>
              <a:rPr lang="en-IN" sz="3200" b="1" dirty="0">
                <a:ln w="22225">
                  <a:solidFill>
                    <a:schemeClr val="accent2"/>
                  </a:solidFill>
                  <a:prstDash val="solid"/>
                </a:ln>
                <a:solidFill>
                  <a:schemeClr val="accent2">
                    <a:lumMod val="40000"/>
                    <a:lumOff val="60000"/>
                  </a:schemeClr>
                </a:solidFill>
              </a:rPr>
              <a:t>Final Model is giving us Accuracy score of 91.26% which is slightly improved compare to earlier Accuracy score of 91.15%.</a:t>
            </a:r>
          </a:p>
        </p:txBody>
      </p:sp>
    </p:spTree>
    <p:extLst>
      <p:ext uri="{BB962C8B-B14F-4D97-AF65-F5344CB8AC3E}">
        <p14:creationId xmlns:p14="http://schemas.microsoft.com/office/powerpoint/2010/main" val="1615309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1729" y="1348033"/>
            <a:ext cx="7701698" cy="1569660"/>
          </a:xfrm>
          <a:prstGeom prst="rect">
            <a:avLst/>
          </a:prstGeom>
          <a:noFill/>
        </p:spPr>
        <p:txBody>
          <a:bodyPr wrap="square" rtlCol="0">
            <a:spAutoFit/>
          </a:bodyPr>
          <a:lstStyle/>
          <a:p>
            <a:r>
              <a:rPr lang="en-IN" sz="4800" b="1" i="1" dirty="0" smtClean="0">
                <a:cs typeface="Arial" panose="020B0604020202020204" pitchFamily="34" charset="0"/>
              </a:rPr>
              <a:t>          INTRODUCTION</a:t>
            </a:r>
            <a:endParaRPr lang="en-IN" sz="4800" b="1" i="1" dirty="0">
              <a:cs typeface="Arial" panose="020B0604020202020204" pitchFamily="34" charset="0"/>
            </a:endParaRPr>
          </a:p>
          <a:p>
            <a:endParaRPr lang="en-IN" sz="4800" b="1" i="1" dirty="0">
              <a:cs typeface="Arial" panose="020B0604020202020204" pitchFamily="34" charset="0"/>
            </a:endParaRPr>
          </a:p>
        </p:txBody>
      </p:sp>
      <p:sp>
        <p:nvSpPr>
          <p:cNvPr id="3" name="TextBox 2"/>
          <p:cNvSpPr txBox="1"/>
          <p:nvPr/>
        </p:nvSpPr>
        <p:spPr>
          <a:xfrm>
            <a:off x="405352" y="2479249"/>
            <a:ext cx="11038788" cy="3754874"/>
          </a:xfrm>
          <a:prstGeom prst="rect">
            <a:avLst/>
          </a:prstGeom>
          <a:noFill/>
        </p:spPr>
        <p:txBody>
          <a:bodyPr wrap="square" rtlCol="0">
            <a:spAutoFit/>
          </a:bodyPr>
          <a:lstStyle/>
          <a:p>
            <a:r>
              <a:rPr lang="en-US" sz="2000" dirty="0" smtClean="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endParaRPr lang="en-IN" sz="2000" dirty="0" smtClean="0"/>
          </a:p>
          <a:p>
            <a:endParaRPr lang="en-IN" sz="2000" dirty="0"/>
          </a:p>
          <a:p>
            <a:r>
              <a:rPr lang="en-US" sz="2000" dirty="0" smtClean="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sz="2000" dirty="0" err="1" smtClean="0"/>
              <a:t>unoffensive</a:t>
            </a:r>
            <a:r>
              <a:rPr lang="en-US" sz="2000" dirty="0" smtClean="0"/>
              <a:t>, but “u are an idiot” is clearly offensive.</a:t>
            </a:r>
          </a:p>
          <a:p>
            <a:endParaRPr lang="en-IN" dirty="0"/>
          </a:p>
        </p:txBody>
      </p:sp>
    </p:spTree>
    <p:extLst>
      <p:ext uri="{BB962C8B-B14F-4D97-AF65-F5344CB8AC3E}">
        <p14:creationId xmlns:p14="http://schemas.microsoft.com/office/powerpoint/2010/main" val="2738142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7909" y="414779"/>
            <a:ext cx="7673419" cy="1754326"/>
          </a:xfrm>
          <a:prstGeom prst="rect">
            <a:avLst/>
          </a:prstGeom>
          <a:noFill/>
        </p:spPr>
        <p:txBody>
          <a:bodyPr wrap="square" rtlCol="0">
            <a:spAutoFit/>
          </a:bodyPr>
          <a:lstStyle/>
          <a:p>
            <a:pPr algn="ctr"/>
            <a:r>
              <a:rPr lang="en-US" sz="5400" b="1" i="1" dirty="0">
                <a:cs typeface="Arial" panose="020B0604020202020204" pitchFamily="34" charset="0"/>
              </a:rPr>
              <a:t>Machine Learning Evaluation Matrix</a:t>
            </a:r>
            <a:endParaRPr lang="en-IN" sz="5400" b="1" i="1" dirty="0">
              <a:cs typeface="Arial" panose="020B0604020202020204" pitchFamily="34" charset="0"/>
            </a:endParaRPr>
          </a:p>
        </p:txBody>
      </p:sp>
      <p:sp>
        <p:nvSpPr>
          <p:cNvPr id="3" name="TextBox 2"/>
          <p:cNvSpPr txBox="1"/>
          <p:nvPr/>
        </p:nvSpPr>
        <p:spPr>
          <a:xfrm>
            <a:off x="867266" y="2347275"/>
            <a:ext cx="10180949" cy="3497344"/>
          </a:xfrm>
          <a:prstGeom prst="rect">
            <a:avLst/>
          </a:prstGeom>
          <a:noFill/>
        </p:spPr>
        <p:txBody>
          <a:bodyPr wrap="square" rtlCol="0">
            <a:spAutoFit/>
          </a:bodyPr>
          <a:lstStyle/>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727492038"/>
              </p:ext>
            </p:extLst>
          </p:nvPr>
        </p:nvGraphicFramePr>
        <p:xfrm>
          <a:off x="867267" y="2562939"/>
          <a:ext cx="9021450" cy="3734166"/>
        </p:xfrm>
        <a:graphic>
          <a:graphicData uri="http://schemas.openxmlformats.org/drawingml/2006/table">
            <a:tbl>
              <a:tblPr firstRow="1" firstCol="1" bandRow="1">
                <a:tableStyleId>{5C22544A-7EE6-4342-B048-85BDC9FD1C3A}</a:tableStyleId>
              </a:tblPr>
              <a:tblGrid>
                <a:gridCol w="1503575">
                  <a:extLst>
                    <a:ext uri="{9D8B030D-6E8A-4147-A177-3AD203B41FA5}">
                      <a16:colId xmlns:a16="http://schemas.microsoft.com/office/drawing/2014/main" val="3357008487"/>
                    </a:ext>
                  </a:extLst>
                </a:gridCol>
                <a:gridCol w="1503575">
                  <a:extLst>
                    <a:ext uri="{9D8B030D-6E8A-4147-A177-3AD203B41FA5}">
                      <a16:colId xmlns:a16="http://schemas.microsoft.com/office/drawing/2014/main" val="3731094078"/>
                    </a:ext>
                  </a:extLst>
                </a:gridCol>
                <a:gridCol w="1503575">
                  <a:extLst>
                    <a:ext uri="{9D8B030D-6E8A-4147-A177-3AD203B41FA5}">
                      <a16:colId xmlns:a16="http://schemas.microsoft.com/office/drawing/2014/main" val="3261073092"/>
                    </a:ext>
                  </a:extLst>
                </a:gridCol>
                <a:gridCol w="1503575">
                  <a:extLst>
                    <a:ext uri="{9D8B030D-6E8A-4147-A177-3AD203B41FA5}">
                      <a16:colId xmlns:a16="http://schemas.microsoft.com/office/drawing/2014/main" val="3073280047"/>
                    </a:ext>
                  </a:extLst>
                </a:gridCol>
                <a:gridCol w="1503575">
                  <a:extLst>
                    <a:ext uri="{9D8B030D-6E8A-4147-A177-3AD203B41FA5}">
                      <a16:colId xmlns:a16="http://schemas.microsoft.com/office/drawing/2014/main" val="3537255174"/>
                    </a:ext>
                  </a:extLst>
                </a:gridCol>
                <a:gridCol w="1503575">
                  <a:extLst>
                    <a:ext uri="{9D8B030D-6E8A-4147-A177-3AD203B41FA5}">
                      <a16:colId xmlns:a16="http://schemas.microsoft.com/office/drawing/2014/main" val="2000387156"/>
                    </a:ext>
                  </a:extLst>
                </a:gridCol>
              </a:tblGrid>
              <a:tr h="373417">
                <a:tc rowSpan="2">
                  <a:txBody>
                    <a:bodyPr/>
                    <a:lstStyle/>
                    <a:p>
                      <a:pPr algn="just" rtl="0" fontAlgn="ctr"/>
                      <a:r>
                        <a:rPr lang="en-IN" sz="1600" u="none" strike="noStrike">
                          <a:effectLst/>
                        </a:rPr>
                        <a:t>Algorithm</a:t>
                      </a:r>
                      <a:endParaRPr lang="en-IN" sz="1600" b="1" i="0" u="none" strike="noStrike">
                        <a:solidFill>
                          <a:srgbClr val="FFFFFF"/>
                        </a:solidFill>
                        <a:effectLst/>
                        <a:latin typeface="Garamond" panose="02020404030301010803" pitchFamily="18" charset="0"/>
                      </a:endParaRPr>
                    </a:p>
                  </a:txBody>
                  <a:tcPr marL="6350" marR="6350" marT="6350" marB="0" anchor="ctr"/>
                </a:tc>
                <a:tc rowSpan="2">
                  <a:txBody>
                    <a:bodyPr/>
                    <a:lstStyle/>
                    <a:p>
                      <a:pPr algn="just" rtl="0" fontAlgn="ctr"/>
                      <a:r>
                        <a:rPr lang="en-IN" sz="1600" u="none" strike="noStrike" dirty="0">
                          <a:effectLst/>
                        </a:rPr>
                        <a:t>Accuracy Score</a:t>
                      </a:r>
                      <a:endParaRPr lang="en-IN" sz="1600" b="1" i="0" u="none" strike="noStrike" dirty="0">
                        <a:solidFill>
                          <a:srgbClr val="FFFFFF"/>
                        </a:solidFill>
                        <a:effectLst/>
                        <a:latin typeface="Garamond" panose="02020404030301010803" pitchFamily="18" charset="0"/>
                      </a:endParaRPr>
                    </a:p>
                  </a:txBody>
                  <a:tcPr marL="6350" marR="6350" marT="6350" marB="0" anchor="ctr"/>
                </a:tc>
                <a:tc>
                  <a:txBody>
                    <a:bodyPr/>
                    <a:lstStyle/>
                    <a:p>
                      <a:pPr algn="just" rtl="0" fontAlgn="ctr"/>
                      <a:r>
                        <a:rPr lang="en-IN" sz="1600" u="none" strike="noStrike" dirty="0">
                          <a:effectLst/>
                        </a:rPr>
                        <a:t>Recall</a:t>
                      </a:r>
                      <a:endParaRPr lang="en-IN" sz="1600" b="1" i="0" u="none" strike="noStrike" dirty="0">
                        <a:solidFill>
                          <a:srgbClr val="FFFFFF"/>
                        </a:solidFill>
                        <a:effectLst/>
                        <a:latin typeface="Garamond" panose="02020404030301010803" pitchFamily="18" charset="0"/>
                      </a:endParaRPr>
                    </a:p>
                  </a:txBody>
                  <a:tcPr marL="6350" marR="6350" marT="6350" marB="0" anchor="ctr"/>
                </a:tc>
                <a:tc>
                  <a:txBody>
                    <a:bodyPr/>
                    <a:lstStyle/>
                    <a:p>
                      <a:pPr algn="just" rtl="0" fontAlgn="ctr"/>
                      <a:r>
                        <a:rPr lang="en-IN" sz="1600" u="none" strike="noStrike">
                          <a:effectLst/>
                        </a:rPr>
                        <a:t>Precision</a:t>
                      </a:r>
                      <a:endParaRPr lang="en-IN" sz="1600" b="1" i="0" u="none" strike="noStrike">
                        <a:solidFill>
                          <a:srgbClr val="FFFFFF"/>
                        </a:solidFill>
                        <a:effectLst/>
                        <a:latin typeface="Garamond" panose="02020404030301010803" pitchFamily="18" charset="0"/>
                      </a:endParaRPr>
                    </a:p>
                  </a:txBody>
                  <a:tcPr marL="6350" marR="6350" marT="6350" marB="0" anchor="ctr"/>
                </a:tc>
                <a:tc>
                  <a:txBody>
                    <a:bodyPr/>
                    <a:lstStyle/>
                    <a:p>
                      <a:pPr algn="just" rtl="0" fontAlgn="ctr"/>
                      <a:r>
                        <a:rPr lang="en-IN" sz="1600" u="none" strike="noStrike">
                          <a:effectLst/>
                        </a:rPr>
                        <a:t>F1 Score</a:t>
                      </a:r>
                      <a:endParaRPr lang="en-IN" sz="1600" b="1" i="0" u="none" strike="noStrike">
                        <a:solidFill>
                          <a:srgbClr val="FFFFFF"/>
                        </a:solidFill>
                        <a:effectLst/>
                        <a:latin typeface="Garamond" panose="02020404030301010803" pitchFamily="18" charset="0"/>
                      </a:endParaRPr>
                    </a:p>
                  </a:txBody>
                  <a:tcPr marL="6350" marR="6350" marT="6350" marB="0" anchor="ctr"/>
                </a:tc>
                <a:tc rowSpan="2">
                  <a:txBody>
                    <a:bodyPr/>
                    <a:lstStyle/>
                    <a:p>
                      <a:pPr algn="just" rtl="0" fontAlgn="ctr"/>
                      <a:r>
                        <a:rPr lang="en-IN" sz="1600" u="none" strike="noStrike">
                          <a:effectLst/>
                        </a:rPr>
                        <a:t>Humming Loss</a:t>
                      </a:r>
                      <a:endParaRPr lang="en-IN" sz="1600" b="1" i="0" u="none" strike="noStrike">
                        <a:solidFill>
                          <a:srgbClr val="FFFFFF"/>
                        </a:solidFill>
                        <a:effectLst/>
                        <a:latin typeface="Garamond" panose="02020404030301010803" pitchFamily="18" charset="0"/>
                      </a:endParaRPr>
                    </a:p>
                  </a:txBody>
                  <a:tcPr marL="6350" marR="6350" marT="6350" marB="0" anchor="ctr"/>
                </a:tc>
                <a:extLst>
                  <a:ext uri="{0D108BD9-81ED-4DB2-BD59-A6C34878D82A}">
                    <a16:rowId xmlns:a16="http://schemas.microsoft.com/office/drawing/2014/main" val="902434525"/>
                  </a:ext>
                </a:extLst>
              </a:tr>
              <a:tr h="373417">
                <a:tc vMerge="1">
                  <a:txBody>
                    <a:bodyPr/>
                    <a:lstStyle/>
                    <a:p>
                      <a:endParaRPr lang="en-IN"/>
                    </a:p>
                  </a:txBody>
                  <a:tcPr/>
                </a:tc>
                <a:tc vMerge="1">
                  <a:txBody>
                    <a:bodyPr/>
                    <a:lstStyle/>
                    <a:p>
                      <a:endParaRPr lang="en-IN"/>
                    </a:p>
                  </a:txBody>
                  <a:tcPr/>
                </a:tc>
                <a:tc>
                  <a:txBody>
                    <a:bodyPr/>
                    <a:lstStyle/>
                    <a:p>
                      <a:pPr algn="just" rtl="0" fontAlgn="ctr"/>
                      <a:r>
                        <a:rPr lang="en-IN" sz="1600" u="none" strike="noStrike" dirty="0">
                          <a:effectLst/>
                        </a:rPr>
                        <a:t>(Micro)</a:t>
                      </a:r>
                      <a:endParaRPr lang="en-IN" sz="1600" b="1" i="0" u="none" strike="noStrike" dirty="0">
                        <a:solidFill>
                          <a:srgbClr val="FFFFFF"/>
                        </a:solidFill>
                        <a:effectLst/>
                        <a:latin typeface="Garamond" panose="02020404030301010803" pitchFamily="18" charset="0"/>
                      </a:endParaRPr>
                    </a:p>
                  </a:txBody>
                  <a:tcPr marL="6350" marR="6350" marT="6350" marB="0" anchor="ctr"/>
                </a:tc>
                <a:tc>
                  <a:txBody>
                    <a:bodyPr/>
                    <a:lstStyle/>
                    <a:p>
                      <a:pPr algn="just" rtl="0" fontAlgn="ctr"/>
                      <a:r>
                        <a:rPr lang="en-IN" sz="1600" u="none" strike="noStrike">
                          <a:effectLst/>
                        </a:rPr>
                        <a:t>(Micro)</a:t>
                      </a:r>
                      <a:endParaRPr lang="en-IN" sz="1600" b="1" i="0" u="none" strike="noStrike">
                        <a:solidFill>
                          <a:srgbClr val="FFFFFF"/>
                        </a:solidFill>
                        <a:effectLst/>
                        <a:latin typeface="Garamond" panose="02020404030301010803" pitchFamily="18" charset="0"/>
                      </a:endParaRPr>
                    </a:p>
                  </a:txBody>
                  <a:tcPr marL="6350" marR="6350" marT="6350" marB="0" anchor="ctr"/>
                </a:tc>
                <a:tc>
                  <a:txBody>
                    <a:bodyPr/>
                    <a:lstStyle/>
                    <a:p>
                      <a:pPr algn="just" rtl="0" fontAlgn="ctr"/>
                      <a:r>
                        <a:rPr lang="en-IN" sz="1600" u="none" strike="noStrike" dirty="0" smtClean="0">
                          <a:effectLst/>
                        </a:rPr>
                        <a:t>(Micro)</a:t>
                      </a:r>
                      <a:endParaRPr lang="en-IN" sz="1600" b="1" i="0" u="none" strike="noStrike" dirty="0">
                        <a:solidFill>
                          <a:srgbClr val="FFFFFF"/>
                        </a:solidFill>
                        <a:effectLst/>
                        <a:latin typeface="Garamond" panose="02020404030301010803" pitchFamily="18" charset="0"/>
                      </a:endParaRPr>
                    </a:p>
                  </a:txBody>
                  <a:tcPr marL="6350" marR="6350" marT="6350" marB="0" anchor="ctr"/>
                </a:tc>
                <a:tc vMerge="1">
                  <a:txBody>
                    <a:bodyPr/>
                    <a:lstStyle/>
                    <a:p>
                      <a:endParaRPr lang="en-IN"/>
                    </a:p>
                  </a:txBody>
                  <a:tcPr/>
                </a:tc>
                <a:extLst>
                  <a:ext uri="{0D108BD9-81ED-4DB2-BD59-A6C34878D82A}">
                    <a16:rowId xmlns:a16="http://schemas.microsoft.com/office/drawing/2014/main" val="3852463234"/>
                  </a:ext>
                </a:extLst>
              </a:tr>
              <a:tr h="746833">
                <a:tc>
                  <a:txBody>
                    <a:bodyPr/>
                    <a:lstStyle/>
                    <a:p>
                      <a:pPr algn="l" rtl="0" fontAlgn="ctr"/>
                      <a:r>
                        <a:rPr lang="en-IN" sz="1600" u="none" strike="noStrike">
                          <a:effectLst/>
                        </a:rPr>
                        <a:t>Logistics Regression</a:t>
                      </a:r>
                      <a:endParaRPr lang="en-IN" sz="1600" b="1" i="0" u="none" strike="noStrike">
                        <a:solidFill>
                          <a:srgbClr val="FFFFFF"/>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0.9123</a:t>
                      </a:r>
                      <a:endParaRPr lang="en-IN" sz="1800" b="0" i="0" u="none" strike="noStrike">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dirty="0">
                          <a:effectLst/>
                        </a:rPr>
                        <a:t>0.47</a:t>
                      </a:r>
                      <a:endParaRPr lang="en-IN" sz="1800" b="0" i="0" u="none" strike="noStrike" dirty="0">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dirty="0">
                          <a:effectLst/>
                        </a:rPr>
                        <a:t>0.89</a:t>
                      </a:r>
                      <a:endParaRPr lang="en-IN" sz="1800" b="0" i="0" u="none" strike="noStrike" dirty="0">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0.61</a:t>
                      </a:r>
                      <a:endParaRPr lang="en-IN" sz="1800" b="0" i="0" u="none" strike="noStrike">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0.02206</a:t>
                      </a:r>
                      <a:endParaRPr lang="en-IN" sz="1800" b="0" i="0" u="none" strike="noStrike">
                        <a:solidFill>
                          <a:srgbClr val="000000"/>
                        </a:solidFill>
                        <a:effectLst/>
                        <a:latin typeface="Garamond" panose="02020404030301010803" pitchFamily="18" charset="0"/>
                      </a:endParaRPr>
                    </a:p>
                  </a:txBody>
                  <a:tcPr marL="6350" marR="6350" marT="6350" marB="0" anchor="ctr"/>
                </a:tc>
                <a:extLst>
                  <a:ext uri="{0D108BD9-81ED-4DB2-BD59-A6C34878D82A}">
                    <a16:rowId xmlns:a16="http://schemas.microsoft.com/office/drawing/2014/main" val="3998317826"/>
                  </a:ext>
                </a:extLst>
              </a:tr>
              <a:tr h="746833">
                <a:tc>
                  <a:txBody>
                    <a:bodyPr/>
                    <a:lstStyle/>
                    <a:p>
                      <a:pPr algn="l" rtl="0" fontAlgn="ctr"/>
                      <a:r>
                        <a:rPr lang="en-IN" sz="1600" u="none" strike="noStrike">
                          <a:effectLst/>
                        </a:rPr>
                        <a:t>Random Forest Classifier (RFC)</a:t>
                      </a:r>
                      <a:endParaRPr lang="en-IN" sz="1600" b="1" i="0" u="none" strike="noStrike">
                        <a:solidFill>
                          <a:srgbClr val="FFFFFF"/>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0.9061</a:t>
                      </a:r>
                      <a:endParaRPr lang="en-IN" sz="1800" b="0" i="0" u="none" strike="noStrike">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0.55</a:t>
                      </a:r>
                      <a:endParaRPr lang="en-IN" sz="1800" b="0" i="0" u="none" strike="noStrike">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0.79</a:t>
                      </a:r>
                      <a:endParaRPr lang="en-IN" sz="1800" b="0" i="0" u="none" strike="noStrike">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dirty="0">
                          <a:effectLst/>
                        </a:rPr>
                        <a:t>0.65</a:t>
                      </a:r>
                      <a:endParaRPr lang="en-IN" sz="1800" b="0" i="0" u="none" strike="noStrike" dirty="0">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0.0220</a:t>
                      </a:r>
                      <a:endParaRPr lang="en-IN" sz="1800" b="0" i="0" u="none" strike="noStrike">
                        <a:solidFill>
                          <a:srgbClr val="000000"/>
                        </a:solidFill>
                        <a:effectLst/>
                        <a:latin typeface="Garamond" panose="02020404030301010803" pitchFamily="18" charset="0"/>
                      </a:endParaRPr>
                    </a:p>
                  </a:txBody>
                  <a:tcPr marL="6350" marR="6350" marT="6350" marB="0" anchor="ctr"/>
                </a:tc>
                <a:extLst>
                  <a:ext uri="{0D108BD9-81ED-4DB2-BD59-A6C34878D82A}">
                    <a16:rowId xmlns:a16="http://schemas.microsoft.com/office/drawing/2014/main" val="1743843371"/>
                  </a:ext>
                </a:extLst>
              </a:tr>
              <a:tr h="746833">
                <a:tc>
                  <a:txBody>
                    <a:bodyPr/>
                    <a:lstStyle/>
                    <a:p>
                      <a:pPr algn="l" rtl="0" fontAlgn="ctr"/>
                      <a:r>
                        <a:rPr lang="en-IN" sz="1600" u="none" strike="noStrike">
                          <a:effectLst/>
                        </a:rPr>
                        <a:t>Support Vector Classifier </a:t>
                      </a:r>
                      <a:endParaRPr lang="en-IN" sz="1600" b="1" i="0" u="none" strike="noStrike">
                        <a:solidFill>
                          <a:srgbClr val="FFFFFF"/>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0.9115</a:t>
                      </a:r>
                      <a:endParaRPr lang="en-IN" sz="1800" b="0" i="0" u="none" strike="noStrike">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0.56</a:t>
                      </a:r>
                      <a:endParaRPr lang="en-IN" sz="1800" b="0" i="0" u="none" strike="noStrike">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0.82</a:t>
                      </a:r>
                      <a:endParaRPr lang="en-IN" sz="1800" b="0" i="0" u="none" strike="noStrike">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0.67</a:t>
                      </a:r>
                      <a:endParaRPr lang="en-IN" sz="1800" b="0" i="0" u="none" strike="noStrike">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0.0295</a:t>
                      </a:r>
                      <a:endParaRPr lang="en-IN" sz="1800" b="0" i="0" u="none" strike="noStrike">
                        <a:solidFill>
                          <a:srgbClr val="000000"/>
                        </a:solidFill>
                        <a:effectLst/>
                        <a:latin typeface="Garamond" panose="02020404030301010803" pitchFamily="18" charset="0"/>
                      </a:endParaRPr>
                    </a:p>
                  </a:txBody>
                  <a:tcPr marL="6350" marR="6350" marT="6350" marB="0" anchor="ctr"/>
                </a:tc>
                <a:extLst>
                  <a:ext uri="{0D108BD9-81ED-4DB2-BD59-A6C34878D82A}">
                    <a16:rowId xmlns:a16="http://schemas.microsoft.com/office/drawing/2014/main" val="876256555"/>
                  </a:ext>
                </a:extLst>
              </a:tr>
              <a:tr h="746833">
                <a:tc>
                  <a:txBody>
                    <a:bodyPr/>
                    <a:lstStyle/>
                    <a:p>
                      <a:pPr algn="l" rtl="0" fontAlgn="ctr"/>
                      <a:r>
                        <a:rPr lang="en-IN" sz="1600" u="none" strike="noStrike">
                          <a:effectLst/>
                        </a:rPr>
                        <a:t>Ada Boost Classifier</a:t>
                      </a:r>
                      <a:endParaRPr lang="en-IN" sz="1600" b="1" i="0" u="none" strike="noStrike">
                        <a:solidFill>
                          <a:srgbClr val="FFFFFF"/>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0.9057</a:t>
                      </a:r>
                      <a:endParaRPr lang="en-IN" sz="1800" b="0" i="0" u="none" strike="noStrike">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0.50</a:t>
                      </a:r>
                      <a:endParaRPr lang="en-IN" sz="1800" b="0" i="0" u="none" strike="noStrike">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0.80</a:t>
                      </a:r>
                      <a:endParaRPr lang="en-IN" sz="1800" b="0" i="0" u="none" strike="noStrike">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a:effectLst/>
                        </a:rPr>
                        <a:t>0.61</a:t>
                      </a:r>
                      <a:endParaRPr lang="en-IN" sz="1800" b="0" i="0" u="none" strike="noStrike">
                        <a:solidFill>
                          <a:srgbClr val="000000"/>
                        </a:solidFill>
                        <a:effectLst/>
                        <a:latin typeface="Garamond" panose="02020404030301010803" pitchFamily="18" charset="0"/>
                      </a:endParaRPr>
                    </a:p>
                  </a:txBody>
                  <a:tcPr marL="6350" marR="6350" marT="6350" marB="0" anchor="ctr"/>
                </a:tc>
                <a:tc>
                  <a:txBody>
                    <a:bodyPr/>
                    <a:lstStyle/>
                    <a:p>
                      <a:pPr algn="ctr" rtl="0" fontAlgn="ctr"/>
                      <a:r>
                        <a:rPr lang="en-IN" sz="1800" u="none" strike="noStrike" dirty="0">
                          <a:effectLst/>
                        </a:rPr>
                        <a:t>0.0234</a:t>
                      </a:r>
                      <a:endParaRPr lang="en-IN" sz="1800" b="0" i="0" u="none" strike="noStrike" dirty="0">
                        <a:solidFill>
                          <a:srgbClr val="000000"/>
                        </a:solidFill>
                        <a:effectLst/>
                        <a:latin typeface="Garamond" panose="02020404030301010803" pitchFamily="18" charset="0"/>
                      </a:endParaRPr>
                    </a:p>
                  </a:txBody>
                  <a:tcPr marL="6350" marR="6350" marT="6350" marB="0" anchor="ctr"/>
                </a:tc>
                <a:extLst>
                  <a:ext uri="{0D108BD9-81ED-4DB2-BD59-A6C34878D82A}">
                    <a16:rowId xmlns:a16="http://schemas.microsoft.com/office/drawing/2014/main" val="956014508"/>
                  </a:ext>
                </a:extLst>
              </a:tr>
            </a:tbl>
          </a:graphicData>
        </a:graphic>
      </p:graphicFrame>
    </p:spTree>
    <p:extLst>
      <p:ext uri="{BB962C8B-B14F-4D97-AF65-F5344CB8AC3E}">
        <p14:creationId xmlns:p14="http://schemas.microsoft.com/office/powerpoint/2010/main" val="7449183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6639" y="1498863"/>
            <a:ext cx="6165130" cy="923330"/>
          </a:xfrm>
          <a:prstGeom prst="rect">
            <a:avLst/>
          </a:prstGeom>
          <a:noFill/>
        </p:spPr>
        <p:txBody>
          <a:bodyPr wrap="square" rtlCol="0">
            <a:spAutoFit/>
          </a:bodyPr>
          <a:lstStyle/>
          <a:p>
            <a:pPr algn="ctr"/>
            <a:r>
              <a:rPr lang="en-US" sz="5400" b="1" i="1" dirty="0">
                <a:cs typeface="Arial" panose="020B0604020202020204" pitchFamily="34" charset="0"/>
              </a:rPr>
              <a:t>CONCLUSION</a:t>
            </a:r>
            <a:endParaRPr lang="en-IN" sz="5400" b="1" i="1" dirty="0">
              <a:cs typeface="Arial" panose="020B0604020202020204" pitchFamily="34" charset="0"/>
            </a:endParaRPr>
          </a:p>
        </p:txBody>
      </p:sp>
      <p:sp>
        <p:nvSpPr>
          <p:cNvPr id="3" name="TextBox 2"/>
          <p:cNvSpPr txBox="1"/>
          <p:nvPr/>
        </p:nvSpPr>
        <p:spPr>
          <a:xfrm>
            <a:off x="537328" y="3006655"/>
            <a:ext cx="10699423" cy="2635209"/>
          </a:xfrm>
          <a:prstGeom prst="rect">
            <a:avLst/>
          </a:prstGeom>
          <a:noFill/>
        </p:spPr>
        <p:txBody>
          <a:bodyPr wrap="square" rtlCol="0">
            <a:spAutoFit/>
          </a:bodyPr>
          <a:lstStyle/>
          <a:p>
            <a:pPr algn="just">
              <a:lnSpc>
                <a:spcPct val="107000"/>
              </a:lnSpc>
              <a:buSzPct val="75000"/>
              <a:buFont typeface="Wingdings" panose="05000000000000000000" pitchFamily="2" charset="2"/>
              <a:buChar char="§"/>
            </a:pPr>
            <a:r>
              <a:rPr lang="en-IN" i="0"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Helvetica" panose="020B0604020202020204" pitchFamily="34" charset="0"/>
              </a:rPr>
              <a:t>Linear Support Vector Classifier</a:t>
            </a:r>
            <a:r>
              <a:rPr lang="en-IN" i="1"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Helvetica" panose="020B0604020202020204" pitchFamily="34" charset="0"/>
              </a:rPr>
              <a:t> </a:t>
            </a:r>
            <a:r>
              <a:rPr lang="en-IN"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Helvetica" panose="020B0604020202020204" pitchFamily="34" charset="0"/>
              </a:rPr>
              <a:t>performs better with</a:t>
            </a:r>
            <a:r>
              <a:rPr lang="en-IN" i="1"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Helvetica" panose="020B0604020202020204" pitchFamily="34" charset="0"/>
              </a:rPr>
              <a:t> </a:t>
            </a:r>
            <a:r>
              <a:rPr lang="en-IN" i="0"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Helvetica" panose="020B0604020202020204" pitchFamily="34" charset="0"/>
              </a:rPr>
              <a:t>Accuracy Score: 91.15077857956704 %</a:t>
            </a:r>
            <a:r>
              <a:rPr lang="en-IN" i="1"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Helvetica" panose="020B0604020202020204" pitchFamily="34" charset="0"/>
              </a:rPr>
              <a:t> </a:t>
            </a:r>
            <a:r>
              <a:rPr lang="en-IN"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Helvetica" panose="020B0604020202020204" pitchFamily="34" charset="0"/>
              </a:rPr>
              <a:t>and</a:t>
            </a:r>
            <a:r>
              <a:rPr lang="en-IN" i="1"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Helvetica" panose="020B0604020202020204" pitchFamily="34" charset="0"/>
              </a:rPr>
              <a:t> </a:t>
            </a:r>
            <a:r>
              <a:rPr lang="en-IN" i="0"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Helvetica" panose="020B0604020202020204" pitchFamily="34" charset="0"/>
              </a:rPr>
              <a:t>Hamming Loss: 2.0952019242942144 %</a:t>
            </a:r>
            <a:r>
              <a:rPr lang="en-IN" i="1"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Helvetica" panose="020B0604020202020204" pitchFamily="34" charset="0"/>
              </a:rPr>
              <a:t> </a:t>
            </a:r>
            <a:r>
              <a:rPr lang="en-IN"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Helvetica" panose="020B0604020202020204" pitchFamily="34" charset="0"/>
              </a:rPr>
              <a:t>than the other classification models. </a:t>
            </a:r>
          </a:p>
          <a:p>
            <a:pPr algn="just">
              <a:lnSpc>
                <a:spcPct val="107000"/>
              </a:lnSpc>
              <a:buSzPct val="75000"/>
            </a:pPr>
            <a:endParaRPr lang="en-IN"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Mangal" panose="02040503050203030202" pitchFamily="18" charset="0"/>
              </a:rPr>
              <a:t>Final Model (</a:t>
            </a:r>
            <a:r>
              <a:rPr lang="en-IN"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Helvetica" panose="020B0604020202020204" pitchFamily="34" charset="0"/>
              </a:rPr>
              <a:t>Hyper parameter Tuning)</a:t>
            </a:r>
            <a:r>
              <a:rPr lang="en-IN"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buSzPct val="75000"/>
            </a:pPr>
            <a:endParaRPr lang="en-IN"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Mangal" panose="02040503050203030202" pitchFamily="18" charset="0"/>
            </a:endParaRPr>
          </a:p>
          <a:p>
            <a:pPr>
              <a:lnSpc>
                <a:spcPct val="115000"/>
              </a:lnSpc>
              <a:spcAft>
                <a:spcPts val="800"/>
              </a:spcAft>
              <a:buSzPct val="75000"/>
              <a:buFont typeface="Wingdings" panose="05000000000000000000" pitchFamily="2" charset="2"/>
              <a:buChar char="§"/>
            </a:pPr>
            <a:r>
              <a:rPr lang="en-IN" dirty="0" smtClean="0">
                <a:ln w="0"/>
                <a:solidFill>
                  <a:schemeClr val="accent1"/>
                </a:solidFill>
                <a:effectLst>
                  <a:outerShdw blurRad="38100" dist="25400" dir="5400000" algn="ctr" rotWithShape="0">
                    <a:srgbClr val="6E747A">
                      <a:alpha val="43000"/>
                    </a:srgbClr>
                  </a:outerShdw>
                </a:effectLst>
                <a:ea typeface="Calibri" panose="020F0502020204030204" pitchFamily="34" charset="0"/>
                <a:cs typeface="Mangal" panose="02040503050203030202" pitchFamily="18" charset="0"/>
              </a:rPr>
              <a:t>SVM classifier is fastest algorithm compare to others.</a:t>
            </a:r>
          </a:p>
          <a:p>
            <a:endParaRPr lang="en-IN" dirty="0"/>
          </a:p>
        </p:txBody>
      </p:sp>
    </p:spTree>
    <p:extLst>
      <p:ext uri="{BB962C8B-B14F-4D97-AF65-F5344CB8AC3E}">
        <p14:creationId xmlns:p14="http://schemas.microsoft.com/office/powerpoint/2010/main" val="2328645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1414" y="1291473"/>
            <a:ext cx="6231117" cy="1107996"/>
          </a:xfrm>
          <a:prstGeom prst="rect">
            <a:avLst/>
          </a:prstGeom>
          <a:noFill/>
        </p:spPr>
        <p:txBody>
          <a:bodyPr wrap="square" rtlCol="0">
            <a:spAutoFit/>
          </a:bodyPr>
          <a:lstStyle/>
          <a:p>
            <a:r>
              <a:rPr lang="en-IN" sz="4800" b="1" i="1" dirty="0" smtClean="0">
                <a:cs typeface="Arial" panose="020B0604020202020204" pitchFamily="34" charset="0"/>
              </a:rPr>
              <a:t> Problem </a:t>
            </a:r>
            <a:r>
              <a:rPr lang="en-IN" sz="4800" b="1" i="1" dirty="0">
                <a:cs typeface="Arial" panose="020B0604020202020204" pitchFamily="34" charset="0"/>
              </a:rPr>
              <a:t>Statement </a:t>
            </a:r>
            <a:endParaRPr lang="en-US" sz="4800" b="1" i="1" dirty="0">
              <a:cs typeface="Arial" panose="020B0604020202020204" pitchFamily="34" charset="0"/>
            </a:endParaRPr>
          </a:p>
          <a:p>
            <a:r>
              <a:rPr lang="en-IN" dirty="0" smtClean="0"/>
              <a:t> </a:t>
            </a:r>
            <a:endParaRPr lang="en-IN" dirty="0"/>
          </a:p>
        </p:txBody>
      </p:sp>
      <p:sp>
        <p:nvSpPr>
          <p:cNvPr id="3" name="TextBox 2"/>
          <p:cNvSpPr txBox="1"/>
          <p:nvPr/>
        </p:nvSpPr>
        <p:spPr>
          <a:xfrm>
            <a:off x="782424" y="2601797"/>
            <a:ext cx="9879291" cy="2215991"/>
          </a:xfrm>
          <a:prstGeom prst="rect">
            <a:avLst/>
          </a:prstGeom>
          <a:noFill/>
        </p:spPr>
        <p:txBody>
          <a:bodyPr wrap="square" rtlCol="0">
            <a:spAutoFit/>
          </a:bodyPr>
          <a:lstStyle/>
          <a:p>
            <a:endParaRPr lang="en-IN" sz="2400" b="1" dirty="0" smtClean="0">
              <a:ea typeface="Calibri" panose="020F0502020204030204" pitchFamily="34" charset="0"/>
              <a:cs typeface="Mangal" panose="02040503050203030202" pitchFamily="18" charset="0"/>
            </a:endParaRPr>
          </a:p>
          <a:p>
            <a:r>
              <a:rPr lang="en-IN" sz="2400" b="1" dirty="0" smtClean="0">
                <a:ea typeface="Calibri" panose="020F0502020204030204" pitchFamily="34" charset="0"/>
                <a:cs typeface="Mangal" panose="02040503050203030202" pitchFamily="18" charset="0"/>
              </a:rPr>
              <a:t>Our </a:t>
            </a:r>
            <a:r>
              <a:rPr lang="en-IN" sz="2400" b="1" dirty="0">
                <a:ea typeface="Calibri" panose="020F0502020204030204" pitchFamily="34" charset="0"/>
                <a:cs typeface="Mangal" panose="02040503050203030202" pitchFamily="18" charset="0"/>
              </a:rPr>
              <a:t>goal is to build a prototype of online hate and abuse comment classifier which can used to classify hate and offensive comments so that it can be controlled and restricted from spreading hatred and cyberbullying. </a:t>
            </a:r>
          </a:p>
          <a:p>
            <a:endParaRPr lang="en-IN" dirty="0"/>
          </a:p>
        </p:txBody>
      </p:sp>
    </p:spTree>
    <p:extLst>
      <p:ext uri="{BB962C8B-B14F-4D97-AF65-F5344CB8AC3E}">
        <p14:creationId xmlns:p14="http://schemas.microsoft.com/office/powerpoint/2010/main" val="2402559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9307" y="1423447"/>
            <a:ext cx="8832916" cy="707886"/>
          </a:xfrm>
          <a:prstGeom prst="rect">
            <a:avLst/>
          </a:prstGeom>
          <a:noFill/>
        </p:spPr>
        <p:txBody>
          <a:bodyPr wrap="square" rtlCol="0">
            <a:spAutoFit/>
          </a:bodyPr>
          <a:lstStyle/>
          <a:p>
            <a:r>
              <a:rPr lang="en-US" sz="4000" b="1" i="1" dirty="0">
                <a:cs typeface="Arial" panose="020B0604020202020204" pitchFamily="34" charset="0"/>
              </a:rPr>
              <a:t>Multi –Label Classification Problem</a:t>
            </a:r>
            <a:endParaRPr lang="en-IN" sz="4000" b="1" i="1" dirty="0">
              <a:cs typeface="Arial" panose="020B0604020202020204" pitchFamily="34" charset="0"/>
            </a:endParaRPr>
          </a:p>
        </p:txBody>
      </p:sp>
      <p:sp>
        <p:nvSpPr>
          <p:cNvPr id="3" name="TextBox 2"/>
          <p:cNvSpPr txBox="1"/>
          <p:nvPr/>
        </p:nvSpPr>
        <p:spPr>
          <a:xfrm>
            <a:off x="810706" y="2403835"/>
            <a:ext cx="10030119" cy="3693319"/>
          </a:xfrm>
          <a:prstGeom prst="rect">
            <a:avLst/>
          </a:prstGeom>
          <a:noFill/>
        </p:spPr>
        <p:txBody>
          <a:bodyPr wrap="square" rtlCol="0">
            <a:spAutoFit/>
          </a:bodyPr>
          <a:lstStyle/>
          <a:p>
            <a:endParaRPr lang="en-US" dirty="0" smtClean="0">
              <a:solidFill>
                <a:srgbClr val="292929"/>
              </a:solidFill>
            </a:endParaRPr>
          </a:p>
          <a:p>
            <a:endParaRPr lang="en-US" dirty="0">
              <a:solidFill>
                <a:srgbClr val="292929"/>
              </a:solidFill>
            </a:endParaRPr>
          </a:p>
          <a:p>
            <a:r>
              <a:rPr lang="en-US" dirty="0" smtClean="0">
                <a:solidFill>
                  <a:srgbClr val="292929"/>
                </a:solidFill>
              </a:rPr>
              <a:t>Difference </a:t>
            </a:r>
            <a:r>
              <a:rPr lang="en-US" dirty="0">
                <a:solidFill>
                  <a:srgbClr val="292929"/>
                </a:solidFill>
              </a:rPr>
              <a:t>between multi-class classification &amp; multi-label classification is that in multi-class problems the classes are mutually exclusive, whereas for multi-label </a:t>
            </a:r>
            <a:r>
              <a:rPr lang="en-US" b="0" i="0" dirty="0" smtClean="0">
                <a:solidFill>
                  <a:srgbClr val="292929"/>
                </a:solidFill>
                <a:effectLst/>
              </a:rPr>
              <a:t>problems each label represents a different classification task, but the tasks are somehow related.</a:t>
            </a:r>
          </a:p>
          <a:p>
            <a:endParaRPr lang="en-US" dirty="0">
              <a:solidFill>
                <a:srgbClr val="292929"/>
              </a:solidFill>
            </a:endParaRPr>
          </a:p>
          <a:p>
            <a:endParaRPr lang="en-US" b="0" i="0" dirty="0" smtClean="0">
              <a:solidFill>
                <a:srgbClr val="292929"/>
              </a:solidFill>
              <a:effectLst/>
            </a:endParaRPr>
          </a:p>
          <a:p>
            <a:endParaRPr lang="en-US" dirty="0">
              <a:solidFill>
                <a:srgbClr val="292929"/>
              </a:solidFill>
            </a:endParaRPr>
          </a:p>
          <a:p>
            <a:r>
              <a:rPr lang="en-US" dirty="0">
                <a:solidFill>
                  <a:srgbClr val="292929"/>
                </a:solidFill>
              </a:rPr>
              <a:t>For example, multi-class classification makes the assumption that each sample is assigned to one and only one label: a fruit can be either an apple or a pear but not both at the same time. Whereas, an instance of multi-label classification can be that a text might be about any of religion, politics, finance or education at the same time or none of these.</a:t>
            </a:r>
          </a:p>
          <a:p>
            <a:endParaRPr lang="en-IN" dirty="0"/>
          </a:p>
        </p:txBody>
      </p:sp>
    </p:spTree>
    <p:extLst>
      <p:ext uri="{BB962C8B-B14F-4D97-AF65-F5344CB8AC3E}">
        <p14:creationId xmlns:p14="http://schemas.microsoft.com/office/powerpoint/2010/main" val="4171098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4408" y="565608"/>
            <a:ext cx="7305773" cy="523220"/>
          </a:xfrm>
          <a:prstGeom prst="rect">
            <a:avLst/>
          </a:prstGeom>
          <a:noFill/>
        </p:spPr>
        <p:txBody>
          <a:bodyPr wrap="square" rtlCol="0">
            <a:spAutoFit/>
          </a:bodyPr>
          <a:lstStyle/>
          <a:p>
            <a:r>
              <a:rPr lang="en-US" sz="2800" b="1" i="1" dirty="0">
                <a:cs typeface="Arial" panose="020B0604020202020204" pitchFamily="34" charset="0"/>
              </a:rPr>
              <a:t>Exploration of Target Variable Ratings</a:t>
            </a:r>
            <a:endParaRPr lang="en-IN" sz="2800" b="1" i="1" dirty="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59876" y="1404594"/>
            <a:ext cx="5874052" cy="5015060"/>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7013543" y="1687398"/>
            <a:ext cx="4600280" cy="432464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342900" lvl="0" indent="-342900" algn="just">
              <a:lnSpc>
                <a:spcPct val="107000"/>
              </a:lnSpc>
              <a:buFont typeface="Wingdings" panose="05000000000000000000" pitchFamily="2" charset="2"/>
              <a:buChar char=""/>
            </a:pPr>
            <a:r>
              <a:rPr lang="en-IN" b="1" dirty="0">
                <a:ln/>
                <a:solidFill>
                  <a:schemeClr val="accent4"/>
                </a:solidFill>
                <a:ea typeface="Calibri" panose="020F0502020204030204" pitchFamily="34" charset="0"/>
                <a:cs typeface="Mangal" panose="02040503050203030202" pitchFamily="18" charset="0"/>
              </a:rPr>
              <a:t>Out of total Negative comments the maximum negative comments come with Malignant in nature followed by rude categories</a:t>
            </a:r>
            <a:r>
              <a:rPr lang="en-IN" b="1" dirty="0" smtClean="0">
                <a:ln/>
                <a:solidFill>
                  <a:schemeClr val="accent4"/>
                </a:solidFill>
                <a:ea typeface="Calibri" panose="020F0502020204030204" pitchFamily="34" charset="0"/>
                <a:cs typeface="Mangal" panose="02040503050203030202" pitchFamily="18" charset="0"/>
              </a:rPr>
              <a:t>.</a:t>
            </a:r>
          </a:p>
          <a:p>
            <a:pPr lvl="0" algn="just">
              <a:lnSpc>
                <a:spcPct val="107000"/>
              </a:lnSpc>
            </a:pPr>
            <a:endParaRPr lang="en-IN" b="1" dirty="0">
              <a:ln/>
              <a:solidFill>
                <a:schemeClr val="accent4"/>
              </a:solidFill>
            </a:endParaRPr>
          </a:p>
          <a:p>
            <a:pPr marL="342900" lvl="0" indent="-342900" algn="just">
              <a:lnSpc>
                <a:spcPct val="107000"/>
              </a:lnSpc>
              <a:buFont typeface="Wingdings" panose="05000000000000000000" pitchFamily="2" charset="2"/>
              <a:buChar char=""/>
            </a:pPr>
            <a:r>
              <a:rPr lang="en-IN" b="1" dirty="0">
                <a:ln/>
                <a:solidFill>
                  <a:schemeClr val="accent4"/>
                </a:solidFill>
                <a:ea typeface="Calibri" panose="020F0502020204030204" pitchFamily="34" charset="0"/>
                <a:cs typeface="Mangal" panose="02040503050203030202" pitchFamily="18" charset="0"/>
              </a:rPr>
              <a:t>Around 90% comments are Good/Neutral in nature while rest 10% comments are </a:t>
            </a:r>
            <a:r>
              <a:rPr lang="en-IN" b="1" dirty="0">
                <a:ln/>
                <a:solidFill>
                  <a:schemeClr val="accent4"/>
                </a:solidFill>
              </a:rPr>
              <a:t>Negative</a:t>
            </a:r>
            <a:r>
              <a:rPr lang="en-IN" b="1" dirty="0">
                <a:ln/>
                <a:solidFill>
                  <a:schemeClr val="accent4"/>
                </a:solidFill>
                <a:ea typeface="Calibri" panose="020F0502020204030204" pitchFamily="34" charset="0"/>
                <a:cs typeface="Mangal" panose="02040503050203030202" pitchFamily="18" charset="0"/>
              </a:rPr>
              <a:t> in nature</a:t>
            </a:r>
            <a:r>
              <a:rPr lang="en-IN" b="1" dirty="0" smtClean="0">
                <a:ln/>
                <a:solidFill>
                  <a:schemeClr val="accent4"/>
                </a:solidFill>
                <a:ea typeface="Calibri" panose="020F0502020204030204" pitchFamily="34" charset="0"/>
                <a:cs typeface="Mangal" panose="02040503050203030202" pitchFamily="18" charset="0"/>
              </a:rPr>
              <a:t>.</a:t>
            </a:r>
          </a:p>
          <a:p>
            <a:pPr lvl="0" algn="just">
              <a:lnSpc>
                <a:spcPct val="107000"/>
              </a:lnSpc>
            </a:pPr>
            <a:endParaRPr lang="en-IN" b="1" dirty="0">
              <a:ln/>
              <a:solidFill>
                <a:schemeClr val="accent4"/>
              </a:solidFill>
              <a:ea typeface="Calibri" panose="020F0502020204030204" pitchFamily="34" charset="0"/>
              <a:cs typeface="Mangal" panose="02040503050203030202" pitchFamily="18" charset="0"/>
            </a:endParaRPr>
          </a:p>
          <a:p>
            <a:pPr lvl="0" algn="just">
              <a:lnSpc>
                <a:spcPct val="107000"/>
              </a:lnSpc>
            </a:pPr>
            <a:endParaRPr lang="en-IN" b="1" dirty="0">
              <a:ln/>
              <a:solidFill>
                <a:schemeClr val="accent4"/>
              </a:solidFill>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Wingdings" panose="05000000000000000000" pitchFamily="2" charset="2"/>
              <a:buChar char=""/>
            </a:pPr>
            <a:r>
              <a:rPr lang="en-IN" b="1" dirty="0">
                <a:ln/>
                <a:solidFill>
                  <a:schemeClr val="accent4"/>
                </a:solidFill>
                <a:ea typeface="Calibri" panose="020F0502020204030204" pitchFamily="34" charset="0"/>
                <a:cs typeface="Mangal" panose="02040503050203030202" pitchFamily="18" charset="0"/>
              </a:rPr>
              <a:t>Very few comments come with threatening nature.</a:t>
            </a:r>
          </a:p>
          <a:p>
            <a:endParaRPr lang="en-IN" b="1" dirty="0">
              <a:ln/>
              <a:solidFill>
                <a:schemeClr val="accent4"/>
              </a:solidFill>
            </a:endParaRPr>
          </a:p>
        </p:txBody>
      </p:sp>
    </p:spTree>
    <p:extLst>
      <p:ext uri="{BB962C8B-B14F-4D97-AF65-F5344CB8AC3E}">
        <p14:creationId xmlns:p14="http://schemas.microsoft.com/office/powerpoint/2010/main" val="923543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7971" y="659877"/>
            <a:ext cx="7975076" cy="1046440"/>
          </a:xfrm>
          <a:prstGeom prst="rect">
            <a:avLst/>
          </a:prstGeom>
          <a:noFill/>
        </p:spPr>
        <p:txBody>
          <a:bodyPr wrap="square" rtlCol="0">
            <a:spAutoFit/>
          </a:bodyPr>
          <a:lstStyle/>
          <a:p>
            <a:pPr algn="ctr"/>
            <a:r>
              <a:rPr lang="en-IN" sz="4400" b="1" i="1" dirty="0">
                <a:cs typeface="Arial" panose="020B0604020202020204" pitchFamily="34" charset="0"/>
              </a:rPr>
              <a:t>Exploratory Data Analysis</a:t>
            </a:r>
          </a:p>
          <a:p>
            <a:endParaRPr lang="en-IN" dirty="0"/>
          </a:p>
        </p:txBody>
      </p:sp>
      <p:sp>
        <p:nvSpPr>
          <p:cNvPr id="3" name="TextBox 2"/>
          <p:cNvSpPr txBox="1"/>
          <p:nvPr/>
        </p:nvSpPr>
        <p:spPr>
          <a:xfrm>
            <a:off x="2017336" y="1791093"/>
            <a:ext cx="7720553" cy="4053526"/>
          </a:xfrm>
          <a:prstGeom prst="rect">
            <a:avLst/>
          </a:prstGeom>
          <a:noFill/>
        </p:spPr>
        <p:txBody>
          <a:bodyPr wrap="square" rtlCol="0">
            <a:spAutoFit/>
          </a:bodyPr>
          <a:lstStyle/>
          <a:p>
            <a:endParaRPr lang="en-IN" dirty="0"/>
          </a:p>
        </p:txBody>
      </p:sp>
      <p:pic>
        <p:nvPicPr>
          <p:cNvPr id="4" name="Picture 3"/>
          <p:cNvPicPr>
            <a:picLocks noChangeAspect="1"/>
          </p:cNvPicPr>
          <p:nvPr/>
        </p:nvPicPr>
        <p:blipFill>
          <a:blip r:embed="rId2"/>
          <a:stretch>
            <a:fillRect/>
          </a:stretch>
        </p:blipFill>
        <p:spPr>
          <a:xfrm>
            <a:off x="942680" y="1791093"/>
            <a:ext cx="10048973" cy="47039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9054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1852" y="2205871"/>
            <a:ext cx="10001839" cy="4298623"/>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p:cNvSpPr txBox="1"/>
          <p:nvPr/>
        </p:nvSpPr>
        <p:spPr>
          <a:xfrm>
            <a:off x="2205873" y="989814"/>
            <a:ext cx="7673418" cy="1446550"/>
          </a:xfrm>
          <a:prstGeom prst="rect">
            <a:avLst/>
          </a:prstGeom>
          <a:noFill/>
        </p:spPr>
        <p:txBody>
          <a:bodyPr wrap="square" rtlCol="0">
            <a:spAutoFit/>
          </a:bodyPr>
          <a:lstStyle/>
          <a:p>
            <a:r>
              <a:rPr lang="en-IN" sz="4400" b="1" i="1" dirty="0">
                <a:cs typeface="Arial" panose="020B0604020202020204" pitchFamily="34" charset="0"/>
              </a:rPr>
              <a:t>Exploratory Data Analysis</a:t>
            </a:r>
          </a:p>
          <a:p>
            <a:endParaRPr lang="en-IN" sz="4400" b="1" i="1" dirty="0">
              <a:cs typeface="Arial" panose="020B0604020202020204" pitchFamily="34" charset="0"/>
            </a:endParaRPr>
          </a:p>
        </p:txBody>
      </p:sp>
    </p:spTree>
    <p:extLst>
      <p:ext uri="{BB962C8B-B14F-4D97-AF65-F5344CB8AC3E}">
        <p14:creationId xmlns:p14="http://schemas.microsoft.com/office/powerpoint/2010/main" val="228758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7465" y="999242"/>
            <a:ext cx="7692272" cy="1046440"/>
          </a:xfrm>
          <a:prstGeom prst="rect">
            <a:avLst/>
          </a:prstGeom>
          <a:noFill/>
        </p:spPr>
        <p:txBody>
          <a:bodyPr wrap="square" rtlCol="0">
            <a:spAutoFit/>
          </a:bodyPr>
          <a:lstStyle/>
          <a:p>
            <a:pPr algn="ctr"/>
            <a:r>
              <a:rPr lang="en-IN" sz="4400" b="1" i="1" dirty="0">
                <a:cs typeface="Arial" panose="020B0604020202020204" pitchFamily="34" charset="0"/>
              </a:rPr>
              <a:t>Exploratory Data Analysis</a:t>
            </a:r>
          </a:p>
          <a:p>
            <a:endParaRPr lang="en-IN" dirty="0"/>
          </a:p>
        </p:txBody>
      </p:sp>
      <p:pic>
        <p:nvPicPr>
          <p:cNvPr id="4" name="Picture 3"/>
          <p:cNvPicPr>
            <a:picLocks noChangeAspect="1"/>
          </p:cNvPicPr>
          <p:nvPr/>
        </p:nvPicPr>
        <p:blipFill>
          <a:blip r:embed="rId2"/>
          <a:stretch>
            <a:fillRect/>
          </a:stretch>
        </p:blipFill>
        <p:spPr>
          <a:xfrm>
            <a:off x="791853" y="2187083"/>
            <a:ext cx="10303496" cy="41288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480173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132</TotalTime>
  <Words>949</Words>
  <Application>Microsoft Office PowerPoint</Application>
  <PresentationFormat>Widescreen</PresentationFormat>
  <Paragraphs>137</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Alef</vt:lpstr>
      <vt:lpstr>Arial</vt:lpstr>
      <vt:lpstr>Bahnschrift SemiLight</vt:lpstr>
      <vt:lpstr>Calibri</vt:lpstr>
      <vt:lpstr>Garamond</vt:lpstr>
      <vt:lpstr>Helvetica</vt:lpstr>
      <vt:lpstr>Mangal</vt:lpstr>
      <vt:lpstr>Symbol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Cllix Capital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cp:revision>
  <dcterms:created xsi:type="dcterms:W3CDTF">2022-09-11T09:54:48Z</dcterms:created>
  <dcterms:modified xsi:type="dcterms:W3CDTF">2022-09-11T12:08:10Z</dcterms:modified>
</cp:coreProperties>
</file>