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3" r:id="rId1"/>
  </p:sldMasterIdLst>
  <p:sldIdLst>
    <p:sldId id="256" r:id="rId2"/>
    <p:sldId id="262" r:id="rId3"/>
    <p:sldId id="258" r:id="rId4"/>
    <p:sldId id="259" r:id="rId5"/>
    <p:sldId id="260" r:id="rId6"/>
    <p:sldId id="261"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13125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214630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3406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56845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0395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165989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59606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77459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115242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76210-E77A-4F41-9D15-F550B606521E}"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6307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376210-E77A-4F41-9D15-F550B606521E}"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07098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76210-E77A-4F41-9D15-F550B606521E}"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231822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376210-E77A-4F41-9D15-F550B606521E}"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8952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76210-E77A-4F41-9D15-F550B606521E}"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55925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376210-E77A-4F41-9D15-F550B606521E}"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167031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376210-E77A-4F41-9D15-F550B606521E}"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DF36D-D989-45E8-BD0E-5FB986DB5BEA}" type="slidenum">
              <a:rPr lang="en-IN" smtClean="0"/>
              <a:t>‹#›</a:t>
            </a:fld>
            <a:endParaRPr lang="en-IN"/>
          </a:p>
        </p:txBody>
      </p:sp>
    </p:spTree>
    <p:extLst>
      <p:ext uri="{BB962C8B-B14F-4D97-AF65-F5344CB8AC3E}">
        <p14:creationId xmlns:p14="http://schemas.microsoft.com/office/powerpoint/2010/main" val="374972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376210-E77A-4F41-9D15-F550B606521E}" type="datetimeFigureOut">
              <a:rPr lang="en-IN" smtClean="0"/>
              <a:t>29-08-2022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0DF36D-D989-45E8-BD0E-5FB986DB5BEA}" type="slidenum">
              <a:rPr lang="en-IN" smtClean="0"/>
              <a:t>‹#›</a:t>
            </a:fld>
            <a:endParaRPr lang="en-IN"/>
          </a:p>
        </p:txBody>
      </p:sp>
    </p:spTree>
    <p:extLst>
      <p:ext uri="{BB962C8B-B14F-4D97-AF65-F5344CB8AC3E}">
        <p14:creationId xmlns:p14="http://schemas.microsoft.com/office/powerpoint/2010/main" val="2323868940"/>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814" y="1018095"/>
            <a:ext cx="9285402" cy="2308324"/>
          </a:xfrm>
          <a:prstGeom prst="rect">
            <a:avLst/>
          </a:prstGeom>
        </p:spPr>
        <p:txBody>
          <a:bodyPr wrap="square">
            <a:spAutoFit/>
          </a:bodyPr>
          <a:lstStyle/>
          <a:p>
            <a:pPr algn="ctr"/>
            <a:r>
              <a:rPr lang="en-IN" sz="7200" b="1" spc="-1" dirty="0">
                <a:latin typeface="Arial"/>
              </a:rPr>
              <a:t>MICRO-CREDIT </a:t>
            </a:r>
            <a:endParaRPr lang="en-IN" sz="7200" b="1" spc="-1" dirty="0" smtClean="0">
              <a:latin typeface="Arial"/>
            </a:endParaRPr>
          </a:p>
          <a:p>
            <a:pPr algn="ctr"/>
            <a:r>
              <a:rPr lang="en-IN" sz="7200" b="1" spc="-1" dirty="0" smtClean="0">
                <a:latin typeface="Arial"/>
              </a:rPr>
              <a:t>DEFAULTER</a:t>
            </a:r>
            <a:endParaRPr lang="en-IN" sz="7200" b="1" spc="-1" dirty="0">
              <a:latin typeface="Arial"/>
            </a:endParaRPr>
          </a:p>
        </p:txBody>
      </p:sp>
      <p:sp>
        <p:nvSpPr>
          <p:cNvPr id="4" name="TextBox 3"/>
          <p:cNvSpPr txBox="1"/>
          <p:nvPr/>
        </p:nvSpPr>
        <p:spPr>
          <a:xfrm>
            <a:off x="1687399" y="4619134"/>
            <a:ext cx="7663992" cy="830997"/>
          </a:xfrm>
          <a:prstGeom prst="rect">
            <a:avLst/>
          </a:prstGeom>
          <a:noFill/>
        </p:spPr>
        <p:txBody>
          <a:bodyPr wrap="square" rtlCol="0">
            <a:spAutoFit/>
          </a:bodyPr>
          <a:lstStyle/>
          <a:p>
            <a:r>
              <a:rPr lang="en-IN" dirty="0" smtClean="0"/>
              <a:t>                                    </a:t>
            </a:r>
            <a:r>
              <a:rPr lang="en-IN" sz="4800" dirty="0" err="1" smtClean="0"/>
              <a:t>FlipRobo</a:t>
            </a:r>
            <a:endParaRPr lang="en-IN" sz="4800" dirty="0"/>
          </a:p>
        </p:txBody>
      </p:sp>
      <p:sp>
        <p:nvSpPr>
          <p:cNvPr id="5" name="TextBox 4"/>
          <p:cNvSpPr txBox="1"/>
          <p:nvPr/>
        </p:nvSpPr>
        <p:spPr>
          <a:xfrm>
            <a:off x="8691512" y="5797484"/>
            <a:ext cx="3167407" cy="677108"/>
          </a:xfrm>
          <a:prstGeom prst="rect">
            <a:avLst/>
          </a:prstGeom>
          <a:noFill/>
        </p:spPr>
        <p:txBody>
          <a:bodyPr wrap="square" rtlCol="0">
            <a:spAutoFit/>
          </a:bodyPr>
          <a:lstStyle/>
          <a:p>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Author : </a:t>
            </a:r>
            <a:r>
              <a:rPr lang="en-US" sz="2000" b="1"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Chandan</a:t>
            </a:r>
            <a:r>
              <a:rPr lang="en-US" sz="20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 Kumar</a:t>
            </a:r>
            <a:endParaRPr lang="en-US" sz="2000" b="1" dirty="0">
              <a:latin typeface="Bahnschrift" panose="020B0502040204020203" pitchFamily="34" charset="0"/>
            </a:endParaRPr>
          </a:p>
          <a:p>
            <a:endParaRPr lang="en-IN" dirty="0"/>
          </a:p>
        </p:txBody>
      </p:sp>
    </p:spTree>
    <p:extLst>
      <p:ext uri="{BB962C8B-B14F-4D97-AF65-F5344CB8AC3E}">
        <p14:creationId xmlns:p14="http://schemas.microsoft.com/office/powerpoint/2010/main" val="96192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654" y="311085"/>
            <a:ext cx="7569723" cy="769441"/>
          </a:xfrm>
          <a:prstGeom prst="rect">
            <a:avLst/>
          </a:prstGeom>
          <a:noFill/>
        </p:spPr>
        <p:txBody>
          <a:bodyPr wrap="square" rtlCol="0">
            <a:spAutoFit/>
          </a:bodyPr>
          <a:lstStyle/>
          <a:p>
            <a:r>
              <a:rPr lang="en-IN" sz="4400" b="1" dirty="0" smtClean="0"/>
              <a:t>ML MODEL Evaluation Matrix</a:t>
            </a:r>
            <a:endParaRPr lang="en-IN" sz="4400" b="1" dirty="0"/>
          </a:p>
        </p:txBody>
      </p:sp>
      <p:pic>
        <p:nvPicPr>
          <p:cNvPr id="4" name="Picture 3"/>
          <p:cNvPicPr>
            <a:picLocks noChangeAspect="1"/>
          </p:cNvPicPr>
          <p:nvPr/>
        </p:nvPicPr>
        <p:blipFill>
          <a:blip r:embed="rId2"/>
          <a:stretch>
            <a:fillRect/>
          </a:stretch>
        </p:blipFill>
        <p:spPr>
          <a:xfrm>
            <a:off x="1960775" y="1423447"/>
            <a:ext cx="7352907" cy="49149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3450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72240" y="1659117"/>
            <a:ext cx="8041063" cy="4703976"/>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1979628" y="452488"/>
            <a:ext cx="7626285" cy="1046440"/>
          </a:xfrm>
          <a:prstGeom prst="rect">
            <a:avLst/>
          </a:prstGeom>
          <a:noFill/>
        </p:spPr>
        <p:txBody>
          <a:bodyPr wrap="square" rtlCol="0">
            <a:spAutoFit/>
          </a:bodyPr>
          <a:lstStyle/>
          <a:p>
            <a:r>
              <a:rPr lang="en-IN" sz="4400" b="1" dirty="0"/>
              <a:t>ML MODEL Evaluation Matrix</a:t>
            </a:r>
          </a:p>
          <a:p>
            <a:endParaRPr lang="en-IN" dirty="0"/>
          </a:p>
        </p:txBody>
      </p:sp>
    </p:spTree>
    <p:extLst>
      <p:ext uri="{BB962C8B-B14F-4D97-AF65-F5344CB8AC3E}">
        <p14:creationId xmlns:p14="http://schemas.microsoft.com/office/powerpoint/2010/main" val="3550918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1" y="641023"/>
            <a:ext cx="7645138" cy="1046440"/>
          </a:xfrm>
          <a:prstGeom prst="rect">
            <a:avLst/>
          </a:prstGeom>
          <a:noFill/>
        </p:spPr>
        <p:txBody>
          <a:bodyPr wrap="square" rtlCol="0">
            <a:spAutoFit/>
          </a:bodyPr>
          <a:lstStyle/>
          <a:p>
            <a:r>
              <a:rPr lang="en-IN" sz="4400" b="1" dirty="0"/>
              <a:t>ML MODEL Evaluation Matrix</a:t>
            </a:r>
          </a:p>
          <a:p>
            <a:endParaRPr lang="en-IN" dirty="0"/>
          </a:p>
        </p:txBody>
      </p:sp>
      <p:pic>
        <p:nvPicPr>
          <p:cNvPr id="4" name="Picture 3"/>
          <p:cNvPicPr>
            <a:picLocks noChangeAspect="1"/>
          </p:cNvPicPr>
          <p:nvPr/>
        </p:nvPicPr>
        <p:blipFill>
          <a:blip r:embed="rId2"/>
          <a:stretch>
            <a:fillRect/>
          </a:stretch>
        </p:blipFill>
        <p:spPr>
          <a:xfrm>
            <a:off x="1659118" y="1687464"/>
            <a:ext cx="8210746" cy="463792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9579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1031" y="386499"/>
            <a:ext cx="8295588" cy="1046440"/>
          </a:xfrm>
          <a:prstGeom prst="rect">
            <a:avLst/>
          </a:prstGeom>
          <a:noFill/>
        </p:spPr>
        <p:txBody>
          <a:bodyPr wrap="square" rtlCol="0">
            <a:spAutoFit/>
          </a:bodyPr>
          <a:lstStyle/>
          <a:p>
            <a:r>
              <a:rPr lang="en-IN" sz="4400" b="1" dirty="0"/>
              <a:t>ML MODEL Evaluation Matrix</a:t>
            </a:r>
          </a:p>
          <a:p>
            <a:endParaRPr lang="en-IN" dirty="0"/>
          </a:p>
        </p:txBody>
      </p:sp>
      <p:pic>
        <p:nvPicPr>
          <p:cNvPr id="5" name="Picture 4"/>
          <p:cNvPicPr>
            <a:picLocks noChangeAspect="1"/>
          </p:cNvPicPr>
          <p:nvPr/>
        </p:nvPicPr>
        <p:blipFill>
          <a:blip r:embed="rId2"/>
          <a:stretch>
            <a:fillRect/>
          </a:stretch>
        </p:blipFill>
        <p:spPr>
          <a:xfrm>
            <a:off x="1885361" y="1602557"/>
            <a:ext cx="8173039" cy="4572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9050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4916" y="560879"/>
            <a:ext cx="7635711" cy="1046440"/>
          </a:xfrm>
          <a:prstGeom prst="rect">
            <a:avLst/>
          </a:prstGeom>
          <a:noFill/>
        </p:spPr>
        <p:txBody>
          <a:bodyPr wrap="square" rtlCol="0">
            <a:spAutoFit/>
          </a:bodyPr>
          <a:lstStyle/>
          <a:p>
            <a:r>
              <a:rPr lang="en-IN" sz="4400" b="1" dirty="0"/>
              <a:t>ML MODEL Evaluation Matrix</a:t>
            </a:r>
          </a:p>
          <a:p>
            <a:endParaRPr lang="en-IN" dirty="0"/>
          </a:p>
        </p:txBody>
      </p:sp>
      <p:pic>
        <p:nvPicPr>
          <p:cNvPr id="4" name="Picture 3"/>
          <p:cNvPicPr>
            <a:picLocks noChangeAspect="1"/>
          </p:cNvPicPr>
          <p:nvPr/>
        </p:nvPicPr>
        <p:blipFill>
          <a:blip r:embed="rId2"/>
          <a:stretch>
            <a:fillRect/>
          </a:stretch>
        </p:blipFill>
        <p:spPr>
          <a:xfrm>
            <a:off x="1835880" y="1883028"/>
            <a:ext cx="7699332" cy="415245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9694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0776" y="857840"/>
            <a:ext cx="7616858" cy="1723549"/>
          </a:xfrm>
          <a:prstGeom prst="rect">
            <a:avLst/>
          </a:prstGeom>
          <a:noFill/>
        </p:spPr>
        <p:txBody>
          <a:bodyPr wrap="square" rtlCol="0">
            <a:spAutoFit/>
          </a:bodyPr>
          <a:lstStyle/>
          <a:p>
            <a:r>
              <a:rPr lang="en-IN" sz="4400" b="1" dirty="0"/>
              <a:t>ML MODEL Evaluation Matrix</a:t>
            </a:r>
          </a:p>
          <a:p>
            <a:endParaRPr lang="en-IN" sz="4400" dirty="0" smtClean="0"/>
          </a:p>
          <a:p>
            <a:endParaRPr lang="en-IN" dirty="0"/>
          </a:p>
        </p:txBody>
      </p:sp>
      <p:pic>
        <p:nvPicPr>
          <p:cNvPr id="4" name="Picture 3"/>
          <p:cNvPicPr>
            <a:picLocks noChangeAspect="1"/>
          </p:cNvPicPr>
          <p:nvPr/>
        </p:nvPicPr>
        <p:blipFill>
          <a:blip r:embed="rId2"/>
          <a:stretch>
            <a:fillRect/>
          </a:stretch>
        </p:blipFill>
        <p:spPr>
          <a:xfrm>
            <a:off x="2102177" y="2016052"/>
            <a:ext cx="7569723" cy="393226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4703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0273" y="518474"/>
            <a:ext cx="5637228" cy="769441"/>
          </a:xfrm>
          <a:prstGeom prst="rect">
            <a:avLst/>
          </a:prstGeom>
          <a:noFill/>
        </p:spPr>
        <p:txBody>
          <a:bodyPr wrap="square" rtlCol="0">
            <a:spAutoFit/>
          </a:bodyPr>
          <a:lstStyle/>
          <a:p>
            <a:r>
              <a:rPr lang="en-IN" sz="4400" b="1" dirty="0" smtClean="0"/>
              <a:t>AUC-ROC SCORE</a:t>
            </a:r>
            <a:endParaRPr lang="en-IN" sz="4400" b="1" dirty="0"/>
          </a:p>
        </p:txBody>
      </p:sp>
      <p:pic>
        <p:nvPicPr>
          <p:cNvPr id="4" name="Picture 3"/>
          <p:cNvPicPr>
            <a:picLocks noChangeAspect="1"/>
          </p:cNvPicPr>
          <p:nvPr/>
        </p:nvPicPr>
        <p:blipFill>
          <a:blip r:embed="rId2"/>
          <a:stretch>
            <a:fillRect/>
          </a:stretch>
        </p:blipFill>
        <p:spPr>
          <a:xfrm>
            <a:off x="2234152" y="1734532"/>
            <a:ext cx="6702457" cy="454372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68573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0211" y="433633"/>
            <a:ext cx="5722070" cy="1046440"/>
          </a:xfrm>
          <a:prstGeom prst="rect">
            <a:avLst/>
          </a:prstGeom>
          <a:noFill/>
        </p:spPr>
        <p:txBody>
          <a:bodyPr wrap="square" rtlCol="0">
            <a:spAutoFit/>
          </a:bodyPr>
          <a:lstStyle/>
          <a:p>
            <a:r>
              <a:rPr lang="en-IN" sz="4400" b="1" dirty="0"/>
              <a:t>AUC-ROC SCORE</a:t>
            </a:r>
          </a:p>
          <a:p>
            <a:endParaRPr lang="en-IN" dirty="0"/>
          </a:p>
        </p:txBody>
      </p:sp>
      <p:pic>
        <p:nvPicPr>
          <p:cNvPr id="4" name="Picture 3"/>
          <p:cNvPicPr>
            <a:picLocks noChangeAspect="1"/>
          </p:cNvPicPr>
          <p:nvPr/>
        </p:nvPicPr>
        <p:blipFill>
          <a:blip r:embed="rId2"/>
          <a:stretch>
            <a:fillRect/>
          </a:stretch>
        </p:blipFill>
        <p:spPr>
          <a:xfrm>
            <a:off x="490194" y="1480073"/>
            <a:ext cx="4336330" cy="5071621"/>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6334812" y="1385773"/>
            <a:ext cx="5260158" cy="515642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62459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1736" y="348792"/>
            <a:ext cx="4553146" cy="1046440"/>
          </a:xfrm>
          <a:prstGeom prst="rect">
            <a:avLst/>
          </a:prstGeom>
          <a:noFill/>
        </p:spPr>
        <p:txBody>
          <a:bodyPr wrap="square" rtlCol="0">
            <a:spAutoFit/>
          </a:bodyPr>
          <a:lstStyle/>
          <a:p>
            <a:r>
              <a:rPr lang="en-IN" sz="4400" b="1" dirty="0"/>
              <a:t>AUC-ROC SCORE</a:t>
            </a:r>
          </a:p>
          <a:p>
            <a:endParaRPr lang="en-IN" dirty="0"/>
          </a:p>
        </p:txBody>
      </p:sp>
      <p:sp>
        <p:nvSpPr>
          <p:cNvPr id="3" name="TextBox 2"/>
          <p:cNvSpPr txBox="1"/>
          <p:nvPr/>
        </p:nvSpPr>
        <p:spPr>
          <a:xfrm>
            <a:off x="490194" y="1706252"/>
            <a:ext cx="5722070" cy="4685121"/>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stretch>
            <a:fillRect/>
          </a:stretch>
        </p:blipFill>
        <p:spPr>
          <a:xfrm>
            <a:off x="490193" y="1395231"/>
            <a:ext cx="4345757" cy="4779325"/>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5693790" y="1390486"/>
            <a:ext cx="5731496" cy="478407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14452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7583" y="1857081"/>
            <a:ext cx="11010508" cy="707886"/>
          </a:xfrm>
          <a:prstGeom prst="rect">
            <a:avLst/>
          </a:prstGeom>
          <a:noFill/>
        </p:spPr>
        <p:txBody>
          <a:bodyPr wrap="square" rtlCol="0">
            <a:spAutoFit/>
          </a:bodyPr>
          <a:lstStyle/>
          <a:p>
            <a:r>
              <a:rPr lang="en-IN" sz="4000" b="1" dirty="0">
                <a:ea typeface="Calibri" panose="020F0502020204030204" pitchFamily="34" charset="0"/>
                <a:cs typeface="Mangal" panose="02040503050203030202" pitchFamily="18" charset="0"/>
              </a:rPr>
              <a:t>Limitations &amp; Scope for Future OF THIS Work</a:t>
            </a:r>
            <a:endParaRPr lang="en-IN" sz="4000" b="1" dirty="0"/>
          </a:p>
        </p:txBody>
      </p:sp>
      <p:sp>
        <p:nvSpPr>
          <p:cNvPr id="3" name="TextBox 2"/>
          <p:cNvSpPr txBox="1"/>
          <p:nvPr/>
        </p:nvSpPr>
        <p:spPr>
          <a:xfrm>
            <a:off x="829559" y="3214540"/>
            <a:ext cx="10105534" cy="1846659"/>
          </a:xfrm>
          <a:prstGeom prst="rect">
            <a:avLst/>
          </a:prstGeom>
          <a:noFill/>
        </p:spPr>
        <p:txBody>
          <a:bodyPr wrap="square" rtlCol="0">
            <a:spAutoFit/>
          </a:bodyPr>
          <a:lstStyle/>
          <a:p>
            <a:pPr lvl="0"/>
            <a:r>
              <a:rPr lang="en-IN" sz="2400" dirty="0">
                <a:ea typeface="Calibri" panose="020F0502020204030204" pitchFamily="34" charset="0"/>
                <a:cs typeface="Mangal" panose="02040503050203030202" pitchFamily="18" charset="0"/>
              </a:rPr>
              <a:t>Limited computational resources put limitation on optimization through hyper parameter tuning. Accuracy of model can increase with </a:t>
            </a:r>
            <a:r>
              <a:rPr lang="en-IN" sz="2400" dirty="0" smtClean="0">
                <a:ea typeface="Calibri" panose="020F0502020204030204" pitchFamily="34" charset="0"/>
                <a:cs typeface="Mangal" panose="02040503050203030202" pitchFamily="18" charset="0"/>
              </a:rPr>
              <a:t>hyper parameter </a:t>
            </a:r>
            <a:r>
              <a:rPr lang="en-IN" sz="2400" dirty="0">
                <a:ea typeface="Calibri" panose="020F0502020204030204" pitchFamily="34" charset="0"/>
                <a:cs typeface="Mangal" panose="02040503050203030202" pitchFamily="18" charset="0"/>
              </a:rPr>
              <a:t>tuning with several different parameter. Here we use only two parameters for tuning.</a:t>
            </a:r>
          </a:p>
          <a:p>
            <a:endParaRPr lang="en-IN" dirty="0"/>
          </a:p>
        </p:txBody>
      </p:sp>
    </p:spTree>
    <p:extLst>
      <p:ext uri="{BB962C8B-B14F-4D97-AF65-F5344CB8AC3E}">
        <p14:creationId xmlns:p14="http://schemas.microsoft.com/office/powerpoint/2010/main" val="188037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9064" y="433634"/>
            <a:ext cx="4496585" cy="1046440"/>
          </a:xfrm>
          <a:prstGeom prst="rect">
            <a:avLst/>
          </a:prstGeom>
          <a:noFill/>
        </p:spPr>
        <p:txBody>
          <a:bodyPr wrap="square" rtlCol="0">
            <a:spAutoFit/>
          </a:bodyPr>
          <a:lstStyle/>
          <a:p>
            <a:r>
              <a:rPr lang="en-IN" sz="4400" b="1" spc="-1" dirty="0">
                <a:latin typeface="Arial"/>
              </a:rPr>
              <a:t>INTRODUCTION</a:t>
            </a:r>
          </a:p>
          <a:p>
            <a:endParaRPr lang="en-IN" dirty="0"/>
          </a:p>
        </p:txBody>
      </p:sp>
      <p:sp>
        <p:nvSpPr>
          <p:cNvPr id="3" name="TextBox 2"/>
          <p:cNvSpPr txBox="1"/>
          <p:nvPr/>
        </p:nvSpPr>
        <p:spPr>
          <a:xfrm>
            <a:off x="471341" y="1611983"/>
            <a:ext cx="11010507" cy="4534575"/>
          </a:xfrm>
          <a:prstGeom prst="rect">
            <a:avLst/>
          </a:prstGeom>
          <a:noFill/>
        </p:spPr>
        <p:txBody>
          <a:bodyPr wrap="square" rtlCol="0">
            <a:spAutoFit/>
          </a:bodyPr>
          <a:lstStyle/>
          <a:p>
            <a:pPr marL="432000" indent="-324000">
              <a:spcBef>
                <a:spcPts val="1060"/>
              </a:spcBef>
              <a:buClr>
                <a:srgbClr val="000000"/>
              </a:buClr>
              <a:buSzPct val="45000"/>
              <a:buFont typeface="Wingdings" charset="2"/>
              <a:buChar char=""/>
            </a:pPr>
            <a:r>
              <a:rPr lang="en-IN" i="1" spc="-1" dirty="0">
                <a:latin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i="1" spc="-1" dirty="0" smtClean="0">
              <a:latin typeface="Arial"/>
            </a:endParaRPr>
          </a:p>
          <a:p>
            <a:pPr marL="432000" indent="-324000">
              <a:spcBef>
                <a:spcPts val="1060"/>
              </a:spcBef>
              <a:buClr>
                <a:srgbClr val="000000"/>
              </a:buClr>
              <a:buSzPct val="45000"/>
              <a:buFont typeface="Wingdings" charset="2"/>
              <a:buChar char=""/>
            </a:pPr>
            <a:endParaRPr lang="en-IN" i="1" spc="-1" dirty="0">
              <a:latin typeface="Arial"/>
            </a:endParaRPr>
          </a:p>
          <a:p>
            <a:pPr marL="432000" indent="-324000">
              <a:spcBef>
                <a:spcPts val="1060"/>
              </a:spcBef>
              <a:buClr>
                <a:srgbClr val="000000"/>
              </a:buClr>
              <a:buSzPct val="45000"/>
              <a:buFont typeface="Wingdings" charset="2"/>
              <a:buChar char=""/>
            </a:pPr>
            <a:r>
              <a:rPr lang="en-IN" i="1" spc="-1" dirty="0">
                <a:latin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IN" i="1" spc="-1" dirty="0" smtClean="0">
                <a:latin typeface="Arial"/>
              </a:rPr>
              <a:t>.</a:t>
            </a:r>
          </a:p>
          <a:p>
            <a:pPr marL="108000">
              <a:spcBef>
                <a:spcPts val="1060"/>
              </a:spcBef>
              <a:buClr>
                <a:srgbClr val="000000"/>
              </a:buClr>
              <a:buSzPct val="45000"/>
            </a:pPr>
            <a:endParaRPr lang="en-IN" i="1" spc="-1" dirty="0">
              <a:latin typeface="Arial"/>
            </a:endParaRPr>
          </a:p>
          <a:p>
            <a:pPr marL="432000" indent="-324000">
              <a:spcBef>
                <a:spcPts val="1060"/>
              </a:spcBef>
              <a:buClr>
                <a:srgbClr val="000000"/>
              </a:buClr>
              <a:buSzPct val="45000"/>
              <a:buFont typeface="Wingdings" charset="2"/>
              <a:buChar char=""/>
            </a:pPr>
            <a:r>
              <a:rPr lang="en-IN" i="1" spc="-1" dirty="0">
                <a:latin typeface="Arial"/>
              </a:rPr>
              <a:t>Today, microfinance is widely accepted as a poverty-reduction tool, representing $70 billion in outstanding loans and a global outreach of 200 million clients.</a:t>
            </a:r>
          </a:p>
          <a:p>
            <a:endParaRPr lang="en-IN" dirty="0"/>
          </a:p>
        </p:txBody>
      </p:sp>
    </p:spTree>
    <p:extLst>
      <p:ext uri="{BB962C8B-B14F-4D97-AF65-F5344CB8AC3E}">
        <p14:creationId xmlns:p14="http://schemas.microsoft.com/office/powerpoint/2010/main" val="264338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8879" y="433633"/>
            <a:ext cx="2790333" cy="1046440"/>
          </a:xfrm>
          <a:prstGeom prst="rect">
            <a:avLst/>
          </a:prstGeom>
          <a:noFill/>
        </p:spPr>
        <p:txBody>
          <a:bodyPr wrap="square" rtlCol="0">
            <a:spAutoFit/>
          </a:bodyPr>
          <a:lstStyle/>
          <a:p>
            <a:r>
              <a:rPr lang="en-US" sz="4400" b="1" spc="-1" dirty="0">
                <a:latin typeface="Calibri"/>
                <a:ea typeface="Calibri"/>
              </a:rPr>
              <a:t>Conclusion</a:t>
            </a:r>
          </a:p>
          <a:p>
            <a:endParaRPr lang="en-IN" dirty="0"/>
          </a:p>
        </p:txBody>
      </p:sp>
      <p:sp>
        <p:nvSpPr>
          <p:cNvPr id="3" name="TextBox 2"/>
          <p:cNvSpPr txBox="1"/>
          <p:nvPr/>
        </p:nvSpPr>
        <p:spPr>
          <a:xfrm>
            <a:off x="584462" y="1480073"/>
            <a:ext cx="10510886" cy="2954655"/>
          </a:xfrm>
          <a:prstGeom prst="rect">
            <a:avLst/>
          </a:prstGeom>
          <a:noFill/>
        </p:spPr>
        <p:txBody>
          <a:bodyPr wrap="square" rtlCol="0">
            <a:spAutoFit/>
          </a:bodyPr>
          <a:lstStyle/>
          <a:p>
            <a:r>
              <a:rPr lang="en-US" spc="-1" dirty="0" smtClean="0">
                <a:solidFill>
                  <a:srgbClr val="000000"/>
                </a:solidFill>
                <a:latin typeface="Constantia"/>
                <a:ea typeface="Constantia"/>
              </a:rPr>
              <a:t>     </a:t>
            </a:r>
            <a:r>
              <a:rPr lang="en-US" sz="2400" spc="-1" dirty="0" smtClean="0">
                <a:solidFill>
                  <a:srgbClr val="000000"/>
                </a:solidFill>
                <a:latin typeface="Constantia"/>
                <a:ea typeface="Constantia"/>
              </a:rPr>
              <a:t>We </a:t>
            </a:r>
            <a:r>
              <a:rPr lang="en-US" sz="2400" spc="-1" dirty="0">
                <a:solidFill>
                  <a:srgbClr val="000000"/>
                </a:solidFill>
                <a:latin typeface="Constantia"/>
                <a:ea typeface="Constantia"/>
              </a:rPr>
              <a:t>make a machine learning model in order to improve the selection of customers for the credit</a:t>
            </a:r>
            <a:r>
              <a:rPr lang="en-US" sz="2400" spc="-1" dirty="0" smtClean="0">
                <a:solidFill>
                  <a:srgbClr val="000000"/>
                </a:solidFill>
                <a:latin typeface="Constantia"/>
                <a:ea typeface="Constantia"/>
              </a:rPr>
              <a:t>.</a:t>
            </a:r>
          </a:p>
          <a:p>
            <a:endParaRPr lang="en-US" sz="2400" spc="-1" dirty="0" smtClean="0">
              <a:solidFill>
                <a:srgbClr val="000000"/>
              </a:solidFill>
              <a:latin typeface="Constantia"/>
              <a:ea typeface="Constantia"/>
            </a:endParaRPr>
          </a:p>
          <a:p>
            <a:endParaRPr lang="en-IN" sz="2400" spc="-1" dirty="0">
              <a:latin typeface="Arial"/>
            </a:endParaRPr>
          </a:p>
          <a:p>
            <a:r>
              <a:rPr lang="en-IN" sz="2400" spc="-1" dirty="0">
                <a:latin typeface="Wingdings 2"/>
                <a:ea typeface="Constantia"/>
              </a:rPr>
              <a:t> </a:t>
            </a:r>
            <a:r>
              <a:rPr lang="en-US" sz="2400" spc="-1" dirty="0" smtClean="0">
                <a:solidFill>
                  <a:srgbClr val="000000"/>
                </a:solidFill>
                <a:latin typeface="Constantia"/>
                <a:ea typeface="Constantia"/>
              </a:rPr>
              <a:t>The </a:t>
            </a:r>
            <a:r>
              <a:rPr lang="en-US" sz="2400" spc="-1" dirty="0">
                <a:solidFill>
                  <a:srgbClr val="000000"/>
                </a:solidFill>
                <a:latin typeface="Constantia"/>
                <a:ea typeface="Constantia"/>
              </a:rPr>
              <a:t>client wants some predictions that could help them in further investment and improvement in </a:t>
            </a:r>
            <a:r>
              <a:rPr lang="en-US" sz="2400" spc="-1" dirty="0" smtClean="0">
                <a:solidFill>
                  <a:srgbClr val="000000"/>
                </a:solidFill>
                <a:latin typeface="Constantia"/>
                <a:ea typeface="Constantia"/>
              </a:rPr>
              <a:t>  selection </a:t>
            </a:r>
            <a:r>
              <a:rPr lang="en-US" sz="2400" spc="-1" dirty="0">
                <a:solidFill>
                  <a:srgbClr val="000000"/>
                </a:solidFill>
                <a:latin typeface="Constantia"/>
                <a:ea typeface="Constantia"/>
              </a:rPr>
              <a:t>of customers and our ML model helps </a:t>
            </a:r>
            <a:r>
              <a:rPr lang="en-US" sz="2400" spc="-1" dirty="0" smtClean="0">
                <a:solidFill>
                  <a:srgbClr val="000000"/>
                </a:solidFill>
                <a:latin typeface="Constantia"/>
                <a:ea typeface="Constantia"/>
              </a:rPr>
              <a:t>them.</a:t>
            </a:r>
            <a:endParaRPr lang="en-IN" sz="2400" spc="-1" dirty="0">
              <a:latin typeface="Arial"/>
            </a:endParaRPr>
          </a:p>
          <a:p>
            <a:endParaRPr lang="en-IN" dirty="0"/>
          </a:p>
        </p:txBody>
      </p:sp>
      <p:sp>
        <p:nvSpPr>
          <p:cNvPr id="4" name="TextBox 3"/>
          <p:cNvSpPr txBox="1"/>
          <p:nvPr/>
        </p:nvSpPr>
        <p:spPr>
          <a:xfrm>
            <a:off x="292231" y="5260157"/>
            <a:ext cx="1989056" cy="461665"/>
          </a:xfrm>
          <a:prstGeom prst="rect">
            <a:avLst/>
          </a:prstGeom>
          <a:noFill/>
        </p:spPr>
        <p:txBody>
          <a:bodyPr wrap="square" rtlCol="0">
            <a:spAutoFit/>
          </a:bodyPr>
          <a:lstStyle/>
          <a:p>
            <a:r>
              <a:rPr lang="en-IN" sz="2400" b="1" dirty="0" smtClean="0"/>
              <a:t>THANK YOU</a:t>
            </a:r>
            <a:endParaRPr lang="en-IN" sz="2400" b="1" dirty="0"/>
          </a:p>
        </p:txBody>
      </p:sp>
    </p:spTree>
    <p:extLst>
      <p:ext uri="{BB962C8B-B14F-4D97-AF65-F5344CB8AC3E}">
        <p14:creationId xmlns:p14="http://schemas.microsoft.com/office/powerpoint/2010/main" val="272597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5748" y="2045617"/>
            <a:ext cx="5062194" cy="646331"/>
          </a:xfrm>
          <a:prstGeom prst="rect">
            <a:avLst/>
          </a:prstGeom>
          <a:noFill/>
        </p:spPr>
        <p:txBody>
          <a:bodyPr wrap="square" rtlCol="0">
            <a:spAutoFit/>
          </a:bodyPr>
          <a:lstStyle/>
          <a:p>
            <a:r>
              <a:rPr lang="en-IN" sz="3600" b="1" dirty="0" smtClean="0"/>
              <a:t>What is Micro Credit?</a:t>
            </a:r>
            <a:endParaRPr lang="en-IN" sz="3600" b="1" dirty="0"/>
          </a:p>
        </p:txBody>
      </p:sp>
      <p:sp>
        <p:nvSpPr>
          <p:cNvPr id="3" name="TextBox 2"/>
          <p:cNvSpPr txBox="1"/>
          <p:nvPr/>
        </p:nvSpPr>
        <p:spPr>
          <a:xfrm>
            <a:off x="1545996" y="3252248"/>
            <a:ext cx="8927184" cy="1477328"/>
          </a:xfrm>
          <a:prstGeom prst="rect">
            <a:avLst/>
          </a:prstGeom>
          <a:noFill/>
        </p:spPr>
        <p:txBody>
          <a:bodyPr wrap="square" rtlCol="0">
            <a:spAutoFit/>
          </a:bodyPr>
          <a:lstStyle/>
          <a:p>
            <a:r>
              <a:rPr lang="en-US" dirty="0">
                <a:solidFill>
                  <a:srgbClr val="202124"/>
                </a:solidFill>
                <a:latin typeface="Century" panose="02040604050505020304" pitchFamily="18" charset="0"/>
              </a:rPr>
              <a:t>Microcredit is an extremely small loan given to those who lack a steady source of income, collateral. It is used as a way to obtain a loan, acting as a protection against potential loss for the lender should the borrower default in his payments., or any credit history.</a:t>
            </a:r>
            <a:endParaRPr lang="en-IN" dirty="0">
              <a:solidFill>
                <a:srgbClr val="202124"/>
              </a:solidFill>
              <a:latin typeface="Century" panose="02040604050505020304" pitchFamily="18" charset="0"/>
            </a:endParaRPr>
          </a:p>
          <a:p>
            <a:endParaRPr lang="en-IN" dirty="0"/>
          </a:p>
        </p:txBody>
      </p:sp>
    </p:spTree>
    <p:extLst>
      <p:ext uri="{BB962C8B-B14F-4D97-AF65-F5344CB8AC3E}">
        <p14:creationId xmlns:p14="http://schemas.microsoft.com/office/powerpoint/2010/main" val="3016965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4479" y="1404594"/>
            <a:ext cx="4741682" cy="707886"/>
          </a:xfrm>
          <a:prstGeom prst="rect">
            <a:avLst/>
          </a:prstGeom>
          <a:noFill/>
        </p:spPr>
        <p:txBody>
          <a:bodyPr wrap="square" rtlCol="0">
            <a:spAutoFit/>
          </a:bodyPr>
          <a:lstStyle/>
          <a:p>
            <a:r>
              <a:rPr lang="en-IN" sz="4000" b="1" dirty="0">
                <a:latin typeface="Bahnschrift" panose="020B0502040204020203" pitchFamily="34" charset="0"/>
              </a:rPr>
              <a:t>Problem Statement</a:t>
            </a:r>
            <a:endParaRPr lang="en-IN" sz="4000" dirty="0"/>
          </a:p>
        </p:txBody>
      </p:sp>
      <p:sp>
        <p:nvSpPr>
          <p:cNvPr id="3" name="TextBox 2"/>
          <p:cNvSpPr txBox="1"/>
          <p:nvPr/>
        </p:nvSpPr>
        <p:spPr>
          <a:xfrm>
            <a:off x="1319752" y="2564091"/>
            <a:ext cx="9681328" cy="2954655"/>
          </a:xfrm>
          <a:prstGeom prst="rect">
            <a:avLst/>
          </a:prstGeom>
          <a:noFill/>
        </p:spPr>
        <p:txBody>
          <a:bodyPr wrap="square" rtlCol="0">
            <a:spAutoFit/>
          </a:bodyPr>
          <a:lstStyle/>
          <a:p>
            <a:pPr>
              <a:buFont typeface="Wingdings" panose="05000000000000000000" pitchFamily="2" charset="2"/>
              <a:buChar char="§"/>
            </a:pPr>
            <a:r>
              <a:rPr lang="en-US" sz="2400" dirty="0" smtClean="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smtClean="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smtClean="0">
                <a:solidFill>
                  <a:schemeClr val="tx1"/>
                </a:solidFill>
              </a:rPr>
              <a:t>Loan amount of 5 - Payback amount 6 (in Indonesian Rupiah)</a:t>
            </a:r>
          </a:p>
          <a:p>
            <a:pPr lvl="1">
              <a:buFont typeface="Wingdings" panose="05000000000000000000" pitchFamily="2" charset="2"/>
              <a:buChar char="§"/>
            </a:pPr>
            <a:r>
              <a:rPr lang="en-US" sz="2400" dirty="0" smtClean="0">
                <a:solidFill>
                  <a:schemeClr val="tx1"/>
                </a:solidFill>
              </a:rPr>
              <a:t>Loan amount of 10 - Payback amount 12 (in Indonesian Rupiah)</a:t>
            </a:r>
            <a:endParaRPr lang="en-US" sz="2400" dirty="0" smtClean="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smtClean="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a:p>
            <a:endParaRPr lang="en-IN" dirty="0"/>
          </a:p>
        </p:txBody>
      </p:sp>
    </p:spTree>
    <p:extLst>
      <p:ext uri="{BB962C8B-B14F-4D97-AF65-F5344CB8AC3E}">
        <p14:creationId xmlns:p14="http://schemas.microsoft.com/office/powerpoint/2010/main" val="429417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3712" y="1414020"/>
            <a:ext cx="5637229" cy="707886"/>
          </a:xfrm>
          <a:prstGeom prst="rect">
            <a:avLst/>
          </a:prstGeom>
          <a:noFill/>
        </p:spPr>
        <p:txBody>
          <a:bodyPr wrap="square" rtlCol="0">
            <a:spAutoFit/>
          </a:bodyPr>
          <a:lstStyle/>
          <a:p>
            <a:r>
              <a:rPr lang="en-IN" sz="4000" b="1" dirty="0" smtClean="0"/>
              <a:t>DATASET INFORMATION</a:t>
            </a:r>
            <a:endParaRPr lang="en-IN" sz="4000" b="1" dirty="0"/>
          </a:p>
        </p:txBody>
      </p:sp>
      <p:sp>
        <p:nvSpPr>
          <p:cNvPr id="3" name="TextBox 2"/>
          <p:cNvSpPr txBox="1"/>
          <p:nvPr/>
        </p:nvSpPr>
        <p:spPr>
          <a:xfrm>
            <a:off x="1178351" y="2281287"/>
            <a:ext cx="9719035" cy="3970318"/>
          </a:xfrm>
          <a:prstGeom prst="rect">
            <a:avLst/>
          </a:prstGeom>
          <a:noFill/>
        </p:spPr>
        <p:txBody>
          <a:bodyPr wrap="square" rtlCol="0">
            <a:spAutoFit/>
          </a:bodyPr>
          <a:lstStyle/>
          <a:p>
            <a:pPr marL="541338" indent="-360363">
              <a:buClr>
                <a:srgbClr val="7030A0"/>
              </a:buClr>
              <a:buFont typeface="Wingdings" panose="05000000000000000000" pitchFamily="2" charset="2"/>
              <a:buChar char="v"/>
              <a:tabLst>
                <a:tab pos="269875" algn="l"/>
              </a:tabLst>
            </a:pPr>
            <a:r>
              <a:rPr lang="en-IN" dirty="0"/>
              <a:t>Dataset provide by </a:t>
            </a:r>
            <a:r>
              <a:rPr lang="en-IN" dirty="0" err="1"/>
              <a:t>Fliprobo</a:t>
            </a:r>
            <a:r>
              <a:rPr lang="en-IN" dirty="0"/>
              <a:t> Technologies Ltd.</a:t>
            </a:r>
          </a:p>
          <a:p>
            <a:pPr marL="541338" indent="-360363">
              <a:buClr>
                <a:srgbClr val="7030A0"/>
              </a:buClr>
              <a:buFont typeface="Wingdings" panose="05000000000000000000" pitchFamily="2" charset="2"/>
              <a:buChar char="v"/>
              <a:tabLst>
                <a:tab pos="269875" algn="l"/>
              </a:tabLst>
            </a:pPr>
            <a:r>
              <a:rPr lang="en-IN" dirty="0"/>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dirty="0"/>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dirty="0"/>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dirty="0"/>
              <a:t>No missing values, whitespaces, ‘NA’, ‘-’ are present in dataset</a:t>
            </a:r>
            <a:r>
              <a:rPr lang="en-US" dirty="0" smtClean="0"/>
              <a:t>.</a:t>
            </a:r>
          </a:p>
          <a:p>
            <a:pPr marL="541338" indent="-360363">
              <a:buClr>
                <a:srgbClr val="7030A0"/>
              </a:buClr>
              <a:buFont typeface="Wingdings" panose="05000000000000000000" pitchFamily="2" charset="2"/>
              <a:buChar char="v"/>
              <a:tabLst>
                <a:tab pos="269875" algn="l"/>
              </a:tabLst>
            </a:pPr>
            <a:endParaRPr lang="en-US" dirty="0" smtClean="0"/>
          </a:p>
          <a:p>
            <a:pPr>
              <a:buClr>
                <a:srgbClr val="7030A0"/>
              </a:buClr>
              <a:buFont typeface="Wingdings" panose="05000000000000000000" pitchFamily="2" charset="2"/>
              <a:buChar char="§"/>
            </a:pPr>
            <a:r>
              <a:rPr lang="en-US" b="1" dirty="0"/>
              <a:t>Data error and correction in maxamnt_loans30 column </a:t>
            </a:r>
            <a:endParaRPr lang="en-US" b="1" dirty="0" smtClean="0"/>
          </a:p>
          <a:p>
            <a:pPr>
              <a:buClr>
                <a:srgbClr val="7030A0"/>
              </a:buClr>
            </a:pPr>
            <a:endParaRPr lang="en-US" b="1" dirty="0"/>
          </a:p>
          <a:p>
            <a:pPr>
              <a:buClr>
                <a:srgbClr val="7030A0"/>
              </a:buClr>
              <a:buFont typeface="Wingdings" panose="05000000000000000000" pitchFamily="2" charset="2"/>
              <a:buChar char="v"/>
            </a:pPr>
            <a:r>
              <a:rPr lang="en-US" dirty="0"/>
              <a:t>The maximum value in maxamnt_loans30 is not reliable. </a:t>
            </a:r>
            <a:endParaRPr lang="en-US" b="1" dirty="0"/>
          </a:p>
          <a:p>
            <a:pPr>
              <a:buClr>
                <a:srgbClr val="7030A0"/>
              </a:buClr>
              <a:buFont typeface="Wingdings" panose="05000000000000000000" pitchFamily="2" charset="2"/>
              <a:buChar char="v"/>
            </a:pPr>
            <a:r>
              <a:rPr lang="en-US" b="1" dirty="0"/>
              <a:t>Assumption</a:t>
            </a:r>
            <a:r>
              <a:rPr lang="en-US" dirty="0"/>
              <a:t> - The maximum value in maxamnt_loans30 is 12.</a:t>
            </a:r>
          </a:p>
          <a:p>
            <a:pPr>
              <a:buClr>
                <a:srgbClr val="7030A0"/>
              </a:buClr>
              <a:buFont typeface="Wingdings" panose="05000000000000000000" pitchFamily="2" charset="2"/>
              <a:buChar char="v"/>
            </a:pPr>
            <a:r>
              <a:rPr lang="en-US" b="1" dirty="0"/>
              <a:t>Corrective Action </a:t>
            </a:r>
            <a:r>
              <a:rPr lang="en-US" dirty="0"/>
              <a:t>- Replacing values greater than 12 into category of zero.</a:t>
            </a:r>
          </a:p>
          <a:p>
            <a:pPr>
              <a:buClr>
                <a:srgbClr val="7030A0"/>
              </a:buClr>
              <a:buFont typeface="Wingdings" panose="05000000000000000000" pitchFamily="2" charset="2"/>
              <a:buChar char="§"/>
            </a:pPr>
            <a:r>
              <a:rPr lang="en-US" b="1" dirty="0"/>
              <a:t>Dropping Unnecessary columns </a:t>
            </a:r>
          </a:p>
          <a:p>
            <a:pPr marL="541338" indent="-360363">
              <a:buClr>
                <a:srgbClr val="7030A0"/>
              </a:buClr>
              <a:buFont typeface="Wingdings" panose="05000000000000000000" pitchFamily="2" charset="2"/>
              <a:buChar char="v"/>
              <a:tabLst>
                <a:tab pos="269875" algn="l"/>
              </a:tabLst>
            </a:pPr>
            <a:endParaRPr lang="en-US" dirty="0"/>
          </a:p>
          <a:p>
            <a:endParaRPr lang="en-IN" dirty="0"/>
          </a:p>
        </p:txBody>
      </p:sp>
    </p:spTree>
    <p:extLst>
      <p:ext uri="{BB962C8B-B14F-4D97-AF65-F5344CB8AC3E}">
        <p14:creationId xmlns:p14="http://schemas.microsoft.com/office/powerpoint/2010/main" val="2854856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8420" y="628942"/>
            <a:ext cx="6825006" cy="646331"/>
          </a:xfrm>
          <a:prstGeom prst="rect">
            <a:avLst/>
          </a:prstGeom>
          <a:noFill/>
        </p:spPr>
        <p:txBody>
          <a:bodyPr wrap="square" rtlCol="0">
            <a:spAutoFit/>
          </a:bodyPr>
          <a:lstStyle/>
          <a:p>
            <a:pPr algn="ctr"/>
            <a:r>
              <a:rPr lang="en-IN" sz="3600" b="1" strike="noStrike" spc="-1" dirty="0" smtClean="0">
                <a:latin typeface="Arial"/>
              </a:rPr>
              <a:t>Perform Proper Data Cleaning</a:t>
            </a:r>
            <a:endParaRPr lang="en-IN" sz="3600" b="1" strike="noStrike" spc="-1" dirty="0">
              <a:latin typeface="Arial"/>
            </a:endParaRPr>
          </a:p>
        </p:txBody>
      </p:sp>
      <p:sp>
        <p:nvSpPr>
          <p:cNvPr id="3" name="TextBox 2"/>
          <p:cNvSpPr txBox="1"/>
          <p:nvPr/>
        </p:nvSpPr>
        <p:spPr>
          <a:xfrm>
            <a:off x="8418136" y="1357460"/>
            <a:ext cx="184731" cy="369332"/>
          </a:xfrm>
          <a:prstGeom prst="rect">
            <a:avLst/>
          </a:prstGeom>
          <a:noFill/>
        </p:spPr>
        <p:txBody>
          <a:bodyPr wrap="none" rtlCol="0">
            <a:spAutoFit/>
          </a:bodyPr>
          <a:lstStyle/>
          <a:p>
            <a:endParaRPr lang="en-IN" dirty="0"/>
          </a:p>
        </p:txBody>
      </p:sp>
      <p:sp>
        <p:nvSpPr>
          <p:cNvPr id="4" name="TextBox 3"/>
          <p:cNvSpPr txBox="1"/>
          <p:nvPr/>
        </p:nvSpPr>
        <p:spPr>
          <a:xfrm>
            <a:off x="1046376" y="1542126"/>
            <a:ext cx="9530499" cy="5186035"/>
          </a:xfrm>
          <a:prstGeom prst="rect">
            <a:avLst/>
          </a:prstGeom>
          <a:noFill/>
        </p:spPr>
        <p:txBody>
          <a:bodyPr wrap="square" rtlCol="0">
            <a:spAutoFit/>
          </a:bodyPr>
          <a:lstStyle/>
          <a:p>
            <a:pPr marL="432000" indent="-324000">
              <a:spcBef>
                <a:spcPts val="1060"/>
              </a:spcBef>
              <a:buClr>
                <a:srgbClr val="000000"/>
              </a:buClr>
              <a:buSzPct val="45000"/>
              <a:buFont typeface="Wingdings" charset="2"/>
              <a:buChar char=""/>
            </a:pPr>
            <a:r>
              <a:rPr lang="en-IN" sz="2000" spc="-1" dirty="0">
                <a:latin typeface="Arial"/>
              </a:rPr>
              <a:t>At First we import all Libraries which may need in our project and with that we also read our CSV file</a:t>
            </a:r>
            <a:r>
              <a:rPr lang="en-IN" sz="2000" spc="-1" dirty="0" smtClean="0">
                <a:latin typeface="Arial"/>
              </a:rPr>
              <a:t>.</a:t>
            </a:r>
            <a:endParaRPr lang="en-IN" sz="2000" spc="-1" dirty="0">
              <a:latin typeface="Arial"/>
            </a:endParaRPr>
          </a:p>
          <a:p>
            <a:pPr marL="432000" indent="-324000">
              <a:spcBef>
                <a:spcPts val="1060"/>
              </a:spcBef>
              <a:buClr>
                <a:srgbClr val="000000"/>
              </a:buClr>
              <a:buSzPct val="45000"/>
              <a:buFont typeface="Wingdings" charset="2"/>
              <a:buChar char=""/>
            </a:pPr>
            <a:r>
              <a:rPr lang="en-IN" sz="2000" spc="-1" dirty="0">
                <a:latin typeface="Arial"/>
              </a:rPr>
              <a:t>Now here we will look in to data for null values and some duplicate columns if present</a:t>
            </a:r>
            <a:r>
              <a:rPr lang="en-IN" sz="2000" spc="-1" dirty="0" smtClean="0">
                <a:latin typeface="Arial"/>
              </a:rPr>
              <a:t>.</a:t>
            </a:r>
            <a:endParaRPr lang="en-IN" sz="2000" spc="-1" dirty="0">
              <a:latin typeface="Arial"/>
            </a:endParaRPr>
          </a:p>
          <a:p>
            <a:pPr marL="432000" indent="-324000">
              <a:spcBef>
                <a:spcPts val="1060"/>
              </a:spcBef>
              <a:buClr>
                <a:srgbClr val="000000"/>
              </a:buClr>
              <a:buSzPct val="45000"/>
              <a:buFont typeface="Wingdings" charset="2"/>
              <a:buChar char=""/>
            </a:pPr>
            <a:r>
              <a:rPr lang="en-IN" sz="2000" spc="-1" dirty="0">
                <a:latin typeface="Arial"/>
              </a:rPr>
              <a:t>After checking for null value which are not present in </a:t>
            </a:r>
            <a:r>
              <a:rPr lang="en-IN" sz="2000" spc="-1" dirty="0" err="1">
                <a:latin typeface="Arial"/>
              </a:rPr>
              <a:t>datavwe</a:t>
            </a:r>
            <a:r>
              <a:rPr lang="en-IN" sz="2000" spc="-1" dirty="0">
                <a:latin typeface="Arial"/>
              </a:rPr>
              <a:t> will look  for Description or Statistical summary of our whole data</a:t>
            </a:r>
            <a:r>
              <a:rPr lang="en-IN" sz="2000" spc="-1" dirty="0" smtClean="0">
                <a:latin typeface="Arial"/>
              </a:rPr>
              <a:t>.</a:t>
            </a:r>
            <a:endParaRPr lang="en-IN" sz="2000" spc="-1" dirty="0">
              <a:latin typeface="Arial"/>
            </a:endParaRPr>
          </a:p>
          <a:p>
            <a:pPr marL="432000" indent="-324000">
              <a:spcBef>
                <a:spcPts val="1060"/>
              </a:spcBef>
              <a:buClr>
                <a:srgbClr val="000000"/>
              </a:buClr>
              <a:buSzPct val="45000"/>
              <a:buFont typeface="Wingdings" charset="2"/>
              <a:buChar char=""/>
            </a:pPr>
            <a:r>
              <a:rPr lang="en-IN" sz="2000" spc="-1" dirty="0">
                <a:latin typeface="Arial"/>
              </a:rPr>
              <a:t>We will also look for data types of the all attributes and we will  change those by using Label Encoder for future use</a:t>
            </a:r>
            <a:r>
              <a:rPr lang="en-IN" sz="2000" spc="-1" dirty="0" smtClean="0">
                <a:latin typeface="Arial"/>
              </a:rPr>
              <a:t>.</a:t>
            </a:r>
          </a:p>
          <a:p>
            <a:pPr marL="432000" indent="-324000">
              <a:spcBef>
                <a:spcPts val="1060"/>
              </a:spcBef>
              <a:buClr>
                <a:srgbClr val="000000"/>
              </a:buClr>
              <a:buSzPct val="45000"/>
              <a:buFont typeface="Wingdings" charset="2"/>
              <a:buChar char=""/>
            </a:pPr>
            <a:r>
              <a:rPr lang="en-IN" sz="2000" spc="-1" dirty="0">
                <a:latin typeface="Arial"/>
              </a:rPr>
              <a:t>Now we will look for correlation summary and heat map , it will provide us good knowledge of correlation among given data.</a:t>
            </a:r>
          </a:p>
          <a:p>
            <a:pPr marL="432000" indent="-324000">
              <a:spcBef>
                <a:spcPts val="1060"/>
              </a:spcBef>
              <a:buClr>
                <a:srgbClr val="000000"/>
              </a:buClr>
              <a:buSzPct val="45000"/>
              <a:buFont typeface="Wingdings" charset="2"/>
              <a:buChar char=""/>
            </a:pPr>
            <a:r>
              <a:rPr lang="en-IN" sz="2000" spc="-1" dirty="0">
                <a:latin typeface="Arial"/>
              </a:rPr>
              <a:t>We can see that there are outliers in data but we can not delete those data because if we run that process we will lose very </a:t>
            </a:r>
            <a:r>
              <a:rPr lang="en-IN" sz="2000" spc="-1" dirty="0" err="1">
                <a:latin typeface="Arial"/>
              </a:rPr>
              <a:t>ig</a:t>
            </a:r>
            <a:r>
              <a:rPr lang="en-IN" sz="2000" spc="-1" dirty="0">
                <a:latin typeface="Arial"/>
              </a:rPr>
              <a:t> amount of data.</a:t>
            </a:r>
          </a:p>
          <a:p>
            <a:pPr marL="108000">
              <a:spcBef>
                <a:spcPts val="1060"/>
              </a:spcBef>
              <a:buClr>
                <a:srgbClr val="000000"/>
              </a:buClr>
              <a:buSzPct val="45000"/>
            </a:pPr>
            <a:endParaRPr lang="en-IN" spc="-1" dirty="0">
              <a:latin typeface="Arial"/>
            </a:endParaRPr>
          </a:p>
          <a:p>
            <a:endParaRPr lang="en-IN" dirty="0"/>
          </a:p>
        </p:txBody>
      </p:sp>
    </p:spTree>
    <p:extLst>
      <p:ext uri="{BB962C8B-B14F-4D97-AF65-F5344CB8AC3E}">
        <p14:creationId xmlns:p14="http://schemas.microsoft.com/office/powerpoint/2010/main" val="282416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6450" y="1178350"/>
            <a:ext cx="5613662" cy="984885"/>
          </a:xfrm>
          <a:prstGeom prst="rect">
            <a:avLst/>
          </a:prstGeom>
          <a:noFill/>
        </p:spPr>
        <p:txBody>
          <a:bodyPr wrap="square" rtlCol="0">
            <a:spAutoFit/>
          </a:bodyPr>
          <a:lstStyle/>
          <a:p>
            <a:r>
              <a:rPr lang="en-IN" sz="4000" b="1" spc="-1" dirty="0">
                <a:latin typeface="Arial"/>
              </a:rPr>
              <a:t>DATA VISUALISATION</a:t>
            </a:r>
          </a:p>
          <a:p>
            <a:endParaRPr lang="en-IN" dirty="0"/>
          </a:p>
        </p:txBody>
      </p:sp>
      <p:sp>
        <p:nvSpPr>
          <p:cNvPr id="3" name="TextBox 2"/>
          <p:cNvSpPr txBox="1"/>
          <p:nvPr/>
        </p:nvSpPr>
        <p:spPr>
          <a:xfrm>
            <a:off x="641023" y="2253006"/>
            <a:ext cx="10397765" cy="3431709"/>
          </a:xfrm>
          <a:prstGeom prst="rect">
            <a:avLst/>
          </a:prstGeom>
          <a:noFill/>
        </p:spPr>
        <p:txBody>
          <a:bodyPr wrap="square" rtlCol="0">
            <a:spAutoFit/>
          </a:bodyPr>
          <a:lstStyle/>
          <a:p>
            <a:pPr marL="432000" indent="-324000">
              <a:spcBef>
                <a:spcPts val="1060"/>
              </a:spcBef>
              <a:buClr>
                <a:srgbClr val="000000"/>
              </a:buClr>
              <a:buSzPct val="45000"/>
              <a:buFont typeface="Wingdings" charset="2"/>
              <a:buChar char=""/>
            </a:pPr>
            <a:r>
              <a:rPr lang="en-IN" spc="-1" dirty="0">
                <a:latin typeface="Arial"/>
              </a:rPr>
              <a:t>We are using </a:t>
            </a:r>
            <a:r>
              <a:rPr lang="en-IN" spc="-1" dirty="0" err="1">
                <a:latin typeface="Arial"/>
              </a:rPr>
              <a:t>histPlot</a:t>
            </a:r>
            <a:r>
              <a:rPr lang="en-IN" spc="-1" dirty="0">
                <a:latin typeface="Arial"/>
              </a:rPr>
              <a:t> for better understanding of all attributes present in the Dataset</a:t>
            </a:r>
            <a:r>
              <a:rPr lang="en-IN" spc="-1" dirty="0" smtClean="0">
                <a:latin typeface="Arial"/>
              </a:rPr>
              <a:t>.</a:t>
            </a:r>
          </a:p>
          <a:p>
            <a:pPr marL="108000">
              <a:spcBef>
                <a:spcPts val="1060"/>
              </a:spcBef>
              <a:buClr>
                <a:srgbClr val="000000"/>
              </a:buClr>
              <a:buSzPct val="45000"/>
            </a:pPr>
            <a:endParaRPr lang="en-IN" spc="-1" dirty="0">
              <a:latin typeface="Arial"/>
            </a:endParaRPr>
          </a:p>
          <a:p>
            <a:pPr marL="432000" indent="-324000">
              <a:spcBef>
                <a:spcPts val="1060"/>
              </a:spcBef>
              <a:buClr>
                <a:srgbClr val="000000"/>
              </a:buClr>
              <a:buSzPct val="45000"/>
              <a:buFont typeface="Wingdings" charset="2"/>
              <a:buChar char=""/>
            </a:pPr>
            <a:r>
              <a:rPr lang="en-IN" spc="-1" dirty="0">
                <a:latin typeface="Arial"/>
              </a:rPr>
              <a:t>We also look for skewness with the help of </a:t>
            </a:r>
            <a:r>
              <a:rPr lang="en-IN" spc="-1" dirty="0" err="1">
                <a:latin typeface="Arial"/>
              </a:rPr>
              <a:t>DistPlot</a:t>
            </a:r>
            <a:r>
              <a:rPr lang="en-IN" spc="-1" dirty="0">
                <a:latin typeface="Arial"/>
              </a:rPr>
              <a:t> and we can see that data is skewed</a:t>
            </a:r>
            <a:r>
              <a:rPr lang="en-IN" spc="-1" dirty="0" smtClean="0">
                <a:latin typeface="Arial"/>
              </a:rPr>
              <a:t>.</a:t>
            </a:r>
          </a:p>
          <a:p>
            <a:pPr marL="108000">
              <a:spcBef>
                <a:spcPts val="1060"/>
              </a:spcBef>
              <a:buClr>
                <a:srgbClr val="000000"/>
              </a:buClr>
              <a:buSzPct val="45000"/>
            </a:pPr>
            <a:endParaRPr lang="en-IN" spc="-1" dirty="0">
              <a:latin typeface="Arial"/>
            </a:endParaRPr>
          </a:p>
          <a:p>
            <a:pPr marL="432000" indent="-324000">
              <a:spcBef>
                <a:spcPts val="1060"/>
              </a:spcBef>
              <a:buClr>
                <a:srgbClr val="000000"/>
              </a:buClr>
              <a:buSzPct val="45000"/>
              <a:buFont typeface="Wingdings" charset="2"/>
              <a:buChar char=""/>
            </a:pPr>
            <a:r>
              <a:rPr lang="en-IN" spc="-1" dirty="0">
                <a:latin typeface="Arial"/>
              </a:rPr>
              <a:t>We can also look for Label counts in data where we can see in visualisation ‘1’ is on higher side</a:t>
            </a:r>
            <a:r>
              <a:rPr lang="en-IN" spc="-1" dirty="0" smtClean="0">
                <a:latin typeface="Arial"/>
              </a:rPr>
              <a:t>.</a:t>
            </a:r>
          </a:p>
          <a:p>
            <a:pPr marL="108000">
              <a:spcBef>
                <a:spcPts val="1060"/>
              </a:spcBef>
              <a:buClr>
                <a:srgbClr val="000000"/>
              </a:buClr>
              <a:buSzPct val="45000"/>
            </a:pPr>
            <a:endParaRPr lang="en-IN" spc="-1" dirty="0">
              <a:latin typeface="Arial"/>
            </a:endParaRPr>
          </a:p>
          <a:p>
            <a:pPr marL="432000" indent="-324000">
              <a:spcBef>
                <a:spcPts val="1060"/>
              </a:spcBef>
              <a:buClr>
                <a:srgbClr val="000000"/>
              </a:buClr>
              <a:buSzPct val="45000"/>
              <a:buFont typeface="Wingdings" charset="2"/>
              <a:buChar char=""/>
            </a:pPr>
            <a:r>
              <a:rPr lang="en-IN" spc="-1" dirty="0">
                <a:latin typeface="Arial"/>
              </a:rPr>
              <a:t>We are also looking to another few columns in visualisation with the help of plot and those columns are plays major part in this dataset.</a:t>
            </a:r>
          </a:p>
          <a:p>
            <a:endParaRPr lang="en-IN" dirty="0"/>
          </a:p>
        </p:txBody>
      </p:sp>
    </p:spTree>
    <p:extLst>
      <p:ext uri="{BB962C8B-B14F-4D97-AF65-F5344CB8AC3E}">
        <p14:creationId xmlns:p14="http://schemas.microsoft.com/office/powerpoint/2010/main" val="2564717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0661" y="697584"/>
            <a:ext cx="2837468" cy="1107996"/>
          </a:xfrm>
          <a:prstGeom prst="rect">
            <a:avLst/>
          </a:prstGeom>
          <a:noFill/>
        </p:spPr>
        <p:txBody>
          <a:bodyPr wrap="square" rtlCol="0">
            <a:spAutoFit/>
          </a:bodyPr>
          <a:lstStyle/>
          <a:p>
            <a:r>
              <a:rPr lang="en-IN" sz="4800" b="1" spc="-1" dirty="0">
                <a:latin typeface="Arial"/>
              </a:rPr>
              <a:t>MODELS </a:t>
            </a:r>
          </a:p>
          <a:p>
            <a:endParaRPr lang="en-IN" dirty="0"/>
          </a:p>
        </p:txBody>
      </p:sp>
      <p:sp>
        <p:nvSpPr>
          <p:cNvPr id="3" name="TextBox 2"/>
          <p:cNvSpPr txBox="1"/>
          <p:nvPr/>
        </p:nvSpPr>
        <p:spPr>
          <a:xfrm>
            <a:off x="707010" y="1574276"/>
            <a:ext cx="10237510" cy="4267835"/>
          </a:xfrm>
          <a:prstGeom prst="rect">
            <a:avLst/>
          </a:prstGeom>
          <a:noFill/>
        </p:spPr>
        <p:txBody>
          <a:bodyPr wrap="square" rtlCol="0">
            <a:spAutoFit/>
          </a:bodyPr>
          <a:lstStyle/>
          <a:p>
            <a:pPr marL="432000" indent="-324000">
              <a:spcBef>
                <a:spcPts val="1060"/>
              </a:spcBef>
              <a:buClr>
                <a:srgbClr val="000000"/>
              </a:buClr>
              <a:buSzPct val="45000"/>
              <a:buFont typeface="Wingdings" charset="2"/>
              <a:buChar char=""/>
            </a:pPr>
            <a:r>
              <a:rPr lang="en-IN" spc="-1" dirty="0">
                <a:latin typeface="Arial"/>
              </a:rPr>
              <a:t>We are using here few models like </a:t>
            </a:r>
            <a:r>
              <a:rPr lang="en-IN" spc="-1" dirty="0" err="1">
                <a:latin typeface="Arial"/>
              </a:rPr>
              <a:t>LogisticRegression</a:t>
            </a:r>
            <a:r>
              <a:rPr lang="en-IN" spc="-1" dirty="0" smtClean="0">
                <a:latin typeface="Arial"/>
              </a:rPr>
              <a:t>(), </a:t>
            </a:r>
          </a:p>
          <a:p>
            <a:pPr marL="108000">
              <a:spcBef>
                <a:spcPts val="1060"/>
              </a:spcBef>
              <a:buClr>
                <a:srgbClr val="000000"/>
              </a:buClr>
              <a:buSzPct val="45000"/>
            </a:pPr>
            <a:r>
              <a:rPr lang="en-IN" spc="-1" dirty="0" smtClean="0">
                <a:latin typeface="Arial"/>
              </a:rPr>
              <a:t>    </a:t>
            </a:r>
            <a:r>
              <a:rPr lang="en-IN" spc="-1" dirty="0" err="1" smtClean="0">
                <a:latin typeface="Arial"/>
              </a:rPr>
              <a:t>GaussianNB</a:t>
            </a:r>
            <a:r>
              <a:rPr lang="en-IN" spc="-1" dirty="0" smtClean="0">
                <a:latin typeface="Arial"/>
              </a:rPr>
              <a:t>(),</a:t>
            </a:r>
            <a:r>
              <a:rPr lang="en-IN" spc="-1" dirty="0" err="1" smtClean="0">
                <a:latin typeface="Arial"/>
              </a:rPr>
              <a:t>DecisionTreeClassifier</a:t>
            </a:r>
            <a:r>
              <a:rPr lang="en-IN" spc="-1" dirty="0" smtClean="0">
                <a:latin typeface="Arial"/>
              </a:rPr>
              <a:t>(),</a:t>
            </a:r>
            <a:r>
              <a:rPr lang="en-IN" spc="-1" dirty="0" err="1" smtClean="0">
                <a:latin typeface="Arial"/>
              </a:rPr>
              <a:t>KneighborsClassifier</a:t>
            </a:r>
            <a:r>
              <a:rPr lang="en-IN" spc="-1" dirty="0" smtClean="0">
                <a:latin typeface="Arial"/>
              </a:rPr>
              <a:t>(),SVC(),</a:t>
            </a:r>
            <a:r>
              <a:rPr lang="en-IN" spc="-1" dirty="0" err="1" smtClean="0">
                <a:latin typeface="Arial"/>
              </a:rPr>
              <a:t>RandomForestClassifier</a:t>
            </a:r>
            <a:r>
              <a:rPr lang="en-IN" spc="-1" dirty="0" smtClean="0">
                <a:latin typeface="Arial"/>
              </a:rPr>
              <a:t>().</a:t>
            </a:r>
          </a:p>
          <a:p>
            <a:pPr marL="432000" indent="-324000">
              <a:spcBef>
                <a:spcPts val="1060"/>
              </a:spcBef>
              <a:buClr>
                <a:srgbClr val="000000"/>
              </a:buClr>
              <a:buSzPct val="45000"/>
              <a:buFont typeface="Wingdings" charset="2"/>
              <a:buChar char=""/>
            </a:pPr>
            <a:r>
              <a:rPr lang="en-IN" spc="-1" dirty="0" smtClean="0">
                <a:latin typeface="Arial"/>
              </a:rPr>
              <a:t>But </a:t>
            </a:r>
            <a:r>
              <a:rPr lang="en-IN" spc="-1" dirty="0">
                <a:latin typeface="Arial"/>
              </a:rPr>
              <a:t>before that we split data into source(X) and target (Y</a:t>
            </a:r>
            <a:r>
              <a:rPr lang="en-IN" spc="-1" dirty="0" smtClean="0">
                <a:latin typeface="Arial"/>
              </a:rPr>
              <a:t>).</a:t>
            </a:r>
          </a:p>
          <a:p>
            <a:pPr marL="108000">
              <a:spcBef>
                <a:spcPts val="1060"/>
              </a:spcBef>
              <a:buClr>
                <a:srgbClr val="000000"/>
              </a:buClr>
              <a:buSzPct val="45000"/>
            </a:pPr>
            <a:endParaRPr lang="en-IN" spc="-1" dirty="0">
              <a:latin typeface="Arial"/>
            </a:endParaRPr>
          </a:p>
          <a:p>
            <a:pPr marL="432000" indent="-324000">
              <a:spcBef>
                <a:spcPts val="1060"/>
              </a:spcBef>
              <a:buClr>
                <a:srgbClr val="000000"/>
              </a:buClr>
              <a:buSzPct val="45000"/>
              <a:buFont typeface="Wingdings" charset="2"/>
              <a:buChar char=""/>
            </a:pPr>
            <a:r>
              <a:rPr lang="en-IN" spc="-1" dirty="0">
                <a:latin typeface="Arial"/>
              </a:rPr>
              <a:t>Now we now that our data is classification base where value 1 and 0 are exist, </a:t>
            </a:r>
            <a:r>
              <a:rPr lang="en-IN" spc="-1" dirty="0" err="1">
                <a:latin typeface="Arial"/>
              </a:rPr>
              <a:t>thats</a:t>
            </a:r>
            <a:r>
              <a:rPr lang="en-IN" spc="-1" dirty="0">
                <a:latin typeface="Arial"/>
              </a:rPr>
              <a:t> why we will use here Confusion Matrix, Classification Report, Accuracy Score</a:t>
            </a:r>
            <a:r>
              <a:rPr lang="en-IN" spc="-1" dirty="0" smtClean="0">
                <a:latin typeface="Arial"/>
              </a:rPr>
              <a:t>.</a:t>
            </a:r>
          </a:p>
          <a:p>
            <a:pPr marL="432000" indent="-324000">
              <a:spcBef>
                <a:spcPts val="1060"/>
              </a:spcBef>
              <a:buClr>
                <a:srgbClr val="000000"/>
              </a:buClr>
              <a:buSzPct val="45000"/>
              <a:buFont typeface="Wingdings" charset="2"/>
              <a:buChar char=""/>
            </a:pPr>
            <a:endParaRPr lang="en-IN" spc="-1" dirty="0">
              <a:latin typeface="Arial"/>
            </a:endParaRPr>
          </a:p>
          <a:p>
            <a:pPr marL="432000" indent="-324000">
              <a:spcBef>
                <a:spcPts val="1060"/>
              </a:spcBef>
              <a:buClr>
                <a:srgbClr val="000000"/>
              </a:buClr>
              <a:buSzPct val="45000"/>
              <a:buFont typeface="Wingdings" charset="2"/>
              <a:buChar char=""/>
            </a:pPr>
            <a:r>
              <a:rPr lang="en-IN" spc="-1" dirty="0">
                <a:latin typeface="Arial"/>
              </a:rPr>
              <a:t>We use here few </a:t>
            </a:r>
            <a:r>
              <a:rPr lang="en-IN" spc="-1" dirty="0" err="1">
                <a:latin typeface="Arial"/>
              </a:rPr>
              <a:t>hypeparameter</a:t>
            </a:r>
            <a:r>
              <a:rPr lang="en-IN" spc="-1" dirty="0">
                <a:latin typeface="Arial"/>
              </a:rPr>
              <a:t> with our models</a:t>
            </a:r>
            <a:r>
              <a:rPr lang="en-IN" spc="-1" dirty="0" smtClean="0">
                <a:latin typeface="Arial"/>
              </a:rPr>
              <a:t>.</a:t>
            </a:r>
          </a:p>
          <a:p>
            <a:pPr marL="108000">
              <a:spcBef>
                <a:spcPts val="1060"/>
              </a:spcBef>
              <a:buClr>
                <a:srgbClr val="000000"/>
              </a:buClr>
              <a:buSzPct val="45000"/>
            </a:pPr>
            <a:endParaRPr lang="en-IN" spc="-1" dirty="0">
              <a:latin typeface="Arial"/>
            </a:endParaRPr>
          </a:p>
          <a:p>
            <a:pPr marL="432000" indent="-324000">
              <a:spcBef>
                <a:spcPts val="1060"/>
              </a:spcBef>
              <a:buClr>
                <a:srgbClr val="000000"/>
              </a:buClr>
              <a:buSzPct val="45000"/>
              <a:buFont typeface="Wingdings" charset="2"/>
              <a:buChar char=""/>
            </a:pPr>
            <a:r>
              <a:rPr lang="en-US" spc="-1" dirty="0">
                <a:solidFill>
                  <a:srgbClr val="000000"/>
                </a:solidFill>
                <a:latin typeface="Arial"/>
                <a:ea typeface="Constantia"/>
              </a:rPr>
              <a:t>We also see the AUC score  and also plot the AUC_ROC curve for our final model.</a:t>
            </a:r>
            <a:endParaRPr lang="en-IN" spc="-1" dirty="0">
              <a:latin typeface="Arial"/>
            </a:endParaRPr>
          </a:p>
          <a:p>
            <a:endParaRPr lang="en-IN" dirty="0"/>
          </a:p>
        </p:txBody>
      </p:sp>
    </p:spTree>
    <p:extLst>
      <p:ext uri="{BB962C8B-B14F-4D97-AF65-F5344CB8AC3E}">
        <p14:creationId xmlns:p14="http://schemas.microsoft.com/office/powerpoint/2010/main" val="4012916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728" y="1036948"/>
            <a:ext cx="8880049" cy="707886"/>
          </a:xfrm>
          <a:prstGeom prst="rect">
            <a:avLst/>
          </a:prstGeom>
          <a:noFill/>
        </p:spPr>
        <p:txBody>
          <a:bodyPr wrap="square" rtlCol="0">
            <a:spAutoFit/>
          </a:bodyPr>
          <a:lstStyle/>
          <a:p>
            <a:r>
              <a:rPr lang="en-IN" sz="4000" dirty="0" smtClean="0"/>
              <a:t>MACHINE LEARNING MODEL BUILDING</a:t>
            </a:r>
            <a:endParaRPr lang="en-IN" sz="4000" b="1" dirty="0"/>
          </a:p>
        </p:txBody>
      </p:sp>
      <p:sp>
        <p:nvSpPr>
          <p:cNvPr id="3" name="TextBox 2"/>
          <p:cNvSpPr txBox="1"/>
          <p:nvPr/>
        </p:nvSpPr>
        <p:spPr>
          <a:xfrm>
            <a:off x="904973" y="2111604"/>
            <a:ext cx="10246936" cy="4196918"/>
          </a:xfrm>
          <a:prstGeom prst="rect">
            <a:avLst/>
          </a:prstGeom>
          <a:noFill/>
        </p:spPr>
        <p:txBody>
          <a:bodyPr wrap="square" rtlCol="0">
            <a:spAutoFit/>
          </a:bodyPr>
          <a:lstStyle/>
          <a:p>
            <a:r>
              <a:rPr lang="en-IN" dirty="0"/>
              <a:t>Objective is to predict customer is defaulter or not. It can be solve by application of classification ML algorithm</a:t>
            </a:r>
            <a:r>
              <a:rPr lang="en-IN" dirty="0" smtClean="0"/>
              <a:t>.</a:t>
            </a:r>
          </a:p>
          <a:p>
            <a:endParaRPr lang="en-IN" dirty="0"/>
          </a:p>
          <a:p>
            <a:r>
              <a:rPr lang="en-IN" dirty="0"/>
              <a:t>Different Classification algorithm used to train model, in order to have maximum accuracy score</a:t>
            </a:r>
            <a:r>
              <a:rPr lang="en-IN" dirty="0" smtClean="0"/>
              <a:t>.</a:t>
            </a:r>
          </a:p>
          <a:p>
            <a:endParaRPr lang="en-IN" dirty="0"/>
          </a:p>
          <a:p>
            <a:r>
              <a:rPr lang="en-IN" dirty="0"/>
              <a:t>Machine learning classification algorithms used in this project are </a:t>
            </a:r>
            <a:r>
              <a:rPr lang="en-IN" dirty="0" smtClean="0"/>
              <a:t>–</a:t>
            </a:r>
          </a:p>
          <a:p>
            <a:endParaRPr lang="en-IN" dirty="0"/>
          </a:p>
          <a:p>
            <a:pPr marL="342900" lvl="0" indent="-342900" algn="just">
              <a:lnSpc>
                <a:spcPct val="107000"/>
              </a:lnSpc>
              <a:buAutoNum type="arabicPeriod"/>
            </a:pPr>
            <a:r>
              <a:rPr lang="en-IN" sz="1600" dirty="0" smtClean="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p>
          <a:p>
            <a:pPr lvl="0" algn="just">
              <a:lnSpc>
                <a:spcPct val="107000"/>
              </a:lnSpc>
            </a:pPr>
            <a:r>
              <a:rPr lang="en-IN" sz="1600" dirty="0" smtClean="0">
                <a:latin typeface="Bahnschrift SemiLight" panose="020B0502040204020203" pitchFamily="34" charset="0"/>
                <a:ea typeface="Calibri" panose="020F0502020204030204" pitchFamily="34" charset="0"/>
                <a:cs typeface="Mangal" panose="02040503050203030202" pitchFamily="18" charset="0"/>
              </a:rPr>
              <a:t>2.   </a:t>
            </a:r>
            <a:r>
              <a:rPr lang="en-IN" sz="1600" dirty="0" smtClean="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p>
          <a:p>
            <a:pPr lvl="0" algn="just">
              <a:lnSpc>
                <a:spcPct val="107000"/>
              </a:lnSpc>
            </a:pPr>
            <a:r>
              <a:rPr lang="en-IN" sz="1600" dirty="0" smtClean="0">
                <a:latin typeface="Calibri" panose="020F0502020204030204" pitchFamily="34" charset="0"/>
                <a:ea typeface="Calibri" panose="020F0502020204030204" pitchFamily="34" charset="0"/>
                <a:cs typeface="Mangal" panose="02040503050203030202" pitchFamily="18" charset="0"/>
              </a:rPr>
              <a:t>3.    </a:t>
            </a:r>
            <a:r>
              <a:rPr lang="en-IN" sz="1600" dirty="0" smtClean="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p>
          <a:p>
            <a:pPr marL="342900" lvl="0" indent="-342900" algn="just">
              <a:lnSpc>
                <a:spcPct val="107000"/>
              </a:lnSpc>
              <a:spcAft>
                <a:spcPts val="800"/>
              </a:spcAft>
              <a:buAutoNum type="arabicPeriod" startAt="4"/>
            </a:pPr>
            <a:r>
              <a:rPr lang="en-IN" sz="1600" dirty="0" err="1">
                <a:latin typeface="Bahnschrift SemiLight" panose="020B0502040204020203" pitchFamily="34" charset="0"/>
                <a:ea typeface="Calibri" panose="020F0502020204030204" pitchFamily="34" charset="0"/>
                <a:cs typeface="Mangal" panose="02040503050203030202" pitchFamily="18" charset="0"/>
              </a:rPr>
              <a:t>GaussianNB</a:t>
            </a:r>
            <a:endParaRPr lang="en-IN" sz="1600" dirty="0">
              <a:latin typeface="Bahnschrift SemiLight" panose="020B0502040204020203"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AutoNum type="arabicPeriod" startAt="4"/>
            </a:pPr>
            <a:r>
              <a:rPr lang="en-IN" sz="1600" dirty="0">
                <a:latin typeface="Bahnschrift SemiLight" panose="020B0502040204020203" pitchFamily="34" charset="0"/>
                <a:ea typeface="Calibri" panose="020F0502020204030204" pitchFamily="34" charset="0"/>
                <a:cs typeface="Mangal" panose="02040503050203030202" pitchFamily="18" charset="0"/>
              </a:rPr>
              <a:t>SVC</a:t>
            </a:r>
          </a:p>
          <a:p>
            <a:pPr lvl="0" algn="just">
              <a:lnSpc>
                <a:spcPct val="107000"/>
              </a:lnSpc>
              <a:spcAft>
                <a:spcPts val="800"/>
              </a:spcAft>
            </a:pPr>
            <a:r>
              <a:rPr lang="en-IN" sz="1600" dirty="0">
                <a:latin typeface="Bahnschrift SemiLight" panose="020B0502040204020203" pitchFamily="34" charset="0"/>
                <a:ea typeface="Calibri" panose="020F0502020204030204" pitchFamily="34" charset="0"/>
                <a:cs typeface="Mangal" panose="02040503050203030202" pitchFamily="18" charset="0"/>
              </a:rPr>
              <a:t>6.    </a:t>
            </a:r>
            <a:r>
              <a:rPr lang="en-IN" sz="1600" dirty="0" err="1">
                <a:latin typeface="Bahnschrift SemiLight" panose="020B0502040204020203" pitchFamily="34" charset="0"/>
                <a:ea typeface="Calibri" panose="020F0502020204030204" pitchFamily="34" charset="0"/>
                <a:cs typeface="Mangal" panose="02040503050203030202" pitchFamily="18" charset="0"/>
              </a:rPr>
              <a:t>KNeighborsClassifier</a:t>
            </a:r>
            <a:endParaRPr lang="en-IN" sz="1600" dirty="0">
              <a:latin typeface="Bahnschrift SemiLight" panose="020B0502040204020203"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889508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874</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Bahnschrift</vt:lpstr>
      <vt:lpstr>Bahnschrift SemiLight</vt:lpstr>
      <vt:lpstr>Calibri</vt:lpstr>
      <vt:lpstr>Century</vt:lpstr>
      <vt:lpstr>Constantia</vt:lpstr>
      <vt:lpstr>Mangal</vt:lpstr>
      <vt:lpstr>Times New Roman</vt:lpstr>
      <vt:lpstr>Trebuchet MS</vt:lpstr>
      <vt:lpstr>Wingdings</vt:lpstr>
      <vt:lpstr>Wingdings 2</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Cllix Capital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2022-08-29T17:12:03Z</dcterms:created>
  <dcterms:modified xsi:type="dcterms:W3CDTF">2022-08-29T18:44:56Z</dcterms:modified>
</cp:coreProperties>
</file>