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7015-79B4-47FC-A4A8-1356425ADFC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9303-3231-44CE-9284-B1D27BD1C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55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7015-79B4-47FC-A4A8-1356425ADFC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9303-3231-44CE-9284-B1D27BD1C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83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7015-79B4-47FC-A4A8-1356425ADFC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9303-3231-44CE-9284-B1D27BD1C3A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7997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7015-79B4-47FC-A4A8-1356425ADFC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9303-3231-44CE-9284-B1D27BD1C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52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7015-79B4-47FC-A4A8-1356425ADFC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9303-3231-44CE-9284-B1D27BD1C3A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4680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7015-79B4-47FC-A4A8-1356425ADFC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9303-3231-44CE-9284-B1D27BD1C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498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7015-79B4-47FC-A4A8-1356425ADFC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9303-3231-44CE-9284-B1D27BD1C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42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7015-79B4-47FC-A4A8-1356425ADFC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9303-3231-44CE-9284-B1D27BD1C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61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7015-79B4-47FC-A4A8-1356425ADFC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9303-3231-44CE-9284-B1D27BD1C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55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7015-79B4-47FC-A4A8-1356425ADFC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9303-3231-44CE-9284-B1D27BD1C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44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7015-79B4-47FC-A4A8-1356425ADFC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9303-3231-44CE-9284-B1D27BD1C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5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7015-79B4-47FC-A4A8-1356425ADFC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9303-3231-44CE-9284-B1D27BD1C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4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7015-79B4-47FC-A4A8-1356425ADFC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9303-3231-44CE-9284-B1D27BD1C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2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7015-79B4-47FC-A4A8-1356425ADFC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9303-3231-44CE-9284-B1D27BD1C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19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7015-79B4-47FC-A4A8-1356425ADFC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9303-3231-44CE-9284-B1D27BD1C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78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7015-79B4-47FC-A4A8-1356425ADFC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9303-3231-44CE-9284-B1D27BD1C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66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37015-79B4-47FC-A4A8-1356425ADFC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F19303-3231-44CE-9284-B1D27BD1C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93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1984" y="801278"/>
            <a:ext cx="9021451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lef" panose="00000500000000000000" pitchFamily="2" charset="-79"/>
              </a:rPr>
              <a:t>                                             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cs typeface="Alef" panose="00000500000000000000" pitchFamily="2" charset="-79"/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lef" panose="00000500000000000000" pitchFamily="2" charset="-79"/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cs typeface="Alef" panose="00000500000000000000" pitchFamily="2" charset="-79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lef" panose="00000500000000000000" pitchFamily="2" charset="-79"/>
              </a:rPr>
              <a:t>Presentation </a:t>
            </a: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  <a:ea typeface="+mj-ea"/>
                <a:cs typeface="Alef" panose="00000500000000000000" pitchFamily="2" charset="-79"/>
              </a:rPr>
              <a:t>on </a:t>
            </a:r>
            <a:r>
              <a:rPr lang="en-US" altLang="en-US" sz="6000" b="1" dirty="0">
                <a:solidFill>
                  <a:schemeClr val="accent2">
                    <a:lumMod val="75000"/>
                  </a:schemeClr>
                </a:solidFill>
                <a:ea typeface="+mj-ea"/>
                <a:cs typeface="Alef" panose="00000500000000000000" pitchFamily="2" charset="-79"/>
              </a:rPr>
              <a:t>Product Review Rating             </a:t>
            </a:r>
            <a:r>
              <a:rPr lang="en-US" altLang="en-US" sz="6000" b="1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lef" panose="00000500000000000000" pitchFamily="2" charset="-79"/>
              </a:rPr>
              <a:t>Predication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6000" b="1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lef" panose="00000500000000000000" pitchFamily="2" charset="-79"/>
              </a:rPr>
              <a:t> </a:t>
            </a:r>
            <a:endParaRPr lang="en-US" altLang="en-US" sz="6000" b="1" dirty="0">
              <a:solidFill>
                <a:schemeClr val="accent2">
                  <a:lumMod val="75000"/>
                </a:schemeClr>
              </a:solidFill>
              <a:ea typeface="+mj-ea"/>
              <a:cs typeface="Alef" panose="00000500000000000000" pitchFamily="2" charset="-79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rgbClr val="7030A0"/>
                </a:solidFill>
              </a:rPr>
              <a:t>Author : </a:t>
            </a:r>
            <a:r>
              <a:rPr lang="en-US" sz="3600" b="1" dirty="0" err="1" smtClean="0">
                <a:solidFill>
                  <a:srgbClr val="7030A0"/>
                </a:solidFill>
              </a:rPr>
              <a:t>Chandan</a:t>
            </a:r>
            <a:r>
              <a:rPr lang="en-US" sz="3600" b="1" dirty="0" smtClean="0">
                <a:solidFill>
                  <a:srgbClr val="7030A0"/>
                </a:solidFill>
              </a:rPr>
              <a:t> Kumar</a:t>
            </a:r>
            <a:endParaRPr lang="en-IN" sz="3600" b="1" dirty="0" smtClean="0">
              <a:solidFill>
                <a:srgbClr val="7030A0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IN" sz="6000" b="1" dirty="0">
              <a:solidFill>
                <a:schemeClr val="accent2">
                  <a:lumMod val="75000"/>
                </a:schemeClr>
              </a:solidFill>
              <a:ea typeface="+mj-ea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8293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5616" y="188536"/>
            <a:ext cx="7758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cs typeface="Arial" panose="020B0604020202020204" pitchFamily="34" charset="0"/>
              </a:rPr>
              <a:t>Machine Learning Evaluation Matrix</a:t>
            </a:r>
            <a:endParaRPr lang="en-IN" sz="3200" b="1" i="1" dirty="0"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926" y="1008668"/>
            <a:ext cx="11340445" cy="4751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6437" y="1178352"/>
            <a:ext cx="11133056" cy="492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96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1287" y="358219"/>
            <a:ext cx="6872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cs typeface="Arial" panose="020B0604020202020204" pitchFamily="34" charset="0"/>
              </a:rPr>
              <a:t>                   CONCLUSION</a:t>
            </a:r>
            <a:endParaRPr lang="en-IN" sz="3200" b="1" i="1" dirty="0"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755" y="1225485"/>
            <a:ext cx="110010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IN" sz="3200" dirty="0">
                <a:ea typeface="+mn-lt"/>
                <a:cs typeface="Arial" panose="020B0604020202020204" pitchFamily="34" charset="0"/>
              </a:rPr>
              <a:t>Successfully developed Machine learning model </a:t>
            </a:r>
            <a:r>
              <a:rPr lang="en-IN" sz="3200" dirty="0" smtClean="0">
                <a:ea typeface="+mn-lt"/>
                <a:cs typeface="Arial" panose="020B0604020202020204" pitchFamily="34" charset="0"/>
              </a:rPr>
              <a:t>to predict </a:t>
            </a:r>
            <a:r>
              <a:rPr lang="en-IN" sz="3200" dirty="0">
                <a:ea typeface="+mn-lt"/>
                <a:cs typeface="Arial" panose="020B0604020202020204" pitchFamily="34" charset="0"/>
              </a:rPr>
              <a:t>product review ratings</a:t>
            </a:r>
            <a:r>
              <a:rPr lang="en-IN" sz="3200" dirty="0" smtClean="0">
                <a:ea typeface="+mn-lt"/>
                <a:cs typeface="Arial" panose="020B0604020202020204" pitchFamily="34" charset="0"/>
              </a:rPr>
              <a:t>.</a:t>
            </a:r>
          </a:p>
          <a:p>
            <a:pPr marL="457200" indent="-457200"/>
            <a:endParaRPr lang="en-IN" sz="3200" dirty="0">
              <a:ea typeface="+mn-lt"/>
              <a:cs typeface="Arial" panose="020B0604020202020204" pitchFamily="34" charset="0"/>
            </a:endParaRPr>
          </a:p>
          <a:p>
            <a:pPr marL="457200" indent="-457200"/>
            <a:r>
              <a:rPr lang="en-IN" sz="3200" dirty="0">
                <a:ea typeface="+mn-lt"/>
                <a:cs typeface="Arial" panose="020B0604020202020204" pitchFamily="34" charset="0"/>
              </a:rPr>
              <a:t>NLTK library used for text Mining. </a:t>
            </a:r>
            <a:endParaRPr lang="en-IN" sz="3200" dirty="0" smtClean="0">
              <a:ea typeface="+mn-lt"/>
              <a:cs typeface="Arial" panose="020B0604020202020204" pitchFamily="34" charset="0"/>
            </a:endParaRPr>
          </a:p>
          <a:p>
            <a:pPr marL="457200" indent="-457200"/>
            <a:endParaRPr lang="en-IN" sz="3200" dirty="0">
              <a:ea typeface="+mn-lt"/>
              <a:cs typeface="Arial" panose="020B0604020202020204" pitchFamily="34" charset="0"/>
            </a:endParaRPr>
          </a:p>
          <a:p>
            <a:pPr marL="457200" indent="-457200"/>
            <a:r>
              <a:rPr lang="en-IN" sz="3200" dirty="0">
                <a:ea typeface="+mn-lt"/>
                <a:cs typeface="Arial" panose="020B0604020202020204" pitchFamily="34" charset="0"/>
              </a:rPr>
              <a:t>Random forest classifier model is best model with accuracy score of 91.36%.</a:t>
            </a:r>
            <a:endParaRPr lang="en-US" sz="3200" dirty="0"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32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412" y="301657"/>
            <a:ext cx="101715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cs typeface="Arial" panose="020B0604020202020204" pitchFamily="34" charset="0"/>
              </a:rPr>
              <a:t>                                                             </a:t>
            </a:r>
            <a:r>
              <a:rPr lang="en-IN" sz="4000" b="1" i="1" dirty="0" smtClean="0">
                <a:cs typeface="Arial" panose="020B0604020202020204" pitchFamily="34" charset="0"/>
              </a:rPr>
              <a:t>INTRODUCTION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4524" y="1286542"/>
            <a:ext cx="1178350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dirty="0">
                <a:ea typeface="Bahnschrift SemiLight" panose="020B0502040204020203" pitchFamily="34" charset="0"/>
                <a:cs typeface="Mangal" panose="02040503050203030202" pitchFamily="18" charset="0"/>
              </a:rPr>
              <a:t>Research has shown that consumer online product ratings reflect both the customers' experience with the product and the influence of others' ratings</a:t>
            </a:r>
            <a:r>
              <a:rPr lang="en-IN" dirty="0" smtClean="0">
                <a:ea typeface="Bahnschrift SemiLight" panose="020B0502040204020203" pitchFamily="34" charset="0"/>
                <a:cs typeface="Mangal" panose="02040503050203030202" pitchFamily="18" charset="0"/>
              </a:rPr>
              <a:t>.</a:t>
            </a:r>
          </a:p>
          <a:p>
            <a:pPr algn="just"/>
            <a:endParaRPr lang="en-US" sz="2800" dirty="0" smtClean="0">
              <a:effectLst/>
              <a:ea typeface="+mn-lt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dirty="0">
                <a:ea typeface="Bahnschrift SemiLight" panose="020B0502040204020203" pitchFamily="34" charset="0"/>
                <a:cs typeface="Mangal" panose="02040503050203030202" pitchFamily="18" charset="0"/>
              </a:rPr>
              <a:t>The opinion information is very useful for users and customers. Businesses can also use the opinion information to design better strategies for production and marketing. </a:t>
            </a:r>
            <a:endParaRPr lang="en-IN" dirty="0" smtClean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dirty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dirty="0">
                <a:ea typeface="Bahnschrift SemiLight" panose="020B0502040204020203" pitchFamily="34" charset="0"/>
                <a:cs typeface="Mangal" panose="02040503050203030202" pitchFamily="18" charset="0"/>
              </a:rPr>
              <a:t>More precisely, 54.7% recognized that these reviews were either fairly, very or absolutely important in their purchase decision making. </a:t>
            </a:r>
            <a:endParaRPr lang="en-IN" dirty="0" smtClean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algn="just"/>
            <a:endParaRPr lang="en-IN" dirty="0" smtClean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dirty="0" smtClean="0">
                <a:ea typeface="Bahnschrift SemiLight" panose="020B0502040204020203" pitchFamily="34" charset="0"/>
                <a:cs typeface="Mangal" panose="02040503050203030202" pitchFamily="18" charset="0"/>
              </a:rPr>
              <a:t>Searching </a:t>
            </a:r>
            <a:r>
              <a:rPr lang="en-IN" dirty="0">
                <a:ea typeface="Bahnschrift SemiLight" panose="020B0502040204020203" pitchFamily="34" charset="0"/>
                <a:cs typeface="Mangal" panose="02040503050203030202" pitchFamily="18" charset="0"/>
              </a:rPr>
              <a:t>and comparing text reviews can be frustrating for users as they feel submerged with information. </a:t>
            </a:r>
            <a:endParaRPr lang="en-IN" dirty="0" smtClean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dirty="0" smtClean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dirty="0">
                <a:ea typeface="Bahnschrift SemiLight" panose="020B0502040204020203" pitchFamily="34" charset="0"/>
                <a:cs typeface="Mangal" panose="02040503050203030202" pitchFamily="18" charset="0"/>
              </a:rPr>
              <a:t>The star-rating, i.e., stars from 1 to 5 on online platform, rather than its text content gives a quick overview of the product quality. </a:t>
            </a:r>
            <a:endParaRPr lang="en-IN" dirty="0" smtClean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algn="just"/>
            <a:endParaRPr lang="en-IN" dirty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dirty="0">
                <a:ea typeface="Bahnschrift SemiLight" panose="020B0502040204020203" pitchFamily="34" charset="0"/>
                <a:cs typeface="Mangal" panose="02040503050203030202" pitchFamily="18" charset="0"/>
              </a:rPr>
              <a:t>The overall star ratings of the product reviews may not capture the exact polarity of the sentiments.</a:t>
            </a:r>
          </a:p>
          <a:p>
            <a:pPr algn="just"/>
            <a:endParaRPr lang="en-US" sz="2800" dirty="0" smtClean="0">
              <a:ea typeface="+mn-lt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dirty="0" smtClean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dirty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algn="just"/>
            <a:endParaRPr lang="en-IN" dirty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60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6507" y="254524"/>
            <a:ext cx="79656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 smtClean="0">
                <a:cs typeface="Arial" panose="020B0604020202020204" pitchFamily="34" charset="0"/>
              </a:rPr>
              <a:t>             PROBLEM </a:t>
            </a:r>
            <a:r>
              <a:rPr lang="en-IN" sz="4000" b="1" i="1" dirty="0">
                <a:cs typeface="Arial" panose="020B0604020202020204" pitchFamily="34" charset="0"/>
              </a:rPr>
              <a:t>STATEMENT </a:t>
            </a:r>
            <a:endParaRPr lang="en-US" sz="4000" b="1" i="1" dirty="0"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20511" y="1310326"/>
            <a:ext cx="11547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ea typeface="+mn-lt"/>
                <a:cs typeface="Arial" panose="020B0604020202020204" pitchFamily="34" charset="0"/>
              </a:rPr>
              <a:t>We have a client who has a website where people write different </a:t>
            </a:r>
            <a:r>
              <a:rPr lang="en-US" sz="2800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ea typeface="+mn-lt"/>
                <a:cs typeface="Arial" panose="020B0604020202020204" pitchFamily="34" charset="0"/>
              </a:rPr>
              <a:t>reviews for technical products. Now they are adding a new feature </a:t>
            </a:r>
            <a:r>
              <a:rPr lang="en-US" sz="2800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ea typeface="+mn-lt"/>
                <a:cs typeface="Arial" panose="020B0604020202020204" pitchFamily="34" charset="0"/>
              </a:rPr>
              <a:t>to their website i.e. The reviewer will have to add stars(rating) as </a:t>
            </a:r>
            <a:r>
              <a:rPr lang="en-US" sz="2800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ea typeface="+mn-lt"/>
                <a:cs typeface="Arial" panose="020B0604020202020204" pitchFamily="34" charset="0"/>
              </a:rPr>
              <a:t>well with the review. The rating is out 5 stars and it only has 5 </a:t>
            </a:r>
            <a:r>
              <a:rPr lang="en-US" sz="2800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ea typeface="+mn-lt"/>
                <a:cs typeface="Arial" panose="020B0604020202020204" pitchFamily="34" charset="0"/>
              </a:rPr>
              <a:t>options available 1 star, 2 stars, 3 stars, 4 stars, 5 stars. Now they </a:t>
            </a:r>
            <a:r>
              <a:rPr lang="en-US" sz="2800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ea typeface="+mn-lt"/>
                <a:cs typeface="Arial" panose="020B0604020202020204" pitchFamily="34" charset="0"/>
              </a:rPr>
              <a:t>want to predict ratings for the reviews which were written in the </a:t>
            </a:r>
            <a:r>
              <a:rPr lang="en-US" sz="2800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ea typeface="+mn-lt"/>
                <a:cs typeface="Arial" panose="020B0604020202020204" pitchFamily="34" charset="0"/>
              </a:rPr>
              <a:t>past and they don’t have rating. </a:t>
            </a:r>
          </a:p>
          <a:p>
            <a:pPr algn="just"/>
            <a:endParaRPr lang="en-IN" sz="2800" dirty="0">
              <a:ea typeface="+mn-lt"/>
              <a:cs typeface="Arial" panose="020B0604020202020204" pitchFamily="34" charset="0"/>
            </a:endParaRPr>
          </a:p>
          <a:p>
            <a:pPr algn="just"/>
            <a:r>
              <a:rPr lang="en-IN" sz="2800" i="1" dirty="0">
                <a:ea typeface="+mn-lt"/>
                <a:cs typeface="Arial" panose="020B0604020202020204" pitchFamily="34" charset="0"/>
              </a:rPr>
              <a:t>So we, we have to build </a:t>
            </a:r>
            <a:r>
              <a:rPr lang="en-US" sz="2800" i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i="1" dirty="0">
                <a:ea typeface="+mn-lt"/>
                <a:cs typeface="Arial" panose="020B0604020202020204" pitchFamily="34" charset="0"/>
              </a:rPr>
              <a:t>an application which can predict the rating by seeing the review.</a:t>
            </a:r>
            <a:endParaRPr lang="en-US" sz="2800" i="1" dirty="0">
              <a:ea typeface="+mn-lt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398" y="235670"/>
            <a:ext cx="8983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</a:t>
            </a:r>
            <a:r>
              <a:rPr lang="en-US" sz="4000" b="1" i="1" dirty="0" smtClean="0">
                <a:cs typeface="Arial" panose="020B0604020202020204" pitchFamily="34" charset="0"/>
              </a:rPr>
              <a:t>Web </a:t>
            </a:r>
            <a:r>
              <a:rPr lang="en-US" sz="4000" b="1" i="1" dirty="0">
                <a:cs typeface="Arial" panose="020B0604020202020204" pitchFamily="34" charset="0"/>
              </a:rPr>
              <a:t>Scraping Details</a:t>
            </a:r>
            <a:endParaRPr lang="en-IN" sz="4000" b="1" i="1" dirty="0"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365" y="1036948"/>
            <a:ext cx="114064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Web Scraping done using selenium web driver.</a:t>
            </a:r>
          </a:p>
          <a:p>
            <a:endParaRPr lang="en-US" sz="3200" dirty="0" smtClean="0"/>
          </a:p>
          <a:p>
            <a:r>
              <a:rPr lang="en-US" sz="3200" dirty="0" smtClean="0"/>
              <a:t>Data for different product like smartphones, laptops, routers is scraped.</a:t>
            </a:r>
          </a:p>
          <a:p>
            <a:endParaRPr lang="en-US" sz="3200" dirty="0" smtClean="0"/>
          </a:p>
          <a:p>
            <a:r>
              <a:rPr lang="en-US" sz="3200" dirty="0" smtClean="0"/>
              <a:t>Data scraped from amazon.in &amp; Flipkart.com.</a:t>
            </a:r>
          </a:p>
          <a:p>
            <a:endParaRPr lang="en-US" sz="3200" dirty="0" smtClean="0"/>
          </a:p>
          <a:p>
            <a:r>
              <a:rPr lang="en-US" sz="3200" dirty="0" smtClean="0"/>
              <a:t>Around 50000 product reviews are scrap for this project.</a:t>
            </a:r>
            <a:endParaRPr lang="en-IN" sz="3200" dirty="0" smtClean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4442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2751" y="320511"/>
            <a:ext cx="7758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cs typeface="Arial" panose="020B0604020202020204" pitchFamily="34" charset="0"/>
              </a:rPr>
              <a:t>Exploration of Target Variable Ratings</a:t>
            </a:r>
            <a:endParaRPr lang="en-IN" sz="3200" b="1" i="1" dirty="0"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353" y="1187777"/>
            <a:ext cx="11321591" cy="498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8" y="1377844"/>
            <a:ext cx="7258638" cy="49569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37369" y="1536569"/>
            <a:ext cx="3996965" cy="2158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Comment: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1. Around 49% customer given 5- star rating followed by 22.5% customer given lowest 1-star rating.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2. Average Rating is 3.65.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37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1728" y="282804"/>
            <a:ext cx="8380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cs typeface="Arial" panose="020B0604020202020204" pitchFamily="34" charset="0"/>
              </a:rPr>
              <a:t>                     Data </a:t>
            </a:r>
            <a:r>
              <a:rPr lang="en-US" sz="3200" b="1" i="1" dirty="0">
                <a:cs typeface="Arial" panose="020B0604020202020204" pitchFamily="34" charset="0"/>
              </a:rPr>
              <a:t>Pre Processing </a:t>
            </a:r>
            <a:endParaRPr lang="en-IN" sz="3200" b="1" i="1" dirty="0"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767" y="1093509"/>
            <a:ext cx="11217897" cy="5213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Convert the text to lowercase </a:t>
            </a:r>
          </a:p>
          <a:p>
            <a:pPr lvl="0">
              <a:lnSpc>
                <a:spcPct val="107000"/>
              </a:lnSpc>
            </a:pPr>
            <a:endParaRPr lang="en-IN" sz="2400" dirty="0" smtClean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Remove the punctuations, digits and special characters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en-IN" sz="2400" dirty="0" smtClean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Tokenize the text, filter out the adjectives used in the review and create a  new column in data frame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en-IN" sz="2400" dirty="0" smtClean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Remove the stop words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en-IN" sz="2400" dirty="0" smtClean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Stemming and Lemmatising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en-IN" sz="2400" dirty="0" smtClean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Applying Text Vectorization to convert text into numeric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00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3377"/>
            <a:ext cx="353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Scraping Library used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0831D-2492-4628-AE73-9A42DD2B4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449" y="260372"/>
            <a:ext cx="6803207" cy="15872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0" y="2007909"/>
            <a:ext cx="329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Mining Library used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453F84-EDC6-4F42-B2BB-3B7676866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449" y="1971932"/>
            <a:ext cx="7142572" cy="16668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22549" y="3930977"/>
            <a:ext cx="3091992" cy="952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Learning model building Library used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385A97-8106-462F-833F-2B29C9B5B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449" y="3847010"/>
            <a:ext cx="7331108" cy="26197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375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8482" y="216816"/>
            <a:ext cx="7230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cs typeface="Arial" panose="020B0604020202020204" pitchFamily="34" charset="0"/>
              </a:rPr>
              <a:t>Machine Learning Model Building</a:t>
            </a:r>
            <a:endParaRPr lang="en-IN" sz="3200" b="1" i="1" dirty="0"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92" y="1140643"/>
            <a:ext cx="11726944" cy="587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classification algorithm used in this project to build ML model are as below:</a:t>
            </a:r>
          </a:p>
          <a:p>
            <a:endParaRPr lang="en-IN" sz="2400" b="1" dirty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sz="2800" dirty="0" smtClean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classifier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endParaRPr lang="en-IN" sz="2800" dirty="0" smtClean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sz="2800" dirty="0" smtClean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Decision Tree classifier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endParaRPr lang="en-IN" sz="2800" dirty="0" smtClean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sz="2800" dirty="0" smtClean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Logistics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endParaRPr lang="en-IN" sz="2800" dirty="0" smtClean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sz="2800" dirty="0" err="1" smtClean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AdaBoost</a:t>
            </a:r>
            <a:r>
              <a:rPr lang="en-IN" sz="2800" dirty="0" smtClean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Classifier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endParaRPr lang="en-IN" sz="2800" dirty="0" smtClean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800" dirty="0" smtClean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Gradient Boosting Classifier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321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0008" y="216816"/>
            <a:ext cx="7890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cs typeface="Arial" panose="020B0604020202020204" pitchFamily="34" charset="0"/>
              </a:rPr>
              <a:t>                        Final </a:t>
            </a:r>
            <a:r>
              <a:rPr lang="en-US" sz="3200" b="1" i="1" dirty="0">
                <a:cs typeface="Arial" panose="020B0604020202020204" pitchFamily="34" charset="0"/>
              </a:rPr>
              <a:t>ML Model</a:t>
            </a:r>
            <a:endParaRPr lang="en-IN" sz="3200" b="1" i="1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8" y="801591"/>
            <a:ext cx="5043339" cy="5778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35192" y="952107"/>
            <a:ext cx="585404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a typeface="Bahnschrift SemiLight" panose="020B0502040204020203" pitchFamily="34" charset="0"/>
                <a:cs typeface="Mangal" panose="02040503050203030202" pitchFamily="18" charset="0"/>
              </a:rPr>
              <a:t>5-fold Cross validation performed over all model. We can see that Random Forest Classifier gives us good Accuracy and maximum f1 score along with best Cross-validation score. </a:t>
            </a:r>
            <a:r>
              <a:rPr lang="en-IN" sz="2800" b="1" dirty="0" smtClean="0">
                <a:ea typeface="Bahnschrift SemiLight" panose="020B0502040204020203" pitchFamily="34" charset="0"/>
                <a:cs typeface="Mangal" panose="02040503050203030202" pitchFamily="18" charset="0"/>
              </a:rPr>
              <a:t>Hyper parameter </a:t>
            </a:r>
            <a:r>
              <a:rPr lang="en-IN" sz="2800" b="1" dirty="0">
                <a:ea typeface="Bahnschrift SemiLight" panose="020B0502040204020203" pitchFamily="34" charset="0"/>
                <a:cs typeface="Mangal" panose="02040503050203030202" pitchFamily="18" charset="0"/>
              </a:rPr>
              <a:t>tuning is applied over Random Forest model and used it as final model.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2768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417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Alef</vt:lpstr>
      <vt:lpstr>Arial</vt:lpstr>
      <vt:lpstr>Bahnschrift SemiLight</vt:lpstr>
      <vt:lpstr>Mangal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Cllix Capital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2022-08-07T11:48:01Z</dcterms:created>
  <dcterms:modified xsi:type="dcterms:W3CDTF">2022-08-07T12:24:09Z</dcterms:modified>
</cp:coreProperties>
</file>