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jxLcnSAG2OgzXGPrKhHwBaJ40Q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83F1-4BB2-B57F-17BF70D5BFF7}"/>
              </c:ext>
            </c:extLst>
          </c:dPt>
          <c:dPt>
            <c:idx val="1"/>
            <c:bubble3D val="0"/>
            <c:spPr>
              <a:solidFill>
                <a:schemeClr val="tx1">
                  <a:lumMod val="65000"/>
                  <a:lumOff val="35000"/>
                </a:schemeClr>
              </a:solidFill>
              <a:ln w="19050">
                <a:noFill/>
              </a:ln>
              <a:effectLst/>
            </c:spPr>
            <c:extLst xmlns:c16r2="http://schemas.microsoft.com/office/drawing/2015/06/chart">
              <c:ext xmlns:c16="http://schemas.microsoft.com/office/drawing/2014/chart" uri="{C3380CC4-5D6E-409C-BE32-E72D297353CC}">
                <c16:uniqueId val="{00000003-83F1-4BB2-B57F-17BF70D5BFF7}"/>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xmlns:c16r2="http://schemas.microsoft.com/office/drawing/2015/06/chart">
            <c:ext xmlns:c16="http://schemas.microsoft.com/office/drawing/2014/chart" uri="{C3380CC4-5D6E-409C-BE32-E72D297353CC}">
              <c16:uniqueId val="{00000004-83F1-4BB2-B57F-17BF70D5BFF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1-83F1-4BB2-B57F-17BF70D5BFF7}"/>
              </c:ext>
            </c:extLst>
          </c:dPt>
          <c:dPt>
            <c:idx val="1"/>
            <c:bubble3D val="0"/>
            <c:spPr>
              <a:solidFill>
                <a:schemeClr val="tx1">
                  <a:lumMod val="65000"/>
                  <a:lumOff val="35000"/>
                </a:schemeClr>
              </a:solidFill>
              <a:ln w="19050">
                <a:noFill/>
              </a:ln>
              <a:effectLst/>
            </c:spPr>
            <c:extLst xmlns:c16r2="http://schemas.microsoft.com/office/drawing/2015/06/chart">
              <c:ext xmlns:c16="http://schemas.microsoft.com/office/drawing/2014/chart" uri="{C3380CC4-5D6E-409C-BE32-E72D297353CC}">
                <c16:uniqueId val="{00000003-83F1-4BB2-B57F-17BF70D5BFF7}"/>
              </c:ext>
            </c:extLst>
          </c:dPt>
          <c:cat>
            <c:strRef>
              <c:f>Sheet1!$A$2:$A$3</c:f>
              <c:strCache>
                <c:ptCount val="2"/>
                <c:pt idx="0">
                  <c:v>1st Qtr</c:v>
                </c:pt>
                <c:pt idx="1">
                  <c:v>2nd Qtr</c:v>
                </c:pt>
              </c:strCache>
            </c:strRef>
          </c:cat>
          <c:val>
            <c:numRef>
              <c:f>Sheet1!$B$2:$B$3</c:f>
              <c:numCache>
                <c:formatCode>General</c:formatCode>
                <c:ptCount val="2"/>
                <c:pt idx="0">
                  <c:v>44</c:v>
                </c:pt>
                <c:pt idx="1">
                  <c:v>32</c:v>
                </c:pt>
              </c:numCache>
            </c:numRef>
          </c:val>
          <c:extLst xmlns:c16r2="http://schemas.microsoft.com/office/drawing/2015/06/chart">
            <c:ext xmlns:c16="http://schemas.microsoft.com/office/drawing/2014/chart" uri="{C3380CC4-5D6E-409C-BE32-E72D297353CC}">
              <c16:uniqueId val="{00000004-83F1-4BB2-B57F-17BF70D5BFF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1-83F1-4BB2-B57F-17BF70D5BFF7}"/>
              </c:ext>
            </c:extLst>
          </c:dPt>
          <c:dPt>
            <c:idx val="1"/>
            <c:bubble3D val="0"/>
            <c:spPr>
              <a:solidFill>
                <a:schemeClr val="tx1">
                  <a:lumMod val="65000"/>
                  <a:lumOff val="35000"/>
                </a:schemeClr>
              </a:solidFill>
              <a:ln w="19050">
                <a:noFill/>
              </a:ln>
              <a:effectLst/>
            </c:spPr>
            <c:extLst xmlns:c16r2="http://schemas.microsoft.com/office/drawing/2015/06/chart">
              <c:ext xmlns:c16="http://schemas.microsoft.com/office/drawing/2014/chart" uri="{C3380CC4-5D6E-409C-BE32-E72D297353CC}">
                <c16:uniqueId val="{00000003-83F1-4BB2-B57F-17BF70D5BFF7}"/>
              </c:ext>
            </c:extLst>
          </c:dPt>
          <c:cat>
            <c:strRef>
              <c:f>Sheet1!$A$2:$A$3</c:f>
              <c:strCache>
                <c:ptCount val="2"/>
                <c:pt idx="0">
                  <c:v>1st Qtr</c:v>
                </c:pt>
                <c:pt idx="1">
                  <c:v>2nd Qtr</c:v>
                </c:pt>
              </c:strCache>
            </c:strRef>
          </c:cat>
          <c:val>
            <c:numRef>
              <c:f>Sheet1!$B$2:$B$3</c:f>
              <c:numCache>
                <c:formatCode>General</c:formatCode>
                <c:ptCount val="2"/>
                <c:pt idx="0">
                  <c:v>33</c:v>
                </c:pt>
                <c:pt idx="1">
                  <c:v>45</c:v>
                </c:pt>
              </c:numCache>
            </c:numRef>
          </c:val>
          <c:extLst xmlns:c16r2="http://schemas.microsoft.com/office/drawing/2015/06/chart">
            <c:ext xmlns:c16="http://schemas.microsoft.com/office/drawing/2014/chart" uri="{C3380CC4-5D6E-409C-BE32-E72D297353CC}">
              <c16:uniqueId val="{00000004-83F1-4BB2-B57F-17BF70D5BFF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extLst xmlns:c16r2="http://schemas.microsoft.com/office/drawing/2015/06/chart">
              <c:ext xmlns:c16="http://schemas.microsoft.com/office/drawing/2014/chart" uri="{C3380CC4-5D6E-409C-BE32-E72D297353CC}">
                <c16:uniqueId val="{00000001-83F1-4BB2-B57F-17BF70D5BFF7}"/>
              </c:ext>
            </c:extLst>
          </c:dPt>
          <c:dPt>
            <c:idx val="1"/>
            <c:bubble3D val="0"/>
            <c:spPr>
              <a:solidFill>
                <a:schemeClr val="tx1">
                  <a:lumMod val="65000"/>
                  <a:lumOff val="35000"/>
                </a:schemeClr>
              </a:solidFill>
              <a:ln w="19050">
                <a:noFill/>
              </a:ln>
              <a:effectLst/>
            </c:spPr>
            <c:extLst xmlns:c16r2="http://schemas.microsoft.com/office/drawing/2015/06/chart">
              <c:ext xmlns:c16="http://schemas.microsoft.com/office/drawing/2014/chart" uri="{C3380CC4-5D6E-409C-BE32-E72D297353CC}">
                <c16:uniqueId val="{00000003-83F1-4BB2-B57F-17BF70D5BFF7}"/>
              </c:ext>
            </c:extLst>
          </c:dPt>
          <c:cat>
            <c:strRef>
              <c:f>Sheet1!$A$2:$A$3</c:f>
              <c:strCache>
                <c:ptCount val="2"/>
                <c:pt idx="0">
                  <c:v>1st Qtr</c:v>
                </c:pt>
                <c:pt idx="1">
                  <c:v>2nd Qtr</c:v>
                </c:pt>
              </c:strCache>
            </c:strRef>
          </c:cat>
          <c:val>
            <c:numRef>
              <c:f>Sheet1!$B$2:$B$3</c:f>
              <c:numCache>
                <c:formatCode>General</c:formatCode>
                <c:ptCount val="2"/>
                <c:pt idx="0">
                  <c:v>18</c:v>
                </c:pt>
                <c:pt idx="1">
                  <c:v>3.2</c:v>
                </c:pt>
              </c:numCache>
            </c:numRef>
          </c:val>
          <c:extLst xmlns:c16r2="http://schemas.microsoft.com/office/drawing/2015/06/chart">
            <c:ext xmlns:c16="http://schemas.microsoft.com/office/drawing/2014/chart" uri="{C3380CC4-5D6E-409C-BE32-E72D297353CC}">
              <c16:uniqueId val="{00000004-83F1-4BB2-B57F-17BF70D5BFF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c7ddf753c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c7ddf753c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8c7ddf753c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c787179f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c787179f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28c787179f6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c597929e5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c597929e5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8c597929e5_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c597929e5_2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c597929e5_2_1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8c597929e5_2_1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c597929e5_2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c597929e5_2_2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8c597929e5_2_2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c597929e5_2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c597929e5_2_2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8c597929e5_2_2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8c7ddf753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8c7ddf753c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8c7ddf753c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c597929e5_2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c597929e5_2_2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8c597929e5_2_2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1"/>
          <p:cNvSpPr/>
          <p:nvPr>
            <p:ph idx="2" type="pic"/>
          </p:nvPr>
        </p:nvSpPr>
        <p:spPr>
          <a:xfrm>
            <a:off x="5183188" y="987425"/>
            <a:ext cx="6172200" cy="4873625"/>
          </a:xfrm>
          <a:prstGeom prst="rect">
            <a:avLst/>
          </a:prstGeom>
          <a:noFill/>
          <a:ln>
            <a:noFill/>
          </a:ln>
        </p:spPr>
      </p:sp>
      <p:sp>
        <p:nvSpPr>
          <p:cNvPr id="73" name="Google Shape;73;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model2">
  <p:cSld name="slidemodel2">
    <p:bg>
      <p:bgPr>
        <a:gradFill>
          <a:gsLst>
            <a:gs pos="0">
              <a:srgbClr val="1181AE"/>
            </a:gs>
            <a:gs pos="55000">
              <a:srgbClr val="1181AE"/>
            </a:gs>
            <a:gs pos="100000">
              <a:srgbClr val="095474"/>
            </a:gs>
          </a:gsLst>
          <a:path path="circle">
            <a:fillToRect b="50%" l="50%" r="50%" t="50%"/>
          </a:path>
          <a:tileRect/>
        </a:gradFill>
      </p:bgPr>
    </p:bg>
    <p:spTree>
      <p:nvGrpSpPr>
        <p:cNvPr id="19" name="Shape 19"/>
        <p:cNvGrpSpPr/>
        <p:nvPr/>
      </p:nvGrpSpPr>
      <p:grpSpPr>
        <a:xfrm>
          <a:off x="0" y="0"/>
          <a:ext cx="0" cy="0"/>
          <a:chOff x="0" y="0"/>
          <a:chExt cx="0" cy="0"/>
        </a:xfrm>
      </p:grpSpPr>
      <p:sp>
        <p:nvSpPr>
          <p:cNvPr id="20" name="Google Shape;20;p13"/>
          <p:cNvSpPr txBox="1"/>
          <p:nvPr>
            <p:ph type="title"/>
          </p:nvPr>
        </p:nvSpPr>
        <p:spPr>
          <a:xfrm>
            <a:off x="3218672" y="2870634"/>
            <a:ext cx="5932223" cy="71108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Calibri"/>
              <a:buNone/>
              <a:defRPr b="0"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6000">
              <a:srgbClr val="F2F2F2"/>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mailto:ayushia2720patel@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8c7ddf753c_0_32"/>
          <p:cNvSpPr txBox="1"/>
          <p:nvPr/>
        </p:nvSpPr>
        <p:spPr>
          <a:xfrm>
            <a:off x="1295400" y="2429575"/>
            <a:ext cx="9480600" cy="9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200"/>
              <a:t>CASE STUDY </a:t>
            </a:r>
            <a:endParaRPr sz="5200"/>
          </a:p>
        </p:txBody>
      </p:sp>
      <p:sp>
        <p:nvSpPr>
          <p:cNvPr id="95" name="Google Shape;95;g28c7ddf753c_0_32"/>
          <p:cNvSpPr txBox="1"/>
          <p:nvPr/>
        </p:nvSpPr>
        <p:spPr>
          <a:xfrm>
            <a:off x="1295400" y="3801175"/>
            <a:ext cx="9601200" cy="17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3600">
                <a:latin typeface="Comic Sans MS"/>
                <a:ea typeface="Comic Sans MS"/>
                <a:cs typeface="Comic Sans MS"/>
                <a:sym typeface="Comic Sans MS"/>
              </a:rPr>
              <a:t>My Favourite Product - Duolingo </a:t>
            </a:r>
            <a:endParaRPr i="1" sz="36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3"/>
          <p:cNvGrpSpPr/>
          <p:nvPr/>
        </p:nvGrpSpPr>
        <p:grpSpPr>
          <a:xfrm>
            <a:off x="3506788" y="1241425"/>
            <a:ext cx="5176838" cy="5616576"/>
            <a:chOff x="3506788" y="1241425"/>
            <a:chExt cx="5176838" cy="5616576"/>
          </a:xfrm>
        </p:grpSpPr>
        <p:sp>
          <p:nvSpPr>
            <p:cNvPr id="233" name="Google Shape;233;p3"/>
            <p:cNvSpPr/>
            <p:nvPr/>
          </p:nvSpPr>
          <p:spPr>
            <a:xfrm>
              <a:off x="4200526" y="5394325"/>
              <a:ext cx="1524000" cy="1463675"/>
            </a:xfrm>
            <a:custGeom>
              <a:rect b="b" l="l" r="r" t="t"/>
              <a:pathLst>
                <a:path extrusionOk="0" h="661" w="688">
                  <a:moveTo>
                    <a:pt x="0" y="0"/>
                  </a:moveTo>
                  <a:cubicBezTo>
                    <a:pt x="0" y="246"/>
                    <a:pt x="0" y="246"/>
                    <a:pt x="0" y="246"/>
                  </a:cubicBezTo>
                  <a:cubicBezTo>
                    <a:pt x="0" y="291"/>
                    <a:pt x="37" y="328"/>
                    <a:pt x="82" y="328"/>
                  </a:cubicBezTo>
                  <a:cubicBezTo>
                    <a:pt x="606" y="328"/>
                    <a:pt x="606" y="328"/>
                    <a:pt x="606" y="328"/>
                  </a:cubicBezTo>
                  <a:cubicBezTo>
                    <a:pt x="651" y="328"/>
                    <a:pt x="688" y="364"/>
                    <a:pt x="688" y="409"/>
                  </a:cubicBezTo>
                  <a:cubicBezTo>
                    <a:pt x="688" y="661"/>
                    <a:pt x="688" y="661"/>
                    <a:pt x="688" y="661"/>
                  </a:cubicBezTo>
                </a:path>
              </a:pathLst>
            </a:custGeom>
            <a:noFill/>
            <a:ln cap="flat" cmpd="sng" w="793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3"/>
            <p:cNvSpPr/>
            <p:nvPr/>
          </p:nvSpPr>
          <p:spPr>
            <a:xfrm>
              <a:off x="4165601" y="4892675"/>
              <a:ext cx="69850" cy="300038"/>
            </a:xfrm>
            <a:custGeom>
              <a:rect b="b" l="l" r="r" t="t"/>
              <a:pathLst>
                <a:path extrusionOk="0" h="136" w="32">
                  <a:moveTo>
                    <a:pt x="32" y="0"/>
                  </a:moveTo>
                  <a:cubicBezTo>
                    <a:pt x="0" y="0"/>
                    <a:pt x="0" y="0"/>
                    <a:pt x="0" y="0"/>
                  </a:cubicBezTo>
                  <a:cubicBezTo>
                    <a:pt x="2" y="14"/>
                    <a:pt x="1" y="25"/>
                    <a:pt x="1" y="25"/>
                  </a:cubicBezTo>
                  <a:cubicBezTo>
                    <a:pt x="1" y="136"/>
                    <a:pt x="1" y="136"/>
                    <a:pt x="1" y="136"/>
                  </a:cubicBezTo>
                  <a:cubicBezTo>
                    <a:pt x="30" y="136"/>
                    <a:pt x="30" y="136"/>
                    <a:pt x="30" y="136"/>
                  </a:cubicBezTo>
                  <a:cubicBezTo>
                    <a:pt x="30" y="25"/>
                    <a:pt x="30" y="25"/>
                    <a:pt x="30" y="25"/>
                  </a:cubicBezTo>
                  <a:cubicBezTo>
                    <a:pt x="30" y="25"/>
                    <a:pt x="30" y="14"/>
                    <a:pt x="32"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3"/>
            <p:cNvSpPr/>
            <p:nvPr/>
          </p:nvSpPr>
          <p:spPr>
            <a:xfrm>
              <a:off x="4260851" y="4781550"/>
              <a:ext cx="120650" cy="88900"/>
            </a:xfrm>
            <a:custGeom>
              <a:rect b="b" l="l" r="r" t="t"/>
              <a:pathLst>
                <a:path extrusionOk="0" h="40" w="55">
                  <a:moveTo>
                    <a:pt x="41" y="4"/>
                  </a:moveTo>
                  <a:cubicBezTo>
                    <a:pt x="35" y="1"/>
                    <a:pt x="31" y="0"/>
                    <a:pt x="26" y="0"/>
                  </a:cubicBezTo>
                  <a:cubicBezTo>
                    <a:pt x="10" y="0"/>
                    <a:pt x="3" y="23"/>
                    <a:pt x="0" y="40"/>
                  </a:cubicBezTo>
                  <a:cubicBezTo>
                    <a:pt x="36" y="40"/>
                    <a:pt x="36" y="40"/>
                    <a:pt x="36" y="40"/>
                  </a:cubicBezTo>
                  <a:cubicBezTo>
                    <a:pt x="45" y="40"/>
                    <a:pt x="52" y="35"/>
                    <a:pt x="54" y="28"/>
                  </a:cubicBezTo>
                  <a:cubicBezTo>
                    <a:pt x="55" y="21"/>
                    <a:pt x="53" y="11"/>
                    <a:pt x="41" y="4"/>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3"/>
            <p:cNvSpPr/>
            <p:nvPr/>
          </p:nvSpPr>
          <p:spPr>
            <a:xfrm>
              <a:off x="4016376" y="4781550"/>
              <a:ext cx="123825" cy="88900"/>
            </a:xfrm>
            <a:custGeom>
              <a:rect b="b" l="l" r="r" t="t"/>
              <a:pathLst>
                <a:path extrusionOk="0" h="40" w="56">
                  <a:moveTo>
                    <a:pt x="30" y="0"/>
                  </a:moveTo>
                  <a:cubicBezTo>
                    <a:pt x="25" y="0"/>
                    <a:pt x="21" y="1"/>
                    <a:pt x="15" y="4"/>
                  </a:cubicBezTo>
                  <a:cubicBezTo>
                    <a:pt x="3" y="11"/>
                    <a:pt x="0" y="21"/>
                    <a:pt x="2" y="28"/>
                  </a:cubicBezTo>
                  <a:cubicBezTo>
                    <a:pt x="4" y="35"/>
                    <a:pt x="11" y="40"/>
                    <a:pt x="20" y="40"/>
                  </a:cubicBezTo>
                  <a:cubicBezTo>
                    <a:pt x="56" y="40"/>
                    <a:pt x="56" y="40"/>
                    <a:pt x="56" y="40"/>
                  </a:cubicBezTo>
                  <a:cubicBezTo>
                    <a:pt x="53" y="23"/>
                    <a:pt x="46" y="0"/>
                    <a:pt x="30"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3"/>
            <p:cNvSpPr/>
            <p:nvPr/>
          </p:nvSpPr>
          <p:spPr>
            <a:xfrm>
              <a:off x="3867151" y="4454525"/>
              <a:ext cx="658813" cy="968375"/>
            </a:xfrm>
            <a:custGeom>
              <a:rect b="b" l="l" r="r" t="t"/>
              <a:pathLst>
                <a:path extrusionOk="0" h="438" w="297">
                  <a:moveTo>
                    <a:pt x="139" y="6"/>
                  </a:moveTo>
                  <a:cubicBezTo>
                    <a:pt x="67" y="11"/>
                    <a:pt x="8" y="70"/>
                    <a:pt x="3" y="142"/>
                  </a:cubicBezTo>
                  <a:cubicBezTo>
                    <a:pt x="0" y="189"/>
                    <a:pt x="18" y="232"/>
                    <a:pt x="50" y="261"/>
                  </a:cubicBezTo>
                  <a:cubicBezTo>
                    <a:pt x="72" y="282"/>
                    <a:pt x="86" y="311"/>
                    <a:pt x="86" y="342"/>
                  </a:cubicBezTo>
                  <a:cubicBezTo>
                    <a:pt x="86" y="394"/>
                    <a:pt x="86" y="394"/>
                    <a:pt x="86" y="394"/>
                  </a:cubicBezTo>
                  <a:cubicBezTo>
                    <a:pt x="86" y="405"/>
                    <a:pt x="94" y="414"/>
                    <a:pt x="105" y="414"/>
                  </a:cubicBezTo>
                  <a:cubicBezTo>
                    <a:pt x="116" y="414"/>
                    <a:pt x="116" y="414"/>
                    <a:pt x="116" y="414"/>
                  </a:cubicBezTo>
                  <a:cubicBezTo>
                    <a:pt x="121" y="428"/>
                    <a:pt x="134" y="438"/>
                    <a:pt x="150" y="438"/>
                  </a:cubicBezTo>
                  <a:cubicBezTo>
                    <a:pt x="166" y="438"/>
                    <a:pt x="179" y="428"/>
                    <a:pt x="184" y="414"/>
                  </a:cubicBezTo>
                  <a:cubicBezTo>
                    <a:pt x="195" y="414"/>
                    <a:pt x="195" y="414"/>
                    <a:pt x="195" y="414"/>
                  </a:cubicBezTo>
                  <a:cubicBezTo>
                    <a:pt x="205" y="414"/>
                    <a:pt x="214" y="405"/>
                    <a:pt x="214" y="394"/>
                  </a:cubicBezTo>
                  <a:cubicBezTo>
                    <a:pt x="214" y="342"/>
                    <a:pt x="214" y="342"/>
                    <a:pt x="214" y="342"/>
                  </a:cubicBezTo>
                  <a:cubicBezTo>
                    <a:pt x="214" y="311"/>
                    <a:pt x="227" y="282"/>
                    <a:pt x="249" y="261"/>
                  </a:cubicBezTo>
                  <a:cubicBezTo>
                    <a:pt x="279" y="235"/>
                    <a:pt x="297" y="196"/>
                    <a:pt x="297" y="153"/>
                  </a:cubicBezTo>
                  <a:cubicBezTo>
                    <a:pt x="297" y="68"/>
                    <a:pt x="225" y="0"/>
                    <a:pt x="139" y="6"/>
                  </a:cubicBezTo>
                  <a:close/>
                  <a:moveTo>
                    <a:pt x="240" y="178"/>
                  </a:moveTo>
                  <a:cubicBezTo>
                    <a:pt x="237" y="190"/>
                    <a:pt x="226" y="198"/>
                    <a:pt x="213" y="198"/>
                  </a:cubicBezTo>
                  <a:cubicBezTo>
                    <a:pt x="176" y="198"/>
                    <a:pt x="176" y="198"/>
                    <a:pt x="176" y="198"/>
                  </a:cubicBezTo>
                  <a:cubicBezTo>
                    <a:pt x="174" y="212"/>
                    <a:pt x="174" y="223"/>
                    <a:pt x="174" y="223"/>
                  </a:cubicBezTo>
                  <a:cubicBezTo>
                    <a:pt x="174" y="334"/>
                    <a:pt x="174" y="334"/>
                    <a:pt x="174" y="334"/>
                  </a:cubicBezTo>
                  <a:cubicBezTo>
                    <a:pt x="197" y="334"/>
                    <a:pt x="197" y="334"/>
                    <a:pt x="197" y="334"/>
                  </a:cubicBezTo>
                  <a:cubicBezTo>
                    <a:pt x="200" y="334"/>
                    <a:pt x="202" y="336"/>
                    <a:pt x="202" y="338"/>
                  </a:cubicBezTo>
                  <a:cubicBezTo>
                    <a:pt x="202" y="341"/>
                    <a:pt x="200" y="343"/>
                    <a:pt x="197" y="343"/>
                  </a:cubicBezTo>
                  <a:cubicBezTo>
                    <a:pt x="141" y="343"/>
                    <a:pt x="141" y="343"/>
                    <a:pt x="141" y="343"/>
                  </a:cubicBezTo>
                  <a:cubicBezTo>
                    <a:pt x="199" y="358"/>
                    <a:pt x="199" y="358"/>
                    <a:pt x="199" y="358"/>
                  </a:cubicBezTo>
                  <a:cubicBezTo>
                    <a:pt x="201" y="359"/>
                    <a:pt x="203" y="361"/>
                    <a:pt x="202" y="363"/>
                  </a:cubicBezTo>
                  <a:cubicBezTo>
                    <a:pt x="202" y="366"/>
                    <a:pt x="200" y="368"/>
                    <a:pt x="198" y="368"/>
                  </a:cubicBezTo>
                  <a:cubicBezTo>
                    <a:pt x="141" y="370"/>
                    <a:pt x="141" y="370"/>
                    <a:pt x="141" y="370"/>
                  </a:cubicBezTo>
                  <a:cubicBezTo>
                    <a:pt x="198" y="383"/>
                    <a:pt x="198" y="383"/>
                    <a:pt x="198" y="383"/>
                  </a:cubicBezTo>
                  <a:cubicBezTo>
                    <a:pt x="201" y="383"/>
                    <a:pt x="203" y="385"/>
                    <a:pt x="202" y="388"/>
                  </a:cubicBezTo>
                  <a:cubicBezTo>
                    <a:pt x="202" y="390"/>
                    <a:pt x="200" y="392"/>
                    <a:pt x="197" y="392"/>
                  </a:cubicBezTo>
                  <a:cubicBezTo>
                    <a:pt x="102" y="392"/>
                    <a:pt x="102" y="392"/>
                    <a:pt x="102" y="392"/>
                  </a:cubicBezTo>
                  <a:cubicBezTo>
                    <a:pt x="100" y="392"/>
                    <a:pt x="98" y="390"/>
                    <a:pt x="98" y="387"/>
                  </a:cubicBezTo>
                  <a:cubicBezTo>
                    <a:pt x="98" y="385"/>
                    <a:pt x="100" y="383"/>
                    <a:pt x="102" y="383"/>
                  </a:cubicBezTo>
                  <a:cubicBezTo>
                    <a:pt x="151" y="383"/>
                    <a:pt x="151" y="383"/>
                    <a:pt x="151" y="383"/>
                  </a:cubicBezTo>
                  <a:cubicBezTo>
                    <a:pt x="101" y="372"/>
                    <a:pt x="101" y="372"/>
                    <a:pt x="101" y="372"/>
                  </a:cubicBezTo>
                  <a:cubicBezTo>
                    <a:pt x="99" y="372"/>
                    <a:pt x="97" y="369"/>
                    <a:pt x="98" y="367"/>
                  </a:cubicBezTo>
                  <a:cubicBezTo>
                    <a:pt x="98" y="365"/>
                    <a:pt x="100" y="363"/>
                    <a:pt x="102" y="362"/>
                  </a:cubicBezTo>
                  <a:cubicBezTo>
                    <a:pt x="165" y="360"/>
                    <a:pt x="165" y="360"/>
                    <a:pt x="165" y="360"/>
                  </a:cubicBezTo>
                  <a:cubicBezTo>
                    <a:pt x="101" y="343"/>
                    <a:pt x="101" y="343"/>
                    <a:pt x="101" y="343"/>
                  </a:cubicBezTo>
                  <a:cubicBezTo>
                    <a:pt x="99" y="343"/>
                    <a:pt x="97" y="340"/>
                    <a:pt x="98" y="338"/>
                  </a:cubicBezTo>
                  <a:cubicBezTo>
                    <a:pt x="98" y="335"/>
                    <a:pt x="100" y="334"/>
                    <a:pt x="102" y="334"/>
                  </a:cubicBezTo>
                  <a:cubicBezTo>
                    <a:pt x="126" y="334"/>
                    <a:pt x="126" y="334"/>
                    <a:pt x="126" y="334"/>
                  </a:cubicBezTo>
                  <a:cubicBezTo>
                    <a:pt x="126" y="223"/>
                    <a:pt x="126" y="223"/>
                    <a:pt x="126" y="223"/>
                  </a:cubicBezTo>
                  <a:cubicBezTo>
                    <a:pt x="126" y="223"/>
                    <a:pt x="126" y="212"/>
                    <a:pt x="124" y="198"/>
                  </a:cubicBezTo>
                  <a:cubicBezTo>
                    <a:pt x="87" y="198"/>
                    <a:pt x="87" y="198"/>
                    <a:pt x="87" y="198"/>
                  </a:cubicBezTo>
                  <a:cubicBezTo>
                    <a:pt x="74" y="198"/>
                    <a:pt x="63" y="190"/>
                    <a:pt x="60" y="178"/>
                  </a:cubicBezTo>
                  <a:cubicBezTo>
                    <a:pt x="56" y="165"/>
                    <a:pt x="63" y="151"/>
                    <a:pt x="78" y="144"/>
                  </a:cubicBezTo>
                  <a:cubicBezTo>
                    <a:pt x="84" y="140"/>
                    <a:pt x="91" y="138"/>
                    <a:pt x="97" y="138"/>
                  </a:cubicBezTo>
                  <a:cubicBezTo>
                    <a:pt x="109" y="138"/>
                    <a:pt x="126" y="147"/>
                    <a:pt x="133" y="188"/>
                  </a:cubicBezTo>
                  <a:cubicBezTo>
                    <a:pt x="167" y="188"/>
                    <a:pt x="167" y="188"/>
                    <a:pt x="167" y="188"/>
                  </a:cubicBezTo>
                  <a:cubicBezTo>
                    <a:pt x="174" y="147"/>
                    <a:pt x="191" y="138"/>
                    <a:pt x="203" y="138"/>
                  </a:cubicBezTo>
                  <a:cubicBezTo>
                    <a:pt x="209" y="138"/>
                    <a:pt x="216" y="140"/>
                    <a:pt x="222" y="144"/>
                  </a:cubicBezTo>
                  <a:cubicBezTo>
                    <a:pt x="236" y="151"/>
                    <a:pt x="243" y="165"/>
                    <a:pt x="240" y="178"/>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3"/>
            <p:cNvSpPr/>
            <p:nvPr/>
          </p:nvSpPr>
          <p:spPr>
            <a:xfrm>
              <a:off x="8056563" y="3081338"/>
              <a:ext cx="627063" cy="730250"/>
            </a:xfrm>
            <a:custGeom>
              <a:rect b="b" l="l" r="r" t="t"/>
              <a:pathLst>
                <a:path extrusionOk="0" h="330" w="283">
                  <a:moveTo>
                    <a:pt x="194" y="330"/>
                  </a:moveTo>
                  <a:cubicBezTo>
                    <a:pt x="89" y="330"/>
                    <a:pt x="89" y="330"/>
                    <a:pt x="89" y="330"/>
                  </a:cubicBezTo>
                  <a:cubicBezTo>
                    <a:pt x="87" y="330"/>
                    <a:pt x="85" y="328"/>
                    <a:pt x="85" y="325"/>
                  </a:cubicBezTo>
                  <a:cubicBezTo>
                    <a:pt x="85" y="324"/>
                    <a:pt x="85" y="323"/>
                    <a:pt x="86" y="322"/>
                  </a:cubicBezTo>
                  <a:cubicBezTo>
                    <a:pt x="85" y="287"/>
                    <a:pt x="64" y="258"/>
                    <a:pt x="43" y="229"/>
                  </a:cubicBezTo>
                  <a:cubicBezTo>
                    <a:pt x="22" y="200"/>
                    <a:pt x="0" y="169"/>
                    <a:pt x="0" y="132"/>
                  </a:cubicBezTo>
                  <a:cubicBezTo>
                    <a:pt x="0" y="68"/>
                    <a:pt x="54" y="0"/>
                    <a:pt x="142" y="0"/>
                  </a:cubicBezTo>
                  <a:cubicBezTo>
                    <a:pt x="177" y="0"/>
                    <a:pt x="213" y="14"/>
                    <a:pt x="240" y="40"/>
                  </a:cubicBezTo>
                  <a:cubicBezTo>
                    <a:pt x="267" y="65"/>
                    <a:pt x="283" y="99"/>
                    <a:pt x="283" y="132"/>
                  </a:cubicBezTo>
                  <a:cubicBezTo>
                    <a:pt x="283" y="169"/>
                    <a:pt x="261" y="200"/>
                    <a:pt x="240" y="229"/>
                  </a:cubicBezTo>
                  <a:cubicBezTo>
                    <a:pt x="219" y="258"/>
                    <a:pt x="199" y="287"/>
                    <a:pt x="197" y="322"/>
                  </a:cubicBezTo>
                  <a:cubicBezTo>
                    <a:pt x="198" y="323"/>
                    <a:pt x="199" y="324"/>
                    <a:pt x="199" y="325"/>
                  </a:cubicBezTo>
                  <a:cubicBezTo>
                    <a:pt x="199" y="328"/>
                    <a:pt x="197" y="330"/>
                    <a:pt x="194" y="330"/>
                  </a:cubicBezTo>
                  <a:close/>
                  <a:moveTo>
                    <a:pt x="95" y="320"/>
                  </a:moveTo>
                  <a:cubicBezTo>
                    <a:pt x="188" y="320"/>
                    <a:pt x="188" y="320"/>
                    <a:pt x="188" y="320"/>
                  </a:cubicBezTo>
                  <a:cubicBezTo>
                    <a:pt x="190" y="283"/>
                    <a:pt x="212" y="253"/>
                    <a:pt x="232" y="224"/>
                  </a:cubicBezTo>
                  <a:cubicBezTo>
                    <a:pt x="254" y="194"/>
                    <a:pt x="274" y="166"/>
                    <a:pt x="274" y="132"/>
                  </a:cubicBezTo>
                  <a:cubicBezTo>
                    <a:pt x="274" y="67"/>
                    <a:pt x="211" y="9"/>
                    <a:pt x="142" y="9"/>
                  </a:cubicBezTo>
                  <a:cubicBezTo>
                    <a:pt x="60" y="9"/>
                    <a:pt x="9" y="73"/>
                    <a:pt x="9" y="132"/>
                  </a:cubicBezTo>
                  <a:cubicBezTo>
                    <a:pt x="9" y="166"/>
                    <a:pt x="30" y="194"/>
                    <a:pt x="51" y="224"/>
                  </a:cubicBezTo>
                  <a:cubicBezTo>
                    <a:pt x="72" y="253"/>
                    <a:pt x="93" y="283"/>
                    <a:pt x="95" y="32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3"/>
            <p:cNvSpPr/>
            <p:nvPr/>
          </p:nvSpPr>
          <p:spPr>
            <a:xfrm>
              <a:off x="8242301" y="3836988"/>
              <a:ext cx="257175" cy="96838"/>
            </a:xfrm>
            <a:custGeom>
              <a:rect b="b" l="l" r="r" t="t"/>
              <a:pathLst>
                <a:path extrusionOk="0" h="44" w="116">
                  <a:moveTo>
                    <a:pt x="111" y="44"/>
                  </a:moveTo>
                  <a:cubicBezTo>
                    <a:pt x="4" y="44"/>
                    <a:pt x="4" y="44"/>
                    <a:pt x="4" y="44"/>
                  </a:cubicBezTo>
                  <a:cubicBezTo>
                    <a:pt x="2" y="44"/>
                    <a:pt x="0" y="42"/>
                    <a:pt x="0" y="40"/>
                  </a:cubicBezTo>
                  <a:cubicBezTo>
                    <a:pt x="0" y="38"/>
                    <a:pt x="1" y="36"/>
                    <a:pt x="3" y="35"/>
                  </a:cubicBezTo>
                  <a:cubicBezTo>
                    <a:pt x="82" y="9"/>
                    <a:pt x="82" y="9"/>
                    <a:pt x="82" y="9"/>
                  </a:cubicBezTo>
                  <a:cubicBezTo>
                    <a:pt x="4" y="9"/>
                    <a:pt x="4" y="9"/>
                    <a:pt x="4" y="9"/>
                  </a:cubicBezTo>
                  <a:cubicBezTo>
                    <a:pt x="2" y="9"/>
                    <a:pt x="0" y="7"/>
                    <a:pt x="0" y="4"/>
                  </a:cubicBezTo>
                  <a:cubicBezTo>
                    <a:pt x="0" y="2"/>
                    <a:pt x="2" y="0"/>
                    <a:pt x="4" y="0"/>
                  </a:cubicBezTo>
                  <a:cubicBezTo>
                    <a:pt x="111" y="0"/>
                    <a:pt x="111" y="0"/>
                    <a:pt x="111" y="0"/>
                  </a:cubicBezTo>
                  <a:cubicBezTo>
                    <a:pt x="113" y="0"/>
                    <a:pt x="115" y="1"/>
                    <a:pt x="115" y="4"/>
                  </a:cubicBezTo>
                  <a:cubicBezTo>
                    <a:pt x="116" y="6"/>
                    <a:pt x="114" y="8"/>
                    <a:pt x="112" y="9"/>
                  </a:cubicBezTo>
                  <a:cubicBezTo>
                    <a:pt x="33" y="35"/>
                    <a:pt x="33" y="35"/>
                    <a:pt x="33" y="35"/>
                  </a:cubicBezTo>
                  <a:cubicBezTo>
                    <a:pt x="111" y="35"/>
                    <a:pt x="111" y="35"/>
                    <a:pt x="111" y="35"/>
                  </a:cubicBezTo>
                  <a:cubicBezTo>
                    <a:pt x="113" y="35"/>
                    <a:pt x="115" y="37"/>
                    <a:pt x="115" y="39"/>
                  </a:cubicBezTo>
                  <a:cubicBezTo>
                    <a:pt x="115" y="42"/>
                    <a:pt x="113" y="44"/>
                    <a:pt x="111" y="4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3"/>
            <p:cNvSpPr/>
            <p:nvPr/>
          </p:nvSpPr>
          <p:spPr>
            <a:xfrm>
              <a:off x="8242301" y="3960813"/>
              <a:ext cx="254000" cy="19050"/>
            </a:xfrm>
            <a:custGeom>
              <a:rect b="b" l="l" r="r" t="t"/>
              <a:pathLst>
                <a:path extrusionOk="0" h="9" w="115">
                  <a:moveTo>
                    <a:pt x="111" y="9"/>
                  </a:moveTo>
                  <a:cubicBezTo>
                    <a:pt x="4" y="9"/>
                    <a:pt x="4" y="9"/>
                    <a:pt x="4" y="9"/>
                  </a:cubicBezTo>
                  <a:cubicBezTo>
                    <a:pt x="2" y="9"/>
                    <a:pt x="0" y="7"/>
                    <a:pt x="0" y="4"/>
                  </a:cubicBezTo>
                  <a:cubicBezTo>
                    <a:pt x="0" y="2"/>
                    <a:pt x="2" y="0"/>
                    <a:pt x="4" y="0"/>
                  </a:cubicBezTo>
                  <a:cubicBezTo>
                    <a:pt x="111" y="0"/>
                    <a:pt x="111" y="0"/>
                    <a:pt x="111" y="0"/>
                  </a:cubicBezTo>
                  <a:cubicBezTo>
                    <a:pt x="113" y="0"/>
                    <a:pt x="115" y="2"/>
                    <a:pt x="115" y="4"/>
                  </a:cubicBezTo>
                  <a:cubicBezTo>
                    <a:pt x="115" y="7"/>
                    <a:pt x="113" y="9"/>
                    <a:pt x="111"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3"/>
            <p:cNvSpPr/>
            <p:nvPr/>
          </p:nvSpPr>
          <p:spPr>
            <a:xfrm>
              <a:off x="8399463" y="3402013"/>
              <a:ext cx="147638" cy="112713"/>
            </a:xfrm>
            <a:custGeom>
              <a:rect b="b" l="l" r="r" t="t"/>
              <a:pathLst>
                <a:path extrusionOk="0" h="51" w="67">
                  <a:moveTo>
                    <a:pt x="40" y="51"/>
                  </a:moveTo>
                  <a:cubicBezTo>
                    <a:pt x="5" y="51"/>
                    <a:pt x="5" y="51"/>
                    <a:pt x="5" y="51"/>
                  </a:cubicBezTo>
                  <a:cubicBezTo>
                    <a:pt x="4" y="51"/>
                    <a:pt x="2" y="51"/>
                    <a:pt x="1" y="50"/>
                  </a:cubicBezTo>
                  <a:cubicBezTo>
                    <a:pt x="1" y="49"/>
                    <a:pt x="0" y="47"/>
                    <a:pt x="0" y="46"/>
                  </a:cubicBezTo>
                  <a:cubicBezTo>
                    <a:pt x="6" y="8"/>
                    <a:pt x="21" y="0"/>
                    <a:pt x="32" y="0"/>
                  </a:cubicBezTo>
                  <a:cubicBezTo>
                    <a:pt x="37" y="0"/>
                    <a:pt x="42" y="1"/>
                    <a:pt x="48" y="4"/>
                  </a:cubicBezTo>
                  <a:cubicBezTo>
                    <a:pt x="60" y="11"/>
                    <a:pt x="67" y="23"/>
                    <a:pt x="64" y="34"/>
                  </a:cubicBezTo>
                  <a:cubicBezTo>
                    <a:pt x="61" y="44"/>
                    <a:pt x="52" y="51"/>
                    <a:pt x="40" y="51"/>
                  </a:cubicBezTo>
                  <a:close/>
                  <a:moveTo>
                    <a:pt x="10" y="42"/>
                  </a:moveTo>
                  <a:cubicBezTo>
                    <a:pt x="40" y="42"/>
                    <a:pt x="40" y="42"/>
                    <a:pt x="40" y="42"/>
                  </a:cubicBezTo>
                  <a:cubicBezTo>
                    <a:pt x="48" y="42"/>
                    <a:pt x="53" y="38"/>
                    <a:pt x="55" y="32"/>
                  </a:cubicBezTo>
                  <a:cubicBezTo>
                    <a:pt x="56" y="26"/>
                    <a:pt x="54" y="18"/>
                    <a:pt x="44" y="12"/>
                  </a:cubicBezTo>
                  <a:cubicBezTo>
                    <a:pt x="39" y="10"/>
                    <a:pt x="35" y="9"/>
                    <a:pt x="32" y="9"/>
                  </a:cubicBezTo>
                  <a:cubicBezTo>
                    <a:pt x="19" y="9"/>
                    <a:pt x="13" y="28"/>
                    <a:pt x="10" y="4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3"/>
            <p:cNvSpPr/>
            <p:nvPr/>
          </p:nvSpPr>
          <p:spPr>
            <a:xfrm>
              <a:off x="8193088" y="3402013"/>
              <a:ext cx="146050" cy="112713"/>
            </a:xfrm>
            <a:custGeom>
              <a:rect b="b" l="l" r="r" t="t"/>
              <a:pathLst>
                <a:path extrusionOk="0" h="51" w="66">
                  <a:moveTo>
                    <a:pt x="61" y="51"/>
                  </a:moveTo>
                  <a:cubicBezTo>
                    <a:pt x="26" y="51"/>
                    <a:pt x="26" y="51"/>
                    <a:pt x="26" y="51"/>
                  </a:cubicBezTo>
                  <a:cubicBezTo>
                    <a:pt x="15" y="51"/>
                    <a:pt x="5" y="44"/>
                    <a:pt x="3" y="34"/>
                  </a:cubicBezTo>
                  <a:cubicBezTo>
                    <a:pt x="0" y="23"/>
                    <a:pt x="6" y="11"/>
                    <a:pt x="18" y="4"/>
                  </a:cubicBezTo>
                  <a:cubicBezTo>
                    <a:pt x="24" y="1"/>
                    <a:pt x="29" y="0"/>
                    <a:pt x="34" y="0"/>
                  </a:cubicBezTo>
                  <a:cubicBezTo>
                    <a:pt x="46" y="0"/>
                    <a:pt x="60" y="8"/>
                    <a:pt x="66" y="46"/>
                  </a:cubicBezTo>
                  <a:cubicBezTo>
                    <a:pt x="66" y="47"/>
                    <a:pt x="66" y="49"/>
                    <a:pt x="65" y="50"/>
                  </a:cubicBezTo>
                  <a:cubicBezTo>
                    <a:pt x="64" y="51"/>
                    <a:pt x="63" y="51"/>
                    <a:pt x="61" y="51"/>
                  </a:cubicBezTo>
                  <a:close/>
                  <a:moveTo>
                    <a:pt x="34" y="9"/>
                  </a:moveTo>
                  <a:cubicBezTo>
                    <a:pt x="31" y="9"/>
                    <a:pt x="27" y="10"/>
                    <a:pt x="22" y="12"/>
                  </a:cubicBezTo>
                  <a:cubicBezTo>
                    <a:pt x="12" y="18"/>
                    <a:pt x="10" y="26"/>
                    <a:pt x="11" y="32"/>
                  </a:cubicBezTo>
                  <a:cubicBezTo>
                    <a:pt x="13" y="38"/>
                    <a:pt x="19" y="42"/>
                    <a:pt x="26" y="42"/>
                  </a:cubicBezTo>
                  <a:cubicBezTo>
                    <a:pt x="56" y="42"/>
                    <a:pt x="56" y="42"/>
                    <a:pt x="56" y="42"/>
                  </a:cubicBezTo>
                  <a:cubicBezTo>
                    <a:pt x="53" y="28"/>
                    <a:pt x="47" y="9"/>
                    <a:pt x="34"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3"/>
            <p:cNvSpPr/>
            <p:nvPr/>
          </p:nvSpPr>
          <p:spPr>
            <a:xfrm>
              <a:off x="8320088" y="3495675"/>
              <a:ext cx="101600" cy="314325"/>
            </a:xfrm>
            <a:custGeom>
              <a:rect b="b" l="l" r="r" t="t"/>
              <a:pathLst>
                <a:path extrusionOk="0" h="142" w="46">
                  <a:moveTo>
                    <a:pt x="39" y="142"/>
                  </a:moveTo>
                  <a:cubicBezTo>
                    <a:pt x="6" y="142"/>
                    <a:pt x="6" y="142"/>
                    <a:pt x="6" y="142"/>
                  </a:cubicBezTo>
                  <a:cubicBezTo>
                    <a:pt x="4" y="142"/>
                    <a:pt x="2" y="140"/>
                    <a:pt x="2" y="137"/>
                  </a:cubicBezTo>
                  <a:cubicBezTo>
                    <a:pt x="2" y="30"/>
                    <a:pt x="2" y="30"/>
                    <a:pt x="2" y="30"/>
                  </a:cubicBezTo>
                  <a:cubicBezTo>
                    <a:pt x="2" y="30"/>
                    <a:pt x="2" y="19"/>
                    <a:pt x="0" y="5"/>
                  </a:cubicBezTo>
                  <a:cubicBezTo>
                    <a:pt x="0" y="4"/>
                    <a:pt x="0" y="3"/>
                    <a:pt x="1" y="2"/>
                  </a:cubicBezTo>
                  <a:cubicBezTo>
                    <a:pt x="2" y="1"/>
                    <a:pt x="3" y="0"/>
                    <a:pt x="4" y="0"/>
                  </a:cubicBezTo>
                  <a:cubicBezTo>
                    <a:pt x="41" y="0"/>
                    <a:pt x="41" y="0"/>
                    <a:pt x="41" y="0"/>
                  </a:cubicBezTo>
                  <a:cubicBezTo>
                    <a:pt x="42" y="0"/>
                    <a:pt x="43" y="1"/>
                    <a:pt x="44" y="2"/>
                  </a:cubicBezTo>
                  <a:cubicBezTo>
                    <a:pt x="45" y="3"/>
                    <a:pt x="46" y="4"/>
                    <a:pt x="45" y="5"/>
                  </a:cubicBezTo>
                  <a:cubicBezTo>
                    <a:pt x="43" y="19"/>
                    <a:pt x="44" y="30"/>
                    <a:pt x="44" y="30"/>
                  </a:cubicBezTo>
                  <a:cubicBezTo>
                    <a:pt x="44" y="137"/>
                    <a:pt x="44" y="137"/>
                    <a:pt x="44" y="137"/>
                  </a:cubicBezTo>
                  <a:cubicBezTo>
                    <a:pt x="44" y="140"/>
                    <a:pt x="42" y="142"/>
                    <a:pt x="39" y="142"/>
                  </a:cubicBezTo>
                  <a:close/>
                  <a:moveTo>
                    <a:pt x="11" y="133"/>
                  </a:moveTo>
                  <a:cubicBezTo>
                    <a:pt x="35" y="133"/>
                    <a:pt x="35" y="133"/>
                    <a:pt x="35" y="133"/>
                  </a:cubicBezTo>
                  <a:cubicBezTo>
                    <a:pt x="35" y="30"/>
                    <a:pt x="35" y="30"/>
                    <a:pt x="35" y="30"/>
                  </a:cubicBezTo>
                  <a:cubicBezTo>
                    <a:pt x="35" y="30"/>
                    <a:pt x="34" y="21"/>
                    <a:pt x="36" y="9"/>
                  </a:cubicBezTo>
                  <a:cubicBezTo>
                    <a:pt x="10" y="9"/>
                    <a:pt x="10" y="9"/>
                    <a:pt x="10" y="9"/>
                  </a:cubicBezTo>
                  <a:cubicBezTo>
                    <a:pt x="11" y="21"/>
                    <a:pt x="11" y="30"/>
                    <a:pt x="11" y="31"/>
                  </a:cubicBezTo>
                  <a:lnTo>
                    <a:pt x="11" y="13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3"/>
            <p:cNvSpPr/>
            <p:nvPr/>
          </p:nvSpPr>
          <p:spPr>
            <a:xfrm>
              <a:off x="5411788" y="3960813"/>
              <a:ext cx="2959100" cy="2897188"/>
            </a:xfrm>
            <a:custGeom>
              <a:rect b="b" l="l" r="r" t="t"/>
              <a:pathLst>
                <a:path extrusionOk="0" h="1309" w="1335">
                  <a:moveTo>
                    <a:pt x="1335" y="0"/>
                  </a:moveTo>
                  <a:cubicBezTo>
                    <a:pt x="1335" y="578"/>
                    <a:pt x="1335" y="578"/>
                    <a:pt x="1335" y="578"/>
                  </a:cubicBezTo>
                  <a:cubicBezTo>
                    <a:pt x="1335" y="644"/>
                    <a:pt x="1281" y="697"/>
                    <a:pt x="1215" y="697"/>
                  </a:cubicBezTo>
                  <a:cubicBezTo>
                    <a:pt x="119" y="697"/>
                    <a:pt x="119" y="697"/>
                    <a:pt x="119" y="697"/>
                  </a:cubicBezTo>
                  <a:cubicBezTo>
                    <a:pt x="53" y="697"/>
                    <a:pt x="0" y="751"/>
                    <a:pt x="0" y="817"/>
                  </a:cubicBezTo>
                  <a:cubicBezTo>
                    <a:pt x="0" y="1309"/>
                    <a:pt x="0" y="1309"/>
                    <a:pt x="0" y="1309"/>
                  </a:cubicBezTo>
                </a:path>
              </a:pathLst>
            </a:custGeom>
            <a:noFill/>
            <a:ln cap="flat" cmpd="sng" w="349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3"/>
            <p:cNvSpPr/>
            <p:nvPr/>
          </p:nvSpPr>
          <p:spPr>
            <a:xfrm>
              <a:off x="6429376" y="2733675"/>
              <a:ext cx="1182688" cy="4124325"/>
            </a:xfrm>
            <a:custGeom>
              <a:rect b="b" l="l" r="r" t="t"/>
              <a:pathLst>
                <a:path extrusionOk="0" h="1863" w="534">
                  <a:moveTo>
                    <a:pt x="534" y="0"/>
                  </a:moveTo>
                  <a:cubicBezTo>
                    <a:pt x="534" y="275"/>
                    <a:pt x="534" y="275"/>
                    <a:pt x="534" y="275"/>
                  </a:cubicBezTo>
                  <a:cubicBezTo>
                    <a:pt x="534" y="341"/>
                    <a:pt x="480" y="395"/>
                    <a:pt x="413" y="395"/>
                  </a:cubicBezTo>
                  <a:cubicBezTo>
                    <a:pt x="134" y="395"/>
                    <a:pt x="134" y="395"/>
                    <a:pt x="134" y="395"/>
                  </a:cubicBezTo>
                  <a:cubicBezTo>
                    <a:pt x="60" y="395"/>
                    <a:pt x="0" y="455"/>
                    <a:pt x="0" y="530"/>
                  </a:cubicBezTo>
                  <a:cubicBezTo>
                    <a:pt x="0" y="1863"/>
                    <a:pt x="0" y="1863"/>
                    <a:pt x="0" y="1863"/>
                  </a:cubicBezTo>
                </a:path>
              </a:pathLst>
            </a:custGeom>
            <a:noFill/>
            <a:ln cap="flat" cmpd="sng" w="61900">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3"/>
            <p:cNvSpPr/>
            <p:nvPr/>
          </p:nvSpPr>
          <p:spPr>
            <a:xfrm>
              <a:off x="7477126" y="2546350"/>
              <a:ext cx="260350" cy="157163"/>
            </a:xfrm>
            <a:custGeom>
              <a:rect b="b" l="l" r="r" t="t"/>
              <a:pathLst>
                <a:path extrusionOk="0" h="71" w="117">
                  <a:moveTo>
                    <a:pt x="107" y="0"/>
                  </a:moveTo>
                  <a:cubicBezTo>
                    <a:pt x="10" y="0"/>
                    <a:pt x="10" y="0"/>
                    <a:pt x="10" y="0"/>
                  </a:cubicBezTo>
                  <a:cubicBezTo>
                    <a:pt x="5" y="0"/>
                    <a:pt x="0" y="5"/>
                    <a:pt x="0" y="10"/>
                  </a:cubicBezTo>
                  <a:cubicBezTo>
                    <a:pt x="0" y="61"/>
                    <a:pt x="0" y="61"/>
                    <a:pt x="0" y="61"/>
                  </a:cubicBezTo>
                  <a:cubicBezTo>
                    <a:pt x="0" y="67"/>
                    <a:pt x="5" y="71"/>
                    <a:pt x="10" y="71"/>
                  </a:cubicBezTo>
                  <a:cubicBezTo>
                    <a:pt x="107" y="71"/>
                    <a:pt x="107" y="71"/>
                    <a:pt x="107" y="71"/>
                  </a:cubicBezTo>
                  <a:cubicBezTo>
                    <a:pt x="112" y="71"/>
                    <a:pt x="117" y="67"/>
                    <a:pt x="117" y="61"/>
                  </a:cubicBezTo>
                  <a:cubicBezTo>
                    <a:pt x="117" y="10"/>
                    <a:pt x="117" y="10"/>
                    <a:pt x="117" y="10"/>
                  </a:cubicBezTo>
                  <a:cubicBezTo>
                    <a:pt x="117" y="5"/>
                    <a:pt x="112" y="0"/>
                    <a:pt x="107" y="0"/>
                  </a:cubicBezTo>
                  <a:close/>
                  <a:moveTo>
                    <a:pt x="102" y="49"/>
                  </a:moveTo>
                  <a:cubicBezTo>
                    <a:pt x="104" y="50"/>
                    <a:pt x="106" y="53"/>
                    <a:pt x="105" y="55"/>
                  </a:cubicBezTo>
                  <a:cubicBezTo>
                    <a:pt x="105" y="58"/>
                    <a:pt x="102" y="59"/>
                    <a:pt x="100" y="59"/>
                  </a:cubicBezTo>
                  <a:cubicBezTo>
                    <a:pt x="17" y="59"/>
                    <a:pt x="17" y="59"/>
                    <a:pt x="17" y="59"/>
                  </a:cubicBezTo>
                  <a:cubicBezTo>
                    <a:pt x="14" y="59"/>
                    <a:pt x="12" y="57"/>
                    <a:pt x="12" y="54"/>
                  </a:cubicBezTo>
                  <a:cubicBezTo>
                    <a:pt x="12" y="51"/>
                    <a:pt x="14" y="49"/>
                    <a:pt x="17" y="49"/>
                  </a:cubicBezTo>
                  <a:cubicBezTo>
                    <a:pt x="74" y="49"/>
                    <a:pt x="74" y="49"/>
                    <a:pt x="74" y="49"/>
                  </a:cubicBezTo>
                  <a:cubicBezTo>
                    <a:pt x="15" y="24"/>
                    <a:pt x="15" y="24"/>
                    <a:pt x="15" y="24"/>
                  </a:cubicBezTo>
                  <a:cubicBezTo>
                    <a:pt x="13" y="23"/>
                    <a:pt x="11" y="20"/>
                    <a:pt x="12" y="18"/>
                  </a:cubicBezTo>
                  <a:cubicBezTo>
                    <a:pt x="12" y="16"/>
                    <a:pt x="15" y="14"/>
                    <a:pt x="17" y="14"/>
                  </a:cubicBezTo>
                  <a:cubicBezTo>
                    <a:pt x="100" y="14"/>
                    <a:pt x="100" y="14"/>
                    <a:pt x="100" y="14"/>
                  </a:cubicBezTo>
                  <a:cubicBezTo>
                    <a:pt x="103" y="14"/>
                    <a:pt x="105" y="16"/>
                    <a:pt x="105" y="19"/>
                  </a:cubicBezTo>
                  <a:cubicBezTo>
                    <a:pt x="105" y="22"/>
                    <a:pt x="103" y="24"/>
                    <a:pt x="100" y="24"/>
                  </a:cubicBezTo>
                  <a:cubicBezTo>
                    <a:pt x="43" y="24"/>
                    <a:pt x="43" y="24"/>
                    <a:pt x="43" y="24"/>
                  </a:cubicBezTo>
                  <a:lnTo>
                    <a:pt x="102"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3"/>
            <p:cNvSpPr/>
            <p:nvPr/>
          </p:nvSpPr>
          <p:spPr>
            <a:xfrm>
              <a:off x="7543801" y="2722563"/>
              <a:ext cx="127000" cy="28575"/>
            </a:xfrm>
            <a:custGeom>
              <a:rect b="b" l="l" r="r" t="t"/>
              <a:pathLst>
                <a:path extrusionOk="0" h="13" w="57">
                  <a:moveTo>
                    <a:pt x="0" y="0"/>
                  </a:moveTo>
                  <a:cubicBezTo>
                    <a:pt x="7" y="8"/>
                    <a:pt x="17" y="13"/>
                    <a:pt x="29" y="13"/>
                  </a:cubicBezTo>
                  <a:cubicBezTo>
                    <a:pt x="40" y="13"/>
                    <a:pt x="50" y="8"/>
                    <a:pt x="57" y="0"/>
                  </a:cubicBezTo>
                  <a:lnTo>
                    <a:pt x="0"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3"/>
            <p:cNvSpPr/>
            <p:nvPr/>
          </p:nvSpPr>
          <p:spPr>
            <a:xfrm>
              <a:off x="7258051" y="1735138"/>
              <a:ext cx="698500" cy="788988"/>
            </a:xfrm>
            <a:custGeom>
              <a:rect b="b" l="l" r="r" t="t"/>
              <a:pathLst>
                <a:path extrusionOk="0" h="356" w="315">
                  <a:moveTo>
                    <a:pt x="158" y="0"/>
                  </a:moveTo>
                  <a:cubicBezTo>
                    <a:pt x="70" y="0"/>
                    <a:pt x="0" y="70"/>
                    <a:pt x="0" y="158"/>
                  </a:cubicBezTo>
                  <a:cubicBezTo>
                    <a:pt x="0" y="224"/>
                    <a:pt x="41" y="281"/>
                    <a:pt x="99" y="305"/>
                  </a:cubicBezTo>
                  <a:cubicBezTo>
                    <a:pt x="99" y="346"/>
                    <a:pt x="99" y="346"/>
                    <a:pt x="99" y="346"/>
                  </a:cubicBezTo>
                  <a:cubicBezTo>
                    <a:pt x="99" y="352"/>
                    <a:pt x="104" y="356"/>
                    <a:pt x="109" y="356"/>
                  </a:cubicBezTo>
                  <a:cubicBezTo>
                    <a:pt x="206" y="356"/>
                    <a:pt x="206" y="356"/>
                    <a:pt x="206" y="356"/>
                  </a:cubicBezTo>
                  <a:cubicBezTo>
                    <a:pt x="212" y="356"/>
                    <a:pt x="216" y="352"/>
                    <a:pt x="216" y="346"/>
                  </a:cubicBezTo>
                  <a:cubicBezTo>
                    <a:pt x="216" y="305"/>
                    <a:pt x="216" y="305"/>
                    <a:pt x="216" y="305"/>
                  </a:cubicBezTo>
                  <a:cubicBezTo>
                    <a:pt x="274" y="281"/>
                    <a:pt x="315" y="224"/>
                    <a:pt x="315" y="158"/>
                  </a:cubicBezTo>
                  <a:cubicBezTo>
                    <a:pt x="315" y="70"/>
                    <a:pt x="245" y="0"/>
                    <a:pt x="158" y="0"/>
                  </a:cubicBezTo>
                  <a:close/>
                  <a:moveTo>
                    <a:pt x="149" y="250"/>
                  </a:moveTo>
                  <a:cubicBezTo>
                    <a:pt x="149" y="182"/>
                    <a:pt x="149" y="182"/>
                    <a:pt x="149" y="182"/>
                  </a:cubicBezTo>
                  <a:cubicBezTo>
                    <a:pt x="128" y="182"/>
                    <a:pt x="128" y="182"/>
                    <a:pt x="128" y="182"/>
                  </a:cubicBezTo>
                  <a:cubicBezTo>
                    <a:pt x="166" y="91"/>
                    <a:pt x="166" y="91"/>
                    <a:pt x="166" y="91"/>
                  </a:cubicBezTo>
                  <a:cubicBezTo>
                    <a:pt x="166" y="159"/>
                    <a:pt x="166" y="159"/>
                    <a:pt x="166" y="159"/>
                  </a:cubicBezTo>
                  <a:cubicBezTo>
                    <a:pt x="187" y="159"/>
                    <a:pt x="187" y="159"/>
                    <a:pt x="187" y="159"/>
                  </a:cubicBezTo>
                  <a:lnTo>
                    <a:pt x="149" y="25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49" name="Google Shape;249;p3"/>
            <p:cNvCxnSpPr/>
            <p:nvPr/>
          </p:nvCxnSpPr>
          <p:spPr>
            <a:xfrm>
              <a:off x="6724651" y="6858000"/>
              <a:ext cx="0" cy="0"/>
            </a:xfrm>
            <a:prstGeom prst="straightConnector1">
              <a:avLst/>
            </a:prstGeom>
            <a:noFill/>
            <a:ln cap="flat" cmpd="sng" w="46025">
              <a:solidFill>
                <a:srgbClr val="00BCD4"/>
              </a:solidFill>
              <a:prstDash val="solid"/>
              <a:miter lim="800000"/>
              <a:headEnd len="med" w="med" type="none"/>
              <a:tailEnd len="med" w="med" type="none"/>
            </a:ln>
          </p:spPr>
        </p:cxnSp>
        <p:sp>
          <p:nvSpPr>
            <p:cNvPr id="250" name="Google Shape;250;p3"/>
            <p:cNvSpPr/>
            <p:nvPr/>
          </p:nvSpPr>
          <p:spPr>
            <a:xfrm>
              <a:off x="3665538" y="3743325"/>
              <a:ext cx="228600" cy="31750"/>
            </a:xfrm>
            <a:custGeom>
              <a:rect b="b" l="l" r="r" t="t"/>
              <a:pathLst>
                <a:path extrusionOk="0" h="14" w="103">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3"/>
            <p:cNvSpPr/>
            <p:nvPr/>
          </p:nvSpPr>
          <p:spPr>
            <a:xfrm>
              <a:off x="3703638" y="3786188"/>
              <a:ext cx="153988" cy="28575"/>
            </a:xfrm>
            <a:custGeom>
              <a:rect b="b" l="l" r="r" t="t"/>
              <a:pathLst>
                <a:path extrusionOk="0" h="13" w="69">
                  <a:moveTo>
                    <a:pt x="63" y="13"/>
                  </a:moveTo>
                  <a:cubicBezTo>
                    <a:pt x="6" y="13"/>
                    <a:pt x="6" y="13"/>
                    <a:pt x="6" y="13"/>
                  </a:cubicBezTo>
                  <a:cubicBezTo>
                    <a:pt x="3" y="13"/>
                    <a:pt x="0" y="11"/>
                    <a:pt x="0" y="8"/>
                  </a:cubicBezTo>
                  <a:cubicBezTo>
                    <a:pt x="0" y="5"/>
                    <a:pt x="0" y="5"/>
                    <a:pt x="0" y="5"/>
                  </a:cubicBezTo>
                  <a:cubicBezTo>
                    <a:pt x="0" y="2"/>
                    <a:pt x="3" y="0"/>
                    <a:pt x="6" y="0"/>
                  </a:cubicBezTo>
                  <a:cubicBezTo>
                    <a:pt x="63" y="0"/>
                    <a:pt x="63" y="0"/>
                    <a:pt x="63" y="0"/>
                  </a:cubicBezTo>
                  <a:cubicBezTo>
                    <a:pt x="67" y="0"/>
                    <a:pt x="69" y="2"/>
                    <a:pt x="69" y="5"/>
                  </a:cubicBezTo>
                  <a:cubicBezTo>
                    <a:pt x="69" y="8"/>
                    <a:pt x="69" y="8"/>
                    <a:pt x="69" y="8"/>
                  </a:cubicBezTo>
                  <a:cubicBezTo>
                    <a:pt x="69" y="11"/>
                    <a:pt x="67" y="13"/>
                    <a:pt x="63" y="13"/>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3"/>
            <p:cNvSpPr/>
            <p:nvPr/>
          </p:nvSpPr>
          <p:spPr>
            <a:xfrm>
              <a:off x="3665538" y="3702050"/>
              <a:ext cx="228600" cy="30163"/>
            </a:xfrm>
            <a:custGeom>
              <a:rect b="b" l="l" r="r" t="t"/>
              <a:pathLst>
                <a:path extrusionOk="0" h="14" w="103">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3"/>
            <p:cNvSpPr/>
            <p:nvPr/>
          </p:nvSpPr>
          <p:spPr>
            <a:xfrm>
              <a:off x="3692526" y="3433763"/>
              <a:ext cx="177800" cy="247650"/>
            </a:xfrm>
            <a:custGeom>
              <a:rect b="b" l="l" r="r" t="t"/>
              <a:pathLst>
                <a:path extrusionOk="0" h="112" w="80">
                  <a:moveTo>
                    <a:pt x="50" y="112"/>
                  </a:moveTo>
                  <a:cubicBezTo>
                    <a:pt x="48" y="112"/>
                    <a:pt x="46" y="110"/>
                    <a:pt x="46" y="108"/>
                  </a:cubicBezTo>
                  <a:cubicBezTo>
                    <a:pt x="46" y="53"/>
                    <a:pt x="46" y="53"/>
                    <a:pt x="46" y="53"/>
                  </a:cubicBezTo>
                  <a:cubicBezTo>
                    <a:pt x="46" y="52"/>
                    <a:pt x="46" y="51"/>
                    <a:pt x="46" y="51"/>
                  </a:cubicBezTo>
                  <a:cubicBezTo>
                    <a:pt x="69" y="8"/>
                    <a:pt x="69" y="8"/>
                    <a:pt x="69" y="8"/>
                  </a:cubicBezTo>
                  <a:cubicBezTo>
                    <a:pt x="11" y="8"/>
                    <a:pt x="11" y="8"/>
                    <a:pt x="11" y="8"/>
                  </a:cubicBezTo>
                  <a:cubicBezTo>
                    <a:pt x="33" y="51"/>
                    <a:pt x="33" y="51"/>
                    <a:pt x="33" y="51"/>
                  </a:cubicBezTo>
                  <a:cubicBezTo>
                    <a:pt x="33" y="51"/>
                    <a:pt x="34" y="52"/>
                    <a:pt x="34" y="53"/>
                  </a:cubicBezTo>
                  <a:cubicBezTo>
                    <a:pt x="34" y="108"/>
                    <a:pt x="34" y="108"/>
                    <a:pt x="34" y="108"/>
                  </a:cubicBezTo>
                  <a:cubicBezTo>
                    <a:pt x="34" y="110"/>
                    <a:pt x="32" y="112"/>
                    <a:pt x="29" y="112"/>
                  </a:cubicBezTo>
                  <a:cubicBezTo>
                    <a:pt x="27" y="112"/>
                    <a:pt x="25" y="110"/>
                    <a:pt x="25" y="108"/>
                  </a:cubicBezTo>
                  <a:cubicBezTo>
                    <a:pt x="25" y="54"/>
                    <a:pt x="25" y="54"/>
                    <a:pt x="25" y="54"/>
                  </a:cubicBezTo>
                  <a:cubicBezTo>
                    <a:pt x="0" y="6"/>
                    <a:pt x="0" y="6"/>
                    <a:pt x="0" y="6"/>
                  </a:cubicBezTo>
                  <a:cubicBezTo>
                    <a:pt x="0" y="5"/>
                    <a:pt x="0" y="3"/>
                    <a:pt x="0" y="2"/>
                  </a:cubicBezTo>
                  <a:cubicBezTo>
                    <a:pt x="1" y="1"/>
                    <a:pt x="3" y="0"/>
                    <a:pt x="4" y="0"/>
                  </a:cubicBezTo>
                  <a:cubicBezTo>
                    <a:pt x="75" y="0"/>
                    <a:pt x="75" y="0"/>
                    <a:pt x="75" y="0"/>
                  </a:cubicBezTo>
                  <a:cubicBezTo>
                    <a:pt x="77" y="0"/>
                    <a:pt x="78" y="1"/>
                    <a:pt x="79" y="2"/>
                  </a:cubicBezTo>
                  <a:cubicBezTo>
                    <a:pt x="80" y="3"/>
                    <a:pt x="80" y="5"/>
                    <a:pt x="79" y="6"/>
                  </a:cubicBezTo>
                  <a:cubicBezTo>
                    <a:pt x="54" y="54"/>
                    <a:pt x="54" y="54"/>
                    <a:pt x="54" y="54"/>
                  </a:cubicBezTo>
                  <a:cubicBezTo>
                    <a:pt x="54" y="108"/>
                    <a:pt x="54" y="108"/>
                    <a:pt x="54" y="108"/>
                  </a:cubicBezTo>
                  <a:cubicBezTo>
                    <a:pt x="54" y="110"/>
                    <a:pt x="52" y="112"/>
                    <a:pt x="50" y="1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3"/>
            <p:cNvSpPr/>
            <p:nvPr/>
          </p:nvSpPr>
          <p:spPr>
            <a:xfrm>
              <a:off x="3506788" y="3014663"/>
              <a:ext cx="547688" cy="666750"/>
            </a:xfrm>
            <a:custGeom>
              <a:rect b="b" l="l" r="r" t="t"/>
              <a:pathLst>
                <a:path extrusionOk="0" h="301" w="247">
                  <a:moveTo>
                    <a:pt x="166" y="301"/>
                  </a:moveTo>
                  <a:cubicBezTo>
                    <a:pt x="81" y="301"/>
                    <a:pt x="81" y="301"/>
                    <a:pt x="81" y="301"/>
                  </a:cubicBezTo>
                  <a:cubicBezTo>
                    <a:pt x="75" y="301"/>
                    <a:pt x="70" y="296"/>
                    <a:pt x="70" y="290"/>
                  </a:cubicBezTo>
                  <a:cubicBezTo>
                    <a:pt x="68" y="258"/>
                    <a:pt x="51" y="231"/>
                    <a:pt x="35" y="205"/>
                  </a:cubicBezTo>
                  <a:cubicBezTo>
                    <a:pt x="18" y="177"/>
                    <a:pt x="0" y="148"/>
                    <a:pt x="0" y="112"/>
                  </a:cubicBezTo>
                  <a:cubicBezTo>
                    <a:pt x="0" y="58"/>
                    <a:pt x="43" y="0"/>
                    <a:pt x="124" y="0"/>
                  </a:cubicBezTo>
                  <a:cubicBezTo>
                    <a:pt x="194" y="0"/>
                    <a:pt x="247" y="59"/>
                    <a:pt x="247" y="112"/>
                  </a:cubicBezTo>
                  <a:cubicBezTo>
                    <a:pt x="247" y="148"/>
                    <a:pt x="230" y="177"/>
                    <a:pt x="212" y="205"/>
                  </a:cubicBezTo>
                  <a:cubicBezTo>
                    <a:pt x="196" y="231"/>
                    <a:pt x="180" y="258"/>
                    <a:pt x="178" y="290"/>
                  </a:cubicBezTo>
                  <a:cubicBezTo>
                    <a:pt x="177" y="296"/>
                    <a:pt x="172" y="301"/>
                    <a:pt x="166" y="301"/>
                  </a:cubicBezTo>
                  <a:close/>
                  <a:moveTo>
                    <a:pt x="124" y="8"/>
                  </a:moveTo>
                  <a:cubicBezTo>
                    <a:pt x="49" y="8"/>
                    <a:pt x="9" y="62"/>
                    <a:pt x="9" y="112"/>
                  </a:cubicBezTo>
                  <a:cubicBezTo>
                    <a:pt x="9" y="145"/>
                    <a:pt x="25" y="172"/>
                    <a:pt x="42" y="201"/>
                  </a:cubicBezTo>
                  <a:cubicBezTo>
                    <a:pt x="59" y="228"/>
                    <a:pt x="76" y="256"/>
                    <a:pt x="78" y="290"/>
                  </a:cubicBezTo>
                  <a:cubicBezTo>
                    <a:pt x="78" y="292"/>
                    <a:pt x="80" y="293"/>
                    <a:pt x="81" y="293"/>
                  </a:cubicBezTo>
                  <a:cubicBezTo>
                    <a:pt x="166" y="293"/>
                    <a:pt x="166" y="293"/>
                    <a:pt x="166" y="293"/>
                  </a:cubicBezTo>
                  <a:cubicBezTo>
                    <a:pt x="168" y="293"/>
                    <a:pt x="169" y="292"/>
                    <a:pt x="170" y="290"/>
                  </a:cubicBezTo>
                  <a:cubicBezTo>
                    <a:pt x="172" y="256"/>
                    <a:pt x="189" y="228"/>
                    <a:pt x="205" y="201"/>
                  </a:cubicBezTo>
                  <a:cubicBezTo>
                    <a:pt x="223" y="172"/>
                    <a:pt x="239" y="145"/>
                    <a:pt x="239" y="112"/>
                  </a:cubicBezTo>
                  <a:cubicBezTo>
                    <a:pt x="239" y="63"/>
                    <a:pt x="190" y="8"/>
                    <a:pt x="124" y="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3"/>
            <p:cNvSpPr/>
            <p:nvPr/>
          </p:nvSpPr>
          <p:spPr>
            <a:xfrm>
              <a:off x="3781426" y="3803650"/>
              <a:ext cx="2071688" cy="3054350"/>
            </a:xfrm>
            <a:custGeom>
              <a:rect b="b" l="l" r="r" t="t"/>
              <a:pathLst>
                <a:path extrusionOk="0" h="1380" w="935">
                  <a:moveTo>
                    <a:pt x="0" y="0"/>
                  </a:moveTo>
                  <a:cubicBezTo>
                    <a:pt x="0" y="104"/>
                    <a:pt x="0" y="104"/>
                    <a:pt x="0" y="104"/>
                  </a:cubicBezTo>
                  <a:cubicBezTo>
                    <a:pt x="0" y="148"/>
                    <a:pt x="35" y="183"/>
                    <a:pt x="80" y="183"/>
                  </a:cubicBezTo>
                  <a:cubicBezTo>
                    <a:pt x="855" y="183"/>
                    <a:pt x="855" y="183"/>
                    <a:pt x="855" y="183"/>
                  </a:cubicBezTo>
                  <a:cubicBezTo>
                    <a:pt x="899" y="183"/>
                    <a:pt x="935" y="219"/>
                    <a:pt x="935" y="263"/>
                  </a:cubicBezTo>
                  <a:cubicBezTo>
                    <a:pt x="935" y="1380"/>
                    <a:pt x="935" y="1380"/>
                    <a:pt x="935" y="1380"/>
                  </a:cubicBezTo>
                </a:path>
              </a:pathLst>
            </a:custGeom>
            <a:noFill/>
            <a:ln cap="flat" cmpd="sng" w="349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3"/>
            <p:cNvSpPr/>
            <p:nvPr/>
          </p:nvSpPr>
          <p:spPr>
            <a:xfrm>
              <a:off x="5218113" y="3910013"/>
              <a:ext cx="219075" cy="44450"/>
            </a:xfrm>
            <a:custGeom>
              <a:rect b="b" l="l" r="r" t="t"/>
              <a:pathLst>
                <a:path extrusionOk="0" h="20" w="99">
                  <a:moveTo>
                    <a:pt x="99" y="20"/>
                  </a:moveTo>
                  <a:cubicBezTo>
                    <a:pt x="99" y="8"/>
                    <a:pt x="99" y="8"/>
                    <a:pt x="99" y="8"/>
                  </a:cubicBezTo>
                  <a:cubicBezTo>
                    <a:pt x="99" y="4"/>
                    <a:pt x="95" y="0"/>
                    <a:pt x="91" y="0"/>
                  </a:cubicBezTo>
                  <a:cubicBezTo>
                    <a:pt x="8" y="0"/>
                    <a:pt x="8" y="0"/>
                    <a:pt x="8" y="0"/>
                  </a:cubicBezTo>
                  <a:cubicBezTo>
                    <a:pt x="3" y="0"/>
                    <a:pt x="0" y="4"/>
                    <a:pt x="0" y="8"/>
                  </a:cubicBezTo>
                  <a:cubicBezTo>
                    <a:pt x="0" y="20"/>
                    <a:pt x="0" y="20"/>
                    <a:pt x="0" y="20"/>
                  </a:cubicBezTo>
                  <a:lnTo>
                    <a:pt x="99" y="2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3"/>
            <p:cNvSpPr/>
            <p:nvPr/>
          </p:nvSpPr>
          <p:spPr>
            <a:xfrm>
              <a:off x="5218113" y="3973513"/>
              <a:ext cx="219075" cy="28575"/>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3"/>
            <p:cNvSpPr/>
            <p:nvPr/>
          </p:nvSpPr>
          <p:spPr>
            <a:xfrm>
              <a:off x="5218113" y="4022725"/>
              <a:ext cx="219075" cy="44450"/>
            </a:xfrm>
            <a:custGeom>
              <a:rect b="b" l="l" r="r" t="t"/>
              <a:pathLst>
                <a:path extrusionOk="0" h="20" w="99">
                  <a:moveTo>
                    <a:pt x="0" y="0"/>
                  </a:moveTo>
                  <a:cubicBezTo>
                    <a:pt x="0" y="12"/>
                    <a:pt x="0" y="12"/>
                    <a:pt x="0" y="12"/>
                  </a:cubicBezTo>
                  <a:cubicBezTo>
                    <a:pt x="0" y="16"/>
                    <a:pt x="3" y="20"/>
                    <a:pt x="8" y="20"/>
                  </a:cubicBezTo>
                  <a:cubicBezTo>
                    <a:pt x="91" y="20"/>
                    <a:pt x="91" y="20"/>
                    <a:pt x="91" y="20"/>
                  </a:cubicBezTo>
                  <a:cubicBezTo>
                    <a:pt x="95" y="20"/>
                    <a:pt x="99" y="16"/>
                    <a:pt x="99" y="12"/>
                  </a:cubicBezTo>
                  <a:cubicBezTo>
                    <a:pt x="99" y="0"/>
                    <a:pt x="99" y="0"/>
                    <a:pt x="99"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3"/>
            <p:cNvSpPr/>
            <p:nvPr/>
          </p:nvSpPr>
          <p:spPr>
            <a:xfrm>
              <a:off x="5046663" y="3181350"/>
              <a:ext cx="560388" cy="700088"/>
            </a:xfrm>
            <a:custGeom>
              <a:rect b="b" l="l" r="r" t="t"/>
              <a:pathLst>
                <a:path extrusionOk="0" h="316" w="253">
                  <a:moveTo>
                    <a:pt x="126" y="0"/>
                  </a:moveTo>
                  <a:cubicBezTo>
                    <a:pt x="41" y="0"/>
                    <a:pt x="0" y="51"/>
                    <a:pt x="0" y="111"/>
                  </a:cubicBezTo>
                  <a:cubicBezTo>
                    <a:pt x="0" y="184"/>
                    <a:pt x="55" y="235"/>
                    <a:pt x="70" y="305"/>
                  </a:cubicBezTo>
                  <a:cubicBezTo>
                    <a:pt x="71" y="311"/>
                    <a:pt x="77" y="316"/>
                    <a:pt x="83" y="316"/>
                  </a:cubicBezTo>
                  <a:cubicBezTo>
                    <a:pt x="169" y="316"/>
                    <a:pt x="169" y="316"/>
                    <a:pt x="169" y="316"/>
                  </a:cubicBezTo>
                  <a:cubicBezTo>
                    <a:pt x="176" y="316"/>
                    <a:pt x="181" y="311"/>
                    <a:pt x="182" y="305"/>
                  </a:cubicBezTo>
                  <a:cubicBezTo>
                    <a:pt x="197" y="235"/>
                    <a:pt x="253" y="184"/>
                    <a:pt x="253" y="111"/>
                  </a:cubicBezTo>
                  <a:cubicBezTo>
                    <a:pt x="253" y="51"/>
                    <a:pt x="201" y="0"/>
                    <a:pt x="126" y="0"/>
                  </a:cubicBezTo>
                  <a:close/>
                  <a:moveTo>
                    <a:pt x="113" y="285"/>
                  </a:moveTo>
                  <a:cubicBezTo>
                    <a:pt x="112" y="285"/>
                    <a:pt x="112" y="285"/>
                    <a:pt x="111" y="285"/>
                  </a:cubicBezTo>
                  <a:cubicBezTo>
                    <a:pt x="109" y="285"/>
                    <a:pt x="108" y="284"/>
                    <a:pt x="107" y="283"/>
                  </a:cubicBezTo>
                  <a:cubicBezTo>
                    <a:pt x="66" y="176"/>
                    <a:pt x="66" y="176"/>
                    <a:pt x="66" y="176"/>
                  </a:cubicBezTo>
                  <a:cubicBezTo>
                    <a:pt x="65" y="176"/>
                    <a:pt x="65" y="176"/>
                    <a:pt x="65" y="176"/>
                  </a:cubicBezTo>
                  <a:cubicBezTo>
                    <a:pt x="56" y="176"/>
                    <a:pt x="49" y="169"/>
                    <a:pt x="49" y="160"/>
                  </a:cubicBezTo>
                  <a:cubicBezTo>
                    <a:pt x="49" y="151"/>
                    <a:pt x="56" y="144"/>
                    <a:pt x="65" y="144"/>
                  </a:cubicBezTo>
                  <a:cubicBezTo>
                    <a:pt x="73" y="144"/>
                    <a:pt x="80" y="151"/>
                    <a:pt x="80" y="160"/>
                  </a:cubicBezTo>
                  <a:cubicBezTo>
                    <a:pt x="80" y="165"/>
                    <a:pt x="78" y="170"/>
                    <a:pt x="74" y="173"/>
                  </a:cubicBezTo>
                  <a:cubicBezTo>
                    <a:pt x="115" y="279"/>
                    <a:pt x="115" y="279"/>
                    <a:pt x="115" y="279"/>
                  </a:cubicBezTo>
                  <a:cubicBezTo>
                    <a:pt x="116" y="282"/>
                    <a:pt x="115" y="284"/>
                    <a:pt x="113" y="285"/>
                  </a:cubicBezTo>
                  <a:close/>
                  <a:moveTo>
                    <a:pt x="188" y="176"/>
                  </a:moveTo>
                  <a:cubicBezTo>
                    <a:pt x="187" y="176"/>
                    <a:pt x="187" y="176"/>
                    <a:pt x="187" y="176"/>
                  </a:cubicBezTo>
                  <a:cubicBezTo>
                    <a:pt x="145" y="283"/>
                    <a:pt x="145" y="283"/>
                    <a:pt x="145" y="283"/>
                  </a:cubicBezTo>
                  <a:cubicBezTo>
                    <a:pt x="145" y="284"/>
                    <a:pt x="143" y="285"/>
                    <a:pt x="141" y="285"/>
                  </a:cubicBezTo>
                  <a:cubicBezTo>
                    <a:pt x="141" y="285"/>
                    <a:pt x="140" y="285"/>
                    <a:pt x="140" y="285"/>
                  </a:cubicBezTo>
                  <a:cubicBezTo>
                    <a:pt x="137" y="284"/>
                    <a:pt x="136" y="282"/>
                    <a:pt x="137" y="279"/>
                  </a:cubicBezTo>
                  <a:cubicBezTo>
                    <a:pt x="178" y="173"/>
                    <a:pt x="178" y="173"/>
                    <a:pt x="178" y="173"/>
                  </a:cubicBezTo>
                  <a:cubicBezTo>
                    <a:pt x="174" y="170"/>
                    <a:pt x="172" y="165"/>
                    <a:pt x="172" y="160"/>
                  </a:cubicBezTo>
                  <a:cubicBezTo>
                    <a:pt x="172" y="151"/>
                    <a:pt x="179" y="144"/>
                    <a:pt x="188" y="144"/>
                  </a:cubicBezTo>
                  <a:cubicBezTo>
                    <a:pt x="197" y="144"/>
                    <a:pt x="204" y="151"/>
                    <a:pt x="204" y="160"/>
                  </a:cubicBezTo>
                  <a:cubicBezTo>
                    <a:pt x="204" y="169"/>
                    <a:pt x="197" y="176"/>
                    <a:pt x="188" y="176"/>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3"/>
            <p:cNvSpPr/>
            <p:nvPr/>
          </p:nvSpPr>
          <p:spPr>
            <a:xfrm>
              <a:off x="5327651" y="4040188"/>
              <a:ext cx="230188" cy="2817813"/>
            </a:xfrm>
            <a:custGeom>
              <a:rect b="b" l="l" r="r" t="t"/>
              <a:pathLst>
                <a:path extrusionOk="0" h="1273" w="104">
                  <a:moveTo>
                    <a:pt x="0" y="0"/>
                  </a:moveTo>
                  <a:cubicBezTo>
                    <a:pt x="0" y="408"/>
                    <a:pt x="0" y="408"/>
                    <a:pt x="0" y="408"/>
                  </a:cubicBezTo>
                  <a:cubicBezTo>
                    <a:pt x="0" y="437"/>
                    <a:pt x="23" y="460"/>
                    <a:pt x="52" y="460"/>
                  </a:cubicBezTo>
                  <a:cubicBezTo>
                    <a:pt x="52" y="460"/>
                    <a:pt x="52" y="460"/>
                    <a:pt x="52" y="460"/>
                  </a:cubicBezTo>
                  <a:cubicBezTo>
                    <a:pt x="81" y="460"/>
                    <a:pt x="104" y="483"/>
                    <a:pt x="104" y="512"/>
                  </a:cubicBezTo>
                  <a:cubicBezTo>
                    <a:pt x="104" y="1273"/>
                    <a:pt x="104" y="1273"/>
                    <a:pt x="104" y="1273"/>
                  </a:cubicBezTo>
                </a:path>
              </a:pathLst>
            </a:custGeom>
            <a:noFill/>
            <a:ln cap="flat" cmpd="sng" w="1063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3"/>
            <p:cNvSpPr/>
            <p:nvPr/>
          </p:nvSpPr>
          <p:spPr>
            <a:xfrm>
              <a:off x="4681538" y="3109913"/>
              <a:ext cx="2043113" cy="3748088"/>
            </a:xfrm>
            <a:custGeom>
              <a:rect b="b" l="l" r="r" t="t"/>
              <a:pathLst>
                <a:path extrusionOk="0" h="1693" w="922">
                  <a:moveTo>
                    <a:pt x="0" y="0"/>
                  </a:moveTo>
                  <a:cubicBezTo>
                    <a:pt x="0" y="587"/>
                    <a:pt x="0" y="587"/>
                    <a:pt x="0" y="587"/>
                  </a:cubicBezTo>
                  <a:cubicBezTo>
                    <a:pt x="0" y="629"/>
                    <a:pt x="35" y="663"/>
                    <a:pt x="77" y="663"/>
                  </a:cubicBezTo>
                  <a:cubicBezTo>
                    <a:pt x="845" y="663"/>
                    <a:pt x="845" y="663"/>
                    <a:pt x="845" y="663"/>
                  </a:cubicBezTo>
                  <a:cubicBezTo>
                    <a:pt x="887" y="663"/>
                    <a:pt x="922" y="698"/>
                    <a:pt x="922" y="740"/>
                  </a:cubicBezTo>
                  <a:cubicBezTo>
                    <a:pt x="922" y="1693"/>
                    <a:pt x="922" y="1693"/>
                    <a:pt x="922" y="1693"/>
                  </a:cubicBezTo>
                </a:path>
              </a:pathLst>
            </a:custGeom>
            <a:noFill/>
            <a:ln cap="flat" cmpd="sng" w="4602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3"/>
            <p:cNvSpPr/>
            <p:nvPr/>
          </p:nvSpPr>
          <p:spPr>
            <a:xfrm>
              <a:off x="4437063" y="2339975"/>
              <a:ext cx="492125" cy="606425"/>
            </a:xfrm>
            <a:custGeom>
              <a:rect b="b" l="l" r="r" t="t"/>
              <a:pathLst>
                <a:path extrusionOk="0" h="274" w="222">
                  <a:moveTo>
                    <a:pt x="147" y="274"/>
                  </a:moveTo>
                  <a:cubicBezTo>
                    <a:pt x="74" y="274"/>
                    <a:pt x="74" y="274"/>
                    <a:pt x="74" y="274"/>
                  </a:cubicBezTo>
                  <a:cubicBezTo>
                    <a:pt x="67" y="274"/>
                    <a:pt x="61" y="269"/>
                    <a:pt x="60" y="262"/>
                  </a:cubicBezTo>
                  <a:cubicBezTo>
                    <a:pt x="54" y="237"/>
                    <a:pt x="43" y="215"/>
                    <a:pt x="31" y="193"/>
                  </a:cubicBezTo>
                  <a:cubicBezTo>
                    <a:pt x="16" y="164"/>
                    <a:pt x="0" y="133"/>
                    <a:pt x="0" y="97"/>
                  </a:cubicBezTo>
                  <a:cubicBezTo>
                    <a:pt x="0" y="38"/>
                    <a:pt x="44" y="0"/>
                    <a:pt x="111" y="0"/>
                  </a:cubicBezTo>
                  <a:cubicBezTo>
                    <a:pt x="174" y="0"/>
                    <a:pt x="222" y="41"/>
                    <a:pt x="222" y="97"/>
                  </a:cubicBezTo>
                  <a:cubicBezTo>
                    <a:pt x="222" y="133"/>
                    <a:pt x="206" y="164"/>
                    <a:pt x="191" y="193"/>
                  </a:cubicBezTo>
                  <a:cubicBezTo>
                    <a:pt x="179" y="215"/>
                    <a:pt x="167" y="237"/>
                    <a:pt x="162" y="262"/>
                  </a:cubicBezTo>
                  <a:cubicBezTo>
                    <a:pt x="161" y="269"/>
                    <a:pt x="155" y="274"/>
                    <a:pt x="147" y="274"/>
                  </a:cubicBezTo>
                  <a:close/>
                  <a:moveTo>
                    <a:pt x="111" y="8"/>
                  </a:moveTo>
                  <a:cubicBezTo>
                    <a:pt x="35" y="8"/>
                    <a:pt x="8" y="54"/>
                    <a:pt x="8" y="97"/>
                  </a:cubicBezTo>
                  <a:cubicBezTo>
                    <a:pt x="8" y="131"/>
                    <a:pt x="23" y="159"/>
                    <a:pt x="38" y="189"/>
                  </a:cubicBezTo>
                  <a:cubicBezTo>
                    <a:pt x="50" y="211"/>
                    <a:pt x="62" y="234"/>
                    <a:pt x="67" y="260"/>
                  </a:cubicBezTo>
                  <a:cubicBezTo>
                    <a:pt x="68" y="264"/>
                    <a:pt x="71" y="266"/>
                    <a:pt x="74" y="266"/>
                  </a:cubicBezTo>
                  <a:cubicBezTo>
                    <a:pt x="147" y="266"/>
                    <a:pt x="147" y="266"/>
                    <a:pt x="147" y="266"/>
                  </a:cubicBezTo>
                  <a:cubicBezTo>
                    <a:pt x="151" y="266"/>
                    <a:pt x="154" y="264"/>
                    <a:pt x="154" y="260"/>
                  </a:cubicBezTo>
                  <a:cubicBezTo>
                    <a:pt x="160" y="234"/>
                    <a:pt x="172" y="211"/>
                    <a:pt x="184" y="189"/>
                  </a:cubicBezTo>
                  <a:cubicBezTo>
                    <a:pt x="199" y="159"/>
                    <a:pt x="214" y="131"/>
                    <a:pt x="214" y="97"/>
                  </a:cubicBezTo>
                  <a:cubicBezTo>
                    <a:pt x="214" y="46"/>
                    <a:pt x="170" y="8"/>
                    <a:pt x="111" y="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3"/>
            <p:cNvSpPr/>
            <p:nvPr/>
          </p:nvSpPr>
          <p:spPr>
            <a:xfrm>
              <a:off x="4581526" y="2967038"/>
              <a:ext cx="203200" cy="61913"/>
            </a:xfrm>
            <a:custGeom>
              <a:rect b="b" l="l" r="r" t="t"/>
              <a:pathLst>
                <a:path extrusionOk="0" h="28" w="92">
                  <a:moveTo>
                    <a:pt x="88" y="28"/>
                  </a:moveTo>
                  <a:cubicBezTo>
                    <a:pt x="86" y="28"/>
                    <a:pt x="84" y="26"/>
                    <a:pt x="84" y="24"/>
                  </a:cubicBezTo>
                  <a:cubicBezTo>
                    <a:pt x="84" y="13"/>
                    <a:pt x="84" y="13"/>
                    <a:pt x="84" y="13"/>
                  </a:cubicBezTo>
                  <a:cubicBezTo>
                    <a:pt x="84" y="10"/>
                    <a:pt x="81" y="8"/>
                    <a:pt x="78" y="8"/>
                  </a:cubicBezTo>
                  <a:cubicBezTo>
                    <a:pt x="14" y="8"/>
                    <a:pt x="14" y="8"/>
                    <a:pt x="14" y="8"/>
                  </a:cubicBezTo>
                  <a:cubicBezTo>
                    <a:pt x="10" y="8"/>
                    <a:pt x="8" y="10"/>
                    <a:pt x="8" y="13"/>
                  </a:cubicBezTo>
                  <a:cubicBezTo>
                    <a:pt x="8" y="24"/>
                    <a:pt x="8" y="24"/>
                    <a:pt x="8" y="24"/>
                  </a:cubicBezTo>
                  <a:cubicBezTo>
                    <a:pt x="8" y="26"/>
                    <a:pt x="6" y="28"/>
                    <a:pt x="4" y="28"/>
                  </a:cubicBezTo>
                  <a:cubicBezTo>
                    <a:pt x="2" y="28"/>
                    <a:pt x="0" y="26"/>
                    <a:pt x="0" y="24"/>
                  </a:cubicBezTo>
                  <a:cubicBezTo>
                    <a:pt x="0" y="13"/>
                    <a:pt x="0" y="13"/>
                    <a:pt x="0" y="13"/>
                  </a:cubicBezTo>
                  <a:cubicBezTo>
                    <a:pt x="0" y="6"/>
                    <a:pt x="6" y="0"/>
                    <a:pt x="14" y="0"/>
                  </a:cubicBezTo>
                  <a:cubicBezTo>
                    <a:pt x="78" y="0"/>
                    <a:pt x="78" y="0"/>
                    <a:pt x="78" y="0"/>
                  </a:cubicBezTo>
                  <a:cubicBezTo>
                    <a:pt x="86" y="0"/>
                    <a:pt x="92" y="6"/>
                    <a:pt x="92" y="13"/>
                  </a:cubicBezTo>
                  <a:cubicBezTo>
                    <a:pt x="92" y="24"/>
                    <a:pt x="92" y="24"/>
                    <a:pt x="92" y="24"/>
                  </a:cubicBezTo>
                  <a:cubicBezTo>
                    <a:pt x="92" y="26"/>
                    <a:pt x="90" y="28"/>
                    <a:pt x="88" y="28"/>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3"/>
            <p:cNvSpPr/>
            <p:nvPr/>
          </p:nvSpPr>
          <p:spPr>
            <a:xfrm>
              <a:off x="4581526" y="3011488"/>
              <a:ext cx="203200" cy="103188"/>
            </a:xfrm>
            <a:custGeom>
              <a:rect b="b" l="l" r="r" t="t"/>
              <a:pathLst>
                <a:path extrusionOk="0" h="47" w="92">
                  <a:moveTo>
                    <a:pt x="79" y="47"/>
                  </a:moveTo>
                  <a:cubicBezTo>
                    <a:pt x="12" y="47"/>
                    <a:pt x="12" y="47"/>
                    <a:pt x="12" y="47"/>
                  </a:cubicBezTo>
                  <a:cubicBezTo>
                    <a:pt x="6" y="47"/>
                    <a:pt x="0" y="41"/>
                    <a:pt x="0" y="35"/>
                  </a:cubicBezTo>
                  <a:cubicBezTo>
                    <a:pt x="0" y="4"/>
                    <a:pt x="0" y="4"/>
                    <a:pt x="0" y="4"/>
                  </a:cubicBezTo>
                  <a:cubicBezTo>
                    <a:pt x="0" y="1"/>
                    <a:pt x="2" y="0"/>
                    <a:pt x="4" y="0"/>
                  </a:cubicBezTo>
                  <a:cubicBezTo>
                    <a:pt x="88" y="0"/>
                    <a:pt x="88" y="0"/>
                    <a:pt x="88" y="0"/>
                  </a:cubicBezTo>
                  <a:cubicBezTo>
                    <a:pt x="90" y="0"/>
                    <a:pt x="92" y="1"/>
                    <a:pt x="92" y="4"/>
                  </a:cubicBezTo>
                  <a:cubicBezTo>
                    <a:pt x="92" y="35"/>
                    <a:pt x="92" y="35"/>
                    <a:pt x="92" y="35"/>
                  </a:cubicBezTo>
                  <a:cubicBezTo>
                    <a:pt x="92" y="41"/>
                    <a:pt x="86" y="47"/>
                    <a:pt x="79" y="47"/>
                  </a:cubicBezTo>
                  <a:close/>
                  <a:moveTo>
                    <a:pt x="8" y="8"/>
                  </a:moveTo>
                  <a:cubicBezTo>
                    <a:pt x="8" y="35"/>
                    <a:pt x="8" y="35"/>
                    <a:pt x="8" y="35"/>
                  </a:cubicBezTo>
                  <a:cubicBezTo>
                    <a:pt x="8" y="37"/>
                    <a:pt x="10" y="39"/>
                    <a:pt x="12" y="39"/>
                  </a:cubicBezTo>
                  <a:cubicBezTo>
                    <a:pt x="79" y="39"/>
                    <a:pt x="79" y="39"/>
                    <a:pt x="79" y="39"/>
                  </a:cubicBezTo>
                  <a:cubicBezTo>
                    <a:pt x="82" y="39"/>
                    <a:pt x="84" y="37"/>
                    <a:pt x="84" y="35"/>
                  </a:cubicBezTo>
                  <a:cubicBezTo>
                    <a:pt x="84" y="8"/>
                    <a:pt x="84" y="8"/>
                    <a:pt x="84" y="8"/>
                  </a:cubicBezTo>
                  <a:lnTo>
                    <a:pt x="8" y="8"/>
                  </a:lnTo>
                  <a:close/>
                </a:path>
              </a:pathLst>
            </a:cu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3"/>
            <p:cNvSpPr/>
            <p:nvPr/>
          </p:nvSpPr>
          <p:spPr>
            <a:xfrm>
              <a:off x="4586288" y="3051175"/>
              <a:ext cx="195263" cy="17463"/>
            </a:xfrm>
            <a:custGeom>
              <a:rect b="b" l="l" r="r" t="t"/>
              <a:pathLst>
                <a:path extrusionOk="0" h="8" w="88">
                  <a:moveTo>
                    <a:pt x="84" y="8"/>
                  </a:moveTo>
                  <a:cubicBezTo>
                    <a:pt x="4" y="8"/>
                    <a:pt x="4" y="8"/>
                    <a:pt x="4" y="8"/>
                  </a:cubicBezTo>
                  <a:cubicBezTo>
                    <a:pt x="2" y="8"/>
                    <a:pt x="0" y="6"/>
                    <a:pt x="0" y="4"/>
                  </a:cubicBezTo>
                  <a:cubicBezTo>
                    <a:pt x="0" y="2"/>
                    <a:pt x="2" y="0"/>
                    <a:pt x="4" y="0"/>
                  </a:cubicBezTo>
                  <a:cubicBezTo>
                    <a:pt x="84" y="0"/>
                    <a:pt x="84" y="0"/>
                    <a:pt x="84" y="0"/>
                  </a:cubicBezTo>
                  <a:cubicBezTo>
                    <a:pt x="86" y="0"/>
                    <a:pt x="88" y="2"/>
                    <a:pt x="88" y="4"/>
                  </a:cubicBezTo>
                  <a:cubicBezTo>
                    <a:pt x="88" y="6"/>
                    <a:pt x="86" y="8"/>
                    <a:pt x="84" y="8"/>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3"/>
            <p:cNvSpPr/>
            <p:nvPr/>
          </p:nvSpPr>
          <p:spPr>
            <a:xfrm>
              <a:off x="4700588" y="2636838"/>
              <a:ext cx="106363" cy="246063"/>
            </a:xfrm>
            <a:custGeom>
              <a:rect b="b" l="l" r="r" t="t"/>
              <a:pathLst>
                <a:path extrusionOk="0" h="111" w="48">
                  <a:moveTo>
                    <a:pt x="5" y="111"/>
                  </a:moveTo>
                  <a:cubicBezTo>
                    <a:pt x="4" y="111"/>
                    <a:pt x="4" y="111"/>
                    <a:pt x="3" y="110"/>
                  </a:cubicBezTo>
                  <a:cubicBezTo>
                    <a:pt x="1" y="110"/>
                    <a:pt x="0" y="107"/>
                    <a:pt x="1" y="105"/>
                  </a:cubicBezTo>
                  <a:cubicBezTo>
                    <a:pt x="40" y="3"/>
                    <a:pt x="40" y="3"/>
                    <a:pt x="40" y="3"/>
                  </a:cubicBezTo>
                  <a:cubicBezTo>
                    <a:pt x="41" y="1"/>
                    <a:pt x="43" y="0"/>
                    <a:pt x="45" y="1"/>
                  </a:cubicBezTo>
                  <a:cubicBezTo>
                    <a:pt x="47" y="2"/>
                    <a:pt x="48" y="4"/>
                    <a:pt x="48" y="6"/>
                  </a:cubicBezTo>
                  <a:cubicBezTo>
                    <a:pt x="8" y="108"/>
                    <a:pt x="8" y="108"/>
                    <a:pt x="8" y="108"/>
                  </a:cubicBezTo>
                  <a:cubicBezTo>
                    <a:pt x="8" y="110"/>
                    <a:pt x="6" y="111"/>
                    <a:pt x="5" y="111"/>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3"/>
            <p:cNvSpPr/>
            <p:nvPr/>
          </p:nvSpPr>
          <p:spPr>
            <a:xfrm>
              <a:off x="4557713" y="2636838"/>
              <a:ext cx="107950" cy="246063"/>
            </a:xfrm>
            <a:custGeom>
              <a:rect b="b" l="l" r="r" t="t"/>
              <a:pathLst>
                <a:path extrusionOk="0" h="111" w="49">
                  <a:moveTo>
                    <a:pt x="44" y="111"/>
                  </a:moveTo>
                  <a:cubicBezTo>
                    <a:pt x="43" y="111"/>
                    <a:pt x="41" y="110"/>
                    <a:pt x="41" y="108"/>
                  </a:cubicBezTo>
                  <a:cubicBezTo>
                    <a:pt x="1" y="6"/>
                    <a:pt x="1" y="6"/>
                    <a:pt x="1" y="6"/>
                  </a:cubicBezTo>
                  <a:cubicBezTo>
                    <a:pt x="0" y="4"/>
                    <a:pt x="1" y="2"/>
                    <a:pt x="3" y="1"/>
                  </a:cubicBezTo>
                  <a:cubicBezTo>
                    <a:pt x="5" y="0"/>
                    <a:pt x="8" y="1"/>
                    <a:pt x="9" y="3"/>
                  </a:cubicBezTo>
                  <a:cubicBezTo>
                    <a:pt x="48" y="105"/>
                    <a:pt x="48" y="105"/>
                    <a:pt x="48" y="105"/>
                  </a:cubicBezTo>
                  <a:cubicBezTo>
                    <a:pt x="49" y="107"/>
                    <a:pt x="48" y="110"/>
                    <a:pt x="46" y="110"/>
                  </a:cubicBezTo>
                  <a:cubicBezTo>
                    <a:pt x="45" y="111"/>
                    <a:pt x="45" y="111"/>
                    <a:pt x="44" y="111"/>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3"/>
            <p:cNvSpPr/>
            <p:nvPr/>
          </p:nvSpPr>
          <p:spPr>
            <a:xfrm>
              <a:off x="4770438" y="2616200"/>
              <a:ext cx="57150" cy="60325"/>
            </a:xfrm>
            <a:prstGeom prst="ellipse">
              <a:avLst/>
            </a:pr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3"/>
            <p:cNvSpPr/>
            <p:nvPr/>
          </p:nvSpPr>
          <p:spPr>
            <a:xfrm>
              <a:off x="4537076" y="2616200"/>
              <a:ext cx="60325" cy="60325"/>
            </a:xfrm>
            <a:prstGeom prst="ellipse">
              <a:avLst/>
            </a:pr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3"/>
            <p:cNvSpPr/>
            <p:nvPr/>
          </p:nvSpPr>
          <p:spPr>
            <a:xfrm>
              <a:off x="7542213" y="5167313"/>
              <a:ext cx="365125" cy="47625"/>
            </a:xfrm>
            <a:custGeom>
              <a:rect b="b" l="l" r="r" t="t"/>
              <a:pathLst>
                <a:path extrusionOk="0" h="22" w="165">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3"/>
            <p:cNvSpPr/>
            <p:nvPr/>
          </p:nvSpPr>
          <p:spPr>
            <a:xfrm>
              <a:off x="7600951" y="5235575"/>
              <a:ext cx="246063" cy="49213"/>
            </a:xfrm>
            <a:custGeom>
              <a:rect b="b" l="l" r="r" t="t"/>
              <a:pathLst>
                <a:path extrusionOk="0" h="22" w="111">
                  <a:moveTo>
                    <a:pt x="102" y="22"/>
                  </a:moveTo>
                  <a:cubicBezTo>
                    <a:pt x="9" y="22"/>
                    <a:pt x="9" y="22"/>
                    <a:pt x="9" y="22"/>
                  </a:cubicBezTo>
                  <a:cubicBezTo>
                    <a:pt x="4" y="22"/>
                    <a:pt x="0" y="18"/>
                    <a:pt x="0" y="13"/>
                  </a:cubicBezTo>
                  <a:cubicBezTo>
                    <a:pt x="0" y="9"/>
                    <a:pt x="0" y="9"/>
                    <a:pt x="0" y="9"/>
                  </a:cubicBezTo>
                  <a:cubicBezTo>
                    <a:pt x="0" y="4"/>
                    <a:pt x="4" y="0"/>
                    <a:pt x="9" y="0"/>
                  </a:cubicBezTo>
                  <a:cubicBezTo>
                    <a:pt x="102" y="0"/>
                    <a:pt x="102" y="0"/>
                    <a:pt x="102" y="0"/>
                  </a:cubicBezTo>
                  <a:cubicBezTo>
                    <a:pt x="107" y="0"/>
                    <a:pt x="111" y="4"/>
                    <a:pt x="111" y="9"/>
                  </a:cubicBezTo>
                  <a:cubicBezTo>
                    <a:pt x="111" y="13"/>
                    <a:pt x="111" y="13"/>
                    <a:pt x="111" y="13"/>
                  </a:cubicBezTo>
                  <a:cubicBezTo>
                    <a:pt x="111" y="18"/>
                    <a:pt x="107" y="22"/>
                    <a:pt x="102" y="2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3"/>
            <p:cNvSpPr/>
            <p:nvPr/>
          </p:nvSpPr>
          <p:spPr>
            <a:xfrm>
              <a:off x="7542213" y="5100638"/>
              <a:ext cx="365125" cy="49213"/>
            </a:xfrm>
            <a:custGeom>
              <a:rect b="b" l="l" r="r" t="t"/>
              <a:pathLst>
                <a:path extrusionOk="0" h="22" w="165">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3"/>
            <p:cNvSpPr/>
            <p:nvPr/>
          </p:nvSpPr>
          <p:spPr>
            <a:xfrm>
              <a:off x="7300913" y="3971925"/>
              <a:ext cx="847725" cy="1108075"/>
            </a:xfrm>
            <a:custGeom>
              <a:rect b="b" l="l" r="r" t="t"/>
              <a:pathLst>
                <a:path extrusionOk="0" h="501" w="383">
                  <a:moveTo>
                    <a:pt x="273" y="479"/>
                  </a:moveTo>
                  <a:cubicBezTo>
                    <a:pt x="271" y="479"/>
                    <a:pt x="271" y="479"/>
                    <a:pt x="271" y="479"/>
                  </a:cubicBezTo>
                  <a:cubicBezTo>
                    <a:pt x="271" y="363"/>
                    <a:pt x="383" y="290"/>
                    <a:pt x="383" y="177"/>
                  </a:cubicBezTo>
                  <a:cubicBezTo>
                    <a:pt x="383" y="97"/>
                    <a:pt x="305" y="0"/>
                    <a:pt x="192" y="0"/>
                  </a:cubicBezTo>
                  <a:cubicBezTo>
                    <a:pt x="62" y="0"/>
                    <a:pt x="0" y="97"/>
                    <a:pt x="0" y="177"/>
                  </a:cubicBezTo>
                  <a:cubicBezTo>
                    <a:pt x="0" y="290"/>
                    <a:pt x="112" y="363"/>
                    <a:pt x="112" y="479"/>
                  </a:cubicBezTo>
                  <a:cubicBezTo>
                    <a:pt x="110" y="479"/>
                    <a:pt x="110" y="479"/>
                    <a:pt x="110" y="479"/>
                  </a:cubicBezTo>
                  <a:cubicBezTo>
                    <a:pt x="103" y="479"/>
                    <a:pt x="97" y="484"/>
                    <a:pt x="97" y="490"/>
                  </a:cubicBezTo>
                  <a:cubicBezTo>
                    <a:pt x="97" y="496"/>
                    <a:pt x="103" y="501"/>
                    <a:pt x="110" y="501"/>
                  </a:cubicBezTo>
                  <a:cubicBezTo>
                    <a:pt x="273" y="501"/>
                    <a:pt x="273" y="501"/>
                    <a:pt x="273" y="501"/>
                  </a:cubicBezTo>
                  <a:cubicBezTo>
                    <a:pt x="280" y="501"/>
                    <a:pt x="286" y="496"/>
                    <a:pt x="286" y="490"/>
                  </a:cubicBezTo>
                  <a:cubicBezTo>
                    <a:pt x="286" y="484"/>
                    <a:pt x="280" y="479"/>
                    <a:pt x="273" y="479"/>
                  </a:cubicBezTo>
                  <a:close/>
                  <a:moveTo>
                    <a:pt x="255" y="303"/>
                  </a:moveTo>
                  <a:cubicBezTo>
                    <a:pt x="215" y="381"/>
                    <a:pt x="215" y="381"/>
                    <a:pt x="215" y="381"/>
                  </a:cubicBezTo>
                  <a:cubicBezTo>
                    <a:pt x="215" y="470"/>
                    <a:pt x="215" y="470"/>
                    <a:pt x="215" y="470"/>
                  </a:cubicBezTo>
                  <a:cubicBezTo>
                    <a:pt x="215" y="473"/>
                    <a:pt x="212" y="476"/>
                    <a:pt x="208" y="476"/>
                  </a:cubicBezTo>
                  <a:cubicBezTo>
                    <a:pt x="204" y="476"/>
                    <a:pt x="201" y="473"/>
                    <a:pt x="201" y="470"/>
                  </a:cubicBezTo>
                  <a:cubicBezTo>
                    <a:pt x="201" y="380"/>
                    <a:pt x="201" y="380"/>
                    <a:pt x="201" y="380"/>
                  </a:cubicBezTo>
                  <a:cubicBezTo>
                    <a:pt x="201" y="379"/>
                    <a:pt x="202" y="377"/>
                    <a:pt x="202" y="377"/>
                  </a:cubicBezTo>
                  <a:cubicBezTo>
                    <a:pt x="238" y="307"/>
                    <a:pt x="238" y="307"/>
                    <a:pt x="238" y="307"/>
                  </a:cubicBezTo>
                  <a:cubicBezTo>
                    <a:pt x="145" y="307"/>
                    <a:pt x="145" y="307"/>
                    <a:pt x="145" y="307"/>
                  </a:cubicBezTo>
                  <a:cubicBezTo>
                    <a:pt x="181" y="377"/>
                    <a:pt x="181" y="377"/>
                    <a:pt x="181" y="377"/>
                  </a:cubicBezTo>
                  <a:cubicBezTo>
                    <a:pt x="181" y="377"/>
                    <a:pt x="182" y="379"/>
                    <a:pt x="182" y="380"/>
                  </a:cubicBezTo>
                  <a:cubicBezTo>
                    <a:pt x="182" y="470"/>
                    <a:pt x="182" y="470"/>
                    <a:pt x="182" y="470"/>
                  </a:cubicBezTo>
                  <a:cubicBezTo>
                    <a:pt x="182" y="473"/>
                    <a:pt x="179" y="476"/>
                    <a:pt x="175" y="476"/>
                  </a:cubicBezTo>
                  <a:cubicBezTo>
                    <a:pt x="171" y="476"/>
                    <a:pt x="168" y="473"/>
                    <a:pt x="168" y="470"/>
                  </a:cubicBezTo>
                  <a:cubicBezTo>
                    <a:pt x="168" y="381"/>
                    <a:pt x="168" y="381"/>
                    <a:pt x="168" y="381"/>
                  </a:cubicBezTo>
                  <a:cubicBezTo>
                    <a:pt x="128" y="303"/>
                    <a:pt x="128" y="303"/>
                    <a:pt x="128" y="303"/>
                  </a:cubicBezTo>
                  <a:cubicBezTo>
                    <a:pt x="127" y="301"/>
                    <a:pt x="127" y="299"/>
                    <a:pt x="128" y="297"/>
                  </a:cubicBezTo>
                  <a:cubicBezTo>
                    <a:pt x="130" y="295"/>
                    <a:pt x="132" y="294"/>
                    <a:pt x="134" y="294"/>
                  </a:cubicBezTo>
                  <a:cubicBezTo>
                    <a:pt x="249" y="294"/>
                    <a:pt x="249" y="294"/>
                    <a:pt x="249" y="294"/>
                  </a:cubicBezTo>
                  <a:cubicBezTo>
                    <a:pt x="251" y="294"/>
                    <a:pt x="253" y="295"/>
                    <a:pt x="255" y="297"/>
                  </a:cubicBezTo>
                  <a:cubicBezTo>
                    <a:pt x="256" y="299"/>
                    <a:pt x="256" y="301"/>
                    <a:pt x="255" y="30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3"/>
            <p:cNvSpPr/>
            <p:nvPr/>
          </p:nvSpPr>
          <p:spPr>
            <a:xfrm>
              <a:off x="6278563" y="5275263"/>
              <a:ext cx="1447800" cy="1582738"/>
            </a:xfrm>
            <a:custGeom>
              <a:rect b="b" l="l" r="r" t="t"/>
              <a:pathLst>
                <a:path extrusionOk="0" h="715" w="653">
                  <a:moveTo>
                    <a:pt x="653" y="0"/>
                  </a:moveTo>
                  <a:cubicBezTo>
                    <a:pt x="653" y="180"/>
                    <a:pt x="653" y="180"/>
                    <a:pt x="653" y="180"/>
                  </a:cubicBezTo>
                  <a:cubicBezTo>
                    <a:pt x="653" y="257"/>
                    <a:pt x="590" y="320"/>
                    <a:pt x="512" y="320"/>
                  </a:cubicBezTo>
                  <a:cubicBezTo>
                    <a:pt x="141" y="320"/>
                    <a:pt x="141" y="320"/>
                    <a:pt x="141" y="320"/>
                  </a:cubicBezTo>
                  <a:cubicBezTo>
                    <a:pt x="63" y="320"/>
                    <a:pt x="0" y="383"/>
                    <a:pt x="0" y="460"/>
                  </a:cubicBezTo>
                  <a:cubicBezTo>
                    <a:pt x="0" y="715"/>
                    <a:pt x="0" y="715"/>
                    <a:pt x="0" y="715"/>
                  </a:cubicBezTo>
                </a:path>
              </a:pathLst>
            </a:custGeom>
            <a:noFill/>
            <a:ln cap="flat" cmpd="sng" w="889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3"/>
            <p:cNvSpPr/>
            <p:nvPr/>
          </p:nvSpPr>
          <p:spPr>
            <a:xfrm>
              <a:off x="6910388" y="4354513"/>
              <a:ext cx="196850" cy="38100"/>
            </a:xfrm>
            <a:custGeom>
              <a:rect b="b" l="l" r="r" t="t"/>
              <a:pathLst>
                <a:path extrusionOk="0" h="17" w="89">
                  <a:moveTo>
                    <a:pt x="0" y="17"/>
                  </a:moveTo>
                  <a:cubicBezTo>
                    <a:pt x="89" y="17"/>
                    <a:pt x="89" y="17"/>
                    <a:pt x="89" y="17"/>
                  </a:cubicBezTo>
                  <a:cubicBezTo>
                    <a:pt x="89" y="17"/>
                    <a:pt x="89" y="17"/>
                    <a:pt x="89" y="17"/>
                  </a:cubicBezTo>
                  <a:cubicBezTo>
                    <a:pt x="89" y="10"/>
                    <a:pt x="89" y="10"/>
                    <a:pt x="89" y="10"/>
                  </a:cubicBezTo>
                  <a:cubicBezTo>
                    <a:pt x="89" y="4"/>
                    <a:pt x="84" y="0"/>
                    <a:pt x="79" y="0"/>
                  </a:cubicBezTo>
                  <a:cubicBezTo>
                    <a:pt x="10" y="0"/>
                    <a:pt x="10" y="0"/>
                    <a:pt x="10" y="0"/>
                  </a:cubicBezTo>
                  <a:cubicBezTo>
                    <a:pt x="5" y="0"/>
                    <a:pt x="0" y="4"/>
                    <a:pt x="0" y="10"/>
                  </a:cubicBezTo>
                  <a:cubicBezTo>
                    <a:pt x="0" y="17"/>
                    <a:pt x="0" y="17"/>
                    <a:pt x="0"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3"/>
            <p:cNvSpPr/>
            <p:nvPr/>
          </p:nvSpPr>
          <p:spPr>
            <a:xfrm>
              <a:off x="6911976" y="4410075"/>
              <a:ext cx="193675" cy="26988"/>
            </a:xfrm>
            <a:custGeom>
              <a:rect b="b" l="l" r="r" t="t"/>
              <a:pathLst>
                <a:path extrusionOk="0" h="12" w="87">
                  <a:moveTo>
                    <a:pt x="87" y="0"/>
                  </a:moveTo>
                  <a:cubicBezTo>
                    <a:pt x="0" y="0"/>
                    <a:pt x="0" y="0"/>
                    <a:pt x="0" y="0"/>
                  </a:cubicBezTo>
                  <a:cubicBezTo>
                    <a:pt x="0" y="4"/>
                    <a:pt x="1" y="8"/>
                    <a:pt x="2" y="12"/>
                  </a:cubicBezTo>
                  <a:cubicBezTo>
                    <a:pt x="85" y="12"/>
                    <a:pt x="85" y="12"/>
                    <a:pt x="85" y="12"/>
                  </a:cubicBezTo>
                  <a:cubicBezTo>
                    <a:pt x="86" y="8"/>
                    <a:pt x="87" y="4"/>
                    <a:pt x="87"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3"/>
            <p:cNvSpPr/>
            <p:nvPr/>
          </p:nvSpPr>
          <p:spPr>
            <a:xfrm>
              <a:off x="6926263" y="4451350"/>
              <a:ext cx="165100" cy="47625"/>
            </a:xfrm>
            <a:custGeom>
              <a:rect b="b" l="l" r="r" t="t"/>
              <a:pathLst>
                <a:path extrusionOk="0" h="21" w="75">
                  <a:moveTo>
                    <a:pt x="0" y="0"/>
                  </a:moveTo>
                  <a:cubicBezTo>
                    <a:pt x="8" y="13"/>
                    <a:pt x="22" y="21"/>
                    <a:pt x="38" y="21"/>
                  </a:cubicBezTo>
                  <a:cubicBezTo>
                    <a:pt x="38" y="21"/>
                    <a:pt x="38" y="21"/>
                    <a:pt x="38" y="21"/>
                  </a:cubicBezTo>
                  <a:cubicBezTo>
                    <a:pt x="53" y="21"/>
                    <a:pt x="67" y="13"/>
                    <a:pt x="75" y="0"/>
                  </a:cubicBez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3"/>
            <p:cNvSpPr/>
            <p:nvPr/>
          </p:nvSpPr>
          <p:spPr>
            <a:xfrm>
              <a:off x="6791326" y="3783013"/>
              <a:ext cx="438150" cy="550863"/>
            </a:xfrm>
            <a:custGeom>
              <a:rect b="b" l="l" r="r" t="t"/>
              <a:pathLst>
                <a:path extrusionOk="0" h="249" w="198">
                  <a:moveTo>
                    <a:pt x="99" y="0"/>
                  </a:moveTo>
                  <a:cubicBezTo>
                    <a:pt x="32" y="0"/>
                    <a:pt x="0" y="40"/>
                    <a:pt x="0" y="87"/>
                  </a:cubicBezTo>
                  <a:cubicBezTo>
                    <a:pt x="0" y="145"/>
                    <a:pt x="42" y="185"/>
                    <a:pt x="54" y="239"/>
                  </a:cubicBezTo>
                  <a:cubicBezTo>
                    <a:pt x="56" y="245"/>
                    <a:pt x="61" y="249"/>
                    <a:pt x="67" y="249"/>
                  </a:cubicBezTo>
                  <a:cubicBezTo>
                    <a:pt x="130" y="249"/>
                    <a:pt x="130" y="249"/>
                    <a:pt x="130" y="249"/>
                  </a:cubicBezTo>
                  <a:cubicBezTo>
                    <a:pt x="136" y="249"/>
                    <a:pt x="141" y="245"/>
                    <a:pt x="143" y="239"/>
                  </a:cubicBezTo>
                  <a:cubicBezTo>
                    <a:pt x="155" y="185"/>
                    <a:pt x="198" y="145"/>
                    <a:pt x="198" y="87"/>
                  </a:cubicBezTo>
                  <a:cubicBezTo>
                    <a:pt x="198" y="40"/>
                    <a:pt x="157" y="0"/>
                    <a:pt x="99" y="0"/>
                  </a:cubicBezTo>
                  <a:close/>
                  <a:moveTo>
                    <a:pt x="83" y="225"/>
                  </a:moveTo>
                  <a:cubicBezTo>
                    <a:pt x="83" y="225"/>
                    <a:pt x="82" y="225"/>
                    <a:pt x="82" y="225"/>
                  </a:cubicBezTo>
                  <a:cubicBezTo>
                    <a:pt x="80" y="225"/>
                    <a:pt x="79" y="224"/>
                    <a:pt x="78" y="222"/>
                  </a:cubicBezTo>
                  <a:cubicBezTo>
                    <a:pt x="42" y="127"/>
                    <a:pt x="42" y="127"/>
                    <a:pt x="42" y="127"/>
                  </a:cubicBezTo>
                  <a:cubicBezTo>
                    <a:pt x="41" y="125"/>
                    <a:pt x="42" y="123"/>
                    <a:pt x="44" y="123"/>
                  </a:cubicBezTo>
                  <a:cubicBezTo>
                    <a:pt x="46" y="122"/>
                    <a:pt x="48" y="123"/>
                    <a:pt x="49" y="125"/>
                  </a:cubicBezTo>
                  <a:cubicBezTo>
                    <a:pt x="85" y="220"/>
                    <a:pt x="85" y="220"/>
                    <a:pt x="85" y="220"/>
                  </a:cubicBezTo>
                  <a:cubicBezTo>
                    <a:pt x="86" y="222"/>
                    <a:pt x="85" y="224"/>
                    <a:pt x="83" y="225"/>
                  </a:cubicBezTo>
                  <a:close/>
                  <a:moveTo>
                    <a:pt x="108" y="131"/>
                  </a:moveTo>
                  <a:cubicBezTo>
                    <a:pt x="107" y="131"/>
                    <a:pt x="106" y="131"/>
                    <a:pt x="105" y="130"/>
                  </a:cubicBezTo>
                  <a:cubicBezTo>
                    <a:pt x="98" y="123"/>
                    <a:pt x="98" y="123"/>
                    <a:pt x="98" y="123"/>
                  </a:cubicBezTo>
                  <a:cubicBezTo>
                    <a:pt x="92" y="130"/>
                    <a:pt x="92" y="130"/>
                    <a:pt x="92" y="130"/>
                  </a:cubicBezTo>
                  <a:cubicBezTo>
                    <a:pt x="90" y="131"/>
                    <a:pt x="88" y="131"/>
                    <a:pt x="87" y="130"/>
                  </a:cubicBezTo>
                  <a:cubicBezTo>
                    <a:pt x="80" y="123"/>
                    <a:pt x="80" y="123"/>
                    <a:pt x="80" y="123"/>
                  </a:cubicBezTo>
                  <a:cubicBezTo>
                    <a:pt x="73" y="130"/>
                    <a:pt x="73" y="130"/>
                    <a:pt x="73" y="130"/>
                  </a:cubicBezTo>
                  <a:cubicBezTo>
                    <a:pt x="72" y="131"/>
                    <a:pt x="70" y="131"/>
                    <a:pt x="68" y="130"/>
                  </a:cubicBezTo>
                  <a:cubicBezTo>
                    <a:pt x="59" y="121"/>
                    <a:pt x="59" y="121"/>
                    <a:pt x="59" y="121"/>
                  </a:cubicBezTo>
                  <a:cubicBezTo>
                    <a:pt x="58" y="119"/>
                    <a:pt x="58" y="117"/>
                    <a:pt x="59" y="116"/>
                  </a:cubicBezTo>
                  <a:cubicBezTo>
                    <a:pt x="60" y="114"/>
                    <a:pt x="63" y="114"/>
                    <a:pt x="64" y="116"/>
                  </a:cubicBezTo>
                  <a:cubicBezTo>
                    <a:pt x="71" y="122"/>
                    <a:pt x="71" y="122"/>
                    <a:pt x="71" y="122"/>
                  </a:cubicBezTo>
                  <a:cubicBezTo>
                    <a:pt x="77" y="116"/>
                    <a:pt x="77" y="116"/>
                    <a:pt x="77" y="116"/>
                  </a:cubicBezTo>
                  <a:cubicBezTo>
                    <a:pt x="79" y="114"/>
                    <a:pt x="81" y="114"/>
                    <a:pt x="83" y="116"/>
                  </a:cubicBezTo>
                  <a:cubicBezTo>
                    <a:pt x="89" y="122"/>
                    <a:pt x="89" y="122"/>
                    <a:pt x="89" y="122"/>
                  </a:cubicBezTo>
                  <a:cubicBezTo>
                    <a:pt x="96" y="116"/>
                    <a:pt x="96" y="116"/>
                    <a:pt x="96" y="116"/>
                  </a:cubicBezTo>
                  <a:cubicBezTo>
                    <a:pt x="97" y="114"/>
                    <a:pt x="100" y="114"/>
                    <a:pt x="101" y="116"/>
                  </a:cubicBezTo>
                  <a:cubicBezTo>
                    <a:pt x="108" y="122"/>
                    <a:pt x="108" y="122"/>
                    <a:pt x="108" y="122"/>
                  </a:cubicBezTo>
                  <a:cubicBezTo>
                    <a:pt x="114" y="116"/>
                    <a:pt x="114" y="116"/>
                    <a:pt x="114" y="116"/>
                  </a:cubicBezTo>
                  <a:cubicBezTo>
                    <a:pt x="116" y="114"/>
                    <a:pt x="118" y="114"/>
                    <a:pt x="120" y="116"/>
                  </a:cubicBezTo>
                  <a:cubicBezTo>
                    <a:pt x="126" y="122"/>
                    <a:pt x="126" y="122"/>
                    <a:pt x="126" y="122"/>
                  </a:cubicBezTo>
                  <a:cubicBezTo>
                    <a:pt x="133" y="116"/>
                    <a:pt x="133" y="116"/>
                    <a:pt x="133" y="116"/>
                  </a:cubicBezTo>
                  <a:cubicBezTo>
                    <a:pt x="134" y="114"/>
                    <a:pt x="137" y="114"/>
                    <a:pt x="138" y="116"/>
                  </a:cubicBezTo>
                  <a:cubicBezTo>
                    <a:pt x="139" y="117"/>
                    <a:pt x="139" y="119"/>
                    <a:pt x="138" y="121"/>
                  </a:cubicBezTo>
                  <a:cubicBezTo>
                    <a:pt x="129" y="130"/>
                    <a:pt x="129" y="130"/>
                    <a:pt x="129" y="130"/>
                  </a:cubicBezTo>
                  <a:cubicBezTo>
                    <a:pt x="127" y="131"/>
                    <a:pt x="125" y="131"/>
                    <a:pt x="124" y="130"/>
                  </a:cubicBezTo>
                  <a:cubicBezTo>
                    <a:pt x="117" y="123"/>
                    <a:pt x="117" y="123"/>
                    <a:pt x="117" y="123"/>
                  </a:cubicBezTo>
                  <a:cubicBezTo>
                    <a:pt x="110" y="130"/>
                    <a:pt x="110" y="130"/>
                    <a:pt x="110" y="130"/>
                  </a:cubicBezTo>
                  <a:cubicBezTo>
                    <a:pt x="110" y="131"/>
                    <a:pt x="109" y="131"/>
                    <a:pt x="108" y="131"/>
                  </a:cubicBezTo>
                  <a:close/>
                  <a:moveTo>
                    <a:pt x="155" y="127"/>
                  </a:moveTo>
                  <a:cubicBezTo>
                    <a:pt x="119" y="222"/>
                    <a:pt x="119" y="222"/>
                    <a:pt x="119" y="222"/>
                  </a:cubicBezTo>
                  <a:cubicBezTo>
                    <a:pt x="118" y="224"/>
                    <a:pt x="117" y="225"/>
                    <a:pt x="115" y="225"/>
                  </a:cubicBezTo>
                  <a:cubicBezTo>
                    <a:pt x="115" y="225"/>
                    <a:pt x="114" y="225"/>
                    <a:pt x="114" y="225"/>
                  </a:cubicBezTo>
                  <a:cubicBezTo>
                    <a:pt x="112" y="224"/>
                    <a:pt x="111" y="222"/>
                    <a:pt x="112" y="220"/>
                  </a:cubicBezTo>
                  <a:cubicBezTo>
                    <a:pt x="148" y="125"/>
                    <a:pt x="148" y="125"/>
                    <a:pt x="148" y="125"/>
                  </a:cubicBezTo>
                  <a:cubicBezTo>
                    <a:pt x="149" y="123"/>
                    <a:pt x="151" y="122"/>
                    <a:pt x="153" y="123"/>
                  </a:cubicBezTo>
                  <a:cubicBezTo>
                    <a:pt x="155" y="123"/>
                    <a:pt x="156" y="125"/>
                    <a:pt x="155" y="12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3"/>
            <p:cNvSpPr/>
            <p:nvPr/>
          </p:nvSpPr>
          <p:spPr>
            <a:xfrm>
              <a:off x="6575426" y="4479925"/>
              <a:ext cx="434975" cy="2378075"/>
            </a:xfrm>
            <a:custGeom>
              <a:rect b="b" l="l" r="r" t="t"/>
              <a:pathLst>
                <a:path extrusionOk="0" h="1074" w="196">
                  <a:moveTo>
                    <a:pt x="196" y="0"/>
                  </a:moveTo>
                  <a:cubicBezTo>
                    <a:pt x="196" y="211"/>
                    <a:pt x="196" y="211"/>
                    <a:pt x="196" y="211"/>
                  </a:cubicBezTo>
                  <a:cubicBezTo>
                    <a:pt x="196" y="243"/>
                    <a:pt x="170" y="268"/>
                    <a:pt x="139" y="268"/>
                  </a:cubicBezTo>
                  <a:cubicBezTo>
                    <a:pt x="57" y="268"/>
                    <a:pt x="57" y="268"/>
                    <a:pt x="57" y="268"/>
                  </a:cubicBezTo>
                  <a:cubicBezTo>
                    <a:pt x="25" y="268"/>
                    <a:pt x="0" y="293"/>
                    <a:pt x="0" y="324"/>
                  </a:cubicBezTo>
                  <a:cubicBezTo>
                    <a:pt x="0" y="1074"/>
                    <a:pt x="0" y="1074"/>
                    <a:pt x="0" y="1074"/>
                  </a:cubicBezTo>
                </a:path>
              </a:pathLst>
            </a:custGeom>
            <a:noFill/>
            <a:ln cap="flat" cmpd="sng" w="3810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3"/>
            <p:cNvSpPr/>
            <p:nvPr/>
          </p:nvSpPr>
          <p:spPr>
            <a:xfrm>
              <a:off x="4891088" y="5578475"/>
              <a:ext cx="1085850" cy="1279525"/>
            </a:xfrm>
            <a:custGeom>
              <a:rect b="b" l="l" r="r" t="t"/>
              <a:pathLst>
                <a:path extrusionOk="0" h="578" w="490">
                  <a:moveTo>
                    <a:pt x="0" y="0"/>
                  </a:moveTo>
                  <a:cubicBezTo>
                    <a:pt x="0" y="59"/>
                    <a:pt x="0" y="59"/>
                    <a:pt x="0" y="59"/>
                  </a:cubicBezTo>
                  <a:cubicBezTo>
                    <a:pt x="0" y="98"/>
                    <a:pt x="31" y="130"/>
                    <a:pt x="70" y="130"/>
                  </a:cubicBezTo>
                  <a:cubicBezTo>
                    <a:pt x="419" y="128"/>
                    <a:pt x="419" y="128"/>
                    <a:pt x="419" y="128"/>
                  </a:cubicBezTo>
                  <a:cubicBezTo>
                    <a:pt x="458" y="128"/>
                    <a:pt x="490" y="160"/>
                    <a:pt x="490" y="199"/>
                  </a:cubicBezTo>
                  <a:cubicBezTo>
                    <a:pt x="490" y="578"/>
                    <a:pt x="490" y="578"/>
                    <a:pt x="490" y="578"/>
                  </a:cubicBezTo>
                </a:path>
              </a:pathLst>
            </a:custGeom>
            <a:noFill/>
            <a:ln cap="flat" cmpd="sng" w="174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3"/>
            <p:cNvSpPr/>
            <p:nvPr/>
          </p:nvSpPr>
          <p:spPr>
            <a:xfrm>
              <a:off x="4681538" y="4919663"/>
              <a:ext cx="420688" cy="519113"/>
            </a:xfrm>
            <a:custGeom>
              <a:rect b="b" l="l" r="r" t="t"/>
              <a:pathLst>
                <a:path extrusionOk="0" h="235" w="190">
                  <a:moveTo>
                    <a:pt x="134" y="235"/>
                  </a:moveTo>
                  <a:cubicBezTo>
                    <a:pt x="56" y="235"/>
                    <a:pt x="56" y="235"/>
                    <a:pt x="56" y="235"/>
                  </a:cubicBezTo>
                  <a:cubicBezTo>
                    <a:pt x="54" y="235"/>
                    <a:pt x="52" y="233"/>
                    <a:pt x="52" y="232"/>
                  </a:cubicBezTo>
                  <a:cubicBezTo>
                    <a:pt x="49" y="207"/>
                    <a:pt x="37" y="186"/>
                    <a:pt x="27" y="165"/>
                  </a:cubicBezTo>
                  <a:cubicBezTo>
                    <a:pt x="13" y="140"/>
                    <a:pt x="0" y="114"/>
                    <a:pt x="0" y="83"/>
                  </a:cubicBezTo>
                  <a:cubicBezTo>
                    <a:pt x="0" y="32"/>
                    <a:pt x="37" y="0"/>
                    <a:pt x="95" y="0"/>
                  </a:cubicBezTo>
                  <a:cubicBezTo>
                    <a:pt x="149" y="0"/>
                    <a:pt x="190" y="36"/>
                    <a:pt x="190" y="83"/>
                  </a:cubicBezTo>
                  <a:cubicBezTo>
                    <a:pt x="190" y="114"/>
                    <a:pt x="176" y="140"/>
                    <a:pt x="163" y="165"/>
                  </a:cubicBezTo>
                  <a:cubicBezTo>
                    <a:pt x="152" y="186"/>
                    <a:pt x="141" y="207"/>
                    <a:pt x="137" y="232"/>
                  </a:cubicBezTo>
                  <a:cubicBezTo>
                    <a:pt x="137" y="233"/>
                    <a:pt x="136" y="235"/>
                    <a:pt x="134" y="235"/>
                  </a:cubicBezTo>
                  <a:close/>
                  <a:moveTo>
                    <a:pt x="58" y="228"/>
                  </a:moveTo>
                  <a:cubicBezTo>
                    <a:pt x="131" y="228"/>
                    <a:pt x="131" y="228"/>
                    <a:pt x="131" y="228"/>
                  </a:cubicBezTo>
                  <a:cubicBezTo>
                    <a:pt x="135" y="203"/>
                    <a:pt x="146" y="182"/>
                    <a:pt x="157" y="162"/>
                  </a:cubicBezTo>
                  <a:cubicBezTo>
                    <a:pt x="170" y="136"/>
                    <a:pt x="183" y="112"/>
                    <a:pt x="183" y="83"/>
                  </a:cubicBezTo>
                  <a:cubicBezTo>
                    <a:pt x="183" y="40"/>
                    <a:pt x="145" y="7"/>
                    <a:pt x="95" y="7"/>
                  </a:cubicBezTo>
                  <a:cubicBezTo>
                    <a:pt x="30" y="7"/>
                    <a:pt x="7" y="46"/>
                    <a:pt x="7" y="83"/>
                  </a:cubicBezTo>
                  <a:cubicBezTo>
                    <a:pt x="7" y="112"/>
                    <a:pt x="19" y="136"/>
                    <a:pt x="33" y="162"/>
                  </a:cubicBezTo>
                  <a:cubicBezTo>
                    <a:pt x="43" y="182"/>
                    <a:pt x="54" y="203"/>
                    <a:pt x="58" y="228"/>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3"/>
            <p:cNvSpPr/>
            <p:nvPr/>
          </p:nvSpPr>
          <p:spPr>
            <a:xfrm>
              <a:off x="4783138" y="5422900"/>
              <a:ext cx="217488" cy="165100"/>
            </a:xfrm>
            <a:custGeom>
              <a:rect b="b" l="l" r="r" t="t"/>
              <a:pathLst>
                <a:path extrusionOk="0" h="74" w="98">
                  <a:moveTo>
                    <a:pt x="49" y="74"/>
                  </a:moveTo>
                  <a:cubicBezTo>
                    <a:pt x="22" y="74"/>
                    <a:pt x="0" y="52"/>
                    <a:pt x="0" y="25"/>
                  </a:cubicBezTo>
                  <a:cubicBezTo>
                    <a:pt x="0" y="13"/>
                    <a:pt x="0" y="13"/>
                    <a:pt x="0" y="13"/>
                  </a:cubicBezTo>
                  <a:cubicBezTo>
                    <a:pt x="0" y="6"/>
                    <a:pt x="6" y="0"/>
                    <a:pt x="14" y="0"/>
                  </a:cubicBezTo>
                  <a:cubicBezTo>
                    <a:pt x="84" y="0"/>
                    <a:pt x="84" y="0"/>
                    <a:pt x="84" y="0"/>
                  </a:cubicBezTo>
                  <a:cubicBezTo>
                    <a:pt x="92" y="0"/>
                    <a:pt x="98" y="6"/>
                    <a:pt x="98" y="13"/>
                  </a:cubicBezTo>
                  <a:cubicBezTo>
                    <a:pt x="98" y="25"/>
                    <a:pt x="98" y="25"/>
                    <a:pt x="98" y="25"/>
                  </a:cubicBezTo>
                  <a:cubicBezTo>
                    <a:pt x="98" y="52"/>
                    <a:pt x="76" y="74"/>
                    <a:pt x="49" y="74"/>
                  </a:cubicBezTo>
                  <a:close/>
                  <a:moveTo>
                    <a:pt x="14" y="7"/>
                  </a:moveTo>
                  <a:cubicBezTo>
                    <a:pt x="10" y="7"/>
                    <a:pt x="7" y="10"/>
                    <a:pt x="7" y="13"/>
                  </a:cubicBezTo>
                  <a:cubicBezTo>
                    <a:pt x="7" y="25"/>
                    <a:pt x="7" y="25"/>
                    <a:pt x="7" y="25"/>
                  </a:cubicBezTo>
                  <a:cubicBezTo>
                    <a:pt x="7" y="48"/>
                    <a:pt x="26" y="67"/>
                    <a:pt x="49" y="67"/>
                  </a:cubicBezTo>
                  <a:cubicBezTo>
                    <a:pt x="72" y="67"/>
                    <a:pt x="91" y="48"/>
                    <a:pt x="91" y="25"/>
                  </a:cubicBezTo>
                  <a:cubicBezTo>
                    <a:pt x="91" y="13"/>
                    <a:pt x="91" y="13"/>
                    <a:pt x="91" y="13"/>
                  </a:cubicBezTo>
                  <a:cubicBezTo>
                    <a:pt x="91" y="10"/>
                    <a:pt x="88" y="7"/>
                    <a:pt x="84" y="7"/>
                  </a:cubicBezTo>
                  <a:lnTo>
                    <a:pt x="14" y="7"/>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3"/>
            <p:cNvSpPr/>
            <p:nvPr/>
          </p:nvSpPr>
          <p:spPr>
            <a:xfrm>
              <a:off x="4789488" y="5470525"/>
              <a:ext cx="204788" cy="14288"/>
            </a:xfrm>
            <a:custGeom>
              <a:rect b="b" l="l" r="r" t="t"/>
              <a:pathLst>
                <a:path extrusionOk="0" h="7" w="92">
                  <a:moveTo>
                    <a:pt x="88" y="7"/>
                  </a:moveTo>
                  <a:cubicBezTo>
                    <a:pt x="3" y="7"/>
                    <a:pt x="3" y="7"/>
                    <a:pt x="3" y="7"/>
                  </a:cubicBezTo>
                  <a:cubicBezTo>
                    <a:pt x="1" y="7"/>
                    <a:pt x="0" y="6"/>
                    <a:pt x="0" y="4"/>
                  </a:cubicBezTo>
                  <a:cubicBezTo>
                    <a:pt x="0" y="2"/>
                    <a:pt x="1" y="0"/>
                    <a:pt x="3" y="0"/>
                  </a:cubicBezTo>
                  <a:cubicBezTo>
                    <a:pt x="88" y="0"/>
                    <a:pt x="88" y="0"/>
                    <a:pt x="88" y="0"/>
                  </a:cubicBezTo>
                  <a:cubicBezTo>
                    <a:pt x="90" y="0"/>
                    <a:pt x="92" y="2"/>
                    <a:pt x="92" y="4"/>
                  </a:cubicBezTo>
                  <a:cubicBezTo>
                    <a:pt x="92" y="6"/>
                    <a:pt x="90" y="7"/>
                    <a:pt x="88" y="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3"/>
            <p:cNvSpPr/>
            <p:nvPr/>
          </p:nvSpPr>
          <p:spPr>
            <a:xfrm>
              <a:off x="4799013" y="5516563"/>
              <a:ext cx="184150" cy="15875"/>
            </a:xfrm>
            <a:custGeom>
              <a:rect b="b" l="l" r="r" t="t"/>
              <a:pathLst>
                <a:path extrusionOk="0" h="7" w="83">
                  <a:moveTo>
                    <a:pt x="80" y="7"/>
                  </a:moveTo>
                  <a:cubicBezTo>
                    <a:pt x="3" y="7"/>
                    <a:pt x="3" y="7"/>
                    <a:pt x="3" y="7"/>
                  </a:cubicBezTo>
                  <a:cubicBezTo>
                    <a:pt x="2" y="7"/>
                    <a:pt x="0" y="5"/>
                    <a:pt x="0" y="3"/>
                  </a:cubicBezTo>
                  <a:cubicBezTo>
                    <a:pt x="0" y="1"/>
                    <a:pt x="2" y="0"/>
                    <a:pt x="3" y="0"/>
                  </a:cubicBezTo>
                  <a:cubicBezTo>
                    <a:pt x="80" y="0"/>
                    <a:pt x="80" y="0"/>
                    <a:pt x="80" y="0"/>
                  </a:cubicBezTo>
                  <a:cubicBezTo>
                    <a:pt x="82" y="0"/>
                    <a:pt x="83" y="1"/>
                    <a:pt x="83" y="3"/>
                  </a:cubicBezTo>
                  <a:cubicBezTo>
                    <a:pt x="83" y="5"/>
                    <a:pt x="82" y="7"/>
                    <a:pt x="80" y="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3"/>
            <p:cNvSpPr/>
            <p:nvPr/>
          </p:nvSpPr>
          <p:spPr>
            <a:xfrm>
              <a:off x="4916488" y="5173663"/>
              <a:ext cx="92075" cy="207963"/>
            </a:xfrm>
            <a:custGeom>
              <a:rect b="b" l="l" r="r" t="t"/>
              <a:pathLst>
                <a:path extrusionOk="0" h="94" w="42">
                  <a:moveTo>
                    <a:pt x="4" y="94"/>
                  </a:moveTo>
                  <a:cubicBezTo>
                    <a:pt x="4" y="94"/>
                    <a:pt x="3" y="94"/>
                    <a:pt x="3" y="94"/>
                  </a:cubicBezTo>
                  <a:cubicBezTo>
                    <a:pt x="1" y="93"/>
                    <a:pt x="0" y="91"/>
                    <a:pt x="1" y="90"/>
                  </a:cubicBezTo>
                  <a:cubicBezTo>
                    <a:pt x="35" y="2"/>
                    <a:pt x="35" y="2"/>
                    <a:pt x="35" y="2"/>
                  </a:cubicBezTo>
                  <a:cubicBezTo>
                    <a:pt x="36" y="1"/>
                    <a:pt x="38" y="0"/>
                    <a:pt x="39" y="1"/>
                  </a:cubicBezTo>
                  <a:cubicBezTo>
                    <a:pt x="41" y="1"/>
                    <a:pt x="42" y="3"/>
                    <a:pt x="41" y="5"/>
                  </a:cubicBezTo>
                  <a:cubicBezTo>
                    <a:pt x="8" y="92"/>
                    <a:pt x="8" y="92"/>
                    <a:pt x="8" y="92"/>
                  </a:cubicBezTo>
                  <a:cubicBezTo>
                    <a:pt x="7" y="93"/>
                    <a:pt x="6" y="94"/>
                    <a:pt x="4" y="94"/>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3"/>
            <p:cNvSpPr/>
            <p:nvPr/>
          </p:nvSpPr>
          <p:spPr>
            <a:xfrm>
              <a:off x="4773613" y="5173663"/>
              <a:ext cx="92075" cy="207963"/>
            </a:xfrm>
            <a:custGeom>
              <a:rect b="b" l="l" r="r" t="t"/>
              <a:pathLst>
                <a:path extrusionOk="0" h="94" w="41">
                  <a:moveTo>
                    <a:pt x="37" y="94"/>
                  </a:moveTo>
                  <a:cubicBezTo>
                    <a:pt x="36" y="94"/>
                    <a:pt x="35" y="93"/>
                    <a:pt x="34" y="92"/>
                  </a:cubicBezTo>
                  <a:cubicBezTo>
                    <a:pt x="0" y="5"/>
                    <a:pt x="0" y="5"/>
                    <a:pt x="0" y="5"/>
                  </a:cubicBezTo>
                  <a:cubicBezTo>
                    <a:pt x="0" y="3"/>
                    <a:pt x="1" y="1"/>
                    <a:pt x="2" y="1"/>
                  </a:cubicBezTo>
                  <a:cubicBezTo>
                    <a:pt x="4" y="0"/>
                    <a:pt x="6" y="1"/>
                    <a:pt x="7" y="2"/>
                  </a:cubicBezTo>
                  <a:cubicBezTo>
                    <a:pt x="40" y="90"/>
                    <a:pt x="40" y="90"/>
                    <a:pt x="40" y="90"/>
                  </a:cubicBezTo>
                  <a:cubicBezTo>
                    <a:pt x="41" y="91"/>
                    <a:pt x="40" y="93"/>
                    <a:pt x="38" y="94"/>
                  </a:cubicBezTo>
                  <a:cubicBezTo>
                    <a:pt x="38" y="94"/>
                    <a:pt x="38" y="94"/>
                    <a:pt x="37" y="94"/>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3"/>
            <p:cNvSpPr/>
            <p:nvPr/>
          </p:nvSpPr>
          <p:spPr>
            <a:xfrm>
              <a:off x="4806951" y="5157788"/>
              <a:ext cx="168275" cy="34925"/>
            </a:xfrm>
            <a:custGeom>
              <a:rect b="b" l="l" r="r" t="t"/>
              <a:pathLst>
                <a:path extrusionOk="0" h="16" w="76">
                  <a:moveTo>
                    <a:pt x="12" y="15"/>
                  </a:moveTo>
                  <a:cubicBezTo>
                    <a:pt x="11" y="15"/>
                    <a:pt x="10" y="15"/>
                    <a:pt x="10" y="14"/>
                  </a:cubicBezTo>
                  <a:cubicBezTo>
                    <a:pt x="1" y="6"/>
                    <a:pt x="1" y="6"/>
                    <a:pt x="1" y="6"/>
                  </a:cubicBezTo>
                  <a:cubicBezTo>
                    <a:pt x="0" y="5"/>
                    <a:pt x="0" y="2"/>
                    <a:pt x="1" y="1"/>
                  </a:cubicBezTo>
                  <a:cubicBezTo>
                    <a:pt x="3" y="0"/>
                    <a:pt x="5" y="0"/>
                    <a:pt x="6" y="1"/>
                  </a:cubicBezTo>
                  <a:cubicBezTo>
                    <a:pt x="12" y="7"/>
                    <a:pt x="12" y="7"/>
                    <a:pt x="12" y="7"/>
                  </a:cubicBezTo>
                  <a:cubicBezTo>
                    <a:pt x="18" y="1"/>
                    <a:pt x="18" y="1"/>
                    <a:pt x="18" y="1"/>
                  </a:cubicBezTo>
                  <a:cubicBezTo>
                    <a:pt x="20" y="0"/>
                    <a:pt x="22" y="0"/>
                    <a:pt x="23" y="1"/>
                  </a:cubicBezTo>
                  <a:cubicBezTo>
                    <a:pt x="29" y="7"/>
                    <a:pt x="29" y="7"/>
                    <a:pt x="29" y="7"/>
                  </a:cubicBezTo>
                  <a:cubicBezTo>
                    <a:pt x="35" y="1"/>
                    <a:pt x="35" y="1"/>
                    <a:pt x="35" y="1"/>
                  </a:cubicBezTo>
                  <a:cubicBezTo>
                    <a:pt x="37" y="0"/>
                    <a:pt x="39" y="0"/>
                    <a:pt x="40" y="1"/>
                  </a:cubicBezTo>
                  <a:cubicBezTo>
                    <a:pt x="46" y="7"/>
                    <a:pt x="46" y="7"/>
                    <a:pt x="46" y="7"/>
                  </a:cubicBezTo>
                  <a:cubicBezTo>
                    <a:pt x="52" y="1"/>
                    <a:pt x="52" y="1"/>
                    <a:pt x="52" y="1"/>
                  </a:cubicBezTo>
                  <a:cubicBezTo>
                    <a:pt x="54" y="0"/>
                    <a:pt x="56" y="0"/>
                    <a:pt x="57" y="1"/>
                  </a:cubicBezTo>
                  <a:cubicBezTo>
                    <a:pt x="63" y="7"/>
                    <a:pt x="63" y="7"/>
                    <a:pt x="63" y="7"/>
                  </a:cubicBezTo>
                  <a:cubicBezTo>
                    <a:pt x="69" y="1"/>
                    <a:pt x="69" y="1"/>
                    <a:pt x="69" y="1"/>
                  </a:cubicBezTo>
                  <a:cubicBezTo>
                    <a:pt x="71" y="0"/>
                    <a:pt x="73" y="0"/>
                    <a:pt x="74" y="1"/>
                  </a:cubicBezTo>
                  <a:cubicBezTo>
                    <a:pt x="76" y="2"/>
                    <a:pt x="76" y="5"/>
                    <a:pt x="74" y="6"/>
                  </a:cubicBezTo>
                  <a:cubicBezTo>
                    <a:pt x="66" y="14"/>
                    <a:pt x="66" y="14"/>
                    <a:pt x="66" y="14"/>
                  </a:cubicBezTo>
                  <a:cubicBezTo>
                    <a:pt x="64" y="16"/>
                    <a:pt x="62" y="16"/>
                    <a:pt x="61" y="14"/>
                  </a:cubicBezTo>
                  <a:cubicBezTo>
                    <a:pt x="55" y="8"/>
                    <a:pt x="55" y="8"/>
                    <a:pt x="55" y="8"/>
                  </a:cubicBezTo>
                  <a:cubicBezTo>
                    <a:pt x="49" y="14"/>
                    <a:pt x="49" y="14"/>
                    <a:pt x="49" y="14"/>
                  </a:cubicBezTo>
                  <a:cubicBezTo>
                    <a:pt x="47" y="16"/>
                    <a:pt x="45" y="16"/>
                    <a:pt x="44" y="14"/>
                  </a:cubicBezTo>
                  <a:cubicBezTo>
                    <a:pt x="38" y="8"/>
                    <a:pt x="38" y="8"/>
                    <a:pt x="38" y="8"/>
                  </a:cubicBezTo>
                  <a:cubicBezTo>
                    <a:pt x="32" y="14"/>
                    <a:pt x="32" y="14"/>
                    <a:pt x="32" y="14"/>
                  </a:cubicBezTo>
                  <a:cubicBezTo>
                    <a:pt x="30" y="16"/>
                    <a:pt x="28" y="16"/>
                    <a:pt x="27" y="14"/>
                  </a:cubicBezTo>
                  <a:cubicBezTo>
                    <a:pt x="21" y="8"/>
                    <a:pt x="21" y="8"/>
                    <a:pt x="21" y="8"/>
                  </a:cubicBezTo>
                  <a:cubicBezTo>
                    <a:pt x="15" y="14"/>
                    <a:pt x="15" y="14"/>
                    <a:pt x="15" y="14"/>
                  </a:cubicBezTo>
                  <a:cubicBezTo>
                    <a:pt x="14" y="15"/>
                    <a:pt x="13" y="15"/>
                    <a:pt x="12" y="15"/>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88" name="Google Shape;288;p3"/>
            <p:cNvCxnSpPr/>
            <p:nvPr/>
          </p:nvCxnSpPr>
          <p:spPr>
            <a:xfrm>
              <a:off x="6108701" y="3473450"/>
              <a:ext cx="0" cy="3384550"/>
            </a:xfrm>
            <a:prstGeom prst="straightConnector1">
              <a:avLst/>
            </a:prstGeom>
            <a:noFill/>
            <a:ln cap="flat" cmpd="sng" w="106350">
              <a:solidFill>
                <a:schemeClr val="accent1"/>
              </a:solidFill>
              <a:prstDash val="solid"/>
              <a:miter lim="800000"/>
              <a:headEnd len="med" w="med" type="none"/>
              <a:tailEnd len="med" w="med" type="none"/>
            </a:ln>
          </p:spPr>
        </p:cxnSp>
        <p:sp>
          <p:nvSpPr>
            <p:cNvPr id="289" name="Google Shape;289;p3"/>
            <p:cNvSpPr/>
            <p:nvPr/>
          </p:nvSpPr>
          <p:spPr>
            <a:xfrm>
              <a:off x="5851526" y="3351213"/>
              <a:ext cx="511175" cy="68263"/>
            </a:xfrm>
            <a:custGeom>
              <a:rect b="b" l="l" r="r" t="t"/>
              <a:pathLst>
                <a:path extrusionOk="0" h="31" w="231">
                  <a:moveTo>
                    <a:pt x="216" y="31"/>
                  </a:moveTo>
                  <a:cubicBezTo>
                    <a:pt x="15" y="31"/>
                    <a:pt x="15" y="31"/>
                    <a:pt x="15" y="31"/>
                  </a:cubicBezTo>
                  <a:cubicBezTo>
                    <a:pt x="7" y="31"/>
                    <a:pt x="0" y="24"/>
                    <a:pt x="0" y="16"/>
                  </a:cubicBezTo>
                  <a:cubicBezTo>
                    <a:pt x="0" y="16"/>
                    <a:pt x="0" y="16"/>
                    <a:pt x="0" y="16"/>
                  </a:cubicBezTo>
                  <a:cubicBezTo>
                    <a:pt x="0" y="7"/>
                    <a:pt x="7" y="0"/>
                    <a:pt x="15" y="0"/>
                  </a:cubicBezTo>
                  <a:cubicBezTo>
                    <a:pt x="216" y="0"/>
                    <a:pt x="216" y="0"/>
                    <a:pt x="216" y="0"/>
                  </a:cubicBezTo>
                  <a:cubicBezTo>
                    <a:pt x="224" y="0"/>
                    <a:pt x="231" y="7"/>
                    <a:pt x="231" y="16"/>
                  </a:cubicBezTo>
                  <a:cubicBezTo>
                    <a:pt x="231" y="16"/>
                    <a:pt x="231" y="16"/>
                    <a:pt x="231" y="16"/>
                  </a:cubicBezTo>
                  <a:cubicBezTo>
                    <a:pt x="231" y="24"/>
                    <a:pt x="224" y="31"/>
                    <a:pt x="216" y="3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3"/>
            <p:cNvSpPr/>
            <p:nvPr/>
          </p:nvSpPr>
          <p:spPr>
            <a:xfrm>
              <a:off x="5937251" y="3446463"/>
              <a:ext cx="339725" cy="68263"/>
            </a:xfrm>
            <a:custGeom>
              <a:rect b="b" l="l" r="r" t="t"/>
              <a:pathLst>
                <a:path extrusionOk="0" h="31" w="153">
                  <a:moveTo>
                    <a:pt x="141" y="31"/>
                  </a:moveTo>
                  <a:cubicBezTo>
                    <a:pt x="12" y="31"/>
                    <a:pt x="12" y="31"/>
                    <a:pt x="12" y="31"/>
                  </a:cubicBezTo>
                  <a:cubicBezTo>
                    <a:pt x="5" y="31"/>
                    <a:pt x="0" y="25"/>
                    <a:pt x="0" y="18"/>
                  </a:cubicBezTo>
                  <a:cubicBezTo>
                    <a:pt x="0" y="13"/>
                    <a:pt x="0" y="13"/>
                    <a:pt x="0" y="13"/>
                  </a:cubicBezTo>
                  <a:cubicBezTo>
                    <a:pt x="0" y="6"/>
                    <a:pt x="5" y="0"/>
                    <a:pt x="12" y="0"/>
                  </a:cubicBezTo>
                  <a:cubicBezTo>
                    <a:pt x="141" y="0"/>
                    <a:pt x="141" y="0"/>
                    <a:pt x="141" y="0"/>
                  </a:cubicBezTo>
                  <a:cubicBezTo>
                    <a:pt x="148" y="0"/>
                    <a:pt x="153" y="6"/>
                    <a:pt x="153" y="13"/>
                  </a:cubicBezTo>
                  <a:cubicBezTo>
                    <a:pt x="153" y="18"/>
                    <a:pt x="153" y="18"/>
                    <a:pt x="153" y="18"/>
                  </a:cubicBezTo>
                  <a:cubicBezTo>
                    <a:pt x="153" y="25"/>
                    <a:pt x="148" y="31"/>
                    <a:pt x="141" y="3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3"/>
            <p:cNvSpPr/>
            <p:nvPr/>
          </p:nvSpPr>
          <p:spPr>
            <a:xfrm>
              <a:off x="5851526" y="3259138"/>
              <a:ext cx="511175" cy="66675"/>
            </a:xfrm>
            <a:custGeom>
              <a:rect b="b" l="l" r="r" t="t"/>
              <a:pathLst>
                <a:path extrusionOk="0" h="30" w="231">
                  <a:moveTo>
                    <a:pt x="216" y="30"/>
                  </a:moveTo>
                  <a:cubicBezTo>
                    <a:pt x="15" y="30"/>
                    <a:pt x="15" y="30"/>
                    <a:pt x="15" y="30"/>
                  </a:cubicBezTo>
                  <a:cubicBezTo>
                    <a:pt x="7" y="30"/>
                    <a:pt x="0" y="23"/>
                    <a:pt x="0" y="15"/>
                  </a:cubicBezTo>
                  <a:cubicBezTo>
                    <a:pt x="0" y="15"/>
                    <a:pt x="0" y="15"/>
                    <a:pt x="0" y="15"/>
                  </a:cubicBezTo>
                  <a:cubicBezTo>
                    <a:pt x="0" y="7"/>
                    <a:pt x="7" y="0"/>
                    <a:pt x="15" y="0"/>
                  </a:cubicBezTo>
                  <a:cubicBezTo>
                    <a:pt x="216" y="0"/>
                    <a:pt x="216" y="0"/>
                    <a:pt x="216" y="0"/>
                  </a:cubicBezTo>
                  <a:cubicBezTo>
                    <a:pt x="224" y="0"/>
                    <a:pt x="231" y="7"/>
                    <a:pt x="231" y="15"/>
                  </a:cubicBezTo>
                  <a:cubicBezTo>
                    <a:pt x="231" y="15"/>
                    <a:pt x="231" y="15"/>
                    <a:pt x="231" y="15"/>
                  </a:cubicBezTo>
                  <a:cubicBezTo>
                    <a:pt x="231" y="23"/>
                    <a:pt x="224" y="30"/>
                    <a:pt x="216" y="3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3"/>
            <p:cNvSpPr/>
            <p:nvPr/>
          </p:nvSpPr>
          <p:spPr>
            <a:xfrm>
              <a:off x="5514976" y="1682750"/>
              <a:ext cx="1184275" cy="1549400"/>
            </a:xfrm>
            <a:custGeom>
              <a:rect b="b" l="l" r="r" t="t"/>
              <a:pathLst>
                <a:path extrusionOk="0" h="700" w="535">
                  <a:moveTo>
                    <a:pt x="382" y="669"/>
                  </a:moveTo>
                  <a:cubicBezTo>
                    <a:pt x="379" y="669"/>
                    <a:pt x="379" y="669"/>
                    <a:pt x="379" y="669"/>
                  </a:cubicBezTo>
                  <a:cubicBezTo>
                    <a:pt x="379" y="506"/>
                    <a:pt x="535" y="405"/>
                    <a:pt x="535" y="248"/>
                  </a:cubicBezTo>
                  <a:cubicBezTo>
                    <a:pt x="535" y="137"/>
                    <a:pt x="426" y="0"/>
                    <a:pt x="268" y="0"/>
                  </a:cubicBezTo>
                  <a:cubicBezTo>
                    <a:pt x="88" y="0"/>
                    <a:pt x="0" y="137"/>
                    <a:pt x="0" y="248"/>
                  </a:cubicBezTo>
                  <a:cubicBezTo>
                    <a:pt x="0" y="405"/>
                    <a:pt x="156" y="506"/>
                    <a:pt x="156" y="669"/>
                  </a:cubicBezTo>
                  <a:cubicBezTo>
                    <a:pt x="154" y="669"/>
                    <a:pt x="154" y="669"/>
                    <a:pt x="154" y="669"/>
                  </a:cubicBezTo>
                  <a:cubicBezTo>
                    <a:pt x="144" y="669"/>
                    <a:pt x="136" y="676"/>
                    <a:pt x="136" y="684"/>
                  </a:cubicBezTo>
                  <a:cubicBezTo>
                    <a:pt x="136" y="693"/>
                    <a:pt x="144" y="700"/>
                    <a:pt x="154" y="700"/>
                  </a:cubicBezTo>
                  <a:cubicBezTo>
                    <a:pt x="382" y="700"/>
                    <a:pt x="382" y="700"/>
                    <a:pt x="382" y="700"/>
                  </a:cubicBezTo>
                  <a:cubicBezTo>
                    <a:pt x="391" y="700"/>
                    <a:pt x="399" y="693"/>
                    <a:pt x="399" y="684"/>
                  </a:cubicBezTo>
                  <a:cubicBezTo>
                    <a:pt x="399" y="676"/>
                    <a:pt x="391" y="669"/>
                    <a:pt x="382" y="669"/>
                  </a:cubicBezTo>
                  <a:close/>
                  <a:moveTo>
                    <a:pt x="254" y="656"/>
                  </a:moveTo>
                  <a:cubicBezTo>
                    <a:pt x="254" y="661"/>
                    <a:pt x="250" y="665"/>
                    <a:pt x="245" y="665"/>
                  </a:cubicBezTo>
                  <a:cubicBezTo>
                    <a:pt x="239" y="665"/>
                    <a:pt x="235" y="661"/>
                    <a:pt x="235" y="656"/>
                  </a:cubicBezTo>
                  <a:cubicBezTo>
                    <a:pt x="235" y="556"/>
                    <a:pt x="235" y="556"/>
                    <a:pt x="235" y="556"/>
                  </a:cubicBezTo>
                  <a:cubicBezTo>
                    <a:pt x="180" y="467"/>
                    <a:pt x="180" y="467"/>
                    <a:pt x="180" y="467"/>
                  </a:cubicBezTo>
                  <a:cubicBezTo>
                    <a:pt x="177" y="463"/>
                    <a:pt x="178" y="457"/>
                    <a:pt x="183" y="454"/>
                  </a:cubicBezTo>
                  <a:cubicBezTo>
                    <a:pt x="187" y="452"/>
                    <a:pt x="193" y="453"/>
                    <a:pt x="196" y="457"/>
                  </a:cubicBezTo>
                  <a:cubicBezTo>
                    <a:pt x="252" y="548"/>
                    <a:pt x="252" y="548"/>
                    <a:pt x="252" y="548"/>
                  </a:cubicBezTo>
                  <a:cubicBezTo>
                    <a:pt x="253" y="549"/>
                    <a:pt x="254" y="551"/>
                    <a:pt x="254" y="553"/>
                  </a:cubicBezTo>
                  <a:lnTo>
                    <a:pt x="254" y="656"/>
                  </a:lnTo>
                  <a:close/>
                  <a:moveTo>
                    <a:pt x="355" y="467"/>
                  </a:moveTo>
                  <a:cubicBezTo>
                    <a:pt x="300" y="556"/>
                    <a:pt x="300" y="556"/>
                    <a:pt x="300" y="556"/>
                  </a:cubicBezTo>
                  <a:cubicBezTo>
                    <a:pt x="300" y="656"/>
                    <a:pt x="300" y="656"/>
                    <a:pt x="300" y="656"/>
                  </a:cubicBezTo>
                  <a:cubicBezTo>
                    <a:pt x="300" y="661"/>
                    <a:pt x="296" y="665"/>
                    <a:pt x="291" y="665"/>
                  </a:cubicBezTo>
                  <a:cubicBezTo>
                    <a:pt x="286" y="665"/>
                    <a:pt x="281" y="661"/>
                    <a:pt x="281" y="656"/>
                  </a:cubicBezTo>
                  <a:cubicBezTo>
                    <a:pt x="281" y="553"/>
                    <a:pt x="281" y="553"/>
                    <a:pt x="281" y="553"/>
                  </a:cubicBezTo>
                  <a:cubicBezTo>
                    <a:pt x="281" y="551"/>
                    <a:pt x="282" y="549"/>
                    <a:pt x="283" y="548"/>
                  </a:cubicBezTo>
                  <a:cubicBezTo>
                    <a:pt x="340" y="457"/>
                    <a:pt x="340" y="457"/>
                    <a:pt x="340" y="457"/>
                  </a:cubicBezTo>
                  <a:cubicBezTo>
                    <a:pt x="342" y="453"/>
                    <a:pt x="348" y="452"/>
                    <a:pt x="353" y="454"/>
                  </a:cubicBezTo>
                  <a:cubicBezTo>
                    <a:pt x="357" y="457"/>
                    <a:pt x="358" y="463"/>
                    <a:pt x="355" y="467"/>
                  </a:cubicBezTo>
                  <a:close/>
                  <a:moveTo>
                    <a:pt x="348" y="426"/>
                  </a:moveTo>
                  <a:cubicBezTo>
                    <a:pt x="188" y="426"/>
                    <a:pt x="188" y="426"/>
                    <a:pt x="188" y="426"/>
                  </a:cubicBezTo>
                  <a:cubicBezTo>
                    <a:pt x="183" y="426"/>
                    <a:pt x="178" y="422"/>
                    <a:pt x="178" y="417"/>
                  </a:cubicBezTo>
                  <a:cubicBezTo>
                    <a:pt x="178" y="411"/>
                    <a:pt x="183" y="407"/>
                    <a:pt x="188" y="407"/>
                  </a:cubicBezTo>
                  <a:cubicBezTo>
                    <a:pt x="348" y="407"/>
                    <a:pt x="348" y="407"/>
                    <a:pt x="348" y="407"/>
                  </a:cubicBezTo>
                  <a:cubicBezTo>
                    <a:pt x="353" y="407"/>
                    <a:pt x="357" y="411"/>
                    <a:pt x="357" y="417"/>
                  </a:cubicBezTo>
                  <a:cubicBezTo>
                    <a:pt x="357" y="422"/>
                    <a:pt x="353" y="426"/>
                    <a:pt x="348" y="426"/>
                  </a:cubicBezTo>
                  <a:close/>
                  <a:moveTo>
                    <a:pt x="348" y="385"/>
                  </a:moveTo>
                  <a:cubicBezTo>
                    <a:pt x="188" y="385"/>
                    <a:pt x="188" y="385"/>
                    <a:pt x="188" y="385"/>
                  </a:cubicBezTo>
                  <a:cubicBezTo>
                    <a:pt x="183" y="385"/>
                    <a:pt x="178" y="381"/>
                    <a:pt x="178" y="375"/>
                  </a:cubicBezTo>
                  <a:cubicBezTo>
                    <a:pt x="178" y="370"/>
                    <a:pt x="183" y="366"/>
                    <a:pt x="188" y="366"/>
                  </a:cubicBezTo>
                  <a:cubicBezTo>
                    <a:pt x="348" y="366"/>
                    <a:pt x="348" y="366"/>
                    <a:pt x="348" y="366"/>
                  </a:cubicBezTo>
                  <a:cubicBezTo>
                    <a:pt x="353" y="366"/>
                    <a:pt x="357" y="370"/>
                    <a:pt x="357" y="375"/>
                  </a:cubicBezTo>
                  <a:cubicBezTo>
                    <a:pt x="357" y="381"/>
                    <a:pt x="353" y="385"/>
                    <a:pt x="348" y="385"/>
                  </a:cubicBezTo>
                  <a:close/>
                  <a:moveTo>
                    <a:pt x="348" y="344"/>
                  </a:moveTo>
                  <a:cubicBezTo>
                    <a:pt x="188" y="344"/>
                    <a:pt x="188" y="344"/>
                    <a:pt x="188" y="344"/>
                  </a:cubicBezTo>
                  <a:cubicBezTo>
                    <a:pt x="183" y="344"/>
                    <a:pt x="178" y="339"/>
                    <a:pt x="178" y="334"/>
                  </a:cubicBezTo>
                  <a:cubicBezTo>
                    <a:pt x="178" y="329"/>
                    <a:pt x="183" y="325"/>
                    <a:pt x="188" y="325"/>
                  </a:cubicBezTo>
                  <a:cubicBezTo>
                    <a:pt x="348" y="325"/>
                    <a:pt x="348" y="325"/>
                    <a:pt x="348" y="325"/>
                  </a:cubicBezTo>
                  <a:cubicBezTo>
                    <a:pt x="353" y="325"/>
                    <a:pt x="357" y="329"/>
                    <a:pt x="357" y="334"/>
                  </a:cubicBezTo>
                  <a:cubicBezTo>
                    <a:pt x="357" y="339"/>
                    <a:pt x="353" y="344"/>
                    <a:pt x="348" y="34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3"/>
            <p:cNvSpPr/>
            <p:nvPr/>
          </p:nvSpPr>
          <p:spPr>
            <a:xfrm>
              <a:off x="6061076" y="1241425"/>
              <a:ext cx="69850" cy="1023938"/>
            </a:xfrm>
            <a:custGeom>
              <a:rect b="b" l="l" r="r" t="t"/>
              <a:pathLst>
                <a:path extrusionOk="0" h="462" w="31">
                  <a:moveTo>
                    <a:pt x="31" y="17"/>
                  </a:moveTo>
                  <a:cubicBezTo>
                    <a:pt x="21" y="462"/>
                    <a:pt x="21" y="462"/>
                    <a:pt x="21" y="462"/>
                  </a:cubicBezTo>
                  <a:cubicBezTo>
                    <a:pt x="0" y="17"/>
                    <a:pt x="0" y="17"/>
                    <a:pt x="0" y="17"/>
                  </a:cubicBezTo>
                  <a:cubicBezTo>
                    <a:pt x="0" y="9"/>
                    <a:pt x="6" y="1"/>
                    <a:pt x="15" y="1"/>
                  </a:cubicBezTo>
                  <a:cubicBezTo>
                    <a:pt x="24" y="0"/>
                    <a:pt x="31" y="7"/>
                    <a:pt x="31" y="16"/>
                  </a:cubicBezTo>
                  <a:cubicBezTo>
                    <a:pt x="31" y="16"/>
                    <a:pt x="31" y="16"/>
                    <a:pt x="31" y="1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3"/>
            <p:cNvSpPr/>
            <p:nvPr/>
          </p:nvSpPr>
          <p:spPr>
            <a:xfrm>
              <a:off x="5719763" y="1301750"/>
              <a:ext cx="388938" cy="963613"/>
            </a:xfrm>
            <a:custGeom>
              <a:rect b="b" l="l" r="r" t="t"/>
              <a:pathLst>
                <a:path extrusionOk="0" h="435" w="175">
                  <a:moveTo>
                    <a:pt x="32" y="13"/>
                  </a:moveTo>
                  <a:cubicBezTo>
                    <a:pt x="175" y="435"/>
                    <a:pt x="175" y="435"/>
                    <a:pt x="175" y="435"/>
                  </a:cubicBezTo>
                  <a:cubicBezTo>
                    <a:pt x="3" y="24"/>
                    <a:pt x="3" y="24"/>
                    <a:pt x="3" y="24"/>
                  </a:cubicBezTo>
                  <a:cubicBezTo>
                    <a:pt x="0" y="16"/>
                    <a:pt x="3" y="7"/>
                    <a:pt x="11" y="4"/>
                  </a:cubicBezTo>
                  <a:cubicBezTo>
                    <a:pt x="19" y="0"/>
                    <a:pt x="29" y="4"/>
                    <a:pt x="32" y="12"/>
                  </a:cubicBezTo>
                  <a:cubicBezTo>
                    <a:pt x="32" y="12"/>
                    <a:pt x="32" y="13"/>
                    <a:pt x="32" y="1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3"/>
            <p:cNvSpPr/>
            <p:nvPr/>
          </p:nvSpPr>
          <p:spPr>
            <a:xfrm>
              <a:off x="5426076" y="1479550"/>
              <a:ext cx="682625" cy="785813"/>
            </a:xfrm>
            <a:custGeom>
              <a:rect b="b" l="l" r="r" t="t"/>
              <a:pathLst>
                <a:path extrusionOk="0" h="355" w="308">
                  <a:moveTo>
                    <a:pt x="29" y="7"/>
                  </a:moveTo>
                  <a:cubicBezTo>
                    <a:pt x="308" y="355"/>
                    <a:pt x="308" y="355"/>
                    <a:pt x="308" y="355"/>
                  </a:cubicBezTo>
                  <a:cubicBezTo>
                    <a:pt x="6" y="28"/>
                    <a:pt x="6" y="28"/>
                    <a:pt x="6" y="28"/>
                  </a:cubicBezTo>
                  <a:cubicBezTo>
                    <a:pt x="0" y="21"/>
                    <a:pt x="0" y="11"/>
                    <a:pt x="7" y="5"/>
                  </a:cubicBezTo>
                  <a:cubicBezTo>
                    <a:pt x="13" y="0"/>
                    <a:pt x="23" y="0"/>
                    <a:pt x="29" y="6"/>
                  </a:cubicBezTo>
                  <a:cubicBezTo>
                    <a:pt x="29" y="7"/>
                    <a:pt x="29" y="7"/>
                    <a:pt x="29"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3"/>
            <p:cNvSpPr/>
            <p:nvPr/>
          </p:nvSpPr>
          <p:spPr>
            <a:xfrm>
              <a:off x="5207001" y="1743075"/>
              <a:ext cx="901700" cy="522288"/>
            </a:xfrm>
            <a:custGeom>
              <a:rect b="b" l="l" r="r" t="t"/>
              <a:pathLst>
                <a:path extrusionOk="0" h="236" w="407">
                  <a:moveTo>
                    <a:pt x="26" y="4"/>
                  </a:moveTo>
                  <a:cubicBezTo>
                    <a:pt x="407" y="236"/>
                    <a:pt x="407" y="236"/>
                    <a:pt x="407" y="236"/>
                  </a:cubicBezTo>
                  <a:cubicBezTo>
                    <a:pt x="11" y="32"/>
                    <a:pt x="11" y="32"/>
                    <a:pt x="11" y="32"/>
                  </a:cubicBezTo>
                  <a:cubicBezTo>
                    <a:pt x="3" y="28"/>
                    <a:pt x="0" y="18"/>
                    <a:pt x="4" y="11"/>
                  </a:cubicBezTo>
                  <a:cubicBezTo>
                    <a:pt x="8" y="3"/>
                    <a:pt x="17" y="0"/>
                    <a:pt x="25" y="4"/>
                  </a:cubicBezTo>
                  <a:cubicBezTo>
                    <a:pt x="25" y="4"/>
                    <a:pt x="26" y="4"/>
                    <a:pt x="26"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3"/>
            <p:cNvSpPr/>
            <p:nvPr/>
          </p:nvSpPr>
          <p:spPr>
            <a:xfrm>
              <a:off x="5095876" y="2066925"/>
              <a:ext cx="1012825" cy="198438"/>
            </a:xfrm>
            <a:custGeom>
              <a:rect b="b" l="l" r="r" t="t"/>
              <a:pathLst>
                <a:path extrusionOk="0" h="89" w="457">
                  <a:moveTo>
                    <a:pt x="20" y="2"/>
                  </a:moveTo>
                  <a:cubicBezTo>
                    <a:pt x="457" y="89"/>
                    <a:pt x="457" y="89"/>
                    <a:pt x="457" y="89"/>
                  </a:cubicBezTo>
                  <a:cubicBezTo>
                    <a:pt x="15" y="32"/>
                    <a:pt x="15" y="32"/>
                    <a:pt x="15" y="32"/>
                  </a:cubicBezTo>
                  <a:cubicBezTo>
                    <a:pt x="6" y="31"/>
                    <a:pt x="0" y="23"/>
                    <a:pt x="1" y="15"/>
                  </a:cubicBezTo>
                  <a:cubicBezTo>
                    <a:pt x="2" y="6"/>
                    <a:pt x="10" y="0"/>
                    <a:pt x="19" y="1"/>
                  </a:cubicBezTo>
                  <a:cubicBezTo>
                    <a:pt x="19" y="1"/>
                    <a:pt x="19" y="1"/>
                    <a:pt x="2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3"/>
            <p:cNvSpPr/>
            <p:nvPr/>
          </p:nvSpPr>
          <p:spPr>
            <a:xfrm>
              <a:off x="5097463" y="2265363"/>
              <a:ext cx="1011238" cy="220663"/>
            </a:xfrm>
            <a:custGeom>
              <a:rect b="b" l="l" r="r" t="t"/>
              <a:pathLst>
                <a:path extrusionOk="0" h="100" w="456">
                  <a:moveTo>
                    <a:pt x="15" y="67"/>
                  </a:moveTo>
                  <a:cubicBezTo>
                    <a:pt x="456" y="0"/>
                    <a:pt x="456" y="0"/>
                    <a:pt x="456" y="0"/>
                  </a:cubicBezTo>
                  <a:cubicBezTo>
                    <a:pt x="21" y="98"/>
                    <a:pt x="21" y="98"/>
                    <a:pt x="21" y="98"/>
                  </a:cubicBezTo>
                  <a:cubicBezTo>
                    <a:pt x="12" y="100"/>
                    <a:pt x="4" y="95"/>
                    <a:pt x="2" y="86"/>
                  </a:cubicBezTo>
                  <a:cubicBezTo>
                    <a:pt x="0" y="78"/>
                    <a:pt x="5" y="69"/>
                    <a:pt x="14" y="67"/>
                  </a:cubicBezTo>
                  <a:cubicBezTo>
                    <a:pt x="14" y="67"/>
                    <a:pt x="15" y="67"/>
                    <a:pt x="15" y="6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3"/>
            <p:cNvSpPr/>
            <p:nvPr/>
          </p:nvSpPr>
          <p:spPr>
            <a:xfrm>
              <a:off x="5218113" y="2265363"/>
              <a:ext cx="890588" cy="544513"/>
            </a:xfrm>
            <a:custGeom>
              <a:rect b="b" l="l" r="r" t="t"/>
              <a:pathLst>
                <a:path extrusionOk="0" h="246" w="402">
                  <a:moveTo>
                    <a:pt x="10" y="214"/>
                  </a:moveTo>
                  <a:cubicBezTo>
                    <a:pt x="402" y="0"/>
                    <a:pt x="402" y="0"/>
                    <a:pt x="402" y="0"/>
                  </a:cubicBezTo>
                  <a:cubicBezTo>
                    <a:pt x="26" y="241"/>
                    <a:pt x="26" y="241"/>
                    <a:pt x="26" y="241"/>
                  </a:cubicBezTo>
                  <a:cubicBezTo>
                    <a:pt x="19" y="246"/>
                    <a:pt x="9" y="243"/>
                    <a:pt x="5" y="236"/>
                  </a:cubicBezTo>
                  <a:cubicBezTo>
                    <a:pt x="0" y="229"/>
                    <a:pt x="2" y="219"/>
                    <a:pt x="9" y="214"/>
                  </a:cubicBezTo>
                  <a:cubicBezTo>
                    <a:pt x="10" y="214"/>
                    <a:pt x="10" y="214"/>
                    <a:pt x="10" y="21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3"/>
            <p:cNvSpPr/>
            <p:nvPr/>
          </p:nvSpPr>
          <p:spPr>
            <a:xfrm>
              <a:off x="5441951" y="2265363"/>
              <a:ext cx="666750" cy="803275"/>
            </a:xfrm>
            <a:custGeom>
              <a:rect b="b" l="l" r="r" t="t"/>
              <a:pathLst>
                <a:path extrusionOk="0" h="363" w="301">
                  <a:moveTo>
                    <a:pt x="6" y="335"/>
                  </a:moveTo>
                  <a:cubicBezTo>
                    <a:pt x="301" y="0"/>
                    <a:pt x="301" y="0"/>
                    <a:pt x="301" y="0"/>
                  </a:cubicBezTo>
                  <a:cubicBezTo>
                    <a:pt x="30" y="355"/>
                    <a:pt x="30" y="355"/>
                    <a:pt x="30" y="355"/>
                  </a:cubicBezTo>
                  <a:cubicBezTo>
                    <a:pt x="25" y="362"/>
                    <a:pt x="15" y="363"/>
                    <a:pt x="8" y="358"/>
                  </a:cubicBezTo>
                  <a:cubicBezTo>
                    <a:pt x="1" y="352"/>
                    <a:pt x="0" y="343"/>
                    <a:pt x="5" y="336"/>
                  </a:cubicBezTo>
                  <a:cubicBezTo>
                    <a:pt x="6" y="335"/>
                    <a:pt x="6" y="335"/>
                    <a:pt x="6" y="3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3"/>
            <p:cNvSpPr/>
            <p:nvPr/>
          </p:nvSpPr>
          <p:spPr>
            <a:xfrm>
              <a:off x="6108701" y="2265363"/>
              <a:ext cx="679450" cy="787400"/>
            </a:xfrm>
            <a:custGeom>
              <a:rect b="b" l="l" r="r" t="t"/>
              <a:pathLst>
                <a:path extrusionOk="0" h="356" w="307">
                  <a:moveTo>
                    <a:pt x="278" y="349"/>
                  </a:moveTo>
                  <a:cubicBezTo>
                    <a:pt x="0" y="0"/>
                    <a:pt x="0" y="0"/>
                    <a:pt x="0" y="0"/>
                  </a:cubicBezTo>
                  <a:cubicBezTo>
                    <a:pt x="302" y="328"/>
                    <a:pt x="302" y="328"/>
                    <a:pt x="302" y="328"/>
                  </a:cubicBezTo>
                  <a:cubicBezTo>
                    <a:pt x="307" y="334"/>
                    <a:pt x="307" y="344"/>
                    <a:pt x="301" y="350"/>
                  </a:cubicBezTo>
                  <a:cubicBezTo>
                    <a:pt x="294" y="356"/>
                    <a:pt x="284" y="356"/>
                    <a:pt x="279" y="349"/>
                  </a:cubicBezTo>
                  <a:cubicBezTo>
                    <a:pt x="278" y="349"/>
                    <a:pt x="278" y="349"/>
                    <a:pt x="278" y="34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3"/>
            <p:cNvSpPr/>
            <p:nvPr/>
          </p:nvSpPr>
          <p:spPr>
            <a:xfrm>
              <a:off x="6108701" y="2265363"/>
              <a:ext cx="898525" cy="523875"/>
            </a:xfrm>
            <a:custGeom>
              <a:rect b="b" l="l" r="r" t="t"/>
              <a:pathLst>
                <a:path extrusionOk="0" h="237" w="406">
                  <a:moveTo>
                    <a:pt x="380" y="232"/>
                  </a:moveTo>
                  <a:cubicBezTo>
                    <a:pt x="0" y="0"/>
                    <a:pt x="0" y="0"/>
                    <a:pt x="0" y="0"/>
                  </a:cubicBezTo>
                  <a:cubicBezTo>
                    <a:pt x="395" y="205"/>
                    <a:pt x="395" y="205"/>
                    <a:pt x="395" y="205"/>
                  </a:cubicBezTo>
                  <a:cubicBezTo>
                    <a:pt x="403" y="209"/>
                    <a:pt x="406" y="218"/>
                    <a:pt x="402" y="226"/>
                  </a:cubicBezTo>
                  <a:cubicBezTo>
                    <a:pt x="398" y="234"/>
                    <a:pt x="389" y="237"/>
                    <a:pt x="381" y="233"/>
                  </a:cubicBezTo>
                  <a:cubicBezTo>
                    <a:pt x="381" y="233"/>
                    <a:pt x="380" y="233"/>
                    <a:pt x="380" y="23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3"/>
            <p:cNvSpPr/>
            <p:nvPr/>
          </p:nvSpPr>
          <p:spPr>
            <a:xfrm>
              <a:off x="6108701" y="2265363"/>
              <a:ext cx="1009650" cy="198438"/>
            </a:xfrm>
            <a:custGeom>
              <a:rect b="b" l="l" r="r" t="t"/>
              <a:pathLst>
                <a:path extrusionOk="0" h="90" w="456">
                  <a:moveTo>
                    <a:pt x="437" y="88"/>
                  </a:moveTo>
                  <a:cubicBezTo>
                    <a:pt x="0" y="0"/>
                    <a:pt x="0" y="0"/>
                    <a:pt x="0" y="0"/>
                  </a:cubicBezTo>
                  <a:cubicBezTo>
                    <a:pt x="442" y="57"/>
                    <a:pt x="442" y="57"/>
                    <a:pt x="442" y="57"/>
                  </a:cubicBezTo>
                  <a:cubicBezTo>
                    <a:pt x="450" y="58"/>
                    <a:pt x="456" y="66"/>
                    <a:pt x="455" y="75"/>
                  </a:cubicBezTo>
                  <a:cubicBezTo>
                    <a:pt x="454" y="83"/>
                    <a:pt x="446" y="90"/>
                    <a:pt x="438" y="88"/>
                  </a:cubicBezTo>
                  <a:cubicBezTo>
                    <a:pt x="437" y="88"/>
                    <a:pt x="437" y="88"/>
                    <a:pt x="437" y="8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3"/>
            <p:cNvSpPr/>
            <p:nvPr/>
          </p:nvSpPr>
          <p:spPr>
            <a:xfrm>
              <a:off x="6108701" y="2046288"/>
              <a:ext cx="1008063" cy="219075"/>
            </a:xfrm>
            <a:custGeom>
              <a:rect b="b" l="l" r="r" t="t"/>
              <a:pathLst>
                <a:path extrusionOk="0" h="99" w="455">
                  <a:moveTo>
                    <a:pt x="440" y="33"/>
                  </a:moveTo>
                  <a:cubicBezTo>
                    <a:pt x="0" y="99"/>
                    <a:pt x="0" y="99"/>
                    <a:pt x="0" y="99"/>
                  </a:cubicBezTo>
                  <a:cubicBezTo>
                    <a:pt x="434" y="2"/>
                    <a:pt x="434" y="2"/>
                    <a:pt x="434" y="2"/>
                  </a:cubicBezTo>
                  <a:cubicBezTo>
                    <a:pt x="443" y="0"/>
                    <a:pt x="451" y="5"/>
                    <a:pt x="453" y="14"/>
                  </a:cubicBezTo>
                  <a:cubicBezTo>
                    <a:pt x="455" y="22"/>
                    <a:pt x="450" y="30"/>
                    <a:pt x="441" y="32"/>
                  </a:cubicBezTo>
                  <a:cubicBezTo>
                    <a:pt x="441" y="32"/>
                    <a:pt x="441" y="32"/>
                    <a:pt x="440" y="3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3"/>
            <p:cNvSpPr/>
            <p:nvPr/>
          </p:nvSpPr>
          <p:spPr>
            <a:xfrm>
              <a:off x="6108701" y="1722438"/>
              <a:ext cx="887413" cy="542925"/>
            </a:xfrm>
            <a:custGeom>
              <a:rect b="b" l="l" r="r" t="t"/>
              <a:pathLst>
                <a:path extrusionOk="0" h="245" w="401">
                  <a:moveTo>
                    <a:pt x="391" y="32"/>
                  </a:moveTo>
                  <a:cubicBezTo>
                    <a:pt x="0" y="245"/>
                    <a:pt x="0" y="245"/>
                    <a:pt x="0" y="245"/>
                  </a:cubicBezTo>
                  <a:cubicBezTo>
                    <a:pt x="375" y="5"/>
                    <a:pt x="375" y="5"/>
                    <a:pt x="375" y="5"/>
                  </a:cubicBezTo>
                  <a:cubicBezTo>
                    <a:pt x="382" y="0"/>
                    <a:pt x="392" y="2"/>
                    <a:pt x="396" y="10"/>
                  </a:cubicBezTo>
                  <a:cubicBezTo>
                    <a:pt x="401" y="17"/>
                    <a:pt x="399" y="27"/>
                    <a:pt x="392" y="31"/>
                  </a:cubicBezTo>
                  <a:cubicBezTo>
                    <a:pt x="391" y="31"/>
                    <a:pt x="391" y="32"/>
                    <a:pt x="391" y="3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3"/>
            <p:cNvSpPr/>
            <p:nvPr/>
          </p:nvSpPr>
          <p:spPr>
            <a:xfrm>
              <a:off x="6108701" y="1463675"/>
              <a:ext cx="663575" cy="801688"/>
            </a:xfrm>
            <a:custGeom>
              <a:rect b="b" l="l" r="r" t="t"/>
              <a:pathLst>
                <a:path extrusionOk="0" h="362" w="300">
                  <a:moveTo>
                    <a:pt x="294" y="28"/>
                  </a:moveTo>
                  <a:cubicBezTo>
                    <a:pt x="0" y="362"/>
                    <a:pt x="0" y="362"/>
                    <a:pt x="0" y="362"/>
                  </a:cubicBezTo>
                  <a:cubicBezTo>
                    <a:pt x="270" y="8"/>
                    <a:pt x="270" y="8"/>
                    <a:pt x="270" y="8"/>
                  </a:cubicBezTo>
                  <a:cubicBezTo>
                    <a:pt x="275" y="1"/>
                    <a:pt x="285" y="0"/>
                    <a:pt x="292" y="5"/>
                  </a:cubicBezTo>
                  <a:cubicBezTo>
                    <a:pt x="299" y="10"/>
                    <a:pt x="300" y="20"/>
                    <a:pt x="295" y="27"/>
                  </a:cubicBezTo>
                  <a:cubicBezTo>
                    <a:pt x="295" y="27"/>
                    <a:pt x="294" y="28"/>
                    <a:pt x="294" y="2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3"/>
            <p:cNvSpPr/>
            <p:nvPr/>
          </p:nvSpPr>
          <p:spPr>
            <a:xfrm>
              <a:off x="6108701" y="1295400"/>
              <a:ext cx="365125" cy="969963"/>
            </a:xfrm>
            <a:custGeom>
              <a:rect b="b" l="l" r="r" t="t"/>
              <a:pathLst>
                <a:path extrusionOk="0" h="438" w="165">
                  <a:moveTo>
                    <a:pt x="162" y="23"/>
                  </a:moveTo>
                  <a:cubicBezTo>
                    <a:pt x="0" y="438"/>
                    <a:pt x="0" y="438"/>
                    <a:pt x="0" y="438"/>
                  </a:cubicBezTo>
                  <a:cubicBezTo>
                    <a:pt x="132" y="13"/>
                    <a:pt x="132" y="13"/>
                    <a:pt x="132" y="13"/>
                  </a:cubicBezTo>
                  <a:cubicBezTo>
                    <a:pt x="135" y="5"/>
                    <a:pt x="144" y="0"/>
                    <a:pt x="152" y="3"/>
                  </a:cubicBezTo>
                  <a:cubicBezTo>
                    <a:pt x="160" y="5"/>
                    <a:pt x="165" y="14"/>
                    <a:pt x="162" y="22"/>
                  </a:cubicBezTo>
                  <a:cubicBezTo>
                    <a:pt x="162" y="23"/>
                    <a:pt x="162" y="23"/>
                    <a:pt x="162" y="2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8" name="Google Shape;308;p3"/>
          <p:cNvSpPr/>
          <p:nvPr/>
        </p:nvSpPr>
        <p:spPr>
          <a:xfrm>
            <a:off x="8348500" y="1667975"/>
            <a:ext cx="3108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rPr>
              <a:t>2. Audio Exercises : </a:t>
            </a:r>
            <a:r>
              <a:rPr lang="en-US" sz="1600">
                <a:solidFill>
                  <a:srgbClr val="3F3F3F"/>
                </a:solidFill>
              </a:rPr>
              <a:t>These will help in improving the </a:t>
            </a:r>
            <a:r>
              <a:rPr lang="en-US" sz="1600">
                <a:solidFill>
                  <a:srgbClr val="3F3F3F"/>
                </a:solidFill>
              </a:rPr>
              <a:t>speaking</a:t>
            </a:r>
            <a:r>
              <a:rPr lang="en-US" sz="1600">
                <a:solidFill>
                  <a:srgbClr val="3F3F3F"/>
                </a:solidFill>
              </a:rPr>
              <a:t> efficiency of the user in the language. </a:t>
            </a:r>
            <a:endParaRPr sz="1600">
              <a:solidFill>
                <a:schemeClr val="dk1"/>
              </a:solidFill>
              <a:latin typeface="Calibri"/>
              <a:ea typeface="Calibri"/>
              <a:cs typeface="Calibri"/>
              <a:sym typeface="Calibri"/>
            </a:endParaRPr>
          </a:p>
        </p:txBody>
      </p:sp>
      <p:sp>
        <p:nvSpPr>
          <p:cNvPr id="309" name="Google Shape;309;p3"/>
          <p:cNvSpPr/>
          <p:nvPr/>
        </p:nvSpPr>
        <p:spPr>
          <a:xfrm>
            <a:off x="8826700" y="3427325"/>
            <a:ext cx="3036900" cy="1779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1600">
                <a:solidFill>
                  <a:srgbClr val="3F3F3F"/>
                </a:solidFill>
              </a:rPr>
              <a:t>4. </a:t>
            </a:r>
            <a:r>
              <a:rPr b="1" lang="en-US" sz="1600">
                <a:solidFill>
                  <a:srgbClr val="3F3F3F"/>
                </a:solidFill>
              </a:rPr>
              <a:t>Collaboration among users : </a:t>
            </a:r>
            <a:r>
              <a:rPr lang="en-US" sz="1600">
                <a:solidFill>
                  <a:srgbClr val="3F3F3F"/>
                </a:solidFill>
              </a:rPr>
              <a:t>Forming a group or a community for users who have selected a particular language so that they can connect and help each other.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rgbClr val="3F3F3F"/>
              </a:solidFill>
            </a:endParaRPr>
          </a:p>
        </p:txBody>
      </p:sp>
      <p:sp>
        <p:nvSpPr>
          <p:cNvPr id="310" name="Google Shape;310;p3"/>
          <p:cNvSpPr/>
          <p:nvPr/>
        </p:nvSpPr>
        <p:spPr>
          <a:xfrm>
            <a:off x="1111975" y="1667975"/>
            <a:ext cx="3108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rPr>
              <a:t>1. </a:t>
            </a:r>
            <a:r>
              <a:rPr b="1" lang="en-US" sz="1600">
                <a:solidFill>
                  <a:srgbClr val="3F3F3F"/>
                </a:solidFill>
              </a:rPr>
              <a:t>Mentor Support :</a:t>
            </a:r>
            <a:r>
              <a:rPr lang="en-US" sz="1600">
                <a:solidFill>
                  <a:srgbClr val="3F3F3F"/>
                </a:solidFill>
              </a:rPr>
              <a:t> Specialised sessions and guidance through mentors who are experts in their languages. </a:t>
            </a:r>
            <a:r>
              <a:rPr lang="en-US" sz="1800">
                <a:solidFill>
                  <a:srgbClr val="3F3F3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311" name="Google Shape;311;p3"/>
          <p:cNvSpPr/>
          <p:nvPr/>
        </p:nvSpPr>
        <p:spPr>
          <a:xfrm>
            <a:off x="167225" y="3142400"/>
            <a:ext cx="3196500" cy="111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rPr>
              <a:t>3. Improved Gamification :</a:t>
            </a:r>
            <a:r>
              <a:rPr lang="en-US" sz="1600">
                <a:solidFill>
                  <a:srgbClr val="3F3F3F"/>
                </a:solidFill>
              </a:rPr>
              <a:t> To motivate customer so that he/she will engage in the application continuously. </a:t>
            </a:r>
            <a:endParaRPr sz="1600">
              <a:solidFill>
                <a:schemeClr val="dk1"/>
              </a:solidFill>
              <a:latin typeface="Calibri"/>
              <a:ea typeface="Calibri"/>
              <a:cs typeface="Calibri"/>
              <a:sym typeface="Calibri"/>
            </a:endParaRPr>
          </a:p>
        </p:txBody>
      </p:sp>
      <p:sp>
        <p:nvSpPr>
          <p:cNvPr id="312" name="Google Shape;312;p3"/>
          <p:cNvSpPr txBox="1"/>
          <p:nvPr/>
        </p:nvSpPr>
        <p:spPr>
          <a:xfrm>
            <a:off x="423475" y="244025"/>
            <a:ext cx="11183700" cy="5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000">
                <a:latin typeface="Calibri"/>
                <a:ea typeface="Calibri"/>
                <a:cs typeface="Calibri"/>
                <a:sym typeface="Calibri"/>
              </a:rPr>
              <a:t>Features that can be introduced </a:t>
            </a:r>
            <a:endParaRPr sz="4000">
              <a:latin typeface="Calibri"/>
              <a:ea typeface="Calibri"/>
              <a:cs typeface="Calibri"/>
              <a:sym typeface="Calibri"/>
            </a:endParaRPr>
          </a:p>
        </p:txBody>
      </p:sp>
      <p:sp>
        <p:nvSpPr>
          <p:cNvPr id="313" name="Google Shape;313;p3"/>
          <p:cNvSpPr txBox="1"/>
          <p:nvPr/>
        </p:nvSpPr>
        <p:spPr>
          <a:xfrm>
            <a:off x="483750" y="4841175"/>
            <a:ext cx="3285900" cy="12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1600">
                <a:solidFill>
                  <a:srgbClr val="3F3F3F"/>
                </a:solidFill>
              </a:rPr>
              <a:t>5. Improving the content</a:t>
            </a:r>
            <a:r>
              <a:rPr b="1" lang="en-US" sz="1600">
                <a:solidFill>
                  <a:srgbClr val="3F3F3F"/>
                </a:solidFill>
              </a:rPr>
              <a:t> :</a:t>
            </a:r>
            <a:r>
              <a:rPr lang="en-US" sz="1600">
                <a:solidFill>
                  <a:srgbClr val="3F3F3F"/>
                </a:solidFill>
              </a:rPr>
              <a:t> There are some inaccuracies in translations and audio exercises that should be improved.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7"/>
          <p:cNvSpPr/>
          <p:nvPr/>
        </p:nvSpPr>
        <p:spPr>
          <a:xfrm>
            <a:off x="310075" y="864825"/>
            <a:ext cx="11575800" cy="9165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1600">
                <a:solidFill>
                  <a:srgbClr val="3F3F3F"/>
                </a:solidFill>
              </a:rPr>
              <a:t>I have listed five solutions to address the pain points faced by the users that will increase customer retention, satisfaction and engagement and there are features that can be added to enhance revenue. Based on my analysis of the application and it’s users, I feel aiding to the customer needs is more important for the current situation. </a:t>
            </a:r>
            <a:endParaRPr sz="1600">
              <a:solidFill>
                <a:srgbClr val="3F3F3F"/>
              </a:solidFill>
            </a:endParaRPr>
          </a:p>
          <a:p>
            <a:pPr indent="0" lvl="0" marL="0" marR="0" rtl="0" algn="just">
              <a:lnSpc>
                <a:spcPct val="115000"/>
              </a:lnSpc>
              <a:spcBef>
                <a:spcPts val="0"/>
              </a:spcBef>
              <a:spcAft>
                <a:spcPts val="0"/>
              </a:spcAft>
              <a:buNone/>
            </a:pPr>
            <a:r>
              <a:t/>
            </a:r>
            <a:endParaRPr sz="1600">
              <a:solidFill>
                <a:srgbClr val="3F3F3F"/>
              </a:solidFill>
            </a:endParaRPr>
          </a:p>
          <a:p>
            <a:pPr indent="0" lvl="0" marL="0" marR="0" rtl="0" algn="just">
              <a:lnSpc>
                <a:spcPct val="115000"/>
              </a:lnSpc>
              <a:spcBef>
                <a:spcPts val="0"/>
              </a:spcBef>
              <a:spcAft>
                <a:spcPts val="0"/>
              </a:spcAft>
              <a:buNone/>
            </a:pPr>
            <a:r>
              <a:rPr lang="en-US" sz="1600">
                <a:solidFill>
                  <a:srgbClr val="3F3F3F"/>
                </a:solidFill>
              </a:rPr>
              <a:t>I will use the RICE model to prioritize my features that prioritizes features based on Reach </a:t>
            </a:r>
            <a:r>
              <a:rPr lang="en-US" sz="1600">
                <a:solidFill>
                  <a:srgbClr val="3F3F3F"/>
                </a:solidFill>
              </a:rPr>
              <a:t>(R)</a:t>
            </a:r>
            <a:r>
              <a:rPr lang="en-US" sz="1600">
                <a:solidFill>
                  <a:srgbClr val="3F3F3F"/>
                </a:solidFill>
              </a:rPr>
              <a:t>, Impact (I), Confidence </a:t>
            </a:r>
            <a:r>
              <a:rPr lang="en-US" sz="1600">
                <a:solidFill>
                  <a:srgbClr val="3F3F3F"/>
                </a:solidFill>
              </a:rPr>
              <a:t>(C)</a:t>
            </a:r>
            <a:r>
              <a:rPr lang="en-US" sz="1600">
                <a:solidFill>
                  <a:srgbClr val="3F3F3F"/>
                </a:solidFill>
              </a:rPr>
              <a:t> and Effort (E). The rice score of a feature can be calculated from the formula - </a:t>
            </a:r>
            <a:endParaRPr sz="1600">
              <a:solidFill>
                <a:srgbClr val="3F3F3F"/>
              </a:solidFill>
            </a:endParaRPr>
          </a:p>
        </p:txBody>
      </p:sp>
      <p:sp>
        <p:nvSpPr>
          <p:cNvPr id="319" name="Google Shape;319;p7"/>
          <p:cNvSpPr txBox="1"/>
          <p:nvPr/>
        </p:nvSpPr>
        <p:spPr>
          <a:xfrm>
            <a:off x="3291330" y="71156"/>
            <a:ext cx="5613300" cy="63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solidFill>
                  <a:schemeClr val="dk1"/>
                </a:solidFill>
              </a:rPr>
              <a:t>Prioritizing the features </a:t>
            </a:r>
            <a:endParaRPr sz="3500">
              <a:solidFill>
                <a:schemeClr val="dk1"/>
              </a:solidFill>
              <a:latin typeface="Arial"/>
              <a:ea typeface="Arial"/>
              <a:cs typeface="Arial"/>
              <a:sym typeface="Arial"/>
            </a:endParaRPr>
          </a:p>
        </p:txBody>
      </p:sp>
      <p:sp>
        <p:nvSpPr>
          <p:cNvPr id="320" name="Google Shape;320;p7"/>
          <p:cNvSpPr txBox="1"/>
          <p:nvPr/>
        </p:nvSpPr>
        <p:spPr>
          <a:xfrm>
            <a:off x="3939325" y="3590125"/>
            <a:ext cx="4099800" cy="26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accent1"/>
                </a:solidFill>
              </a:rPr>
              <a:t>Feature 1 :</a:t>
            </a:r>
            <a:r>
              <a:rPr lang="en-US" sz="1600">
                <a:solidFill>
                  <a:schemeClr val="accent1"/>
                </a:solidFill>
              </a:rPr>
              <a:t> </a:t>
            </a:r>
            <a:r>
              <a:rPr lang="en-US" sz="1600"/>
              <a:t>(8x * 3 * 80 ) / 2 = 960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US" sz="1600">
                <a:solidFill>
                  <a:schemeClr val="accent2"/>
                </a:solidFill>
              </a:rPr>
              <a:t>Feature 2 :</a:t>
            </a:r>
            <a:r>
              <a:rPr lang="en-US" sz="1600">
                <a:solidFill>
                  <a:schemeClr val="dk1"/>
                </a:solidFill>
              </a:rPr>
              <a:t> (5.5x * 2 * 90 ) / 3 = 990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b="1" lang="en-US" sz="1600">
                <a:solidFill>
                  <a:schemeClr val="accent3"/>
                </a:solidFill>
              </a:rPr>
              <a:t>Feature 3 : </a:t>
            </a:r>
            <a:r>
              <a:rPr lang="en-US" sz="1600">
                <a:solidFill>
                  <a:schemeClr val="dk1"/>
                </a:solidFill>
              </a:rPr>
              <a:t>(2.5x * 0.5* 1 ) / 1 = 75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b="1" lang="en-US" sz="1600">
                <a:solidFill>
                  <a:schemeClr val="accent4"/>
                </a:solidFill>
              </a:rPr>
              <a:t>Feature 4 :</a:t>
            </a:r>
            <a:r>
              <a:rPr lang="en-US" sz="1600">
                <a:solidFill>
                  <a:schemeClr val="dk1"/>
                </a:solidFill>
              </a:rPr>
              <a:t> (x * 1 * 50 ) / 1 = 50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US" sz="1600">
                <a:solidFill>
                  <a:srgbClr val="FF0000"/>
                </a:solidFill>
              </a:rPr>
              <a:t>Feature 5 :</a:t>
            </a:r>
            <a:r>
              <a:rPr lang="en-US" sz="1600">
                <a:solidFill>
                  <a:schemeClr val="dk1"/>
                </a:solidFill>
              </a:rPr>
              <a:t> (x * 1 * 230) / 2 = 15</a:t>
            </a:r>
            <a:endParaRPr sz="1600">
              <a:solidFill>
                <a:schemeClr val="dk1"/>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321" name="Google Shape;321;p7"/>
          <p:cNvSpPr txBox="1"/>
          <p:nvPr/>
        </p:nvSpPr>
        <p:spPr>
          <a:xfrm>
            <a:off x="3291325" y="2806375"/>
            <a:ext cx="4747800" cy="6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t>RICE Score = (R * I * C ) / E</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
          <p:cNvSpPr/>
          <p:nvPr/>
        </p:nvSpPr>
        <p:spPr>
          <a:xfrm>
            <a:off x="6981670" y="0"/>
            <a:ext cx="5210400" cy="6858000"/>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5"/>
          <p:cNvSpPr/>
          <p:nvPr/>
        </p:nvSpPr>
        <p:spPr>
          <a:xfrm>
            <a:off x="7422375" y="724081"/>
            <a:ext cx="4329000" cy="5503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rPr>
              <a:t>We can see how the RICE framework gave us the order of prioritized </a:t>
            </a:r>
            <a:r>
              <a:rPr lang="en-US" sz="1800">
                <a:solidFill>
                  <a:schemeClr val="lt1"/>
                </a:solidFill>
              </a:rPr>
              <a:t>features. </a:t>
            </a:r>
            <a:endParaRPr sz="1800">
              <a:solidFill>
                <a:schemeClr val="lt1"/>
              </a:solidFill>
            </a:endParaRPr>
          </a:p>
          <a:p>
            <a:pPr indent="0" lvl="0" marL="0" marR="0" rtl="0" algn="just">
              <a:spcBef>
                <a:spcPts val="0"/>
              </a:spcBef>
              <a:spcAft>
                <a:spcPts val="0"/>
              </a:spcAft>
              <a:buNone/>
            </a:pPr>
            <a:r>
              <a:t/>
            </a:r>
            <a:endParaRPr sz="1800">
              <a:solidFill>
                <a:schemeClr val="lt1"/>
              </a:solidFill>
            </a:endParaRPr>
          </a:p>
          <a:p>
            <a:pPr indent="0" lvl="0" marL="0" marR="0" rtl="0" algn="just">
              <a:spcBef>
                <a:spcPts val="0"/>
              </a:spcBef>
              <a:spcAft>
                <a:spcPts val="0"/>
              </a:spcAft>
              <a:buNone/>
            </a:pPr>
            <a:r>
              <a:rPr lang="en-US" sz="1800">
                <a:solidFill>
                  <a:schemeClr val="lt1"/>
                </a:solidFill>
              </a:rPr>
              <a:t>The optimal way to improve the application is to implement the features with highest RICE score first and proceed in order. </a:t>
            </a:r>
            <a:endParaRPr sz="1800">
              <a:solidFill>
                <a:schemeClr val="lt1"/>
              </a:solidFill>
            </a:endParaRPr>
          </a:p>
          <a:p>
            <a:pPr indent="0" lvl="0" marL="0" marR="0" rtl="0" algn="just">
              <a:spcBef>
                <a:spcPts val="0"/>
              </a:spcBef>
              <a:spcAft>
                <a:spcPts val="0"/>
              </a:spcAft>
              <a:buNone/>
            </a:pPr>
            <a:r>
              <a:t/>
            </a:r>
            <a:endParaRPr sz="1800">
              <a:solidFill>
                <a:schemeClr val="lt1"/>
              </a:solidFill>
            </a:endParaRPr>
          </a:p>
          <a:p>
            <a:pPr indent="0" lvl="0" marL="0" marR="0" rtl="0" algn="just">
              <a:spcBef>
                <a:spcPts val="0"/>
              </a:spcBef>
              <a:spcAft>
                <a:spcPts val="0"/>
              </a:spcAft>
              <a:buNone/>
            </a:pPr>
            <a:r>
              <a:rPr lang="en-US" sz="1800">
                <a:solidFill>
                  <a:schemeClr val="lt1"/>
                </a:solidFill>
              </a:rPr>
              <a:t>This will help ensure that we work according to the resources available and our efforts are used to the best. </a:t>
            </a:r>
            <a:endParaRPr sz="1800">
              <a:solidFill>
                <a:schemeClr val="lt1"/>
              </a:solidFill>
            </a:endParaRPr>
          </a:p>
          <a:p>
            <a:pPr indent="0" lvl="0" marL="0" marR="0" rtl="0" algn="just">
              <a:spcBef>
                <a:spcPts val="0"/>
              </a:spcBef>
              <a:spcAft>
                <a:spcPts val="0"/>
              </a:spcAft>
              <a:buNone/>
            </a:pPr>
            <a:r>
              <a:t/>
            </a:r>
            <a:endParaRPr sz="1800">
              <a:solidFill>
                <a:schemeClr val="lt1"/>
              </a:solidFill>
            </a:endParaRPr>
          </a:p>
          <a:p>
            <a:pPr indent="0" lvl="0" marL="0" marR="0" rtl="0" algn="just">
              <a:spcBef>
                <a:spcPts val="0"/>
              </a:spcBef>
              <a:spcAft>
                <a:spcPts val="0"/>
              </a:spcAft>
              <a:buNone/>
            </a:pPr>
            <a:r>
              <a:rPr lang="en-US" sz="1800">
                <a:solidFill>
                  <a:schemeClr val="lt1"/>
                </a:solidFill>
              </a:rPr>
              <a:t>We can see that Feature 2 that is introduction of audio/speech exercises has the highest RICE score and therefore will help us get the best results. </a:t>
            </a:r>
            <a:endParaRPr sz="1800">
              <a:solidFill>
                <a:schemeClr val="lt1"/>
              </a:solidFill>
            </a:endParaRPr>
          </a:p>
          <a:p>
            <a:pPr indent="0" lvl="0" marL="0" marR="0" rtl="0" algn="just">
              <a:spcBef>
                <a:spcPts val="0"/>
              </a:spcBef>
              <a:spcAft>
                <a:spcPts val="0"/>
              </a:spcAft>
              <a:buNone/>
            </a:pPr>
            <a:r>
              <a:t/>
            </a:r>
            <a:endParaRPr sz="1800">
              <a:solidFill>
                <a:schemeClr val="lt1"/>
              </a:solidFill>
            </a:endParaRPr>
          </a:p>
          <a:p>
            <a:pPr indent="0" lvl="0" marL="0" marR="0" rtl="0" algn="just">
              <a:spcBef>
                <a:spcPts val="0"/>
              </a:spcBef>
              <a:spcAft>
                <a:spcPts val="0"/>
              </a:spcAft>
              <a:buNone/>
            </a:pPr>
            <a:r>
              <a:t/>
            </a:r>
            <a:endParaRPr sz="1800">
              <a:solidFill>
                <a:schemeClr val="lt1"/>
              </a:solidFill>
            </a:endParaRPr>
          </a:p>
        </p:txBody>
      </p:sp>
      <p:sp>
        <p:nvSpPr>
          <p:cNvPr id="328" name="Google Shape;328;p5"/>
          <p:cNvSpPr/>
          <p:nvPr/>
        </p:nvSpPr>
        <p:spPr>
          <a:xfrm>
            <a:off x="875655" y="1788540"/>
            <a:ext cx="3812400" cy="4383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5"/>
          <p:cNvSpPr/>
          <p:nvPr/>
        </p:nvSpPr>
        <p:spPr>
          <a:xfrm>
            <a:off x="875655" y="2484965"/>
            <a:ext cx="3812400" cy="4383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5"/>
          <p:cNvSpPr/>
          <p:nvPr/>
        </p:nvSpPr>
        <p:spPr>
          <a:xfrm>
            <a:off x="875655" y="3181391"/>
            <a:ext cx="3812400" cy="4383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5"/>
          <p:cNvSpPr/>
          <p:nvPr/>
        </p:nvSpPr>
        <p:spPr>
          <a:xfrm>
            <a:off x="875655" y="3867711"/>
            <a:ext cx="3812400" cy="4383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5"/>
          <p:cNvSpPr/>
          <p:nvPr/>
        </p:nvSpPr>
        <p:spPr>
          <a:xfrm>
            <a:off x="875650" y="1788550"/>
            <a:ext cx="2848800" cy="438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5"/>
          <p:cNvSpPr/>
          <p:nvPr/>
        </p:nvSpPr>
        <p:spPr>
          <a:xfrm>
            <a:off x="875649" y="2484950"/>
            <a:ext cx="3105000" cy="438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5"/>
          <p:cNvSpPr/>
          <p:nvPr/>
        </p:nvSpPr>
        <p:spPr>
          <a:xfrm>
            <a:off x="875651" y="3181385"/>
            <a:ext cx="1367700" cy="438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5"/>
          <p:cNvSpPr/>
          <p:nvPr/>
        </p:nvSpPr>
        <p:spPr>
          <a:xfrm>
            <a:off x="875652" y="3867708"/>
            <a:ext cx="1081500" cy="438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5"/>
          <p:cNvSpPr/>
          <p:nvPr/>
        </p:nvSpPr>
        <p:spPr>
          <a:xfrm>
            <a:off x="4829600" y="1828338"/>
            <a:ext cx="880200" cy="44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7F7F7F"/>
                </a:solidFill>
              </a:rPr>
              <a:t>960x</a:t>
            </a:r>
            <a:endParaRPr sz="1600">
              <a:solidFill>
                <a:srgbClr val="7F7F7F"/>
              </a:solidFill>
              <a:latin typeface="Calibri"/>
              <a:ea typeface="Calibri"/>
              <a:cs typeface="Calibri"/>
              <a:sym typeface="Calibri"/>
            </a:endParaRPr>
          </a:p>
        </p:txBody>
      </p:sp>
      <p:sp>
        <p:nvSpPr>
          <p:cNvPr id="337" name="Google Shape;337;p5"/>
          <p:cNvSpPr/>
          <p:nvPr/>
        </p:nvSpPr>
        <p:spPr>
          <a:xfrm>
            <a:off x="4829600" y="2484962"/>
            <a:ext cx="959700" cy="44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7F7F7F"/>
                </a:solidFill>
              </a:rPr>
              <a:t>990</a:t>
            </a:r>
            <a:r>
              <a:rPr lang="en-US" sz="1600">
                <a:solidFill>
                  <a:srgbClr val="7F7F7F"/>
                </a:solidFill>
              </a:rPr>
              <a:t>x</a:t>
            </a:r>
            <a:endParaRPr sz="1600">
              <a:solidFill>
                <a:srgbClr val="7F7F7F"/>
              </a:solidFill>
              <a:latin typeface="Calibri"/>
              <a:ea typeface="Calibri"/>
              <a:cs typeface="Calibri"/>
              <a:sym typeface="Calibri"/>
            </a:endParaRPr>
          </a:p>
        </p:txBody>
      </p:sp>
      <p:sp>
        <p:nvSpPr>
          <p:cNvPr id="338" name="Google Shape;338;p5"/>
          <p:cNvSpPr/>
          <p:nvPr/>
        </p:nvSpPr>
        <p:spPr>
          <a:xfrm>
            <a:off x="4829600" y="3181385"/>
            <a:ext cx="959700" cy="44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7F7F7F"/>
                </a:solidFill>
              </a:rPr>
              <a:t>75x</a:t>
            </a:r>
            <a:endParaRPr sz="1600">
              <a:solidFill>
                <a:srgbClr val="7F7F7F"/>
              </a:solidFill>
              <a:latin typeface="Calibri"/>
              <a:ea typeface="Calibri"/>
              <a:cs typeface="Calibri"/>
              <a:sym typeface="Calibri"/>
            </a:endParaRPr>
          </a:p>
        </p:txBody>
      </p:sp>
      <p:sp>
        <p:nvSpPr>
          <p:cNvPr id="339" name="Google Shape;339;p5"/>
          <p:cNvSpPr/>
          <p:nvPr/>
        </p:nvSpPr>
        <p:spPr>
          <a:xfrm>
            <a:off x="4829600" y="3867708"/>
            <a:ext cx="959700" cy="44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7F7F7F"/>
                </a:solidFill>
              </a:rPr>
              <a:t>50x</a:t>
            </a:r>
            <a:endParaRPr sz="1600">
              <a:solidFill>
                <a:srgbClr val="7F7F7F"/>
              </a:solidFill>
              <a:latin typeface="Calibri"/>
              <a:ea typeface="Calibri"/>
              <a:cs typeface="Calibri"/>
              <a:sym typeface="Calibri"/>
            </a:endParaRPr>
          </a:p>
        </p:txBody>
      </p:sp>
      <p:sp>
        <p:nvSpPr>
          <p:cNvPr id="340" name="Google Shape;340;p5"/>
          <p:cNvSpPr/>
          <p:nvPr/>
        </p:nvSpPr>
        <p:spPr>
          <a:xfrm>
            <a:off x="875655" y="4554034"/>
            <a:ext cx="3812400" cy="4383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5"/>
          <p:cNvSpPr/>
          <p:nvPr/>
        </p:nvSpPr>
        <p:spPr>
          <a:xfrm>
            <a:off x="875652" y="4554031"/>
            <a:ext cx="445200" cy="4383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5"/>
          <p:cNvSpPr/>
          <p:nvPr/>
        </p:nvSpPr>
        <p:spPr>
          <a:xfrm>
            <a:off x="4829600" y="4554031"/>
            <a:ext cx="959700" cy="44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7F7F7F"/>
                </a:solidFill>
              </a:rPr>
              <a:t>15x</a:t>
            </a:r>
            <a:endParaRPr sz="1600">
              <a:solidFill>
                <a:srgbClr val="7F7F7F"/>
              </a:solidFill>
              <a:latin typeface="Calibri"/>
              <a:ea typeface="Calibri"/>
              <a:cs typeface="Calibri"/>
              <a:sym typeface="Calibri"/>
            </a:endParaRPr>
          </a:p>
        </p:txBody>
      </p:sp>
      <p:sp>
        <p:nvSpPr>
          <p:cNvPr id="343" name="Google Shape;343;p5"/>
          <p:cNvSpPr txBox="1"/>
          <p:nvPr/>
        </p:nvSpPr>
        <p:spPr>
          <a:xfrm>
            <a:off x="875652" y="1795972"/>
            <a:ext cx="13677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Feature 1</a:t>
            </a:r>
            <a:endParaRPr sz="1600">
              <a:solidFill>
                <a:schemeClr val="lt1"/>
              </a:solidFill>
            </a:endParaRPr>
          </a:p>
        </p:txBody>
      </p:sp>
      <p:sp>
        <p:nvSpPr>
          <p:cNvPr id="344" name="Google Shape;344;p5"/>
          <p:cNvSpPr txBox="1"/>
          <p:nvPr/>
        </p:nvSpPr>
        <p:spPr>
          <a:xfrm>
            <a:off x="956941" y="2413036"/>
            <a:ext cx="13677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Feature 2</a:t>
            </a:r>
            <a:endParaRPr sz="1600">
              <a:solidFill>
                <a:schemeClr val="lt1"/>
              </a:solidFill>
            </a:endParaRPr>
          </a:p>
        </p:txBody>
      </p:sp>
      <p:sp>
        <p:nvSpPr>
          <p:cNvPr id="345" name="Google Shape;345;p5"/>
          <p:cNvSpPr txBox="1"/>
          <p:nvPr/>
        </p:nvSpPr>
        <p:spPr>
          <a:xfrm>
            <a:off x="956941" y="3104409"/>
            <a:ext cx="13677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Feature 3</a:t>
            </a:r>
            <a:endParaRPr sz="1600">
              <a:solidFill>
                <a:schemeClr val="lt1"/>
              </a:solidFill>
            </a:endParaRPr>
          </a:p>
        </p:txBody>
      </p:sp>
      <p:sp>
        <p:nvSpPr>
          <p:cNvPr id="346" name="Google Shape;346;p5"/>
          <p:cNvSpPr txBox="1"/>
          <p:nvPr/>
        </p:nvSpPr>
        <p:spPr>
          <a:xfrm>
            <a:off x="875652" y="3795782"/>
            <a:ext cx="13677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Feature 4</a:t>
            </a:r>
            <a:endParaRPr sz="1600">
              <a:solidFill>
                <a:schemeClr val="lt1"/>
              </a:solidFill>
            </a:endParaRPr>
          </a:p>
        </p:txBody>
      </p:sp>
      <p:sp>
        <p:nvSpPr>
          <p:cNvPr id="347" name="Google Shape;347;p5"/>
          <p:cNvSpPr txBox="1"/>
          <p:nvPr/>
        </p:nvSpPr>
        <p:spPr>
          <a:xfrm>
            <a:off x="875652" y="4487139"/>
            <a:ext cx="13677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Feature 5</a:t>
            </a:r>
            <a:endParaRPr sz="1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8"/>
          <p:cNvSpPr/>
          <p:nvPr/>
        </p:nvSpPr>
        <p:spPr>
          <a:xfrm>
            <a:off x="0" y="101400"/>
            <a:ext cx="6528000" cy="923400"/>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8"/>
          <p:cNvSpPr txBox="1"/>
          <p:nvPr/>
        </p:nvSpPr>
        <p:spPr>
          <a:xfrm>
            <a:off x="539496" y="247640"/>
            <a:ext cx="5613300" cy="63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solidFill>
                  <a:schemeClr val="accent3"/>
                </a:solidFill>
              </a:rPr>
              <a:t>Key Performance Metrics</a:t>
            </a:r>
            <a:endParaRPr sz="3500">
              <a:solidFill>
                <a:schemeClr val="accent3"/>
              </a:solidFill>
              <a:latin typeface="Arial"/>
              <a:ea typeface="Arial"/>
              <a:cs typeface="Arial"/>
              <a:sym typeface="Arial"/>
            </a:endParaRPr>
          </a:p>
        </p:txBody>
      </p:sp>
      <p:graphicFrame>
        <p:nvGraphicFramePr>
          <p:cNvPr id="354" name="Google Shape;354;p8"/>
          <p:cNvGraphicFramePr/>
          <p:nvPr/>
        </p:nvGraphicFramePr>
        <p:xfrm>
          <a:off x="2457927" y="3185283"/>
          <a:ext cx="1265100" cy="1452000"/>
        </p:xfrm>
        <a:graphic>
          <a:graphicData uri="http://schemas.openxmlformats.org/drawingml/2006/chart">
            <c:chart r:id="rId3"/>
          </a:graphicData>
        </a:graphic>
      </p:graphicFrame>
      <p:graphicFrame>
        <p:nvGraphicFramePr>
          <p:cNvPr id="355" name="Google Shape;355;p8"/>
          <p:cNvGraphicFramePr/>
          <p:nvPr/>
        </p:nvGraphicFramePr>
        <p:xfrm>
          <a:off x="2457925" y="4864750"/>
          <a:ext cx="1265100" cy="1452000"/>
        </p:xfrm>
        <a:graphic>
          <a:graphicData uri="http://schemas.openxmlformats.org/drawingml/2006/chart">
            <c:chart r:id="rId4"/>
          </a:graphicData>
        </a:graphic>
      </p:graphicFrame>
      <p:sp>
        <p:nvSpPr>
          <p:cNvPr id="356" name="Google Shape;356;p8"/>
          <p:cNvSpPr/>
          <p:nvPr/>
        </p:nvSpPr>
        <p:spPr>
          <a:xfrm>
            <a:off x="3723163" y="3449625"/>
            <a:ext cx="2362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rPr>
              <a:t>Daily Active Users (DAU) </a:t>
            </a:r>
            <a:endParaRPr b="1" sz="1800">
              <a:solidFill>
                <a:srgbClr val="3F3F3F"/>
              </a:solidFill>
            </a:endParaRPr>
          </a:p>
          <a:p>
            <a:pPr indent="0" lvl="0" marL="0" marR="0" rtl="0" algn="l">
              <a:spcBef>
                <a:spcPts val="0"/>
              </a:spcBef>
              <a:spcAft>
                <a:spcPts val="0"/>
              </a:spcAft>
              <a:buNone/>
            </a:pPr>
            <a:r>
              <a:rPr lang="en-US" sz="1500">
                <a:solidFill>
                  <a:srgbClr val="3F3F3F"/>
                </a:solidFill>
              </a:rPr>
              <a:t>(It is the North Star Metric of Duolingo)</a:t>
            </a:r>
            <a:endParaRPr sz="1500">
              <a:solidFill>
                <a:srgbClr val="3F3F3F"/>
              </a:solidFill>
            </a:endParaRPr>
          </a:p>
        </p:txBody>
      </p:sp>
      <p:sp>
        <p:nvSpPr>
          <p:cNvPr id="357" name="Google Shape;357;p8"/>
          <p:cNvSpPr/>
          <p:nvPr/>
        </p:nvSpPr>
        <p:spPr>
          <a:xfrm>
            <a:off x="3723163" y="5129101"/>
            <a:ext cx="2036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rPr>
              <a:t>Monthly Active Users (MAU) </a:t>
            </a:r>
            <a:endParaRPr b="1" sz="1800">
              <a:solidFill>
                <a:schemeClr val="dk1"/>
              </a:solidFill>
              <a:latin typeface="Calibri"/>
              <a:ea typeface="Calibri"/>
              <a:cs typeface="Calibri"/>
              <a:sym typeface="Calibri"/>
            </a:endParaRPr>
          </a:p>
        </p:txBody>
      </p:sp>
      <p:graphicFrame>
        <p:nvGraphicFramePr>
          <p:cNvPr id="358" name="Google Shape;358;p8"/>
          <p:cNvGraphicFramePr/>
          <p:nvPr/>
        </p:nvGraphicFramePr>
        <p:xfrm>
          <a:off x="6269454" y="3238408"/>
          <a:ext cx="1265100" cy="1452000"/>
        </p:xfrm>
        <a:graphic>
          <a:graphicData uri="http://schemas.openxmlformats.org/drawingml/2006/chart">
            <c:chart r:id="rId5"/>
          </a:graphicData>
        </a:graphic>
      </p:graphicFrame>
      <p:graphicFrame>
        <p:nvGraphicFramePr>
          <p:cNvPr id="359" name="Google Shape;359;p8"/>
          <p:cNvGraphicFramePr/>
          <p:nvPr/>
        </p:nvGraphicFramePr>
        <p:xfrm>
          <a:off x="6269453" y="4864750"/>
          <a:ext cx="1265100" cy="1452000"/>
        </p:xfrm>
        <a:graphic>
          <a:graphicData uri="http://schemas.openxmlformats.org/drawingml/2006/chart">
            <c:chart r:id="rId6"/>
          </a:graphicData>
        </a:graphic>
      </p:graphicFrame>
      <p:sp>
        <p:nvSpPr>
          <p:cNvPr id="360" name="Google Shape;360;p8"/>
          <p:cNvSpPr/>
          <p:nvPr/>
        </p:nvSpPr>
        <p:spPr>
          <a:xfrm>
            <a:off x="7697974" y="3502759"/>
            <a:ext cx="2036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rPr>
              <a:t>New Super Duolingo users per month </a:t>
            </a:r>
            <a:endParaRPr b="1" sz="1800">
              <a:solidFill>
                <a:schemeClr val="dk1"/>
              </a:solidFill>
              <a:latin typeface="Calibri"/>
              <a:ea typeface="Calibri"/>
              <a:cs typeface="Calibri"/>
              <a:sym typeface="Calibri"/>
            </a:endParaRPr>
          </a:p>
        </p:txBody>
      </p:sp>
      <p:sp>
        <p:nvSpPr>
          <p:cNvPr id="361" name="Google Shape;361;p8"/>
          <p:cNvSpPr/>
          <p:nvPr/>
        </p:nvSpPr>
        <p:spPr>
          <a:xfrm>
            <a:off x="7697974" y="5129101"/>
            <a:ext cx="2036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rPr>
              <a:t>Customer Retention Rate (CRR) </a:t>
            </a:r>
            <a:endParaRPr b="1" sz="1800">
              <a:solidFill>
                <a:schemeClr val="dk1"/>
              </a:solidFill>
              <a:latin typeface="Calibri"/>
              <a:ea typeface="Calibri"/>
              <a:cs typeface="Calibri"/>
              <a:sym typeface="Calibri"/>
            </a:endParaRPr>
          </a:p>
        </p:txBody>
      </p:sp>
      <p:sp>
        <p:nvSpPr>
          <p:cNvPr id="362" name="Google Shape;362;p8"/>
          <p:cNvSpPr txBox="1"/>
          <p:nvPr/>
        </p:nvSpPr>
        <p:spPr>
          <a:xfrm>
            <a:off x="167225" y="1314200"/>
            <a:ext cx="11771700" cy="16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Duolingo has shown a remarkable growth in the market. It has left behind all the </a:t>
            </a:r>
            <a:r>
              <a:rPr lang="en-US" sz="1600"/>
              <a:t>competitors</a:t>
            </a:r>
            <a:r>
              <a:rPr lang="en-US" sz="1600"/>
              <a:t> in the market. One of the </a:t>
            </a:r>
            <a:r>
              <a:rPr lang="en-US" sz="1600"/>
              <a:t>reasons</a:t>
            </a:r>
            <a:r>
              <a:rPr lang="en-US" sz="1600"/>
              <a:t> that I attribute to their exponential growth is their test driven culture. They test every small feature that results in enhanced customer </a:t>
            </a:r>
            <a:r>
              <a:rPr lang="en-US" sz="1600"/>
              <a:t>experience</a:t>
            </a:r>
            <a:r>
              <a:rPr lang="en-US" sz="1600"/>
              <a:t> and with the super gamification features, they are able to </a:t>
            </a:r>
            <a:r>
              <a:rPr lang="en-US" sz="1600"/>
              <a:t>withhold</a:t>
            </a:r>
            <a:r>
              <a:rPr lang="en-US" sz="1600"/>
              <a:t> their top position in the market.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They are very clear about their business goals and dedicate special teams to improve the </a:t>
            </a:r>
            <a:r>
              <a:rPr lang="en-US" sz="1600"/>
              <a:t>performance</a:t>
            </a:r>
            <a:r>
              <a:rPr lang="en-US" sz="1600"/>
              <a:t> metrics. Below are the metrics that I consider important to track the growth and </a:t>
            </a:r>
            <a:r>
              <a:rPr lang="en-US" sz="1600"/>
              <a:t>performance</a:t>
            </a:r>
            <a:r>
              <a:rPr lang="en-US" sz="1600"/>
              <a:t> of Duolingo.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8c787179f6_0_33"/>
          <p:cNvSpPr/>
          <p:nvPr/>
        </p:nvSpPr>
        <p:spPr>
          <a:xfrm>
            <a:off x="0" y="101400"/>
            <a:ext cx="4372500" cy="923400"/>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g28c787179f6_0_33"/>
          <p:cNvSpPr txBox="1"/>
          <p:nvPr/>
        </p:nvSpPr>
        <p:spPr>
          <a:xfrm>
            <a:off x="539496" y="247640"/>
            <a:ext cx="5613300" cy="66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700">
                <a:solidFill>
                  <a:schemeClr val="accent3"/>
                </a:solidFill>
              </a:rPr>
              <a:t>CONCLUSION</a:t>
            </a:r>
            <a:r>
              <a:rPr b="1" lang="en-US" sz="3500">
                <a:solidFill>
                  <a:schemeClr val="accent3"/>
                </a:solidFill>
              </a:rPr>
              <a:t> </a:t>
            </a:r>
            <a:endParaRPr b="1" sz="3500">
              <a:solidFill>
                <a:schemeClr val="accent3"/>
              </a:solidFill>
            </a:endParaRPr>
          </a:p>
        </p:txBody>
      </p:sp>
      <p:sp>
        <p:nvSpPr>
          <p:cNvPr id="370" name="Google Shape;370;g28c787179f6_0_33"/>
          <p:cNvSpPr txBox="1"/>
          <p:nvPr/>
        </p:nvSpPr>
        <p:spPr>
          <a:xfrm>
            <a:off x="287825" y="1886950"/>
            <a:ext cx="11424900" cy="28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While Duolingo is not my favorite application, I am genuinely intrigued by its growth and find it significant from a product enthusiast's perspective. It offers valuable lessons in how to effectively develop and market a product to a global audience. Many companies often stray from their initial objectives, leading to long-term failure. However, Duolingo has consistently improved, maintaining its key performance metrics.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Today, it has solidified its position as the foremost Edtech company. Yet, sustaining this status can be challenging, given the rapidly evolving industry that introduces new products daily. Duolingo must address user concerns and shortcomings. One potential solution, as I've suggested, is the implementation of mentor-based learning, which could be included as part of a premium subscription. This move can boost revenue and enhance customer satisfaction.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371" name="Google Shape;371;g28c787179f6_0_33"/>
          <p:cNvSpPr/>
          <p:nvPr/>
        </p:nvSpPr>
        <p:spPr>
          <a:xfrm>
            <a:off x="7602425" y="5338550"/>
            <a:ext cx="4110300" cy="1075800"/>
          </a:xfrm>
          <a:prstGeom prst="homePlate">
            <a:avLst>
              <a:gd fmla="val 43808" name="adj"/>
            </a:avLst>
          </a:prstGeom>
          <a:solidFill>
            <a:srgbClr val="18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Arial"/>
              <a:ea typeface="Arial"/>
              <a:cs typeface="Arial"/>
              <a:sym typeface="Arial"/>
            </a:endParaRPr>
          </a:p>
        </p:txBody>
      </p:sp>
      <p:sp>
        <p:nvSpPr>
          <p:cNvPr id="372" name="Google Shape;372;g28c787179f6_0_33"/>
          <p:cNvSpPr txBox="1"/>
          <p:nvPr/>
        </p:nvSpPr>
        <p:spPr>
          <a:xfrm>
            <a:off x="7738075" y="5414750"/>
            <a:ext cx="34665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lt1"/>
                </a:solidFill>
              </a:rPr>
              <a:t>Analysis By - </a:t>
            </a:r>
            <a:endParaRPr sz="1700">
              <a:solidFill>
                <a:schemeClr val="lt1"/>
              </a:solidFill>
            </a:endParaRPr>
          </a:p>
          <a:p>
            <a:pPr indent="0" lvl="0" marL="0" rtl="0" algn="l">
              <a:spcBef>
                <a:spcPts val="0"/>
              </a:spcBef>
              <a:spcAft>
                <a:spcPts val="0"/>
              </a:spcAft>
              <a:buNone/>
            </a:pPr>
            <a:r>
              <a:rPr lang="en-US" sz="1700">
                <a:solidFill>
                  <a:schemeClr val="lt1"/>
                </a:solidFill>
              </a:rPr>
              <a:t>AYUSHI PATEL </a:t>
            </a:r>
            <a:endParaRPr sz="1700">
              <a:solidFill>
                <a:schemeClr val="lt1"/>
              </a:solidFill>
            </a:endParaRPr>
          </a:p>
          <a:p>
            <a:pPr indent="0" lvl="0" marL="0" rtl="0" algn="l">
              <a:spcBef>
                <a:spcPts val="0"/>
              </a:spcBef>
              <a:spcAft>
                <a:spcPts val="0"/>
              </a:spcAft>
              <a:buNone/>
            </a:pPr>
            <a:r>
              <a:rPr lang="en-US" sz="1600">
                <a:solidFill>
                  <a:srgbClr val="0000FF"/>
                </a:solidFill>
              </a:rPr>
              <a:t>(</a:t>
            </a:r>
            <a:r>
              <a:rPr lang="en-US" sz="1600" u="sng">
                <a:solidFill>
                  <a:srgbClr val="0000FF"/>
                </a:solidFill>
                <a:hlinkClick r:id="rId3">
                  <a:extLst>
                    <a:ext uri="{A12FA001-AC4F-418D-AE19-62706E023703}">
                      <ahyp:hlinkClr val="tx"/>
                    </a:ext>
                  </a:extLst>
                </a:hlinkClick>
              </a:rPr>
              <a:t>ayushia2720patel@gmail.com</a:t>
            </a:r>
            <a:r>
              <a:rPr lang="en-US" sz="1600">
                <a:solidFill>
                  <a:srgbClr val="0000FF"/>
                </a:solidFill>
              </a:rPr>
              <a:t>) </a:t>
            </a:r>
            <a:endParaRPr sz="16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
          <p:cNvPicPr preferRelativeResize="0"/>
          <p:nvPr/>
        </p:nvPicPr>
        <p:blipFill>
          <a:blip r:embed="rId3">
            <a:alphaModFix/>
          </a:blip>
          <a:stretch>
            <a:fillRect/>
          </a:stretch>
        </p:blipFill>
        <p:spPr>
          <a:xfrm>
            <a:off x="0" y="0"/>
            <a:ext cx="12192000" cy="6857999"/>
          </a:xfrm>
          <a:prstGeom prst="rect">
            <a:avLst/>
          </a:prstGeom>
          <a:noFill/>
          <a:ln>
            <a:noFill/>
          </a:ln>
        </p:spPr>
      </p:pic>
      <p:sp>
        <p:nvSpPr>
          <p:cNvPr id="101" name="Google Shape;101;p1"/>
          <p:cNvSpPr/>
          <p:nvPr/>
        </p:nvSpPr>
        <p:spPr>
          <a:xfrm>
            <a:off x="8004950" y="1163475"/>
            <a:ext cx="4054500" cy="28938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 name="Google Shape;102;p1"/>
          <p:cNvSpPr txBox="1"/>
          <p:nvPr/>
        </p:nvSpPr>
        <p:spPr>
          <a:xfrm>
            <a:off x="8381750" y="1902025"/>
            <a:ext cx="3270900" cy="14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3" name="Google Shape;103;p1"/>
          <p:cNvSpPr txBox="1"/>
          <p:nvPr/>
        </p:nvSpPr>
        <p:spPr>
          <a:xfrm>
            <a:off x="8600450" y="1593025"/>
            <a:ext cx="2833500" cy="18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500"/>
              <a:t>DUOLINGO is an edtech platform that help user learn languages from all across the world. It is the world’s leading application of its type and with an attractive UI and </a:t>
            </a:r>
            <a:r>
              <a:rPr lang="en-US" sz="1500"/>
              <a:t>features</a:t>
            </a:r>
            <a:r>
              <a:rPr lang="en-US" sz="1500"/>
              <a:t> such as gamification it has established a firm presence in the market.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p:nvPr/>
        </p:nvSpPr>
        <p:spPr>
          <a:xfrm>
            <a:off x="574700" y="1818250"/>
            <a:ext cx="10927200" cy="1172700"/>
          </a:xfrm>
          <a:prstGeom prst="rect">
            <a:avLst/>
          </a:prstGeom>
          <a:solidFill>
            <a:schemeClr val="accent1"/>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rPr lang="en-US" sz="1600">
                <a:solidFill>
                  <a:schemeClr val="lt1"/>
                </a:solidFill>
              </a:rPr>
              <a:t>Duolingo is very </a:t>
            </a:r>
            <a:r>
              <a:rPr b="1" lang="en-US" sz="1600">
                <a:solidFill>
                  <a:schemeClr val="lt1"/>
                </a:solidFill>
              </a:rPr>
              <a:t>USEFUL</a:t>
            </a:r>
            <a:r>
              <a:rPr lang="en-US" sz="1600">
                <a:solidFill>
                  <a:schemeClr val="lt1"/>
                </a:solidFill>
              </a:rPr>
              <a:t> when it comes to acquiring a new language form any part of the </a:t>
            </a:r>
            <a:r>
              <a:rPr lang="en-US" sz="1600">
                <a:solidFill>
                  <a:schemeClr val="lt1"/>
                </a:solidFill>
              </a:rPr>
              <a:t>world. You can start from the very basics and all the content is present at one platform and the best part is the way in which content is presented to you which makes learning really easier. It helps individuals from all across the world to have free access to the content and learn from it. </a:t>
            </a:r>
            <a:endParaRPr sz="1600">
              <a:solidFill>
                <a:schemeClr val="lt1"/>
              </a:solidFill>
              <a:latin typeface="Calibri"/>
              <a:ea typeface="Calibri"/>
              <a:cs typeface="Calibri"/>
              <a:sym typeface="Calibri"/>
            </a:endParaRPr>
          </a:p>
        </p:txBody>
      </p:sp>
      <p:sp>
        <p:nvSpPr>
          <p:cNvPr id="109" name="Google Shape;109;p2"/>
          <p:cNvSpPr/>
          <p:nvPr/>
        </p:nvSpPr>
        <p:spPr>
          <a:xfrm>
            <a:off x="574684" y="3461175"/>
            <a:ext cx="10927200" cy="1172700"/>
          </a:xfrm>
          <a:prstGeom prst="rect">
            <a:avLst/>
          </a:prstGeom>
          <a:solidFill>
            <a:schemeClr val="accent2"/>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rPr lang="en-US" sz="1600">
                <a:solidFill>
                  <a:schemeClr val="lt1"/>
                </a:solidFill>
              </a:rPr>
              <a:t>Language plays a vital role in not just communication but also in understanding different cultures. Duolingo teaches the basics from scratch and the way it does so is </a:t>
            </a:r>
            <a:r>
              <a:rPr b="1" lang="en-US" sz="1600">
                <a:solidFill>
                  <a:schemeClr val="lt1"/>
                </a:solidFill>
              </a:rPr>
              <a:t>EFFICIENT </a:t>
            </a:r>
            <a:r>
              <a:rPr lang="en-US" sz="1600">
                <a:solidFill>
                  <a:schemeClr val="lt1"/>
                </a:solidFill>
              </a:rPr>
              <a:t>and engaging too. From </a:t>
            </a:r>
            <a:r>
              <a:rPr lang="en-US" sz="1600">
                <a:solidFill>
                  <a:schemeClr val="lt1"/>
                </a:solidFill>
              </a:rPr>
              <a:t>alphabets to grammar and further sentence formation, it helps you like a teacher and enhances your learning curve. User can track the progress throughout the process. </a:t>
            </a:r>
            <a:endParaRPr sz="1600">
              <a:solidFill>
                <a:schemeClr val="lt1"/>
              </a:solidFill>
            </a:endParaRPr>
          </a:p>
        </p:txBody>
      </p:sp>
      <p:sp>
        <p:nvSpPr>
          <p:cNvPr id="110" name="Google Shape;110;p2"/>
          <p:cNvSpPr/>
          <p:nvPr/>
        </p:nvSpPr>
        <p:spPr>
          <a:xfrm>
            <a:off x="574700" y="5104100"/>
            <a:ext cx="10927200" cy="1172700"/>
          </a:xfrm>
          <a:prstGeom prst="rect">
            <a:avLst/>
          </a:prstGeom>
          <a:solidFill>
            <a:schemeClr val="accent3"/>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rPr lang="en-US" sz="1600">
                <a:solidFill>
                  <a:schemeClr val="lt1"/>
                </a:solidFill>
              </a:rPr>
              <a:t>Duolingo presents a very </a:t>
            </a:r>
            <a:r>
              <a:rPr b="1" lang="en-US" sz="1600">
                <a:solidFill>
                  <a:schemeClr val="lt1"/>
                </a:solidFill>
              </a:rPr>
              <a:t>INNOVATIVE</a:t>
            </a:r>
            <a:r>
              <a:rPr lang="en-US" sz="1600">
                <a:solidFill>
                  <a:schemeClr val="lt1"/>
                </a:solidFill>
              </a:rPr>
              <a:t> way of learning and is up to date with the current learning methods. Every individual can learn according to his/her own pace. I particularly like its gamification </a:t>
            </a:r>
            <a:r>
              <a:rPr lang="en-US" sz="1600">
                <a:solidFill>
                  <a:schemeClr val="lt1"/>
                </a:solidFill>
              </a:rPr>
              <a:t>features</a:t>
            </a:r>
            <a:r>
              <a:rPr lang="en-US" sz="1600">
                <a:solidFill>
                  <a:schemeClr val="lt1"/>
                </a:solidFill>
              </a:rPr>
              <a:t> that includes features like daily streak that </a:t>
            </a:r>
            <a:r>
              <a:rPr lang="en-US" sz="1600">
                <a:solidFill>
                  <a:schemeClr val="lt1"/>
                </a:solidFill>
              </a:rPr>
              <a:t>that motivates users to learn continuously. </a:t>
            </a:r>
            <a:endParaRPr sz="1600">
              <a:solidFill>
                <a:schemeClr val="lt1"/>
              </a:solidFill>
              <a:latin typeface="Calibri"/>
              <a:ea typeface="Calibri"/>
              <a:cs typeface="Calibri"/>
              <a:sym typeface="Calibri"/>
            </a:endParaRPr>
          </a:p>
        </p:txBody>
      </p:sp>
      <p:sp>
        <p:nvSpPr>
          <p:cNvPr id="111" name="Google Shape;111;p2"/>
          <p:cNvSpPr txBox="1"/>
          <p:nvPr/>
        </p:nvSpPr>
        <p:spPr>
          <a:xfrm>
            <a:off x="635000" y="632000"/>
            <a:ext cx="10686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595959"/>
                </a:solidFill>
              </a:rPr>
              <a:t>Why is </a:t>
            </a:r>
            <a:r>
              <a:rPr b="1" lang="en-US" sz="3600">
                <a:solidFill>
                  <a:srgbClr val="595959"/>
                </a:solidFill>
              </a:rPr>
              <a:t>DUOLINGO</a:t>
            </a:r>
            <a:r>
              <a:rPr lang="en-US" sz="3600">
                <a:solidFill>
                  <a:srgbClr val="595959"/>
                </a:solidFill>
              </a:rPr>
              <a:t> my favourite application? </a:t>
            </a:r>
            <a:endParaRPr sz="3600">
              <a:solidFill>
                <a:srgbClr val="595959"/>
              </a:solidFill>
              <a:latin typeface="Arial"/>
              <a:ea typeface="Arial"/>
              <a:cs typeface="Arial"/>
              <a:sym typeface="Arial"/>
            </a:endParaRPr>
          </a:p>
        </p:txBody>
      </p:sp>
      <p:sp>
        <p:nvSpPr>
          <p:cNvPr id="112" name="Google Shape;112;p2"/>
          <p:cNvSpPr/>
          <p:nvPr/>
        </p:nvSpPr>
        <p:spPr>
          <a:xfrm>
            <a:off x="574700" y="1818250"/>
            <a:ext cx="964200" cy="1172700"/>
          </a:xfrm>
          <a:prstGeom prst="rect">
            <a:avLst/>
          </a:prstGeom>
          <a:solidFill>
            <a:srgbClr val="1078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Arial"/>
                <a:ea typeface="Arial"/>
                <a:cs typeface="Arial"/>
                <a:sym typeface="Arial"/>
              </a:rPr>
              <a:t>01</a:t>
            </a:r>
            <a:endParaRPr sz="3200">
              <a:solidFill>
                <a:schemeClr val="lt1"/>
              </a:solidFill>
              <a:latin typeface="Arial"/>
              <a:ea typeface="Arial"/>
              <a:cs typeface="Arial"/>
              <a:sym typeface="Arial"/>
            </a:endParaRPr>
          </a:p>
        </p:txBody>
      </p:sp>
      <p:sp>
        <p:nvSpPr>
          <p:cNvPr id="113" name="Google Shape;113;p2"/>
          <p:cNvSpPr/>
          <p:nvPr/>
        </p:nvSpPr>
        <p:spPr>
          <a:xfrm>
            <a:off x="574682" y="3461175"/>
            <a:ext cx="964200" cy="1172700"/>
          </a:xfrm>
          <a:prstGeom prst="rect">
            <a:avLst/>
          </a:prstGeom>
          <a:solidFill>
            <a:srgbClr val="066F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Arial"/>
                <a:ea typeface="Arial"/>
                <a:cs typeface="Arial"/>
                <a:sym typeface="Arial"/>
              </a:rPr>
              <a:t>02</a:t>
            </a:r>
            <a:endParaRPr sz="3200">
              <a:solidFill>
                <a:schemeClr val="lt1"/>
              </a:solidFill>
              <a:latin typeface="Arial"/>
              <a:ea typeface="Arial"/>
              <a:cs typeface="Arial"/>
              <a:sym typeface="Arial"/>
            </a:endParaRPr>
          </a:p>
        </p:txBody>
      </p:sp>
      <p:sp>
        <p:nvSpPr>
          <p:cNvPr id="114" name="Google Shape;114;p2"/>
          <p:cNvSpPr/>
          <p:nvPr/>
        </p:nvSpPr>
        <p:spPr>
          <a:xfrm>
            <a:off x="574700" y="5104100"/>
            <a:ext cx="964200" cy="1172700"/>
          </a:xfrm>
          <a:prstGeom prst="rect">
            <a:avLst/>
          </a:prstGeom>
          <a:solidFill>
            <a:srgbClr val="5D8D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Arial"/>
                <a:ea typeface="Arial"/>
                <a:cs typeface="Arial"/>
                <a:sym typeface="Arial"/>
              </a:rPr>
              <a:t>03</a:t>
            </a:r>
            <a:endParaRPr sz="32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8c597929e5_2_3"/>
          <p:cNvSpPr/>
          <p:nvPr/>
        </p:nvSpPr>
        <p:spPr>
          <a:xfrm>
            <a:off x="4286991" y="5213267"/>
            <a:ext cx="3099600" cy="688800"/>
          </a:xfrm>
          <a:prstGeom prst="homePlate">
            <a:avLst>
              <a:gd fmla="val 43808" name="adj"/>
            </a:avLst>
          </a:prstGeom>
          <a:solidFill>
            <a:srgbClr val="7316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rPr>
              <a:t>Discovering Duolingo via some source </a:t>
            </a:r>
            <a:endParaRPr sz="1600">
              <a:solidFill>
                <a:srgbClr val="FFFFFF"/>
              </a:solidFill>
              <a:latin typeface="Arial"/>
              <a:ea typeface="Arial"/>
              <a:cs typeface="Arial"/>
              <a:sym typeface="Arial"/>
            </a:endParaRPr>
          </a:p>
        </p:txBody>
      </p:sp>
      <p:sp>
        <p:nvSpPr>
          <p:cNvPr id="121" name="Google Shape;121;g28c597929e5_2_3"/>
          <p:cNvSpPr/>
          <p:nvPr/>
        </p:nvSpPr>
        <p:spPr>
          <a:xfrm>
            <a:off x="5218636" y="4355800"/>
            <a:ext cx="3099600" cy="688800"/>
          </a:xfrm>
          <a:prstGeom prst="homePlate">
            <a:avLst>
              <a:gd fmla="val 43808" name="adj"/>
            </a:avLst>
          </a:prstGeom>
          <a:solidFill>
            <a:srgbClr val="F9932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rPr>
              <a:t>Downloading the app and exploring it </a:t>
            </a:r>
            <a:endParaRPr sz="1600">
              <a:solidFill>
                <a:srgbClr val="FFFFFF"/>
              </a:solidFill>
              <a:latin typeface="Arial"/>
              <a:ea typeface="Arial"/>
              <a:cs typeface="Arial"/>
              <a:sym typeface="Arial"/>
            </a:endParaRPr>
          </a:p>
        </p:txBody>
      </p:sp>
      <p:sp>
        <p:nvSpPr>
          <p:cNvPr id="122" name="Google Shape;122;g28c597929e5_2_3"/>
          <p:cNvSpPr/>
          <p:nvPr/>
        </p:nvSpPr>
        <p:spPr>
          <a:xfrm>
            <a:off x="6331156" y="3571083"/>
            <a:ext cx="3147000" cy="688800"/>
          </a:xfrm>
          <a:prstGeom prst="homePlate">
            <a:avLst>
              <a:gd fmla="val 43808" name="adj"/>
            </a:avLst>
          </a:prstGeom>
          <a:solidFill>
            <a:srgbClr val="6DAF2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Clr>
                <a:schemeClr val="dk1"/>
              </a:buClr>
              <a:buFont typeface="Arial"/>
              <a:buNone/>
            </a:pPr>
            <a:r>
              <a:rPr lang="en-US" sz="1600">
                <a:solidFill>
                  <a:schemeClr val="lt1"/>
                </a:solidFill>
              </a:rPr>
              <a:t>Selecting a particular language to learn </a:t>
            </a:r>
            <a:endParaRPr sz="1600">
              <a:solidFill>
                <a:schemeClr val="lt1"/>
              </a:solidFill>
            </a:endParaRPr>
          </a:p>
          <a:p>
            <a:pPr indent="0" lvl="0" marL="0" marR="0" rtl="0" algn="ctr">
              <a:spcBef>
                <a:spcPts val="0"/>
              </a:spcBef>
              <a:spcAft>
                <a:spcPts val="0"/>
              </a:spcAft>
              <a:buNone/>
            </a:pPr>
            <a:r>
              <a:t/>
            </a:r>
            <a:endParaRPr sz="1800">
              <a:solidFill>
                <a:srgbClr val="FFFFFF"/>
              </a:solidFill>
            </a:endParaRPr>
          </a:p>
        </p:txBody>
      </p:sp>
      <p:sp>
        <p:nvSpPr>
          <p:cNvPr id="123" name="Google Shape;123;g28c597929e5_2_3"/>
          <p:cNvSpPr/>
          <p:nvPr/>
        </p:nvSpPr>
        <p:spPr>
          <a:xfrm>
            <a:off x="7325377" y="2786342"/>
            <a:ext cx="3147000" cy="688800"/>
          </a:xfrm>
          <a:prstGeom prst="homePlate">
            <a:avLst>
              <a:gd fmla="val 43808" name="adj"/>
            </a:avLst>
          </a:prstGeom>
          <a:solidFill>
            <a:srgbClr val="18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rPr>
              <a:t>Completing daily challenges and goals </a:t>
            </a:r>
            <a:endParaRPr sz="1600">
              <a:solidFill>
                <a:srgbClr val="FFFFFF"/>
              </a:solidFill>
              <a:latin typeface="Arial"/>
              <a:ea typeface="Arial"/>
              <a:cs typeface="Arial"/>
              <a:sym typeface="Arial"/>
            </a:endParaRPr>
          </a:p>
        </p:txBody>
      </p:sp>
      <p:sp>
        <p:nvSpPr>
          <p:cNvPr id="124" name="Google Shape;124;g28c597929e5_2_3"/>
          <p:cNvSpPr/>
          <p:nvPr/>
        </p:nvSpPr>
        <p:spPr>
          <a:xfrm>
            <a:off x="8470299" y="2001626"/>
            <a:ext cx="3147000" cy="688800"/>
          </a:xfrm>
          <a:prstGeom prst="homePlate">
            <a:avLst>
              <a:gd fmla="val 43808" name="adj"/>
            </a:avLst>
          </a:prstGeom>
          <a:solidFill>
            <a:srgbClr val="4EB9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rPr>
              <a:t>Paying to use premium features </a:t>
            </a:r>
            <a:endParaRPr sz="1600">
              <a:solidFill>
                <a:srgbClr val="FFFFFF"/>
              </a:solidFill>
              <a:latin typeface="Arial"/>
              <a:ea typeface="Arial"/>
              <a:cs typeface="Arial"/>
              <a:sym typeface="Arial"/>
            </a:endParaRPr>
          </a:p>
        </p:txBody>
      </p:sp>
      <p:grpSp>
        <p:nvGrpSpPr>
          <p:cNvPr id="125" name="Google Shape;125;g28c597929e5_2_3"/>
          <p:cNvGrpSpPr/>
          <p:nvPr/>
        </p:nvGrpSpPr>
        <p:grpSpPr>
          <a:xfrm>
            <a:off x="3083446" y="93290"/>
            <a:ext cx="7528828" cy="5596592"/>
            <a:chOff x="3083345" y="1387276"/>
            <a:chExt cx="5692445" cy="4302754"/>
          </a:xfrm>
        </p:grpSpPr>
        <p:sp>
          <p:nvSpPr>
            <p:cNvPr id="126" name="Google Shape;126;g28c597929e5_2_3"/>
            <p:cNvSpPr/>
            <p:nvPr/>
          </p:nvSpPr>
          <p:spPr>
            <a:xfrm rot="-2302871">
              <a:off x="3152578" y="3222698"/>
              <a:ext cx="6108325" cy="563357"/>
            </a:xfrm>
            <a:prstGeom prst="rightArrow">
              <a:avLst>
                <a:gd fmla="val 50000" name="adj1"/>
                <a:gd fmla="val 50000" name="adj2"/>
              </a:avLst>
            </a:prstGeom>
            <a:solidFill>
              <a:srgbClr val="EA3D1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7" name="Google Shape;127;g28c597929e5_2_3"/>
            <p:cNvSpPr/>
            <p:nvPr/>
          </p:nvSpPr>
          <p:spPr>
            <a:xfrm rot="2957736">
              <a:off x="3028112" y="5097631"/>
              <a:ext cx="940265" cy="285698"/>
            </a:xfrm>
            <a:prstGeom prst="rect">
              <a:avLst/>
            </a:prstGeom>
            <a:solidFill>
              <a:srgbClr val="EA3D1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128" name="Google Shape;128;g28c597929e5_2_3"/>
          <p:cNvSpPr/>
          <p:nvPr/>
        </p:nvSpPr>
        <p:spPr>
          <a:xfrm>
            <a:off x="795647" y="3420092"/>
            <a:ext cx="2560200" cy="2560200"/>
          </a:xfrm>
          <a:prstGeom prst="ellipse">
            <a:avLst/>
          </a:prstGeom>
          <a:solidFill>
            <a:srgbClr val="EA3D1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FFFFFF"/>
                </a:solidFill>
              </a:rPr>
              <a:t>Customer Journey Map </a:t>
            </a:r>
            <a:endParaRPr sz="2800">
              <a:solidFill>
                <a:srgbClr val="FFFFFF"/>
              </a:solidFill>
              <a:latin typeface="Arial"/>
              <a:ea typeface="Arial"/>
              <a:cs typeface="Arial"/>
              <a:sym typeface="Arial"/>
            </a:endParaRPr>
          </a:p>
        </p:txBody>
      </p:sp>
      <p:sp>
        <p:nvSpPr>
          <p:cNvPr id="129" name="Google Shape;129;g28c597929e5_2_3"/>
          <p:cNvSpPr txBox="1"/>
          <p:nvPr/>
        </p:nvSpPr>
        <p:spPr>
          <a:xfrm>
            <a:off x="313350" y="1683775"/>
            <a:ext cx="5611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95959"/>
                </a:solidFill>
              </a:rPr>
              <a:t>Here is the customer journey map of Duolingo as per my understanding. Our goal is to maximize the number of users reaching to the last level of the customer journey map. </a:t>
            </a:r>
            <a:endParaRPr sz="1800">
              <a:solidFill>
                <a:srgbClr val="595959"/>
              </a:solidFill>
            </a:endParaRPr>
          </a:p>
          <a:p>
            <a:pPr indent="0" lvl="0" marL="0" marR="0" rtl="0" algn="l">
              <a:spcBef>
                <a:spcPts val="0"/>
              </a:spcBef>
              <a:spcAft>
                <a:spcPts val="0"/>
              </a:spcAft>
              <a:buNone/>
            </a:pPr>
            <a:r>
              <a:rPr lang="en-US" sz="1800">
                <a:solidFill>
                  <a:srgbClr val="595959"/>
                </a:solidFill>
              </a:rPr>
              <a:t>Next, I will describe some user personas for the app.</a:t>
            </a:r>
            <a:endParaRPr sz="1800">
              <a:solidFill>
                <a:srgbClr val="595959"/>
              </a:solidFill>
            </a:endParaRPr>
          </a:p>
        </p:txBody>
      </p:sp>
      <p:sp>
        <p:nvSpPr>
          <p:cNvPr id="130" name="Google Shape;130;g28c597929e5_2_3"/>
          <p:cNvSpPr/>
          <p:nvPr/>
        </p:nvSpPr>
        <p:spPr>
          <a:xfrm>
            <a:off x="795653" y="735925"/>
            <a:ext cx="7269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EA3D15"/>
                </a:solidFill>
              </a:rPr>
              <a:t>Customer Journey Map </a:t>
            </a:r>
            <a:endParaRPr/>
          </a:p>
        </p:txBody>
      </p:sp>
      <p:sp>
        <p:nvSpPr>
          <p:cNvPr id="131" name="Google Shape;131;g28c597929e5_2_3"/>
          <p:cNvSpPr/>
          <p:nvPr/>
        </p:nvSpPr>
        <p:spPr>
          <a:xfrm>
            <a:off x="9207900" y="1216900"/>
            <a:ext cx="2984100" cy="688800"/>
          </a:xfrm>
          <a:prstGeom prst="homePlate">
            <a:avLst>
              <a:gd fmla="val 43808" name="adj"/>
            </a:avLst>
          </a:prstGeom>
          <a:solidFill>
            <a:srgbClr val="EA3D1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rPr>
              <a:t>Referring Duolingo to others</a:t>
            </a:r>
            <a:endParaRPr sz="16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8c597929e5_2_192"/>
          <p:cNvSpPr/>
          <p:nvPr/>
        </p:nvSpPr>
        <p:spPr>
          <a:xfrm>
            <a:off x="6256525" y="756571"/>
            <a:ext cx="2758200" cy="2503200"/>
          </a:xfrm>
          <a:prstGeom prst="rect">
            <a:avLst/>
          </a:prstGeom>
          <a:solidFill>
            <a:schemeClr val="accent1"/>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g28c597929e5_2_192"/>
          <p:cNvSpPr/>
          <p:nvPr/>
        </p:nvSpPr>
        <p:spPr>
          <a:xfrm>
            <a:off x="9143449" y="756500"/>
            <a:ext cx="2758200" cy="2503200"/>
          </a:xfrm>
          <a:prstGeom prst="rect">
            <a:avLst/>
          </a:prstGeom>
          <a:solidFill>
            <a:schemeClr val="accent2"/>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g28c597929e5_2_192"/>
          <p:cNvSpPr/>
          <p:nvPr/>
        </p:nvSpPr>
        <p:spPr>
          <a:xfrm>
            <a:off x="6256525" y="3432064"/>
            <a:ext cx="2758200" cy="2503200"/>
          </a:xfrm>
          <a:prstGeom prst="rect">
            <a:avLst/>
          </a:prstGeom>
          <a:solidFill>
            <a:schemeClr val="accent3"/>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g28c597929e5_2_192"/>
          <p:cNvSpPr/>
          <p:nvPr/>
        </p:nvSpPr>
        <p:spPr>
          <a:xfrm>
            <a:off x="9143449" y="3432069"/>
            <a:ext cx="2758200" cy="2503200"/>
          </a:xfrm>
          <a:prstGeom prst="rect">
            <a:avLst/>
          </a:prstGeom>
          <a:solidFill>
            <a:schemeClr val="accent4"/>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g28c597929e5_2_192"/>
          <p:cNvSpPr/>
          <p:nvPr/>
        </p:nvSpPr>
        <p:spPr>
          <a:xfrm>
            <a:off x="6256525" y="982683"/>
            <a:ext cx="1929600" cy="542400"/>
          </a:xfrm>
          <a:prstGeom prst="rect">
            <a:avLst/>
          </a:prstGeom>
          <a:solidFill>
            <a:srgbClr val="10789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lt1"/>
                </a:solidFill>
              </a:rPr>
              <a:t>Needs &amp;  Challenges</a:t>
            </a:r>
            <a:endParaRPr sz="1600">
              <a:solidFill>
                <a:schemeClr val="lt1"/>
              </a:solidFill>
              <a:latin typeface="Arial"/>
              <a:ea typeface="Arial"/>
              <a:cs typeface="Arial"/>
              <a:sym typeface="Arial"/>
            </a:endParaRPr>
          </a:p>
        </p:txBody>
      </p:sp>
      <p:sp>
        <p:nvSpPr>
          <p:cNvPr id="142" name="Google Shape;142;g28c597929e5_2_192"/>
          <p:cNvSpPr/>
          <p:nvPr/>
        </p:nvSpPr>
        <p:spPr>
          <a:xfrm>
            <a:off x="9143449" y="982611"/>
            <a:ext cx="1929600" cy="542400"/>
          </a:xfrm>
          <a:prstGeom prst="rect">
            <a:avLst/>
          </a:prstGeom>
          <a:solidFill>
            <a:srgbClr val="066F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rPr>
              <a:t>Hobbies &amp; Interests </a:t>
            </a:r>
            <a:endParaRPr sz="1600">
              <a:solidFill>
                <a:schemeClr val="lt1"/>
              </a:solidFill>
              <a:latin typeface="Arial"/>
              <a:ea typeface="Arial"/>
              <a:cs typeface="Arial"/>
              <a:sym typeface="Arial"/>
            </a:endParaRPr>
          </a:p>
        </p:txBody>
      </p:sp>
      <p:sp>
        <p:nvSpPr>
          <p:cNvPr id="143" name="Google Shape;143;g28c597929e5_2_192"/>
          <p:cNvSpPr/>
          <p:nvPr/>
        </p:nvSpPr>
        <p:spPr>
          <a:xfrm>
            <a:off x="6256525" y="3432057"/>
            <a:ext cx="969300" cy="542400"/>
          </a:xfrm>
          <a:prstGeom prst="rect">
            <a:avLst/>
          </a:prstGeom>
          <a:solidFill>
            <a:srgbClr val="5D8D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rPr>
              <a:t>Goals </a:t>
            </a:r>
            <a:endParaRPr sz="1600">
              <a:solidFill>
                <a:schemeClr val="lt1"/>
              </a:solidFill>
              <a:latin typeface="Arial"/>
              <a:ea typeface="Arial"/>
              <a:cs typeface="Arial"/>
              <a:sym typeface="Arial"/>
            </a:endParaRPr>
          </a:p>
        </p:txBody>
      </p:sp>
      <p:sp>
        <p:nvSpPr>
          <p:cNvPr id="144" name="Google Shape;144;g28c597929e5_2_192"/>
          <p:cNvSpPr/>
          <p:nvPr/>
        </p:nvSpPr>
        <p:spPr>
          <a:xfrm>
            <a:off x="9143449" y="3432052"/>
            <a:ext cx="2254500" cy="542400"/>
          </a:xfrm>
          <a:prstGeom prst="rect">
            <a:avLst/>
          </a:prstGeom>
          <a:solidFill>
            <a:srgbClr val="BC800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rPr>
              <a:t>Personal Characteristics</a:t>
            </a:r>
            <a:endParaRPr sz="1600">
              <a:solidFill>
                <a:schemeClr val="lt1"/>
              </a:solidFill>
              <a:latin typeface="Arial"/>
              <a:ea typeface="Arial"/>
              <a:cs typeface="Arial"/>
              <a:sym typeface="Arial"/>
            </a:endParaRPr>
          </a:p>
        </p:txBody>
      </p:sp>
      <p:sp>
        <p:nvSpPr>
          <p:cNvPr id="145" name="Google Shape;145;g28c597929e5_2_192"/>
          <p:cNvSpPr/>
          <p:nvPr/>
        </p:nvSpPr>
        <p:spPr>
          <a:xfrm>
            <a:off x="0" y="275950"/>
            <a:ext cx="5834400" cy="6072600"/>
          </a:xfrm>
          <a:prstGeom prst="rect">
            <a:avLst/>
          </a:prstGeom>
          <a:solidFill>
            <a:srgbClr val="EAB17B"/>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g28c597929e5_2_192"/>
          <p:cNvSpPr/>
          <p:nvPr/>
        </p:nvSpPr>
        <p:spPr>
          <a:xfrm>
            <a:off x="0" y="275950"/>
            <a:ext cx="2455200" cy="542400"/>
          </a:xfrm>
          <a:prstGeom prst="rect">
            <a:avLst/>
          </a:prstGeom>
          <a:solidFill>
            <a:srgbClr val="C679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rPr>
              <a:t>User Description </a:t>
            </a:r>
            <a:endParaRPr sz="2000">
              <a:solidFill>
                <a:schemeClr val="lt1"/>
              </a:solidFill>
              <a:latin typeface="Arial"/>
              <a:ea typeface="Arial"/>
              <a:cs typeface="Arial"/>
              <a:sym typeface="Arial"/>
            </a:endParaRPr>
          </a:p>
        </p:txBody>
      </p:sp>
      <p:pic>
        <p:nvPicPr>
          <p:cNvPr id="147" name="Google Shape;147;g28c597929e5_2_192"/>
          <p:cNvPicPr preferRelativeResize="0"/>
          <p:nvPr/>
        </p:nvPicPr>
        <p:blipFill rotWithShape="1">
          <a:blip r:embed="rId3">
            <a:alphaModFix/>
          </a:blip>
          <a:srcRect b="52013" l="8708" r="65760" t="3587"/>
          <a:stretch/>
        </p:blipFill>
        <p:spPr>
          <a:xfrm>
            <a:off x="167250" y="1050975"/>
            <a:ext cx="1929600" cy="2235297"/>
          </a:xfrm>
          <a:prstGeom prst="rect">
            <a:avLst/>
          </a:prstGeom>
          <a:noFill/>
          <a:ln>
            <a:noFill/>
          </a:ln>
        </p:spPr>
      </p:pic>
      <p:sp>
        <p:nvSpPr>
          <p:cNvPr id="148" name="Google Shape;148;g28c597929e5_2_192"/>
          <p:cNvSpPr txBox="1"/>
          <p:nvPr/>
        </p:nvSpPr>
        <p:spPr>
          <a:xfrm>
            <a:off x="2322600" y="1161075"/>
            <a:ext cx="3300900" cy="21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1"/>
                </a:solidFill>
                <a:latin typeface="Calibri"/>
                <a:ea typeface="Calibri"/>
                <a:cs typeface="Calibri"/>
                <a:sym typeface="Calibri"/>
              </a:rPr>
              <a:t>Name : </a:t>
            </a:r>
            <a:r>
              <a:rPr lang="en-US" sz="1800">
                <a:solidFill>
                  <a:schemeClr val="lt1"/>
                </a:solidFill>
                <a:latin typeface="Calibri"/>
                <a:ea typeface="Calibri"/>
                <a:cs typeface="Calibri"/>
                <a:sym typeface="Calibri"/>
              </a:rPr>
              <a:t>Amy Santiago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b="1" lang="en-US" sz="1800">
                <a:solidFill>
                  <a:schemeClr val="lt1"/>
                </a:solidFill>
                <a:latin typeface="Calibri"/>
                <a:ea typeface="Calibri"/>
                <a:cs typeface="Calibri"/>
                <a:sym typeface="Calibri"/>
              </a:rPr>
              <a:t>Age : </a:t>
            </a:r>
            <a:r>
              <a:rPr lang="en-US" sz="1800">
                <a:solidFill>
                  <a:schemeClr val="lt1"/>
                </a:solidFill>
                <a:latin typeface="Calibri"/>
                <a:ea typeface="Calibri"/>
                <a:cs typeface="Calibri"/>
                <a:sym typeface="Calibri"/>
              </a:rPr>
              <a:t>28 years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b="1" lang="en-US" sz="1800">
                <a:solidFill>
                  <a:schemeClr val="lt1"/>
                </a:solidFill>
                <a:latin typeface="Calibri"/>
                <a:ea typeface="Calibri"/>
                <a:cs typeface="Calibri"/>
                <a:sym typeface="Calibri"/>
              </a:rPr>
              <a:t>Occupation :</a:t>
            </a:r>
            <a:r>
              <a:rPr lang="en-US" sz="1800">
                <a:solidFill>
                  <a:schemeClr val="lt1"/>
                </a:solidFill>
                <a:latin typeface="Calibri"/>
                <a:ea typeface="Calibri"/>
                <a:cs typeface="Calibri"/>
                <a:sym typeface="Calibri"/>
              </a:rPr>
              <a:t> High School Teacher</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b="1" lang="en-US" sz="1800">
                <a:solidFill>
                  <a:schemeClr val="lt1"/>
                </a:solidFill>
                <a:latin typeface="Calibri"/>
                <a:ea typeface="Calibri"/>
                <a:cs typeface="Calibri"/>
                <a:sym typeface="Calibri"/>
              </a:rPr>
              <a:t>Location : </a:t>
            </a:r>
            <a:r>
              <a:rPr lang="en-US" sz="1800">
                <a:solidFill>
                  <a:schemeClr val="lt1"/>
                </a:solidFill>
                <a:latin typeface="Calibri"/>
                <a:ea typeface="Calibri"/>
                <a:cs typeface="Calibri"/>
                <a:sym typeface="Calibri"/>
              </a:rPr>
              <a:t> Ontario</a:t>
            </a:r>
            <a:endParaRPr sz="1800">
              <a:solidFill>
                <a:schemeClr val="lt1"/>
              </a:solidFill>
              <a:latin typeface="Calibri"/>
              <a:ea typeface="Calibri"/>
              <a:cs typeface="Calibri"/>
              <a:sym typeface="Calibri"/>
            </a:endParaRPr>
          </a:p>
        </p:txBody>
      </p:sp>
      <p:sp>
        <p:nvSpPr>
          <p:cNvPr id="149" name="Google Shape;149;g28c597929e5_2_192"/>
          <p:cNvSpPr txBox="1"/>
          <p:nvPr/>
        </p:nvSpPr>
        <p:spPr>
          <a:xfrm>
            <a:off x="6183175" y="1525075"/>
            <a:ext cx="2904900" cy="162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Get consolidated content in an organized manner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Help her practice daily and enhance speaking and reading skills </a:t>
            </a:r>
            <a:endParaRPr sz="1500">
              <a:solidFill>
                <a:schemeClr val="lt1"/>
              </a:solidFill>
              <a:latin typeface="Calibri"/>
              <a:ea typeface="Calibri"/>
              <a:cs typeface="Calibri"/>
              <a:sym typeface="Calibri"/>
            </a:endParaRPr>
          </a:p>
        </p:txBody>
      </p:sp>
      <p:sp>
        <p:nvSpPr>
          <p:cNvPr id="150" name="Google Shape;150;g28c597929e5_2_192"/>
          <p:cNvSpPr txBox="1"/>
          <p:nvPr/>
        </p:nvSpPr>
        <p:spPr>
          <a:xfrm>
            <a:off x="9231525" y="1587175"/>
            <a:ext cx="2758200" cy="140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Likes to learn about different cultures </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p:txBody>
      </p:sp>
      <p:sp>
        <p:nvSpPr>
          <p:cNvPr id="151" name="Google Shape;151;g28c597929e5_2_192"/>
          <p:cNvSpPr txBox="1"/>
          <p:nvPr/>
        </p:nvSpPr>
        <p:spPr>
          <a:xfrm>
            <a:off x="9143450" y="4146800"/>
            <a:ext cx="2758200" cy="140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Dedicated and sincere learner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Likes organized content </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p:txBody>
      </p:sp>
      <p:sp>
        <p:nvSpPr>
          <p:cNvPr id="152" name="Google Shape;152;g28c597929e5_2_192"/>
          <p:cNvSpPr txBox="1"/>
          <p:nvPr/>
        </p:nvSpPr>
        <p:spPr>
          <a:xfrm>
            <a:off x="6109825" y="3982875"/>
            <a:ext cx="2904900" cy="140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Le</a:t>
            </a:r>
            <a:r>
              <a:rPr lang="en-US" sz="1500">
                <a:solidFill>
                  <a:schemeClr val="lt1"/>
                </a:solidFill>
                <a:latin typeface="Calibri"/>
                <a:ea typeface="Calibri"/>
                <a:cs typeface="Calibri"/>
                <a:sym typeface="Calibri"/>
              </a:rPr>
              <a:t>arn new languages that will help her in interacting with students in their native languages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To be able to read books in different languages </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p:txBody>
      </p:sp>
      <p:sp>
        <p:nvSpPr>
          <p:cNvPr id="153" name="Google Shape;153;g28c597929e5_2_192"/>
          <p:cNvSpPr txBox="1"/>
          <p:nvPr/>
        </p:nvSpPr>
        <p:spPr>
          <a:xfrm>
            <a:off x="137075" y="3544925"/>
            <a:ext cx="5546700" cy="25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Amy is a high school teacher where she interacts with students of different cultures. Since, she likes to learn about different cultures and languages she is interested in learning languages that will help her in exploring literatures in different languages as well as help her interact with her students in their native languages that will also help in creating a sense of belonging in the foreign native students. She wants something that has all the </a:t>
            </a:r>
            <a:r>
              <a:rPr lang="en-US" sz="1600">
                <a:solidFill>
                  <a:schemeClr val="lt1"/>
                </a:solidFill>
              </a:rPr>
              <a:t>content</a:t>
            </a:r>
            <a:r>
              <a:rPr lang="en-US" sz="1600">
                <a:solidFill>
                  <a:schemeClr val="lt1"/>
                </a:solidFill>
              </a:rPr>
              <a:t> at one place so that she can access and learn easily. She wants to enhance her speaking skills to a fluent level. </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8c597929e5_2_206"/>
          <p:cNvSpPr/>
          <p:nvPr/>
        </p:nvSpPr>
        <p:spPr>
          <a:xfrm>
            <a:off x="6256525" y="756571"/>
            <a:ext cx="2758200" cy="2503200"/>
          </a:xfrm>
          <a:prstGeom prst="rect">
            <a:avLst/>
          </a:prstGeom>
          <a:solidFill>
            <a:schemeClr val="accent1"/>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g28c597929e5_2_206"/>
          <p:cNvSpPr/>
          <p:nvPr/>
        </p:nvSpPr>
        <p:spPr>
          <a:xfrm>
            <a:off x="9143449" y="756500"/>
            <a:ext cx="2758200" cy="2503200"/>
          </a:xfrm>
          <a:prstGeom prst="rect">
            <a:avLst/>
          </a:prstGeom>
          <a:solidFill>
            <a:schemeClr val="accent2"/>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g28c597929e5_2_206"/>
          <p:cNvSpPr/>
          <p:nvPr/>
        </p:nvSpPr>
        <p:spPr>
          <a:xfrm>
            <a:off x="6256525" y="3432064"/>
            <a:ext cx="2758200" cy="2503200"/>
          </a:xfrm>
          <a:prstGeom prst="rect">
            <a:avLst/>
          </a:prstGeom>
          <a:solidFill>
            <a:schemeClr val="accent3"/>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g28c597929e5_2_206"/>
          <p:cNvSpPr/>
          <p:nvPr/>
        </p:nvSpPr>
        <p:spPr>
          <a:xfrm>
            <a:off x="9143449" y="3432069"/>
            <a:ext cx="2758200" cy="2503200"/>
          </a:xfrm>
          <a:prstGeom prst="rect">
            <a:avLst/>
          </a:prstGeom>
          <a:solidFill>
            <a:schemeClr val="accent4"/>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g28c597929e5_2_206"/>
          <p:cNvSpPr/>
          <p:nvPr/>
        </p:nvSpPr>
        <p:spPr>
          <a:xfrm>
            <a:off x="6256525" y="982683"/>
            <a:ext cx="1929600" cy="542400"/>
          </a:xfrm>
          <a:prstGeom prst="rect">
            <a:avLst/>
          </a:prstGeom>
          <a:solidFill>
            <a:srgbClr val="10789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lt1"/>
                </a:solidFill>
              </a:rPr>
              <a:t>Needs &amp;  Challenges</a:t>
            </a:r>
            <a:endParaRPr sz="1600">
              <a:solidFill>
                <a:schemeClr val="lt1"/>
              </a:solidFill>
              <a:latin typeface="Arial"/>
              <a:ea typeface="Arial"/>
              <a:cs typeface="Arial"/>
              <a:sym typeface="Arial"/>
            </a:endParaRPr>
          </a:p>
        </p:txBody>
      </p:sp>
      <p:sp>
        <p:nvSpPr>
          <p:cNvPr id="164" name="Google Shape;164;g28c597929e5_2_206"/>
          <p:cNvSpPr/>
          <p:nvPr/>
        </p:nvSpPr>
        <p:spPr>
          <a:xfrm>
            <a:off x="9143449" y="982611"/>
            <a:ext cx="1929600" cy="542400"/>
          </a:xfrm>
          <a:prstGeom prst="rect">
            <a:avLst/>
          </a:prstGeom>
          <a:solidFill>
            <a:srgbClr val="066F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rPr>
              <a:t>Hobbies &amp; Interests </a:t>
            </a:r>
            <a:endParaRPr sz="1600">
              <a:solidFill>
                <a:schemeClr val="lt1"/>
              </a:solidFill>
              <a:latin typeface="Arial"/>
              <a:ea typeface="Arial"/>
              <a:cs typeface="Arial"/>
              <a:sym typeface="Arial"/>
            </a:endParaRPr>
          </a:p>
        </p:txBody>
      </p:sp>
      <p:sp>
        <p:nvSpPr>
          <p:cNvPr id="165" name="Google Shape;165;g28c597929e5_2_206"/>
          <p:cNvSpPr/>
          <p:nvPr/>
        </p:nvSpPr>
        <p:spPr>
          <a:xfrm>
            <a:off x="6256525" y="3432057"/>
            <a:ext cx="969300" cy="542400"/>
          </a:xfrm>
          <a:prstGeom prst="rect">
            <a:avLst/>
          </a:prstGeom>
          <a:solidFill>
            <a:srgbClr val="5D8D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rPr>
              <a:t>Goals </a:t>
            </a:r>
            <a:endParaRPr sz="1600">
              <a:solidFill>
                <a:schemeClr val="lt1"/>
              </a:solidFill>
              <a:latin typeface="Arial"/>
              <a:ea typeface="Arial"/>
              <a:cs typeface="Arial"/>
              <a:sym typeface="Arial"/>
            </a:endParaRPr>
          </a:p>
        </p:txBody>
      </p:sp>
      <p:sp>
        <p:nvSpPr>
          <p:cNvPr id="166" name="Google Shape;166;g28c597929e5_2_206"/>
          <p:cNvSpPr/>
          <p:nvPr/>
        </p:nvSpPr>
        <p:spPr>
          <a:xfrm>
            <a:off x="9143449" y="3432052"/>
            <a:ext cx="2254500" cy="542400"/>
          </a:xfrm>
          <a:prstGeom prst="rect">
            <a:avLst/>
          </a:prstGeom>
          <a:solidFill>
            <a:srgbClr val="BC800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rPr>
              <a:t>Personal Characteristics</a:t>
            </a:r>
            <a:endParaRPr sz="1600">
              <a:solidFill>
                <a:schemeClr val="lt1"/>
              </a:solidFill>
              <a:latin typeface="Arial"/>
              <a:ea typeface="Arial"/>
              <a:cs typeface="Arial"/>
              <a:sym typeface="Arial"/>
            </a:endParaRPr>
          </a:p>
        </p:txBody>
      </p:sp>
      <p:sp>
        <p:nvSpPr>
          <p:cNvPr id="167" name="Google Shape;167;g28c597929e5_2_206"/>
          <p:cNvSpPr/>
          <p:nvPr/>
        </p:nvSpPr>
        <p:spPr>
          <a:xfrm>
            <a:off x="0" y="275950"/>
            <a:ext cx="5834400" cy="6072600"/>
          </a:xfrm>
          <a:prstGeom prst="rect">
            <a:avLst/>
          </a:prstGeom>
          <a:solidFill>
            <a:srgbClr val="EAB17B"/>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g28c597929e5_2_206"/>
          <p:cNvSpPr/>
          <p:nvPr/>
        </p:nvSpPr>
        <p:spPr>
          <a:xfrm>
            <a:off x="0" y="275950"/>
            <a:ext cx="2455200" cy="542400"/>
          </a:xfrm>
          <a:prstGeom prst="rect">
            <a:avLst/>
          </a:prstGeom>
          <a:solidFill>
            <a:srgbClr val="C679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rPr>
              <a:t>User Description </a:t>
            </a:r>
            <a:endParaRPr sz="2000">
              <a:solidFill>
                <a:schemeClr val="lt1"/>
              </a:solidFill>
              <a:latin typeface="Arial"/>
              <a:ea typeface="Arial"/>
              <a:cs typeface="Arial"/>
              <a:sym typeface="Arial"/>
            </a:endParaRPr>
          </a:p>
        </p:txBody>
      </p:sp>
      <p:pic>
        <p:nvPicPr>
          <p:cNvPr id="169" name="Google Shape;169;g28c597929e5_2_206"/>
          <p:cNvPicPr preferRelativeResize="0"/>
          <p:nvPr/>
        </p:nvPicPr>
        <p:blipFill rotWithShape="1">
          <a:blip r:embed="rId3">
            <a:alphaModFix/>
          </a:blip>
          <a:srcRect b="4579" l="8959" r="66014" t="50077"/>
          <a:stretch/>
        </p:blipFill>
        <p:spPr>
          <a:xfrm>
            <a:off x="122025" y="982675"/>
            <a:ext cx="1929600" cy="2328925"/>
          </a:xfrm>
          <a:prstGeom prst="rect">
            <a:avLst/>
          </a:prstGeom>
          <a:noFill/>
          <a:ln>
            <a:noFill/>
          </a:ln>
        </p:spPr>
      </p:pic>
      <p:sp>
        <p:nvSpPr>
          <p:cNvPr id="170" name="Google Shape;170;g28c597929e5_2_206"/>
          <p:cNvSpPr txBox="1"/>
          <p:nvPr/>
        </p:nvSpPr>
        <p:spPr>
          <a:xfrm>
            <a:off x="2322600" y="1084538"/>
            <a:ext cx="3300900" cy="21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1"/>
                </a:solidFill>
                <a:latin typeface="Calibri"/>
                <a:ea typeface="Calibri"/>
                <a:cs typeface="Calibri"/>
                <a:sym typeface="Calibri"/>
              </a:rPr>
              <a:t>Name : </a:t>
            </a:r>
            <a:r>
              <a:rPr lang="en-US" sz="1800">
                <a:solidFill>
                  <a:schemeClr val="lt1"/>
                </a:solidFill>
                <a:latin typeface="Calibri"/>
                <a:ea typeface="Calibri"/>
                <a:cs typeface="Calibri"/>
                <a:sym typeface="Calibri"/>
              </a:rPr>
              <a:t>Jake Peralta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b="1" lang="en-US" sz="1800">
                <a:solidFill>
                  <a:schemeClr val="lt1"/>
                </a:solidFill>
                <a:latin typeface="Calibri"/>
                <a:ea typeface="Calibri"/>
                <a:cs typeface="Calibri"/>
                <a:sym typeface="Calibri"/>
              </a:rPr>
              <a:t>Age : </a:t>
            </a:r>
            <a:r>
              <a:rPr lang="en-US" sz="1800">
                <a:solidFill>
                  <a:schemeClr val="lt1"/>
                </a:solidFill>
                <a:latin typeface="Calibri"/>
                <a:ea typeface="Calibri"/>
                <a:cs typeface="Calibri"/>
                <a:sym typeface="Calibri"/>
              </a:rPr>
              <a:t>18</a:t>
            </a:r>
            <a:r>
              <a:rPr lang="en-US" sz="1800">
                <a:solidFill>
                  <a:schemeClr val="lt1"/>
                </a:solidFill>
                <a:latin typeface="Calibri"/>
                <a:ea typeface="Calibri"/>
                <a:cs typeface="Calibri"/>
                <a:sym typeface="Calibri"/>
              </a:rPr>
              <a:t> years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b="1" lang="en-US" sz="1800">
                <a:solidFill>
                  <a:schemeClr val="lt1"/>
                </a:solidFill>
                <a:latin typeface="Calibri"/>
                <a:ea typeface="Calibri"/>
                <a:cs typeface="Calibri"/>
                <a:sym typeface="Calibri"/>
              </a:rPr>
              <a:t>Occupation :</a:t>
            </a:r>
            <a:r>
              <a:rPr lang="en-US" sz="1800">
                <a:solidFill>
                  <a:schemeClr val="lt1"/>
                </a:solidFill>
                <a:latin typeface="Calibri"/>
                <a:ea typeface="Calibri"/>
                <a:cs typeface="Calibri"/>
                <a:sym typeface="Calibri"/>
              </a:rPr>
              <a:t> College Student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b="1" lang="en-US" sz="1800">
                <a:solidFill>
                  <a:schemeClr val="lt1"/>
                </a:solidFill>
                <a:latin typeface="Calibri"/>
                <a:ea typeface="Calibri"/>
                <a:cs typeface="Calibri"/>
                <a:sym typeface="Calibri"/>
              </a:rPr>
              <a:t>Location :</a:t>
            </a:r>
            <a:r>
              <a:rPr lang="en-US" sz="1800">
                <a:solidFill>
                  <a:schemeClr val="lt1"/>
                </a:solidFill>
                <a:latin typeface="Calibri"/>
                <a:ea typeface="Calibri"/>
                <a:cs typeface="Calibri"/>
                <a:sym typeface="Calibri"/>
              </a:rPr>
              <a:t> Lucknow </a:t>
            </a:r>
            <a:endParaRPr sz="1800">
              <a:solidFill>
                <a:schemeClr val="lt1"/>
              </a:solidFill>
              <a:latin typeface="Calibri"/>
              <a:ea typeface="Calibri"/>
              <a:cs typeface="Calibri"/>
              <a:sym typeface="Calibri"/>
            </a:endParaRPr>
          </a:p>
        </p:txBody>
      </p:sp>
      <p:sp>
        <p:nvSpPr>
          <p:cNvPr id="171" name="Google Shape;171;g28c597929e5_2_206"/>
          <p:cNvSpPr txBox="1"/>
          <p:nvPr/>
        </p:nvSpPr>
        <p:spPr>
          <a:xfrm>
            <a:off x="6109825" y="1660875"/>
            <a:ext cx="2758200" cy="140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Wants to learn new languages that will help him in further studies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Doesn’t have much time to devote due to busy schedule </a:t>
            </a:r>
            <a:endParaRPr sz="1500">
              <a:solidFill>
                <a:schemeClr val="lt1"/>
              </a:solidFill>
              <a:latin typeface="Calibri"/>
              <a:ea typeface="Calibri"/>
              <a:cs typeface="Calibri"/>
              <a:sym typeface="Calibri"/>
            </a:endParaRPr>
          </a:p>
        </p:txBody>
      </p:sp>
      <p:sp>
        <p:nvSpPr>
          <p:cNvPr id="172" name="Google Shape;172;g28c597929e5_2_206"/>
          <p:cNvSpPr txBox="1"/>
          <p:nvPr/>
        </p:nvSpPr>
        <p:spPr>
          <a:xfrm>
            <a:off x="9231525" y="1587175"/>
            <a:ext cx="2758200" cy="140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Is tech savvy </a:t>
            </a:r>
            <a:r>
              <a:rPr lang="en-US" sz="1500">
                <a:solidFill>
                  <a:schemeClr val="lt1"/>
                </a:solidFill>
                <a:latin typeface="Calibri"/>
                <a:ea typeface="Calibri"/>
                <a:cs typeface="Calibri"/>
                <a:sym typeface="Calibri"/>
              </a:rPr>
              <a:t>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Likes to play games </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p:txBody>
      </p:sp>
      <p:sp>
        <p:nvSpPr>
          <p:cNvPr id="173" name="Google Shape;173;g28c597929e5_2_206"/>
          <p:cNvSpPr txBox="1"/>
          <p:nvPr/>
        </p:nvSpPr>
        <p:spPr>
          <a:xfrm>
            <a:off x="9143450" y="4146800"/>
            <a:ext cx="2758200" cy="140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Willing to learn new things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Quick Learner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Doesn’t like boring things </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p:txBody>
      </p:sp>
      <p:sp>
        <p:nvSpPr>
          <p:cNvPr id="174" name="Google Shape;174;g28c597929e5_2_206"/>
          <p:cNvSpPr txBox="1"/>
          <p:nvPr/>
        </p:nvSpPr>
        <p:spPr>
          <a:xfrm>
            <a:off x="6109825" y="4146725"/>
            <a:ext cx="2758200" cy="140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Learn a new language gradually without devoting lot of time to it </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p:txBody>
      </p:sp>
      <p:sp>
        <p:nvSpPr>
          <p:cNvPr id="175" name="Google Shape;175;g28c597929e5_2_206"/>
          <p:cNvSpPr txBox="1"/>
          <p:nvPr/>
        </p:nvSpPr>
        <p:spPr>
          <a:xfrm>
            <a:off x="137075" y="3544925"/>
            <a:ext cx="5546700" cy="25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Jake is an </a:t>
            </a:r>
            <a:r>
              <a:rPr lang="en-US" sz="1600">
                <a:solidFill>
                  <a:schemeClr val="lt1"/>
                </a:solidFill>
              </a:rPr>
              <a:t>engineering</a:t>
            </a:r>
            <a:r>
              <a:rPr lang="en-US" sz="1600">
                <a:solidFill>
                  <a:schemeClr val="lt1"/>
                </a:solidFill>
              </a:rPr>
              <a:t> student who is interested in pursuing higher studied from Germany or Sweden, therefore he wants to </a:t>
            </a:r>
            <a:r>
              <a:rPr lang="en-US" sz="1600">
                <a:solidFill>
                  <a:schemeClr val="lt1"/>
                </a:solidFill>
              </a:rPr>
              <a:t>learn</a:t>
            </a:r>
            <a:r>
              <a:rPr lang="en-US" sz="1600">
                <a:solidFill>
                  <a:schemeClr val="lt1"/>
                </a:solidFill>
              </a:rPr>
              <a:t> these </a:t>
            </a:r>
            <a:r>
              <a:rPr lang="en-US" sz="1600">
                <a:solidFill>
                  <a:schemeClr val="lt1"/>
                </a:solidFill>
              </a:rPr>
              <a:t>languages</a:t>
            </a:r>
            <a:r>
              <a:rPr lang="en-US" sz="1600">
                <a:solidFill>
                  <a:schemeClr val="lt1"/>
                </a:solidFill>
              </a:rPr>
              <a:t> to achieve good understanding of both. Being a student, he doesn’t get much time and often forgets to learn. He wants an application that can help him learn daily and help him track his growth as well. Daily reminders would be great that will encourage him to learn a little daily, </a:t>
            </a:r>
            <a:endParaRPr sz="1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8c597929e5_2_262"/>
          <p:cNvSpPr/>
          <p:nvPr/>
        </p:nvSpPr>
        <p:spPr>
          <a:xfrm>
            <a:off x="6256525" y="756571"/>
            <a:ext cx="2758200" cy="2503200"/>
          </a:xfrm>
          <a:prstGeom prst="rect">
            <a:avLst/>
          </a:prstGeom>
          <a:solidFill>
            <a:schemeClr val="accent1"/>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g28c597929e5_2_262"/>
          <p:cNvSpPr/>
          <p:nvPr/>
        </p:nvSpPr>
        <p:spPr>
          <a:xfrm>
            <a:off x="9143449" y="756500"/>
            <a:ext cx="2758200" cy="2503200"/>
          </a:xfrm>
          <a:prstGeom prst="rect">
            <a:avLst/>
          </a:prstGeom>
          <a:solidFill>
            <a:schemeClr val="accent2"/>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g28c597929e5_2_262"/>
          <p:cNvSpPr/>
          <p:nvPr/>
        </p:nvSpPr>
        <p:spPr>
          <a:xfrm>
            <a:off x="6256525" y="3432064"/>
            <a:ext cx="2758200" cy="2503200"/>
          </a:xfrm>
          <a:prstGeom prst="rect">
            <a:avLst/>
          </a:prstGeom>
          <a:solidFill>
            <a:schemeClr val="accent3"/>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g28c597929e5_2_262"/>
          <p:cNvSpPr/>
          <p:nvPr/>
        </p:nvSpPr>
        <p:spPr>
          <a:xfrm>
            <a:off x="9143449" y="3432069"/>
            <a:ext cx="2758200" cy="2503200"/>
          </a:xfrm>
          <a:prstGeom prst="rect">
            <a:avLst/>
          </a:prstGeom>
          <a:solidFill>
            <a:schemeClr val="accent4"/>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g28c597929e5_2_262"/>
          <p:cNvSpPr/>
          <p:nvPr/>
        </p:nvSpPr>
        <p:spPr>
          <a:xfrm>
            <a:off x="6256525" y="982683"/>
            <a:ext cx="1929600" cy="542400"/>
          </a:xfrm>
          <a:prstGeom prst="rect">
            <a:avLst/>
          </a:prstGeom>
          <a:solidFill>
            <a:srgbClr val="10789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lt1"/>
                </a:solidFill>
              </a:rPr>
              <a:t>Needs &amp;  Challenges</a:t>
            </a:r>
            <a:endParaRPr sz="1600">
              <a:solidFill>
                <a:schemeClr val="lt1"/>
              </a:solidFill>
              <a:latin typeface="Arial"/>
              <a:ea typeface="Arial"/>
              <a:cs typeface="Arial"/>
              <a:sym typeface="Arial"/>
            </a:endParaRPr>
          </a:p>
        </p:txBody>
      </p:sp>
      <p:sp>
        <p:nvSpPr>
          <p:cNvPr id="186" name="Google Shape;186;g28c597929e5_2_262"/>
          <p:cNvSpPr/>
          <p:nvPr/>
        </p:nvSpPr>
        <p:spPr>
          <a:xfrm>
            <a:off x="9143449" y="982611"/>
            <a:ext cx="1929600" cy="542400"/>
          </a:xfrm>
          <a:prstGeom prst="rect">
            <a:avLst/>
          </a:prstGeom>
          <a:solidFill>
            <a:srgbClr val="066F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rPr>
              <a:t>Hobbies &amp; Interests </a:t>
            </a:r>
            <a:endParaRPr sz="1600">
              <a:solidFill>
                <a:schemeClr val="lt1"/>
              </a:solidFill>
              <a:latin typeface="Arial"/>
              <a:ea typeface="Arial"/>
              <a:cs typeface="Arial"/>
              <a:sym typeface="Arial"/>
            </a:endParaRPr>
          </a:p>
        </p:txBody>
      </p:sp>
      <p:sp>
        <p:nvSpPr>
          <p:cNvPr id="187" name="Google Shape;187;g28c597929e5_2_262"/>
          <p:cNvSpPr/>
          <p:nvPr/>
        </p:nvSpPr>
        <p:spPr>
          <a:xfrm>
            <a:off x="6256525" y="3432057"/>
            <a:ext cx="969300" cy="542400"/>
          </a:xfrm>
          <a:prstGeom prst="rect">
            <a:avLst/>
          </a:prstGeom>
          <a:solidFill>
            <a:srgbClr val="5D8D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rPr>
              <a:t>Goals </a:t>
            </a:r>
            <a:endParaRPr sz="1600">
              <a:solidFill>
                <a:schemeClr val="lt1"/>
              </a:solidFill>
              <a:latin typeface="Arial"/>
              <a:ea typeface="Arial"/>
              <a:cs typeface="Arial"/>
              <a:sym typeface="Arial"/>
            </a:endParaRPr>
          </a:p>
        </p:txBody>
      </p:sp>
      <p:sp>
        <p:nvSpPr>
          <p:cNvPr id="188" name="Google Shape;188;g28c597929e5_2_262"/>
          <p:cNvSpPr/>
          <p:nvPr/>
        </p:nvSpPr>
        <p:spPr>
          <a:xfrm>
            <a:off x="9143449" y="3432052"/>
            <a:ext cx="2254500" cy="542400"/>
          </a:xfrm>
          <a:prstGeom prst="rect">
            <a:avLst/>
          </a:prstGeom>
          <a:solidFill>
            <a:srgbClr val="BC800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rPr>
              <a:t>Personal Characteristics</a:t>
            </a:r>
            <a:endParaRPr sz="1600">
              <a:solidFill>
                <a:schemeClr val="lt1"/>
              </a:solidFill>
              <a:latin typeface="Arial"/>
              <a:ea typeface="Arial"/>
              <a:cs typeface="Arial"/>
              <a:sym typeface="Arial"/>
            </a:endParaRPr>
          </a:p>
        </p:txBody>
      </p:sp>
      <p:sp>
        <p:nvSpPr>
          <p:cNvPr id="189" name="Google Shape;189;g28c597929e5_2_262"/>
          <p:cNvSpPr/>
          <p:nvPr/>
        </p:nvSpPr>
        <p:spPr>
          <a:xfrm>
            <a:off x="0" y="275950"/>
            <a:ext cx="5834400" cy="6072600"/>
          </a:xfrm>
          <a:prstGeom prst="rect">
            <a:avLst/>
          </a:prstGeom>
          <a:solidFill>
            <a:srgbClr val="EAB17B"/>
          </a:solidFill>
          <a:ln>
            <a:noFill/>
          </a:ln>
        </p:spPr>
        <p:txBody>
          <a:bodyPr anchorCtr="0" anchor="ctr" bIns="45700" lIns="91425" spcFirstLastPara="1" rIns="91425" wrap="square" tIns="45700">
            <a:noAutofit/>
          </a:bodyPr>
          <a:lstStyle/>
          <a:p>
            <a:pPr indent="0" lvl="0" marL="120650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g28c597929e5_2_262"/>
          <p:cNvSpPr/>
          <p:nvPr/>
        </p:nvSpPr>
        <p:spPr>
          <a:xfrm>
            <a:off x="0" y="275950"/>
            <a:ext cx="2455200" cy="542400"/>
          </a:xfrm>
          <a:prstGeom prst="rect">
            <a:avLst/>
          </a:prstGeom>
          <a:solidFill>
            <a:srgbClr val="C679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rPr>
              <a:t>User Description </a:t>
            </a:r>
            <a:endParaRPr sz="2000">
              <a:solidFill>
                <a:schemeClr val="lt1"/>
              </a:solidFill>
              <a:latin typeface="Arial"/>
              <a:ea typeface="Arial"/>
              <a:cs typeface="Arial"/>
              <a:sym typeface="Arial"/>
            </a:endParaRPr>
          </a:p>
        </p:txBody>
      </p:sp>
      <p:pic>
        <p:nvPicPr>
          <p:cNvPr id="191" name="Google Shape;191;g28c597929e5_2_262"/>
          <p:cNvPicPr preferRelativeResize="0"/>
          <p:nvPr/>
        </p:nvPicPr>
        <p:blipFill rotWithShape="1">
          <a:blip r:embed="rId3">
            <a:alphaModFix/>
          </a:blip>
          <a:srcRect b="52106" l="65834" r="9141" t="4726"/>
          <a:stretch/>
        </p:blipFill>
        <p:spPr>
          <a:xfrm>
            <a:off x="76800" y="982675"/>
            <a:ext cx="1981797" cy="2277100"/>
          </a:xfrm>
          <a:prstGeom prst="rect">
            <a:avLst/>
          </a:prstGeom>
          <a:noFill/>
          <a:ln>
            <a:noFill/>
          </a:ln>
        </p:spPr>
      </p:pic>
      <p:sp>
        <p:nvSpPr>
          <p:cNvPr id="192" name="Google Shape;192;g28c597929e5_2_262"/>
          <p:cNvSpPr txBox="1"/>
          <p:nvPr/>
        </p:nvSpPr>
        <p:spPr>
          <a:xfrm>
            <a:off x="2292450" y="1092675"/>
            <a:ext cx="3451500" cy="20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1"/>
                </a:solidFill>
                <a:latin typeface="Calibri"/>
                <a:ea typeface="Calibri"/>
                <a:cs typeface="Calibri"/>
                <a:sym typeface="Calibri"/>
              </a:rPr>
              <a:t>Name : </a:t>
            </a:r>
            <a:r>
              <a:rPr lang="en-US" sz="1800">
                <a:solidFill>
                  <a:schemeClr val="lt1"/>
                </a:solidFill>
                <a:latin typeface="Calibri"/>
                <a:ea typeface="Calibri"/>
                <a:cs typeface="Calibri"/>
                <a:sym typeface="Calibri"/>
              </a:rPr>
              <a:t>Rosa Diaz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b="1" lang="en-US" sz="1800">
                <a:solidFill>
                  <a:schemeClr val="lt1"/>
                </a:solidFill>
                <a:latin typeface="Calibri"/>
                <a:ea typeface="Calibri"/>
                <a:cs typeface="Calibri"/>
                <a:sym typeface="Calibri"/>
              </a:rPr>
              <a:t>Age : </a:t>
            </a:r>
            <a:r>
              <a:rPr lang="en-US" sz="1800">
                <a:solidFill>
                  <a:schemeClr val="lt1"/>
                </a:solidFill>
                <a:latin typeface="Calibri"/>
                <a:ea typeface="Calibri"/>
                <a:cs typeface="Calibri"/>
                <a:sym typeface="Calibri"/>
              </a:rPr>
              <a:t>32</a:t>
            </a:r>
            <a:r>
              <a:rPr lang="en-US" sz="1800">
                <a:solidFill>
                  <a:schemeClr val="lt1"/>
                </a:solidFill>
                <a:latin typeface="Calibri"/>
                <a:ea typeface="Calibri"/>
                <a:cs typeface="Calibri"/>
                <a:sym typeface="Calibri"/>
              </a:rPr>
              <a:t> years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b="1" lang="en-US" sz="1800">
                <a:solidFill>
                  <a:schemeClr val="lt1"/>
                </a:solidFill>
                <a:latin typeface="Calibri"/>
                <a:ea typeface="Calibri"/>
                <a:cs typeface="Calibri"/>
                <a:sym typeface="Calibri"/>
              </a:rPr>
              <a:t>Occupation :</a:t>
            </a:r>
            <a:r>
              <a:rPr lang="en-US" sz="1800">
                <a:solidFill>
                  <a:schemeClr val="lt1"/>
                </a:solidFill>
                <a:latin typeface="Calibri"/>
                <a:ea typeface="Calibri"/>
                <a:cs typeface="Calibri"/>
                <a:sym typeface="Calibri"/>
              </a:rPr>
              <a:t> Traveller and Blogger</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b="1" lang="en-US" sz="1800">
                <a:solidFill>
                  <a:schemeClr val="lt1"/>
                </a:solidFill>
                <a:latin typeface="Calibri"/>
                <a:ea typeface="Calibri"/>
                <a:cs typeface="Calibri"/>
                <a:sym typeface="Calibri"/>
              </a:rPr>
              <a:t>Location : </a:t>
            </a:r>
            <a:r>
              <a:rPr lang="en-US" sz="1800">
                <a:solidFill>
                  <a:schemeClr val="lt1"/>
                </a:solidFill>
                <a:latin typeface="Calibri"/>
                <a:ea typeface="Calibri"/>
                <a:cs typeface="Calibri"/>
                <a:sym typeface="Calibri"/>
              </a:rPr>
              <a:t> Los Angeles </a:t>
            </a:r>
            <a:endParaRPr sz="1800">
              <a:solidFill>
                <a:schemeClr val="lt1"/>
              </a:solidFill>
              <a:latin typeface="Calibri"/>
              <a:ea typeface="Calibri"/>
              <a:cs typeface="Calibri"/>
              <a:sym typeface="Calibri"/>
            </a:endParaRPr>
          </a:p>
        </p:txBody>
      </p:sp>
      <p:sp>
        <p:nvSpPr>
          <p:cNvPr id="193" name="Google Shape;193;g28c597929e5_2_262"/>
          <p:cNvSpPr txBox="1"/>
          <p:nvPr/>
        </p:nvSpPr>
        <p:spPr>
          <a:xfrm>
            <a:off x="6183175" y="1525075"/>
            <a:ext cx="2904900" cy="162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Acquire basics of  new languages that will help her mingle with people during trips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Wants to learn through interesting exercises </a:t>
            </a:r>
            <a:endParaRPr sz="1500">
              <a:solidFill>
                <a:schemeClr val="lt1"/>
              </a:solidFill>
              <a:latin typeface="Calibri"/>
              <a:ea typeface="Calibri"/>
              <a:cs typeface="Calibri"/>
              <a:sym typeface="Calibri"/>
            </a:endParaRPr>
          </a:p>
        </p:txBody>
      </p:sp>
      <p:sp>
        <p:nvSpPr>
          <p:cNvPr id="194" name="Google Shape;194;g28c597929e5_2_262"/>
          <p:cNvSpPr txBox="1"/>
          <p:nvPr/>
        </p:nvSpPr>
        <p:spPr>
          <a:xfrm>
            <a:off x="9231525" y="1587175"/>
            <a:ext cx="2758200" cy="140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Likes to travel to different </a:t>
            </a:r>
            <a:r>
              <a:rPr lang="en-US" sz="1500">
                <a:solidFill>
                  <a:schemeClr val="lt1"/>
                </a:solidFill>
                <a:latin typeface="Calibri"/>
                <a:ea typeface="Calibri"/>
                <a:cs typeface="Calibri"/>
                <a:sym typeface="Calibri"/>
              </a:rPr>
              <a:t>countries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Exploring cultures across the world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Blogging </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p:txBody>
      </p:sp>
      <p:sp>
        <p:nvSpPr>
          <p:cNvPr id="195" name="Google Shape;195;g28c597929e5_2_262"/>
          <p:cNvSpPr txBox="1"/>
          <p:nvPr/>
        </p:nvSpPr>
        <p:spPr>
          <a:xfrm>
            <a:off x="6109825" y="3982875"/>
            <a:ext cx="2904900" cy="1822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Learn basic level of multiple languages as many as possible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Devote a limited time for it daily or weekly</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p:txBody>
      </p:sp>
      <p:sp>
        <p:nvSpPr>
          <p:cNvPr id="196" name="Google Shape;196;g28c597929e5_2_262"/>
          <p:cNvSpPr txBox="1"/>
          <p:nvPr/>
        </p:nvSpPr>
        <p:spPr>
          <a:xfrm>
            <a:off x="9143450" y="4146800"/>
            <a:ext cx="2758200" cy="140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Likes fun stuff</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Prefers new methods to learn things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Doesn’t devote a lot of time to a particular task </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p:txBody>
      </p:sp>
      <p:sp>
        <p:nvSpPr>
          <p:cNvPr id="197" name="Google Shape;197;g28c597929e5_2_262"/>
          <p:cNvSpPr txBox="1"/>
          <p:nvPr/>
        </p:nvSpPr>
        <p:spPr>
          <a:xfrm>
            <a:off x="137075" y="3544925"/>
            <a:ext cx="5546700" cy="25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Rosa Diaz is a traveller and blogger who </a:t>
            </a:r>
            <a:r>
              <a:rPr lang="en-US" sz="1600">
                <a:solidFill>
                  <a:schemeClr val="lt1"/>
                </a:solidFill>
              </a:rPr>
              <a:t>visits places across the world and interacts with lots of local people there. She wants to learn as many languages as possible but she doesn’t want to achieve fluency but only learn basics that will help her communicate and understand people. She doesn’t have much time to devote so she wants small sessions in which she can learn in a fun and interactive way. </a:t>
            </a:r>
            <a:endParaRPr sz="1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8c7ddf753c_0_24"/>
          <p:cNvSpPr txBox="1"/>
          <p:nvPr/>
        </p:nvSpPr>
        <p:spPr>
          <a:xfrm>
            <a:off x="378250" y="213900"/>
            <a:ext cx="11227500" cy="9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300">
                <a:latin typeface="Calibri"/>
                <a:ea typeface="Calibri"/>
                <a:cs typeface="Calibri"/>
                <a:sym typeface="Calibri"/>
              </a:rPr>
              <a:t>Analyzing our User Personas </a:t>
            </a:r>
            <a:endParaRPr sz="4300">
              <a:latin typeface="Calibri"/>
              <a:ea typeface="Calibri"/>
              <a:cs typeface="Calibri"/>
              <a:sym typeface="Calibri"/>
            </a:endParaRPr>
          </a:p>
        </p:txBody>
      </p:sp>
      <p:sp>
        <p:nvSpPr>
          <p:cNvPr id="204" name="Google Shape;204;g28c7ddf753c_0_24"/>
          <p:cNvSpPr txBox="1"/>
          <p:nvPr/>
        </p:nvSpPr>
        <p:spPr>
          <a:xfrm>
            <a:off x="378250" y="1359425"/>
            <a:ext cx="11394900" cy="50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5" name="Google Shape;205;g28c7ddf753c_0_24"/>
          <p:cNvSpPr txBox="1"/>
          <p:nvPr/>
        </p:nvSpPr>
        <p:spPr>
          <a:xfrm>
            <a:off x="363175" y="1449850"/>
            <a:ext cx="11455200" cy="50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Up on </a:t>
            </a:r>
            <a:r>
              <a:rPr lang="en-US" sz="1600"/>
              <a:t>looking</a:t>
            </a:r>
            <a:r>
              <a:rPr lang="en-US" sz="1600"/>
              <a:t> at different user personas, it is clear that different users have different requirements and a </a:t>
            </a:r>
            <a:r>
              <a:rPr lang="en-US" sz="1600"/>
              <a:t>successful</a:t>
            </a:r>
            <a:r>
              <a:rPr lang="en-US" sz="1600"/>
              <a:t> product is able to cater the needs of all its users. According to me the following can be solutions to challenges faced by above mentioned users-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Amy wants to learn languages and also gain fluency so that she could effectively communicate with her students. For this she requires to practice some speech exercises along with the already available exercises. Since, she is a dedicated learner, we can introduce some points that she will earn on completing challenges. The more no of challenges she completes per day, the higher will be the points earned. This will encourage her to learn more and the points can be later used to access </a:t>
            </a:r>
            <a:r>
              <a:rPr lang="en-US" sz="1600"/>
              <a:t>premium</a:t>
            </a:r>
            <a:r>
              <a:rPr lang="en-US" sz="1600"/>
              <a:t> features.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Jake wants to learn certain languages to a goof level and he has </a:t>
            </a:r>
            <a:r>
              <a:rPr lang="en-US" sz="1600"/>
              <a:t>only</a:t>
            </a:r>
            <a:r>
              <a:rPr lang="en-US" sz="1600"/>
              <a:t> limited time to do so. Mentor sessions will be great for him as he will be able to learn a lot more. With his busy schedule he might forget to </a:t>
            </a:r>
            <a:r>
              <a:rPr lang="en-US" sz="1600"/>
              <a:t>learn</a:t>
            </a:r>
            <a:r>
              <a:rPr lang="en-US" sz="1600"/>
              <a:t> daily, therefore daily reminders would be good for him. Gamification will help in keeping him interested while learning the content.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Rosa wants to learn the basics that are </a:t>
            </a:r>
            <a:r>
              <a:rPr lang="en-US" sz="1600"/>
              <a:t>enough</a:t>
            </a:r>
            <a:r>
              <a:rPr lang="en-US" sz="1600"/>
              <a:t> to communicate. Collaborative study groups where users can exchange information would be nice for her since, she can learn from native users and other efficient learners. A daily goal set up would be nice where she can set how much time she would like to devote daily. When she has devoted that much time, the application will sent a notification about it, thereby saving her time.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8c597929e5_2_224"/>
          <p:cNvSpPr txBox="1"/>
          <p:nvPr/>
        </p:nvSpPr>
        <p:spPr>
          <a:xfrm>
            <a:off x="459500" y="3921200"/>
            <a:ext cx="37473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95959"/>
                </a:solidFill>
              </a:rPr>
              <a:t>Here, I have listed some pain points that I face being the user of Duolingo. Addressing these features will help in </a:t>
            </a:r>
            <a:r>
              <a:rPr lang="en-US" sz="1800">
                <a:solidFill>
                  <a:srgbClr val="595959"/>
                </a:solidFill>
              </a:rPr>
              <a:t>improving customer satisfaction as well as customer acquisition. </a:t>
            </a:r>
            <a:endParaRPr sz="1800">
              <a:solidFill>
                <a:srgbClr val="595959"/>
              </a:solidFill>
              <a:latin typeface="Arial"/>
              <a:ea typeface="Arial"/>
              <a:cs typeface="Arial"/>
              <a:sym typeface="Arial"/>
            </a:endParaRPr>
          </a:p>
        </p:txBody>
      </p:sp>
      <p:sp>
        <p:nvSpPr>
          <p:cNvPr id="212" name="Google Shape;212;g28c597929e5_2_224"/>
          <p:cNvSpPr/>
          <p:nvPr/>
        </p:nvSpPr>
        <p:spPr>
          <a:xfrm>
            <a:off x="0" y="1855971"/>
            <a:ext cx="7068900" cy="867600"/>
          </a:xfrm>
          <a:prstGeom prst="rect">
            <a:avLst/>
          </a:prstGeom>
          <a:solidFill>
            <a:srgbClr val="6DAF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3" name="Google Shape;213;g28c597929e5_2_224"/>
          <p:cNvSpPr/>
          <p:nvPr/>
        </p:nvSpPr>
        <p:spPr>
          <a:xfrm>
            <a:off x="4489938" y="3122063"/>
            <a:ext cx="2989500" cy="855900"/>
          </a:xfrm>
          <a:prstGeom prst="rect">
            <a:avLst/>
          </a:prstGeom>
          <a:solidFill>
            <a:srgbClr val="EA3D1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4" name="Google Shape;214;g28c597929e5_2_224"/>
          <p:cNvSpPr/>
          <p:nvPr/>
        </p:nvSpPr>
        <p:spPr>
          <a:xfrm>
            <a:off x="4902444" y="4376433"/>
            <a:ext cx="2989500" cy="855900"/>
          </a:xfrm>
          <a:prstGeom prst="rect">
            <a:avLst/>
          </a:prstGeom>
          <a:solidFill>
            <a:srgbClr val="18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5" name="Google Shape;215;g28c597929e5_2_224"/>
          <p:cNvSpPr/>
          <p:nvPr/>
        </p:nvSpPr>
        <p:spPr>
          <a:xfrm>
            <a:off x="5275375" y="5624950"/>
            <a:ext cx="3513300" cy="855900"/>
          </a:xfrm>
          <a:prstGeom prst="rect">
            <a:avLst/>
          </a:prstGeom>
          <a:solidFill>
            <a:srgbClr val="7316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6" name="Google Shape;216;g28c597929e5_2_224"/>
          <p:cNvSpPr/>
          <p:nvPr/>
        </p:nvSpPr>
        <p:spPr>
          <a:xfrm>
            <a:off x="4489938" y="2711755"/>
            <a:ext cx="2579100" cy="410400"/>
          </a:xfrm>
          <a:prstGeom prst="parallelogram">
            <a:avLst>
              <a:gd fmla="val 222143" name="adj"/>
            </a:avLst>
          </a:prstGeom>
          <a:solidFill>
            <a:srgbClr val="5183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7" name="Google Shape;217;g28c597929e5_2_224"/>
          <p:cNvSpPr/>
          <p:nvPr/>
        </p:nvSpPr>
        <p:spPr>
          <a:xfrm>
            <a:off x="4900246" y="3966125"/>
            <a:ext cx="2579100" cy="410400"/>
          </a:xfrm>
          <a:prstGeom prst="parallelogram">
            <a:avLst>
              <a:gd fmla="val 222143" name="adj"/>
            </a:avLst>
          </a:prstGeom>
          <a:solidFill>
            <a:srgbClr val="AF2D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8" name="Google Shape;218;g28c597929e5_2_224"/>
          <p:cNvSpPr/>
          <p:nvPr/>
        </p:nvSpPr>
        <p:spPr>
          <a:xfrm>
            <a:off x="5312752" y="5220495"/>
            <a:ext cx="2579100" cy="410400"/>
          </a:xfrm>
          <a:prstGeom prst="parallelogram">
            <a:avLst>
              <a:gd fmla="val 222143" name="adj"/>
            </a:avLst>
          </a:prstGeom>
          <a:solidFill>
            <a:srgbClr val="116A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9" name="Google Shape;219;g28c597929e5_2_224"/>
          <p:cNvSpPr txBox="1"/>
          <p:nvPr/>
        </p:nvSpPr>
        <p:spPr>
          <a:xfrm>
            <a:off x="8698250" y="5683450"/>
            <a:ext cx="2773200" cy="73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a:solidFill>
                  <a:schemeClr val="dk1"/>
                </a:solidFill>
              </a:rPr>
              <a:t>With duolingo, we don’t having speech exercises, therefore learning is very limited </a:t>
            </a:r>
            <a:endParaRPr>
              <a:solidFill>
                <a:schemeClr val="dk1"/>
              </a:solidFill>
              <a:latin typeface="Arial"/>
              <a:ea typeface="Arial"/>
              <a:cs typeface="Arial"/>
              <a:sym typeface="Arial"/>
            </a:endParaRPr>
          </a:p>
        </p:txBody>
      </p:sp>
      <p:sp>
        <p:nvSpPr>
          <p:cNvPr id="220" name="Google Shape;220;g28c597929e5_2_224"/>
          <p:cNvSpPr txBox="1"/>
          <p:nvPr/>
        </p:nvSpPr>
        <p:spPr>
          <a:xfrm>
            <a:off x="7871043" y="4356799"/>
            <a:ext cx="25908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a:solidFill>
                  <a:schemeClr val="dk1"/>
                </a:solidFill>
              </a:rPr>
              <a:t>There are some inaccuracies in content sometimes, so content needs to revised and updated </a:t>
            </a:r>
            <a:r>
              <a:rPr lang="en-US">
                <a:solidFill>
                  <a:schemeClr val="dk1"/>
                </a:solidFill>
              </a:rPr>
              <a:t>continuously</a:t>
            </a:r>
            <a:endParaRPr>
              <a:solidFill>
                <a:schemeClr val="dk1"/>
              </a:solidFill>
              <a:latin typeface="Arial"/>
              <a:ea typeface="Arial"/>
              <a:cs typeface="Arial"/>
              <a:sym typeface="Arial"/>
            </a:endParaRPr>
          </a:p>
        </p:txBody>
      </p:sp>
      <p:sp>
        <p:nvSpPr>
          <p:cNvPr id="221" name="Google Shape;221;g28c597929e5_2_224"/>
          <p:cNvSpPr txBox="1"/>
          <p:nvPr/>
        </p:nvSpPr>
        <p:spPr>
          <a:xfrm>
            <a:off x="7486748" y="3088625"/>
            <a:ext cx="33594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a:solidFill>
                  <a:schemeClr val="dk1"/>
                </a:solidFill>
              </a:rPr>
              <a:t>Facial expressions and gestures also play an important role in communication via language, and to learn that </a:t>
            </a:r>
            <a:r>
              <a:rPr lang="en-US">
                <a:solidFill>
                  <a:schemeClr val="dk1"/>
                </a:solidFill>
              </a:rPr>
              <a:t>properly, F2F interaction is required.</a:t>
            </a:r>
            <a:endParaRPr>
              <a:solidFill>
                <a:schemeClr val="dk1"/>
              </a:solidFill>
              <a:latin typeface="Arial"/>
              <a:ea typeface="Arial"/>
              <a:cs typeface="Arial"/>
              <a:sym typeface="Arial"/>
            </a:endParaRPr>
          </a:p>
        </p:txBody>
      </p:sp>
      <p:sp>
        <p:nvSpPr>
          <p:cNvPr id="222" name="Google Shape;222;g28c597929e5_2_224"/>
          <p:cNvSpPr txBox="1"/>
          <p:nvPr/>
        </p:nvSpPr>
        <p:spPr>
          <a:xfrm>
            <a:off x="6888175" y="1917350"/>
            <a:ext cx="3359400" cy="73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a:solidFill>
                  <a:schemeClr val="dk1"/>
                </a:solidFill>
              </a:rPr>
              <a:t>The exercises for user becomes repetitive and thereby very easy and they don’t learn anything significant </a:t>
            </a:r>
            <a:endParaRPr>
              <a:solidFill>
                <a:schemeClr val="dk1"/>
              </a:solidFill>
              <a:latin typeface="Arial"/>
              <a:ea typeface="Arial"/>
              <a:cs typeface="Arial"/>
              <a:sym typeface="Arial"/>
            </a:endParaRPr>
          </a:p>
        </p:txBody>
      </p:sp>
      <p:sp>
        <p:nvSpPr>
          <p:cNvPr id="223" name="Google Shape;223;g28c597929e5_2_224"/>
          <p:cNvSpPr/>
          <p:nvPr/>
        </p:nvSpPr>
        <p:spPr>
          <a:xfrm>
            <a:off x="3917201" y="2077413"/>
            <a:ext cx="3046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rPr>
              <a:t>Exercises become repetitive </a:t>
            </a:r>
            <a:endParaRPr/>
          </a:p>
        </p:txBody>
      </p:sp>
      <p:sp>
        <p:nvSpPr>
          <p:cNvPr id="224" name="Google Shape;224;g28c597929e5_2_224"/>
          <p:cNvSpPr/>
          <p:nvPr/>
        </p:nvSpPr>
        <p:spPr>
          <a:xfrm>
            <a:off x="4497250" y="3337588"/>
            <a:ext cx="29895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rPr>
              <a:t>No face to face interaction </a:t>
            </a:r>
            <a:endParaRPr/>
          </a:p>
        </p:txBody>
      </p:sp>
      <p:sp>
        <p:nvSpPr>
          <p:cNvPr id="225" name="Google Shape;225;g28c597929e5_2_224"/>
          <p:cNvSpPr/>
          <p:nvPr/>
        </p:nvSpPr>
        <p:spPr>
          <a:xfrm>
            <a:off x="4995650" y="4597825"/>
            <a:ext cx="32133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rPr>
              <a:t>Inaccuracies in the system </a:t>
            </a:r>
            <a:endParaRPr/>
          </a:p>
        </p:txBody>
      </p:sp>
      <p:sp>
        <p:nvSpPr>
          <p:cNvPr id="226" name="Google Shape;226;g28c597929e5_2_224"/>
          <p:cNvSpPr/>
          <p:nvPr/>
        </p:nvSpPr>
        <p:spPr>
          <a:xfrm>
            <a:off x="5312750" y="5858050"/>
            <a:ext cx="35883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rPr>
              <a:t>Speaking ability is not enhanced </a:t>
            </a:r>
            <a:endParaRPr/>
          </a:p>
        </p:txBody>
      </p:sp>
      <p:sp>
        <p:nvSpPr>
          <p:cNvPr id="227" name="Google Shape;227;g28c597929e5_2_224"/>
          <p:cNvSpPr txBox="1"/>
          <p:nvPr/>
        </p:nvSpPr>
        <p:spPr>
          <a:xfrm>
            <a:off x="378250" y="213900"/>
            <a:ext cx="11227500" cy="113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300">
                <a:latin typeface="Calibri"/>
                <a:ea typeface="Calibri"/>
                <a:cs typeface="Calibri"/>
                <a:sym typeface="Calibri"/>
              </a:rPr>
              <a:t>Pain Points of Users</a:t>
            </a:r>
            <a:endParaRPr sz="4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USINESS">
      <a:dk1>
        <a:srgbClr val="000000"/>
      </a:dk1>
      <a:lt1>
        <a:srgbClr val="FFFFFF"/>
      </a:lt1>
      <a:dk2>
        <a:srgbClr val="44546A"/>
      </a:dk2>
      <a:lt2>
        <a:srgbClr val="E7E6E6"/>
      </a:lt2>
      <a:accent1>
        <a:srgbClr val="16A1CA"/>
      </a:accent1>
      <a:accent2>
        <a:srgbClr val="099481"/>
      </a:accent2>
      <a:accent3>
        <a:srgbClr val="7DBC2D"/>
      </a:accent3>
      <a:accent4>
        <a:srgbClr val="EEA720"/>
      </a:accent4>
      <a:accent5>
        <a:srgbClr val="E13A62"/>
      </a:accent5>
      <a:accent6>
        <a:srgbClr val="9132A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2015-08-22T14:32:45Z</dcterms:created>
  <dc:creator>SlideModel</dc:creator>
</cp:coreProperties>
</file>