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Economica" panose="02000506040000020004" pitchFamily="2" charset="77"/>
      <p:regular r:id="rId46"/>
      <p:bold r:id="rId47"/>
      <p:italic r:id="rId48"/>
      <p:boldItalic r:id="rId49"/>
    </p:embeddedFont>
    <p:embeddedFont>
      <p:font typeface="Open Sans" panose="020F0502020204030204" pitchFamily="34" charset="0"/>
      <p:regular r:id="rId50"/>
      <p:bold r:id="rId51"/>
      <p:italic r:id="rId52"/>
      <p:boldItalic r:id="rId53"/>
    </p:embeddedFont>
    <p:embeddedFont>
      <p:font typeface="Pacifico" panose="020F0502020204030204" pitchFamily="34" charset="0"/>
      <p:regular r:id="rId54"/>
    </p:embeddedFont>
    <p:embeddedFont>
      <p:font typeface="Roboto" panose="02000000000000000000" pitchFamily="2" charset="0"/>
      <p:regular r:id="rId55"/>
      <p:bold r:id="rId56"/>
      <p:italic r:id="rId57"/>
      <p:boldItalic r:id="rId58"/>
    </p:embeddedFont>
    <p:embeddedFont>
      <p:font typeface="Roboto Black" panose="020F0502020204030204" pitchFamily="34" charset="0"/>
      <p:bold r:id="rId59"/>
      <p:boldItalic r:id="rId60"/>
    </p:embeddedFont>
    <p:embeddedFont>
      <p:font typeface="Roboto Medium" panose="020F0502020204030204"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DC2424-F55E-4B1C-8EC2-61CF8AB4A866}">
  <a:tblStyle styleId="{96DC2424-F55E-4B1C-8EC2-61CF8AB4A8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1ee32ad9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41ee32ad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1ee32ad9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1ee32ad9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1ee32ad9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1ee32ad9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1ee32ad9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1ee32ad9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1ee32ad9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1ee32ad9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1ee32ad9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1ee32ad9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1ee32ad9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1ee32ad9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31625439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31625439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31625439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231625439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231625439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231625439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31625439e_0_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31625439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231625439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231625439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231625439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231625439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231625439e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231625439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231625439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231625439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231625439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231625439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231625439e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231625439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231625439e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231625439e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231625439e_0_5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231625439e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2ed0803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2ed0803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42b7916baa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42b7916ba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1ee32ad9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1ee32ad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231625439e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231625439e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231625439e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231625439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231625439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231625439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231625439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231625439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32332509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32332509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43233250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43233250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432332509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43233250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32332509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432332509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432332509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432332509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432332509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432332509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31625439e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31625439e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4323325092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432332509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432332509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432332509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43242f26f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43242f26f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43088410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43088410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625439e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31625439e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41ee32ad9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41ee32ad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31625439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31625439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1ee32ad9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1ee32ad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31625439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31625439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7.xml"/><Relationship Id="rId1" Type="http://schemas.openxmlformats.org/officeDocument/2006/relationships/slideLayout" Target="../slideLayouts/slideLayout11.xml"/><Relationship Id="rId5" Type="http://schemas.openxmlformats.org/officeDocument/2006/relationships/image" Target="../media/image33.jpg"/><Relationship Id="rId4" Type="http://schemas.openxmlformats.org/officeDocument/2006/relationships/image" Target="../media/image32.jp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play.google.com/store/apps/details?id=com.dep.tinytoes"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https://drive.google.com/file/d/1yI3I7sKXGfRbk9fJ5Nb8-91O-fsrj4_6/view?usp=sharing" TargetMode="External"/><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presentation/d/13mQz22VSfGnyBJk2X5nNRMe7ukOKrV0GXxp7oKQPR1k/edit#slide=id.gc6f889893_0_0"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jpg"/><Relationship Id="rId2" Type="http://schemas.openxmlformats.org/officeDocument/2006/relationships/notesSlide" Target="../notesSlides/notesSlide8.xml"/><Relationship Id="rId16" Type="http://schemas.openxmlformats.org/officeDocument/2006/relationships/image" Target="../media/image14.jpg"/><Relationship Id="rId1" Type="http://schemas.openxmlformats.org/officeDocument/2006/relationships/slideLayout" Target="../slideLayouts/slideLayout1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6.jp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p:nvPr/>
        </p:nvSpPr>
        <p:spPr>
          <a:xfrm>
            <a:off x="2343000" y="381000"/>
            <a:ext cx="41529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latin typeface="Pacifico"/>
                <a:ea typeface="Pacifico"/>
                <a:cs typeface="Pacifico"/>
                <a:sym typeface="Pacifico"/>
              </a:rPr>
              <a:t>Tiny Toes </a:t>
            </a:r>
            <a:endParaRPr sz="4000">
              <a:latin typeface="Pacifico"/>
              <a:ea typeface="Pacifico"/>
              <a:cs typeface="Pacifico"/>
              <a:sym typeface="Pacifico"/>
            </a:endParaRPr>
          </a:p>
        </p:txBody>
      </p:sp>
      <p:sp>
        <p:nvSpPr>
          <p:cNvPr id="63" name="Google Shape;63;p13"/>
          <p:cNvSpPr txBox="1"/>
          <p:nvPr/>
        </p:nvSpPr>
        <p:spPr>
          <a:xfrm>
            <a:off x="2085825" y="1400175"/>
            <a:ext cx="4819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A complete Maternity Guide </a:t>
            </a:r>
            <a:endParaRPr>
              <a:latin typeface="Roboto"/>
              <a:ea typeface="Roboto"/>
              <a:cs typeface="Roboto"/>
              <a:sym typeface="Roboto"/>
            </a:endParaRPr>
          </a:p>
        </p:txBody>
      </p:sp>
      <p:sp>
        <p:nvSpPr>
          <p:cNvPr id="64" name="Google Shape;64;p13"/>
          <p:cNvSpPr txBox="1"/>
          <p:nvPr/>
        </p:nvSpPr>
        <p:spPr>
          <a:xfrm>
            <a:off x="3000225" y="1952625"/>
            <a:ext cx="30672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t>CP301 : DEP </a:t>
            </a:r>
            <a:endParaRPr sz="1700" b="1"/>
          </a:p>
        </p:txBody>
      </p:sp>
      <p:sp>
        <p:nvSpPr>
          <p:cNvPr id="65" name="Google Shape;65;p13"/>
          <p:cNvSpPr/>
          <p:nvPr/>
        </p:nvSpPr>
        <p:spPr>
          <a:xfrm>
            <a:off x="3000225" y="2695575"/>
            <a:ext cx="3228900" cy="12621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3257325" y="2819400"/>
            <a:ext cx="2714700" cy="118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rPr>
              <a:t>Arshdeep Singh (2020CSB1074)</a:t>
            </a:r>
            <a:endParaRPr sz="1300">
              <a:solidFill>
                <a:schemeClr val="dk1"/>
              </a:solidFill>
            </a:endParaRPr>
          </a:p>
          <a:p>
            <a:pPr marL="0" lvl="0" indent="0" algn="ctr" rtl="0">
              <a:spcBef>
                <a:spcPts val="0"/>
              </a:spcBef>
              <a:spcAft>
                <a:spcPts val="0"/>
              </a:spcAft>
              <a:buClr>
                <a:schemeClr val="dk1"/>
              </a:buClr>
              <a:buSzPts val="1100"/>
              <a:buFont typeface="Arial"/>
              <a:buNone/>
            </a:pPr>
            <a:r>
              <a:rPr lang="en" sz="1300">
                <a:solidFill>
                  <a:schemeClr val="dk1"/>
                </a:solidFill>
              </a:rPr>
              <a:t>Inayat Kaur (2020CSB1088)</a:t>
            </a:r>
            <a:endParaRPr sz="1300">
              <a:solidFill>
                <a:schemeClr val="dk1"/>
              </a:solidFill>
            </a:endParaRPr>
          </a:p>
          <a:p>
            <a:pPr marL="0" lvl="0" indent="0" algn="ctr" rtl="0">
              <a:spcBef>
                <a:spcPts val="0"/>
              </a:spcBef>
              <a:spcAft>
                <a:spcPts val="0"/>
              </a:spcAft>
              <a:buClr>
                <a:schemeClr val="dk1"/>
              </a:buClr>
              <a:buSzPts val="1100"/>
              <a:buFont typeface="Arial"/>
              <a:buNone/>
            </a:pPr>
            <a:r>
              <a:rPr lang="en" sz="1300">
                <a:solidFill>
                  <a:schemeClr val="dk1"/>
                </a:solidFill>
              </a:rPr>
              <a:t>Ruchika Sharma (2020CSB1119)</a:t>
            </a:r>
            <a:endParaRPr sz="1300">
              <a:solidFill>
                <a:schemeClr val="dk1"/>
              </a:solidFill>
            </a:endParaRPr>
          </a:p>
          <a:p>
            <a:pPr marL="0" lvl="0" indent="0" algn="ctr" rtl="0">
              <a:spcBef>
                <a:spcPts val="0"/>
              </a:spcBef>
              <a:spcAft>
                <a:spcPts val="0"/>
              </a:spcAft>
              <a:buClr>
                <a:schemeClr val="dk1"/>
              </a:buClr>
              <a:buSzPts val="1100"/>
              <a:buFont typeface="Arial"/>
              <a:buNone/>
            </a:pPr>
            <a:r>
              <a:rPr lang="en" sz="1300">
                <a:solidFill>
                  <a:schemeClr val="dk1"/>
                </a:solidFill>
              </a:rPr>
              <a:t>Ayushi Patel (2020CSB1080)</a:t>
            </a:r>
            <a:endParaRPr sz="1300">
              <a:solidFill>
                <a:schemeClr val="dk1"/>
              </a:solidFill>
            </a:endParaRPr>
          </a:p>
          <a:p>
            <a:pPr marL="0" lvl="0" indent="0" algn="ctr" rtl="0">
              <a:spcBef>
                <a:spcPts val="0"/>
              </a:spcBef>
              <a:spcAft>
                <a:spcPts val="0"/>
              </a:spcAft>
              <a:buClr>
                <a:schemeClr val="dk1"/>
              </a:buClr>
              <a:buSzPts val="1100"/>
              <a:buFont typeface="Arial"/>
              <a:buNone/>
            </a:pPr>
            <a:endParaRPr sz="1300">
              <a:solidFill>
                <a:schemeClr val="dk1"/>
              </a:solidFill>
            </a:endParaRPr>
          </a:p>
        </p:txBody>
      </p:sp>
      <p:sp>
        <p:nvSpPr>
          <p:cNvPr id="67" name="Google Shape;67;p13"/>
          <p:cNvSpPr/>
          <p:nvPr/>
        </p:nvSpPr>
        <p:spPr>
          <a:xfrm>
            <a:off x="3000225" y="4191000"/>
            <a:ext cx="3276600" cy="7143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3"/>
          <p:cNvSpPr txBox="1"/>
          <p:nvPr/>
        </p:nvSpPr>
        <p:spPr>
          <a:xfrm>
            <a:off x="3214425" y="4254225"/>
            <a:ext cx="284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lt1"/>
                </a:solidFill>
              </a:rPr>
              <a:t>Consultant : Dr Garima </a:t>
            </a:r>
            <a:endParaRPr>
              <a:solidFill>
                <a:schemeClr val="lt1"/>
              </a:solidFill>
            </a:endParaRPr>
          </a:p>
          <a:p>
            <a:pPr marL="0" lvl="0" indent="0" algn="ctr" rtl="0">
              <a:spcBef>
                <a:spcPts val="0"/>
              </a:spcBef>
              <a:spcAft>
                <a:spcPts val="0"/>
              </a:spcAft>
              <a:buClr>
                <a:schemeClr val="dk1"/>
              </a:buClr>
              <a:buSzPts val="1100"/>
              <a:buFont typeface="Arial"/>
              <a:buNone/>
            </a:pPr>
            <a:r>
              <a:rPr lang="en">
                <a:solidFill>
                  <a:schemeClr val="lt1"/>
                </a:solidFill>
              </a:rPr>
              <a:t>Mentor : Dr Puneet Goyal </a:t>
            </a:r>
            <a:endParaRPr>
              <a:solidFill>
                <a:schemeClr val="lt1"/>
              </a:solidFill>
            </a:endParaRPr>
          </a:p>
        </p:txBody>
      </p:sp>
      <p:cxnSp>
        <p:nvCxnSpPr>
          <p:cNvPr id="69" name="Google Shape;69;p13"/>
          <p:cNvCxnSpPr/>
          <p:nvPr/>
        </p:nvCxnSpPr>
        <p:spPr>
          <a:xfrm rot="10800000" flipH="1">
            <a:off x="400050" y="304800"/>
            <a:ext cx="9600" cy="1143000"/>
          </a:xfrm>
          <a:prstGeom prst="straightConnector1">
            <a:avLst/>
          </a:prstGeom>
          <a:noFill/>
          <a:ln w="38100" cap="flat" cmpd="sng">
            <a:solidFill>
              <a:srgbClr val="81D5FA"/>
            </a:solidFill>
            <a:prstDash val="solid"/>
            <a:round/>
            <a:headEnd type="none" w="med" len="med"/>
            <a:tailEnd type="none" w="med" len="med"/>
          </a:ln>
        </p:spPr>
      </p:cxnSp>
      <p:cxnSp>
        <p:nvCxnSpPr>
          <p:cNvPr id="70" name="Google Shape;70;p13"/>
          <p:cNvCxnSpPr/>
          <p:nvPr/>
        </p:nvCxnSpPr>
        <p:spPr>
          <a:xfrm rot="10800000" flipH="1">
            <a:off x="409650" y="304800"/>
            <a:ext cx="1276500" cy="9600"/>
          </a:xfrm>
          <a:prstGeom prst="straightConnector1">
            <a:avLst/>
          </a:prstGeom>
          <a:noFill/>
          <a:ln w="38100" cap="flat" cmpd="sng">
            <a:solidFill>
              <a:srgbClr val="CE718E"/>
            </a:solidFill>
            <a:prstDash val="solid"/>
            <a:round/>
            <a:headEnd type="none" w="med" len="med"/>
            <a:tailEnd type="none" w="med" len="med"/>
          </a:ln>
        </p:spPr>
      </p:cxnSp>
      <p:cxnSp>
        <p:nvCxnSpPr>
          <p:cNvPr id="71" name="Google Shape;71;p13"/>
          <p:cNvCxnSpPr/>
          <p:nvPr/>
        </p:nvCxnSpPr>
        <p:spPr>
          <a:xfrm rot="10800000" flipH="1">
            <a:off x="590550" y="514350"/>
            <a:ext cx="9600" cy="1143000"/>
          </a:xfrm>
          <a:prstGeom prst="straightConnector1">
            <a:avLst/>
          </a:prstGeom>
          <a:noFill/>
          <a:ln w="38100" cap="flat" cmpd="sng">
            <a:solidFill>
              <a:srgbClr val="CE718E"/>
            </a:solidFill>
            <a:prstDash val="solid"/>
            <a:round/>
            <a:headEnd type="none" w="med" len="med"/>
            <a:tailEnd type="none" w="med" len="med"/>
          </a:ln>
        </p:spPr>
      </p:cxnSp>
      <p:cxnSp>
        <p:nvCxnSpPr>
          <p:cNvPr id="72" name="Google Shape;72;p13"/>
          <p:cNvCxnSpPr/>
          <p:nvPr/>
        </p:nvCxnSpPr>
        <p:spPr>
          <a:xfrm rot="10800000" flipH="1">
            <a:off x="590550" y="514350"/>
            <a:ext cx="1276500" cy="9600"/>
          </a:xfrm>
          <a:prstGeom prst="straightConnector1">
            <a:avLst/>
          </a:prstGeom>
          <a:noFill/>
          <a:ln w="38100" cap="flat" cmpd="sng">
            <a:solidFill>
              <a:srgbClr val="81D5FA"/>
            </a:solidFill>
            <a:prstDash val="solid"/>
            <a:round/>
            <a:headEnd type="none" w="med" len="med"/>
            <a:tailEnd type="none" w="med" len="med"/>
          </a:ln>
        </p:spPr>
      </p:cxnSp>
      <p:cxnSp>
        <p:nvCxnSpPr>
          <p:cNvPr id="73" name="Google Shape;73;p13"/>
          <p:cNvCxnSpPr/>
          <p:nvPr/>
        </p:nvCxnSpPr>
        <p:spPr>
          <a:xfrm rot="10800000" flipH="1">
            <a:off x="7410300" y="4914900"/>
            <a:ext cx="1276500" cy="9600"/>
          </a:xfrm>
          <a:prstGeom prst="straightConnector1">
            <a:avLst/>
          </a:prstGeom>
          <a:noFill/>
          <a:ln w="38100" cap="flat" cmpd="sng">
            <a:solidFill>
              <a:srgbClr val="81D5FA"/>
            </a:solidFill>
            <a:prstDash val="solid"/>
            <a:round/>
            <a:headEnd type="none" w="med" len="med"/>
            <a:tailEnd type="none" w="med" len="med"/>
          </a:ln>
        </p:spPr>
      </p:cxnSp>
      <p:cxnSp>
        <p:nvCxnSpPr>
          <p:cNvPr id="74" name="Google Shape;74;p13"/>
          <p:cNvCxnSpPr/>
          <p:nvPr/>
        </p:nvCxnSpPr>
        <p:spPr>
          <a:xfrm rot="10800000" flipH="1">
            <a:off x="8686800" y="3762300"/>
            <a:ext cx="38100" cy="1152600"/>
          </a:xfrm>
          <a:prstGeom prst="straightConnector1">
            <a:avLst/>
          </a:prstGeom>
          <a:noFill/>
          <a:ln w="38100" cap="flat" cmpd="sng">
            <a:solidFill>
              <a:srgbClr val="CE718E"/>
            </a:solidFill>
            <a:prstDash val="solid"/>
            <a:round/>
            <a:headEnd type="none" w="med" len="med"/>
            <a:tailEnd type="none" w="med" len="med"/>
          </a:ln>
        </p:spPr>
      </p:cxnSp>
      <p:cxnSp>
        <p:nvCxnSpPr>
          <p:cNvPr id="75" name="Google Shape;75;p13"/>
          <p:cNvCxnSpPr/>
          <p:nvPr/>
        </p:nvCxnSpPr>
        <p:spPr>
          <a:xfrm rot="10800000" flipH="1">
            <a:off x="8515350" y="3552750"/>
            <a:ext cx="38100" cy="1152600"/>
          </a:xfrm>
          <a:prstGeom prst="straightConnector1">
            <a:avLst/>
          </a:prstGeom>
          <a:noFill/>
          <a:ln w="38100" cap="flat" cmpd="sng">
            <a:solidFill>
              <a:srgbClr val="81D5FA"/>
            </a:solidFill>
            <a:prstDash val="solid"/>
            <a:round/>
            <a:headEnd type="none" w="med" len="med"/>
            <a:tailEnd type="none" w="med" len="med"/>
          </a:ln>
        </p:spPr>
      </p:cxnSp>
      <p:cxnSp>
        <p:nvCxnSpPr>
          <p:cNvPr id="76" name="Google Shape;76;p13"/>
          <p:cNvCxnSpPr/>
          <p:nvPr/>
        </p:nvCxnSpPr>
        <p:spPr>
          <a:xfrm rot="10800000" flipH="1">
            <a:off x="7238850" y="4705350"/>
            <a:ext cx="1276500" cy="9600"/>
          </a:xfrm>
          <a:prstGeom prst="straightConnector1">
            <a:avLst/>
          </a:prstGeom>
          <a:noFill/>
          <a:ln w="38100" cap="flat" cmpd="sng">
            <a:solidFill>
              <a:srgbClr val="CE718E"/>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2"/>
          <p:cNvPicPr preferRelativeResize="0"/>
          <p:nvPr/>
        </p:nvPicPr>
        <p:blipFill>
          <a:blip r:embed="rId3">
            <a:alphaModFix/>
          </a:blip>
          <a:stretch>
            <a:fillRect/>
          </a:stretch>
        </p:blipFill>
        <p:spPr>
          <a:xfrm>
            <a:off x="4133850" y="152400"/>
            <a:ext cx="2460356" cy="4838700"/>
          </a:xfrm>
          <a:prstGeom prst="rect">
            <a:avLst/>
          </a:prstGeom>
          <a:noFill/>
          <a:ln>
            <a:noFill/>
          </a:ln>
        </p:spPr>
      </p:pic>
      <p:sp>
        <p:nvSpPr>
          <p:cNvPr id="160" name="Google Shape;160;p22"/>
          <p:cNvSpPr/>
          <p:nvPr/>
        </p:nvSpPr>
        <p:spPr>
          <a:xfrm rot="-5400000">
            <a:off x="2762750" y="3336075"/>
            <a:ext cx="581100" cy="1909800"/>
          </a:xfrm>
          <a:prstGeom prst="wedgeRoundRectCallout">
            <a:avLst>
              <a:gd name="adj1" fmla="val -20833"/>
              <a:gd name="adj2" fmla="val 6250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5400000">
            <a:off x="2672225" y="2240700"/>
            <a:ext cx="723900" cy="1919400"/>
          </a:xfrm>
          <a:prstGeom prst="wedgeRoundRectCallout">
            <a:avLst>
              <a:gd name="adj1" fmla="val -20833"/>
              <a:gd name="adj2" fmla="val 6250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5400000">
            <a:off x="7162875" y="3409875"/>
            <a:ext cx="685800" cy="1657500"/>
          </a:xfrm>
          <a:prstGeom prst="wedgeRoundRectCallout">
            <a:avLst>
              <a:gd name="adj1" fmla="val -20440"/>
              <a:gd name="adj2" fmla="val -6192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400000">
            <a:off x="7343775" y="2038350"/>
            <a:ext cx="723900" cy="1943100"/>
          </a:xfrm>
          <a:prstGeom prst="wedgeRoundRectCallout">
            <a:avLst>
              <a:gd name="adj1" fmla="val -21070"/>
              <a:gd name="adj2" fmla="val -62724"/>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txBox="1"/>
          <p:nvPr/>
        </p:nvSpPr>
        <p:spPr>
          <a:xfrm>
            <a:off x="6819900" y="2661375"/>
            <a:ext cx="1905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rPr>
              <a:t>Trimester Wise Exercises with Multilingual Audio and Visual Support</a:t>
            </a:r>
            <a:endParaRPr sz="1100">
              <a:solidFill>
                <a:schemeClr val="lt1"/>
              </a:solidFill>
            </a:endParaRPr>
          </a:p>
        </p:txBody>
      </p:sp>
      <p:sp>
        <p:nvSpPr>
          <p:cNvPr id="165" name="Google Shape;165;p22"/>
          <p:cNvSpPr txBox="1"/>
          <p:nvPr/>
        </p:nvSpPr>
        <p:spPr>
          <a:xfrm>
            <a:off x="6829425" y="3876675"/>
            <a:ext cx="1790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rPr>
              <a:t>Answers to some frequently asked questions by mothers</a:t>
            </a:r>
            <a:endParaRPr sz="1100">
              <a:solidFill>
                <a:schemeClr val="lt1"/>
              </a:solidFill>
            </a:endParaRPr>
          </a:p>
        </p:txBody>
      </p:sp>
      <p:sp>
        <p:nvSpPr>
          <p:cNvPr id="166" name="Google Shape;166;p22"/>
          <p:cNvSpPr txBox="1"/>
          <p:nvPr/>
        </p:nvSpPr>
        <p:spPr>
          <a:xfrm>
            <a:off x="2119775" y="2854050"/>
            <a:ext cx="1828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rPr>
              <a:t>This section offers you further two sections - Post and Pre Natal </a:t>
            </a:r>
            <a:endParaRPr sz="1100">
              <a:solidFill>
                <a:schemeClr val="lt1"/>
              </a:solidFill>
            </a:endParaRPr>
          </a:p>
        </p:txBody>
      </p:sp>
      <p:sp>
        <p:nvSpPr>
          <p:cNvPr id="167" name="Google Shape;167;p22"/>
          <p:cNvSpPr txBox="1"/>
          <p:nvPr/>
        </p:nvSpPr>
        <p:spPr>
          <a:xfrm>
            <a:off x="2146025" y="4029075"/>
            <a:ext cx="1905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rPr>
              <a:t>Allows you to set reminder for important activities </a:t>
            </a:r>
            <a:endParaRPr sz="1100">
              <a:solidFill>
                <a:schemeClr val="lt1"/>
              </a:solidFill>
            </a:endParaRPr>
          </a:p>
        </p:txBody>
      </p:sp>
      <p:sp>
        <p:nvSpPr>
          <p:cNvPr id="168" name="Google Shape;168;p22"/>
          <p:cNvSpPr/>
          <p:nvPr/>
        </p:nvSpPr>
        <p:spPr>
          <a:xfrm>
            <a:off x="6819900" y="152400"/>
            <a:ext cx="1533600" cy="581100"/>
          </a:xfrm>
          <a:prstGeom prst="wedgeRoundRectCallout">
            <a:avLst>
              <a:gd name="adj1" fmla="val -65214"/>
              <a:gd name="adj2" fmla="val -18392"/>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txBox="1"/>
          <p:nvPr/>
        </p:nvSpPr>
        <p:spPr>
          <a:xfrm>
            <a:off x="6867450" y="188850"/>
            <a:ext cx="1485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highlight>
                  <a:srgbClr val="CE718E"/>
                </a:highlight>
              </a:rPr>
              <a:t>Multilingual Support is available </a:t>
            </a:r>
            <a:endParaRPr sz="1100">
              <a:solidFill>
                <a:schemeClr val="lt1"/>
              </a:solidFill>
              <a:highlight>
                <a:srgbClr val="CE718E"/>
              </a:highlight>
            </a:endParaRPr>
          </a:p>
        </p:txBody>
      </p:sp>
      <p:sp>
        <p:nvSpPr>
          <p:cNvPr id="170" name="Google Shape;170;p22"/>
          <p:cNvSpPr/>
          <p:nvPr/>
        </p:nvSpPr>
        <p:spPr>
          <a:xfrm>
            <a:off x="304800" y="276225"/>
            <a:ext cx="2714700" cy="19146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552450" y="306825"/>
            <a:ext cx="2324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latin typeface="Roboto"/>
                <a:ea typeface="Roboto"/>
                <a:cs typeface="Roboto"/>
                <a:sym typeface="Roboto"/>
              </a:rPr>
              <a:t>Home Screen </a:t>
            </a:r>
            <a:endParaRPr sz="2600" b="1">
              <a:latin typeface="Roboto"/>
              <a:ea typeface="Roboto"/>
              <a:cs typeface="Roboto"/>
              <a:sym typeface="Roboto"/>
            </a:endParaRPr>
          </a:p>
        </p:txBody>
      </p:sp>
      <p:sp>
        <p:nvSpPr>
          <p:cNvPr id="172" name="Google Shape;172;p22"/>
          <p:cNvSpPr txBox="1"/>
          <p:nvPr/>
        </p:nvSpPr>
        <p:spPr>
          <a:xfrm>
            <a:off x="500100" y="891825"/>
            <a:ext cx="2324100" cy="1200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t>It consists of 4 main sections which are described here. Apart from that on top left corner we have a drawer that allows user to edit profile and view the about us section of app.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3"/>
          <p:cNvPicPr preferRelativeResize="0"/>
          <p:nvPr/>
        </p:nvPicPr>
        <p:blipFill>
          <a:blip r:embed="rId3">
            <a:alphaModFix/>
          </a:blip>
          <a:stretch>
            <a:fillRect/>
          </a:stretch>
        </p:blipFill>
        <p:spPr>
          <a:xfrm>
            <a:off x="361950" y="152400"/>
            <a:ext cx="2458042" cy="4838702"/>
          </a:xfrm>
          <a:prstGeom prst="rect">
            <a:avLst/>
          </a:prstGeom>
          <a:noFill/>
          <a:ln>
            <a:noFill/>
          </a:ln>
        </p:spPr>
      </p:pic>
      <p:pic>
        <p:nvPicPr>
          <p:cNvPr id="178" name="Google Shape;178;p23"/>
          <p:cNvPicPr preferRelativeResize="0"/>
          <p:nvPr/>
        </p:nvPicPr>
        <p:blipFill>
          <a:blip r:embed="rId4">
            <a:alphaModFix/>
          </a:blip>
          <a:stretch>
            <a:fillRect/>
          </a:stretch>
        </p:blipFill>
        <p:spPr>
          <a:xfrm>
            <a:off x="6210892" y="152400"/>
            <a:ext cx="2451125" cy="4838702"/>
          </a:xfrm>
          <a:prstGeom prst="rect">
            <a:avLst/>
          </a:prstGeom>
          <a:noFill/>
          <a:ln>
            <a:noFill/>
          </a:ln>
        </p:spPr>
      </p:pic>
      <p:sp>
        <p:nvSpPr>
          <p:cNvPr id="179" name="Google Shape;179;p23"/>
          <p:cNvSpPr/>
          <p:nvPr/>
        </p:nvSpPr>
        <p:spPr>
          <a:xfrm>
            <a:off x="2886075" y="800100"/>
            <a:ext cx="1800300" cy="733200"/>
          </a:xfrm>
          <a:prstGeom prst="wedgeRoundRectCallout">
            <a:avLst>
              <a:gd name="adj1" fmla="val -58994"/>
              <a:gd name="adj2" fmla="val -21715"/>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2886075" y="4000500"/>
            <a:ext cx="1800300" cy="733200"/>
          </a:xfrm>
          <a:prstGeom prst="wedgeRoundRectCallout">
            <a:avLst>
              <a:gd name="adj1" fmla="val -58994"/>
              <a:gd name="adj2" fmla="val -21715"/>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4333875" y="2400300"/>
            <a:ext cx="1800300" cy="942900"/>
          </a:xfrm>
          <a:prstGeom prst="wedgeRoundRectCallout">
            <a:avLst>
              <a:gd name="adj1" fmla="val 61106"/>
              <a:gd name="adj2" fmla="val -23735"/>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txBox="1"/>
          <p:nvPr/>
        </p:nvSpPr>
        <p:spPr>
          <a:xfrm>
            <a:off x="2924175" y="820350"/>
            <a:ext cx="1724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This section contains all the resources required during pregnancy </a:t>
            </a:r>
            <a:endParaRPr sz="1100"/>
          </a:p>
        </p:txBody>
      </p:sp>
      <p:sp>
        <p:nvSpPr>
          <p:cNvPr id="183" name="Google Shape;183;p23"/>
          <p:cNvSpPr txBox="1"/>
          <p:nvPr/>
        </p:nvSpPr>
        <p:spPr>
          <a:xfrm>
            <a:off x="4410075" y="2440800"/>
            <a:ext cx="17241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This is the FAQ section which answers all the basic and necessary questions.</a:t>
            </a:r>
            <a:endParaRPr sz="1100"/>
          </a:p>
        </p:txBody>
      </p:sp>
      <p:sp>
        <p:nvSpPr>
          <p:cNvPr id="184" name="Google Shape;184;p23"/>
          <p:cNvSpPr txBox="1"/>
          <p:nvPr/>
        </p:nvSpPr>
        <p:spPr>
          <a:xfrm>
            <a:off x="2924175" y="4017900"/>
            <a:ext cx="17241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chemeClr val="dk1"/>
                </a:solidFill>
              </a:rPr>
              <a:t>This section contains all the resources required after childbirth. </a:t>
            </a:r>
            <a:endParaRPr sz="11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p:cNvPicPr preferRelativeResize="0"/>
          <p:nvPr/>
        </p:nvPicPr>
        <p:blipFill>
          <a:blip r:embed="rId3">
            <a:alphaModFix/>
          </a:blip>
          <a:stretch>
            <a:fillRect/>
          </a:stretch>
        </p:blipFill>
        <p:spPr>
          <a:xfrm>
            <a:off x="571500" y="104775"/>
            <a:ext cx="2446533" cy="4838699"/>
          </a:xfrm>
          <a:prstGeom prst="rect">
            <a:avLst/>
          </a:prstGeom>
          <a:noFill/>
          <a:ln>
            <a:noFill/>
          </a:ln>
        </p:spPr>
      </p:pic>
      <p:pic>
        <p:nvPicPr>
          <p:cNvPr id="190" name="Google Shape;190;p24"/>
          <p:cNvPicPr preferRelativeResize="0"/>
          <p:nvPr/>
        </p:nvPicPr>
        <p:blipFill>
          <a:blip r:embed="rId4">
            <a:alphaModFix/>
          </a:blip>
          <a:stretch>
            <a:fillRect/>
          </a:stretch>
        </p:blipFill>
        <p:spPr>
          <a:xfrm>
            <a:off x="5932683" y="104775"/>
            <a:ext cx="2462675" cy="4838701"/>
          </a:xfrm>
          <a:prstGeom prst="rect">
            <a:avLst/>
          </a:prstGeom>
          <a:noFill/>
          <a:ln>
            <a:noFill/>
          </a:ln>
        </p:spPr>
      </p:pic>
      <p:sp>
        <p:nvSpPr>
          <p:cNvPr id="191" name="Google Shape;191;p24"/>
          <p:cNvSpPr/>
          <p:nvPr/>
        </p:nvSpPr>
        <p:spPr>
          <a:xfrm>
            <a:off x="3190875" y="3440925"/>
            <a:ext cx="1543200" cy="921600"/>
          </a:xfrm>
          <a:prstGeom prst="wedgeRoundRectCallout">
            <a:avLst>
              <a:gd name="adj1" fmla="val -60344"/>
              <a:gd name="adj2" fmla="val 21850"/>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txBox="1"/>
          <p:nvPr/>
        </p:nvSpPr>
        <p:spPr>
          <a:xfrm>
            <a:off x="3305175" y="3440925"/>
            <a:ext cx="14289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This page contains exercises recommended during pregnancy. </a:t>
            </a:r>
            <a:endParaRPr sz="1100"/>
          </a:p>
        </p:txBody>
      </p:sp>
      <p:sp>
        <p:nvSpPr>
          <p:cNvPr id="193" name="Google Shape;193;p24"/>
          <p:cNvSpPr/>
          <p:nvPr/>
        </p:nvSpPr>
        <p:spPr>
          <a:xfrm>
            <a:off x="3724275" y="1164450"/>
            <a:ext cx="1971900" cy="1131000"/>
          </a:xfrm>
          <a:prstGeom prst="wedgeRoundRectCallout">
            <a:avLst>
              <a:gd name="adj1" fmla="val 65421"/>
              <a:gd name="adj2" fmla="val -23389"/>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txBox="1"/>
          <p:nvPr/>
        </p:nvSpPr>
        <p:spPr>
          <a:xfrm>
            <a:off x="3810075" y="1214250"/>
            <a:ext cx="18003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Here, we have our 1st trimester exercises with audio and visual support. Apart from that we also have written instructions.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3524250" y="104775"/>
            <a:ext cx="2455732" cy="4838702"/>
          </a:xfrm>
          <a:prstGeom prst="rect">
            <a:avLst/>
          </a:prstGeom>
          <a:noFill/>
          <a:ln>
            <a:noFill/>
          </a:ln>
        </p:spPr>
      </p:pic>
      <p:pic>
        <p:nvPicPr>
          <p:cNvPr id="200" name="Google Shape;200;p25"/>
          <p:cNvPicPr preferRelativeResize="0"/>
          <p:nvPr/>
        </p:nvPicPr>
        <p:blipFill>
          <a:blip r:embed="rId4">
            <a:alphaModFix/>
          </a:blip>
          <a:stretch>
            <a:fillRect/>
          </a:stretch>
        </p:blipFill>
        <p:spPr>
          <a:xfrm>
            <a:off x="6437282" y="104775"/>
            <a:ext cx="2455732" cy="4838702"/>
          </a:xfrm>
          <a:prstGeom prst="rect">
            <a:avLst/>
          </a:prstGeom>
          <a:noFill/>
          <a:ln>
            <a:noFill/>
          </a:ln>
        </p:spPr>
      </p:pic>
      <p:sp>
        <p:nvSpPr>
          <p:cNvPr id="201" name="Google Shape;201;p25"/>
          <p:cNvSpPr/>
          <p:nvPr/>
        </p:nvSpPr>
        <p:spPr>
          <a:xfrm>
            <a:off x="571500" y="1390650"/>
            <a:ext cx="2114400" cy="20097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5"/>
          <p:cNvSpPr txBox="1"/>
          <p:nvPr/>
        </p:nvSpPr>
        <p:spPr>
          <a:xfrm>
            <a:off x="752475" y="1695450"/>
            <a:ext cx="1866900" cy="143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lt1"/>
                </a:solidFill>
                <a:latin typeface="Roboto"/>
                <a:ea typeface="Roboto"/>
                <a:cs typeface="Roboto"/>
                <a:sym typeface="Roboto"/>
              </a:rPr>
              <a:t>Trimester Wise </a:t>
            </a:r>
            <a:endParaRPr sz="2700" b="1">
              <a:solidFill>
                <a:schemeClr val="lt1"/>
              </a:solidFill>
              <a:latin typeface="Roboto"/>
              <a:ea typeface="Roboto"/>
              <a:cs typeface="Roboto"/>
              <a:sym typeface="Roboto"/>
            </a:endParaRPr>
          </a:p>
          <a:p>
            <a:pPr marL="0" lvl="0" indent="0" algn="l" rtl="0">
              <a:spcBef>
                <a:spcPts val="0"/>
              </a:spcBef>
              <a:spcAft>
                <a:spcPts val="0"/>
              </a:spcAft>
              <a:buNone/>
            </a:pPr>
            <a:r>
              <a:rPr lang="en" sz="2700" b="1">
                <a:solidFill>
                  <a:schemeClr val="lt1"/>
                </a:solidFill>
                <a:latin typeface="Roboto"/>
                <a:ea typeface="Roboto"/>
                <a:cs typeface="Roboto"/>
                <a:sym typeface="Roboto"/>
              </a:rPr>
              <a:t>Exercises </a:t>
            </a:r>
            <a:endParaRPr sz="2700" b="1">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2037250" y="152400"/>
            <a:ext cx="2462675" cy="4838701"/>
          </a:xfrm>
          <a:prstGeom prst="rect">
            <a:avLst/>
          </a:prstGeom>
          <a:noFill/>
          <a:ln>
            <a:noFill/>
          </a:ln>
        </p:spPr>
      </p:pic>
      <p:pic>
        <p:nvPicPr>
          <p:cNvPr id="208" name="Google Shape;208;p26"/>
          <p:cNvPicPr preferRelativeResize="0"/>
          <p:nvPr/>
        </p:nvPicPr>
        <p:blipFill>
          <a:blip r:embed="rId4">
            <a:alphaModFix/>
          </a:blip>
          <a:stretch>
            <a:fillRect/>
          </a:stretch>
        </p:blipFill>
        <p:spPr>
          <a:xfrm>
            <a:off x="4833400" y="152400"/>
            <a:ext cx="2458042" cy="4838702"/>
          </a:xfrm>
          <a:prstGeom prst="rect">
            <a:avLst/>
          </a:prstGeom>
          <a:noFill/>
          <a:ln>
            <a:noFill/>
          </a:ln>
        </p:spPr>
      </p:pic>
      <p:sp>
        <p:nvSpPr>
          <p:cNvPr id="209" name="Google Shape;209;p26"/>
          <p:cNvSpPr/>
          <p:nvPr/>
        </p:nvSpPr>
        <p:spPr>
          <a:xfrm>
            <a:off x="209475" y="2457450"/>
            <a:ext cx="1494300" cy="2067000"/>
          </a:xfrm>
          <a:prstGeom prst="wedgeRoundRectCallout">
            <a:avLst>
              <a:gd name="adj1" fmla="val 73464"/>
              <a:gd name="adj2" fmla="val 20082"/>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txBox="1"/>
          <p:nvPr/>
        </p:nvSpPr>
        <p:spPr>
          <a:xfrm>
            <a:off x="323775" y="2552100"/>
            <a:ext cx="13335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Open Sans"/>
                <a:ea typeface="Open Sans"/>
                <a:cs typeface="Open Sans"/>
                <a:sym typeface="Open Sans"/>
              </a:rPr>
              <a:t>This is the My Diary section where user can write about her day. How she felt and if she faced any issue. It will help in keeping a track of emotions which is crucial. </a:t>
            </a:r>
            <a:endParaRPr sz="1100">
              <a:latin typeface="Open Sans"/>
              <a:ea typeface="Open Sans"/>
              <a:cs typeface="Open Sans"/>
              <a:sym typeface="Open Sans"/>
            </a:endParaRPr>
          </a:p>
        </p:txBody>
      </p:sp>
      <p:sp>
        <p:nvSpPr>
          <p:cNvPr id="211" name="Google Shape;211;p26"/>
          <p:cNvSpPr/>
          <p:nvPr/>
        </p:nvSpPr>
        <p:spPr>
          <a:xfrm>
            <a:off x="7562850" y="609600"/>
            <a:ext cx="1333500" cy="1972200"/>
          </a:xfrm>
          <a:prstGeom prst="wedgeRoundRectCallout">
            <a:avLst>
              <a:gd name="adj1" fmla="val -67848"/>
              <a:gd name="adj2" fmla="val -21430"/>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txBox="1"/>
          <p:nvPr/>
        </p:nvSpPr>
        <p:spPr>
          <a:xfrm>
            <a:off x="7705200" y="704250"/>
            <a:ext cx="12096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Open Sans"/>
                <a:ea typeface="Open Sans"/>
                <a:cs typeface="Open Sans"/>
                <a:sym typeface="Open Sans"/>
              </a:rPr>
              <a:t>In this section, the user can set reminders for taking medicines, drink water, doctor appointments and other things. </a:t>
            </a:r>
            <a:endParaRPr sz="11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27"/>
          <p:cNvPicPr preferRelativeResize="0"/>
          <p:nvPr/>
        </p:nvPicPr>
        <p:blipFill>
          <a:blip r:embed="rId3">
            <a:alphaModFix/>
          </a:blip>
          <a:stretch>
            <a:fillRect/>
          </a:stretch>
        </p:blipFill>
        <p:spPr>
          <a:xfrm>
            <a:off x="4798875" y="152400"/>
            <a:ext cx="2455732" cy="4838702"/>
          </a:xfrm>
          <a:prstGeom prst="rect">
            <a:avLst/>
          </a:prstGeom>
          <a:noFill/>
          <a:ln>
            <a:noFill/>
          </a:ln>
        </p:spPr>
      </p:pic>
      <p:sp>
        <p:nvSpPr>
          <p:cNvPr id="218" name="Google Shape;218;p27"/>
          <p:cNvSpPr/>
          <p:nvPr/>
        </p:nvSpPr>
        <p:spPr>
          <a:xfrm>
            <a:off x="3505200" y="476250"/>
            <a:ext cx="1143300" cy="1009500"/>
          </a:xfrm>
          <a:prstGeom prst="wedgeRoundRectCallout">
            <a:avLst>
              <a:gd name="adj1" fmla="val 65918"/>
              <a:gd name="adj2" fmla="val 2027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3055575" y="1942950"/>
            <a:ext cx="1592700" cy="800100"/>
          </a:xfrm>
          <a:prstGeom prst="wedgeRoundRectCallout">
            <a:avLst>
              <a:gd name="adj1" fmla="val 65918"/>
              <a:gd name="adj2" fmla="val 2027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2819238" y="3077888"/>
            <a:ext cx="1893900" cy="938100"/>
          </a:xfrm>
          <a:prstGeom prst="wedgeRoundRectCallout">
            <a:avLst>
              <a:gd name="adj1" fmla="val 59552"/>
              <a:gd name="adj2" fmla="val 20935"/>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7405200" y="381000"/>
            <a:ext cx="1143300" cy="1257000"/>
          </a:xfrm>
          <a:prstGeom prst="wedgeRoundRectCallout">
            <a:avLst>
              <a:gd name="adj1" fmla="val -64649"/>
              <a:gd name="adj2" fmla="val 2041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7319475" y="2069475"/>
            <a:ext cx="1743300" cy="641400"/>
          </a:xfrm>
          <a:prstGeom prst="wedgeRoundRectCallout">
            <a:avLst>
              <a:gd name="adj1" fmla="val -57895"/>
              <a:gd name="adj2" fmla="val 19797"/>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7319475" y="3119400"/>
            <a:ext cx="1024500" cy="938100"/>
          </a:xfrm>
          <a:prstGeom prst="wedgeRoundRectCallout">
            <a:avLst>
              <a:gd name="adj1" fmla="val -64649"/>
              <a:gd name="adj2" fmla="val 2041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txBox="1"/>
          <p:nvPr/>
        </p:nvSpPr>
        <p:spPr>
          <a:xfrm>
            <a:off x="3552975" y="526275"/>
            <a:ext cx="1095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Diet and Nutrition Tips during pregnancy </a:t>
            </a:r>
            <a:endParaRPr sz="1100">
              <a:solidFill>
                <a:schemeClr val="lt1"/>
              </a:solidFill>
              <a:latin typeface="Roboto"/>
              <a:ea typeface="Roboto"/>
              <a:cs typeface="Roboto"/>
              <a:sym typeface="Roboto"/>
            </a:endParaRPr>
          </a:p>
        </p:txBody>
      </p:sp>
      <p:sp>
        <p:nvSpPr>
          <p:cNvPr id="225" name="Google Shape;225;p27"/>
          <p:cNvSpPr txBox="1"/>
          <p:nvPr/>
        </p:nvSpPr>
        <p:spPr>
          <a:xfrm>
            <a:off x="7455450" y="409200"/>
            <a:ext cx="1095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Contains information how to observe foetus and it’s movements. </a:t>
            </a:r>
            <a:endParaRPr sz="1100">
              <a:solidFill>
                <a:schemeClr val="lt1"/>
              </a:solidFill>
              <a:latin typeface="Roboto"/>
              <a:ea typeface="Roboto"/>
              <a:cs typeface="Roboto"/>
              <a:sym typeface="Roboto"/>
            </a:endParaRPr>
          </a:p>
        </p:txBody>
      </p:sp>
      <p:sp>
        <p:nvSpPr>
          <p:cNvPr id="226" name="Google Shape;226;p27"/>
          <p:cNvSpPr txBox="1"/>
          <p:nvPr/>
        </p:nvSpPr>
        <p:spPr>
          <a:xfrm>
            <a:off x="3055575" y="1996650"/>
            <a:ext cx="17433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Guidelines and precautions a pregnant woman should follow </a:t>
            </a:r>
            <a:endParaRPr sz="1100">
              <a:solidFill>
                <a:schemeClr val="lt1"/>
              </a:solidFill>
              <a:latin typeface="Roboto"/>
              <a:ea typeface="Roboto"/>
              <a:cs typeface="Roboto"/>
              <a:sym typeface="Roboto"/>
            </a:endParaRPr>
          </a:p>
        </p:txBody>
      </p:sp>
      <p:sp>
        <p:nvSpPr>
          <p:cNvPr id="227" name="Google Shape;227;p27"/>
          <p:cNvSpPr txBox="1"/>
          <p:nvPr/>
        </p:nvSpPr>
        <p:spPr>
          <a:xfrm>
            <a:off x="7369725" y="2018250"/>
            <a:ext cx="1592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Gives information how you should prepare for delivery</a:t>
            </a:r>
            <a:endParaRPr sz="1100">
              <a:solidFill>
                <a:schemeClr val="lt1"/>
              </a:solidFill>
              <a:latin typeface="Roboto"/>
              <a:ea typeface="Roboto"/>
              <a:cs typeface="Roboto"/>
              <a:sym typeface="Roboto"/>
            </a:endParaRPr>
          </a:p>
        </p:txBody>
      </p:sp>
      <p:sp>
        <p:nvSpPr>
          <p:cNvPr id="228" name="Google Shape;228;p27"/>
          <p:cNvSpPr txBox="1"/>
          <p:nvPr/>
        </p:nvSpPr>
        <p:spPr>
          <a:xfrm>
            <a:off x="7439025" y="3121875"/>
            <a:ext cx="8001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latin typeface="Roboto"/>
                <a:ea typeface="Roboto"/>
                <a:cs typeface="Roboto"/>
                <a:sym typeface="Roboto"/>
              </a:rPr>
              <a:t>Access a range of self-care resources</a:t>
            </a:r>
            <a:endParaRPr sz="1100">
              <a:solidFill>
                <a:schemeClr val="lt1"/>
              </a:solidFill>
              <a:highlight>
                <a:srgbClr val="CE718E"/>
              </a:highlight>
              <a:latin typeface="Roboto"/>
              <a:ea typeface="Roboto"/>
              <a:cs typeface="Roboto"/>
              <a:sym typeface="Roboto"/>
            </a:endParaRPr>
          </a:p>
        </p:txBody>
      </p:sp>
      <p:sp>
        <p:nvSpPr>
          <p:cNvPr id="229" name="Google Shape;229;p27"/>
          <p:cNvSpPr txBox="1"/>
          <p:nvPr/>
        </p:nvSpPr>
        <p:spPr>
          <a:xfrm>
            <a:off x="2865363" y="3065663"/>
            <a:ext cx="19335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rPr>
              <a:t>Gives potential warning signs during pregnancy and receive guidance on when to seek medical attention</a:t>
            </a:r>
            <a:endParaRPr sz="1100">
              <a:solidFill>
                <a:schemeClr val="lt1"/>
              </a:solidFill>
              <a:highlight>
                <a:srgbClr val="CE718E"/>
              </a:highlight>
              <a:latin typeface="Roboto"/>
              <a:ea typeface="Roboto"/>
              <a:cs typeface="Roboto"/>
              <a:sym typeface="Roboto"/>
            </a:endParaRPr>
          </a:p>
        </p:txBody>
      </p:sp>
      <p:sp>
        <p:nvSpPr>
          <p:cNvPr id="230" name="Google Shape;230;p27"/>
          <p:cNvSpPr/>
          <p:nvPr/>
        </p:nvSpPr>
        <p:spPr>
          <a:xfrm>
            <a:off x="200025" y="228600"/>
            <a:ext cx="2533800" cy="19335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txBox="1"/>
          <p:nvPr/>
        </p:nvSpPr>
        <p:spPr>
          <a:xfrm>
            <a:off x="381000" y="314325"/>
            <a:ext cx="2084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latin typeface="Roboto Medium"/>
                <a:ea typeface="Roboto Medium"/>
                <a:cs typeface="Roboto Medium"/>
                <a:sym typeface="Roboto Medium"/>
              </a:rPr>
              <a:t>PreNatal Care </a:t>
            </a:r>
            <a:endParaRPr sz="2300">
              <a:latin typeface="Roboto Medium"/>
              <a:ea typeface="Roboto Medium"/>
              <a:cs typeface="Roboto Medium"/>
              <a:sym typeface="Roboto Medium"/>
            </a:endParaRPr>
          </a:p>
        </p:txBody>
      </p:sp>
      <p:sp>
        <p:nvSpPr>
          <p:cNvPr id="232" name="Google Shape;232;p27"/>
          <p:cNvSpPr txBox="1"/>
          <p:nvPr/>
        </p:nvSpPr>
        <p:spPr>
          <a:xfrm>
            <a:off x="432600" y="1009650"/>
            <a:ext cx="2262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All the information and guide during your pregnancy journey on a single platform.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8"/>
          <p:cNvPicPr preferRelativeResize="0"/>
          <p:nvPr/>
        </p:nvPicPr>
        <p:blipFill>
          <a:blip r:embed="rId3">
            <a:alphaModFix/>
          </a:blip>
          <a:stretch>
            <a:fillRect/>
          </a:stretch>
        </p:blipFill>
        <p:spPr>
          <a:xfrm>
            <a:off x="972525" y="152400"/>
            <a:ext cx="2460356" cy="4838700"/>
          </a:xfrm>
          <a:prstGeom prst="rect">
            <a:avLst/>
          </a:prstGeom>
          <a:noFill/>
          <a:ln>
            <a:noFill/>
          </a:ln>
        </p:spPr>
      </p:pic>
      <p:pic>
        <p:nvPicPr>
          <p:cNvPr id="238" name="Google Shape;238;p28"/>
          <p:cNvPicPr preferRelativeResize="0"/>
          <p:nvPr/>
        </p:nvPicPr>
        <p:blipFill>
          <a:blip r:embed="rId4">
            <a:alphaModFix/>
          </a:blip>
          <a:stretch>
            <a:fillRect/>
          </a:stretch>
        </p:blipFill>
        <p:spPr>
          <a:xfrm>
            <a:off x="5744475" y="152400"/>
            <a:ext cx="2460349" cy="4838700"/>
          </a:xfrm>
          <a:prstGeom prst="rect">
            <a:avLst/>
          </a:prstGeom>
          <a:noFill/>
          <a:ln>
            <a:noFill/>
          </a:ln>
        </p:spPr>
      </p:pic>
      <p:sp>
        <p:nvSpPr>
          <p:cNvPr id="239" name="Google Shape;239;p28"/>
          <p:cNvSpPr/>
          <p:nvPr/>
        </p:nvSpPr>
        <p:spPr>
          <a:xfrm>
            <a:off x="3525675" y="800225"/>
            <a:ext cx="1386600" cy="1031400"/>
          </a:xfrm>
          <a:prstGeom prst="wedgeRoundRectCallout">
            <a:avLst>
              <a:gd name="adj1" fmla="val -75830"/>
              <a:gd name="adj2" fmla="val -33893"/>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txBox="1"/>
          <p:nvPr/>
        </p:nvSpPr>
        <p:spPr>
          <a:xfrm>
            <a:off x="3601875" y="800225"/>
            <a:ext cx="1425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Postnatal: Diet and nutrition articles, guidelines for recommended nutritional values</a:t>
            </a:r>
            <a:endParaRPr sz="1100">
              <a:latin typeface="Roboto"/>
              <a:ea typeface="Roboto"/>
              <a:cs typeface="Roboto"/>
              <a:sym typeface="Roboto"/>
            </a:endParaRPr>
          </a:p>
        </p:txBody>
      </p:sp>
      <p:sp>
        <p:nvSpPr>
          <p:cNvPr id="241" name="Google Shape;241;p28"/>
          <p:cNvSpPr/>
          <p:nvPr/>
        </p:nvSpPr>
        <p:spPr>
          <a:xfrm>
            <a:off x="4399975" y="2342600"/>
            <a:ext cx="1257300" cy="988200"/>
          </a:xfrm>
          <a:prstGeom prst="wedgeRoundRectCallout">
            <a:avLst>
              <a:gd name="adj1" fmla="val 72370"/>
              <a:gd name="adj2" fmla="val -43986"/>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txBox="1"/>
          <p:nvPr/>
        </p:nvSpPr>
        <p:spPr>
          <a:xfrm>
            <a:off x="4466725" y="2511553"/>
            <a:ext cx="1115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latin typeface="Open Sans"/>
              <a:ea typeface="Open Sans"/>
              <a:cs typeface="Open Sans"/>
              <a:sym typeface="Open Sans"/>
            </a:endParaRPr>
          </a:p>
        </p:txBody>
      </p:sp>
      <p:sp>
        <p:nvSpPr>
          <p:cNvPr id="243" name="Google Shape;243;p28"/>
          <p:cNvSpPr txBox="1"/>
          <p:nvPr/>
        </p:nvSpPr>
        <p:spPr>
          <a:xfrm>
            <a:off x="4470925" y="2511550"/>
            <a:ext cx="1115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Prenatal, diet and nutrition guidelines</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9"/>
          <p:cNvPicPr preferRelativeResize="0"/>
          <p:nvPr/>
        </p:nvPicPr>
        <p:blipFill>
          <a:blip r:embed="rId3">
            <a:alphaModFix/>
          </a:blip>
          <a:stretch>
            <a:fillRect/>
          </a:stretch>
        </p:blipFill>
        <p:spPr>
          <a:xfrm>
            <a:off x="4876800" y="152400"/>
            <a:ext cx="2460356" cy="4838700"/>
          </a:xfrm>
          <a:prstGeom prst="rect">
            <a:avLst/>
          </a:prstGeom>
          <a:noFill/>
          <a:ln>
            <a:noFill/>
          </a:ln>
        </p:spPr>
      </p:pic>
      <p:sp>
        <p:nvSpPr>
          <p:cNvPr id="249" name="Google Shape;249;p29"/>
          <p:cNvSpPr/>
          <p:nvPr/>
        </p:nvSpPr>
        <p:spPr>
          <a:xfrm>
            <a:off x="200025" y="228600"/>
            <a:ext cx="2533800" cy="19335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txBox="1"/>
          <p:nvPr/>
        </p:nvSpPr>
        <p:spPr>
          <a:xfrm>
            <a:off x="381000" y="314325"/>
            <a:ext cx="208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Roboto Medium"/>
                <a:ea typeface="Roboto Medium"/>
                <a:cs typeface="Roboto Medium"/>
                <a:sym typeface="Roboto Medium"/>
              </a:rPr>
              <a:t>PostNatal Care </a:t>
            </a:r>
            <a:endParaRPr sz="2200">
              <a:latin typeface="Roboto Medium"/>
              <a:ea typeface="Roboto Medium"/>
              <a:cs typeface="Roboto Medium"/>
              <a:sym typeface="Roboto Medium"/>
            </a:endParaRPr>
          </a:p>
        </p:txBody>
      </p:sp>
      <p:sp>
        <p:nvSpPr>
          <p:cNvPr id="251" name="Google Shape;251;p29"/>
          <p:cNvSpPr txBox="1"/>
          <p:nvPr/>
        </p:nvSpPr>
        <p:spPr>
          <a:xfrm>
            <a:off x="335475" y="971550"/>
            <a:ext cx="2262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All the information for the mother after childbirth on a single platform. </a:t>
            </a:r>
            <a:endParaRPr>
              <a:latin typeface="Open Sans"/>
              <a:ea typeface="Open Sans"/>
              <a:cs typeface="Open Sans"/>
              <a:sym typeface="Open Sans"/>
            </a:endParaRPr>
          </a:p>
        </p:txBody>
      </p:sp>
      <p:sp>
        <p:nvSpPr>
          <p:cNvPr id="252" name="Google Shape;252;p29"/>
          <p:cNvSpPr/>
          <p:nvPr/>
        </p:nvSpPr>
        <p:spPr>
          <a:xfrm>
            <a:off x="3329250" y="485775"/>
            <a:ext cx="1476600" cy="1009500"/>
          </a:xfrm>
          <a:prstGeom prst="wedgeRoundRectCallout">
            <a:avLst>
              <a:gd name="adj1" fmla="val 63836"/>
              <a:gd name="adj2" fmla="val 20765"/>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txBox="1"/>
          <p:nvPr/>
        </p:nvSpPr>
        <p:spPr>
          <a:xfrm>
            <a:off x="3386625" y="559575"/>
            <a:ext cx="1419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lt1"/>
                </a:solidFill>
                <a:latin typeface="Roboto"/>
                <a:ea typeface="Roboto"/>
                <a:cs typeface="Roboto"/>
                <a:sym typeface="Roboto"/>
              </a:rPr>
              <a:t>Diet and Nutrition Tips after childbirth to replenish nutrients of mother</a:t>
            </a:r>
            <a:endParaRPr>
              <a:latin typeface="Open Sans"/>
              <a:ea typeface="Open Sans"/>
              <a:cs typeface="Open Sans"/>
              <a:sym typeface="Open Sans"/>
            </a:endParaRPr>
          </a:p>
        </p:txBody>
      </p:sp>
      <p:sp>
        <p:nvSpPr>
          <p:cNvPr id="254" name="Google Shape;254;p29"/>
          <p:cNvSpPr/>
          <p:nvPr/>
        </p:nvSpPr>
        <p:spPr>
          <a:xfrm>
            <a:off x="3272100" y="1915150"/>
            <a:ext cx="1476600" cy="776400"/>
          </a:xfrm>
          <a:prstGeom prst="wedgeRoundRectCallout">
            <a:avLst>
              <a:gd name="adj1" fmla="val 65918"/>
              <a:gd name="adj2" fmla="val 2027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866650" y="2948375"/>
            <a:ext cx="1952700" cy="776400"/>
          </a:xfrm>
          <a:prstGeom prst="wedgeRoundRectCallout">
            <a:avLst>
              <a:gd name="adj1" fmla="val 59283"/>
              <a:gd name="adj2" fmla="val 20492"/>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276600" y="4129200"/>
            <a:ext cx="1476600" cy="776400"/>
          </a:xfrm>
          <a:prstGeom prst="wedgeRoundRectCallout">
            <a:avLst>
              <a:gd name="adj1" fmla="val 65918"/>
              <a:gd name="adj2" fmla="val 2027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txBox="1"/>
          <p:nvPr/>
        </p:nvSpPr>
        <p:spPr>
          <a:xfrm>
            <a:off x="3329250" y="1915150"/>
            <a:ext cx="16002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rPr>
              <a:t>Postpartum hygiene practices, self-care routines, and tips</a:t>
            </a:r>
            <a:endParaRPr>
              <a:solidFill>
                <a:schemeClr val="lt1"/>
              </a:solidFill>
              <a:highlight>
                <a:srgbClr val="CE718E"/>
              </a:highlight>
              <a:latin typeface="Open Sans"/>
              <a:ea typeface="Open Sans"/>
              <a:cs typeface="Open Sans"/>
              <a:sym typeface="Open Sans"/>
            </a:endParaRPr>
          </a:p>
        </p:txBody>
      </p:sp>
      <p:sp>
        <p:nvSpPr>
          <p:cNvPr id="258" name="Google Shape;258;p29"/>
          <p:cNvSpPr txBox="1"/>
          <p:nvPr/>
        </p:nvSpPr>
        <p:spPr>
          <a:xfrm>
            <a:off x="2531700" y="2960225"/>
            <a:ext cx="2345100" cy="7434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100">
                <a:solidFill>
                  <a:schemeClr val="lt1"/>
                </a:solidFill>
                <a:highlight>
                  <a:srgbClr val="CE718E"/>
                </a:highlight>
                <a:latin typeface="Roboto"/>
                <a:ea typeface="Roboto"/>
                <a:cs typeface="Roboto"/>
                <a:sym typeface="Roboto"/>
              </a:rPr>
              <a:t>Postpartum warning signs and symptoms that may indicate complications</a:t>
            </a:r>
            <a:endParaRPr sz="1100">
              <a:solidFill>
                <a:schemeClr val="lt1"/>
              </a:solidFill>
              <a:highlight>
                <a:srgbClr val="CE718E"/>
              </a:highlight>
              <a:latin typeface="Roboto"/>
              <a:ea typeface="Roboto"/>
              <a:cs typeface="Roboto"/>
              <a:sym typeface="Roboto"/>
            </a:endParaRPr>
          </a:p>
        </p:txBody>
      </p:sp>
      <p:sp>
        <p:nvSpPr>
          <p:cNvPr id="259" name="Google Shape;259;p29"/>
          <p:cNvSpPr txBox="1"/>
          <p:nvPr/>
        </p:nvSpPr>
        <p:spPr>
          <a:xfrm>
            <a:off x="3331725" y="4114650"/>
            <a:ext cx="15291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rPr>
              <a:t>Exercises designed to aid your postpartum recovery,</a:t>
            </a:r>
            <a:endParaRPr>
              <a:solidFill>
                <a:schemeClr val="lt1"/>
              </a:solidFill>
              <a:highlight>
                <a:srgbClr val="CE718E"/>
              </a:highlight>
              <a:latin typeface="Open Sans"/>
              <a:ea typeface="Open Sans"/>
              <a:cs typeface="Open Sans"/>
              <a:sym typeface="Open Sans"/>
            </a:endParaRPr>
          </a:p>
        </p:txBody>
      </p:sp>
      <p:sp>
        <p:nvSpPr>
          <p:cNvPr id="260" name="Google Shape;260;p29"/>
          <p:cNvSpPr/>
          <p:nvPr/>
        </p:nvSpPr>
        <p:spPr>
          <a:xfrm>
            <a:off x="7408025" y="559575"/>
            <a:ext cx="1600200" cy="935700"/>
          </a:xfrm>
          <a:prstGeom prst="wedgeRoundRectCallout">
            <a:avLst>
              <a:gd name="adj1" fmla="val -61951"/>
              <a:gd name="adj2" fmla="val -2216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7408025" y="1915150"/>
            <a:ext cx="1356000" cy="707100"/>
          </a:xfrm>
          <a:prstGeom prst="wedgeRoundRectCallout">
            <a:avLst>
              <a:gd name="adj1" fmla="val -61951"/>
              <a:gd name="adj2" fmla="val -2216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7394600" y="2846375"/>
            <a:ext cx="1683300" cy="1046700"/>
          </a:xfrm>
          <a:prstGeom prst="wedgeRoundRectCallout">
            <a:avLst>
              <a:gd name="adj1" fmla="val -61951"/>
              <a:gd name="adj2" fmla="val -2216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7353125" y="4126800"/>
            <a:ext cx="1724700" cy="938100"/>
          </a:xfrm>
          <a:prstGeom prst="wedgeRoundRectCallout">
            <a:avLst>
              <a:gd name="adj1" fmla="val -61951"/>
              <a:gd name="adj2" fmla="val -22169"/>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txBox="1"/>
          <p:nvPr/>
        </p:nvSpPr>
        <p:spPr>
          <a:xfrm>
            <a:off x="6984425" y="559575"/>
            <a:ext cx="2084400" cy="1132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100">
                <a:solidFill>
                  <a:schemeClr val="lt1"/>
                </a:solidFill>
                <a:highlight>
                  <a:srgbClr val="CE718E"/>
                </a:highlight>
              </a:rPr>
              <a:t>Comprehensive guide to breastfeeding, including tips, techniques.</a:t>
            </a:r>
            <a:endParaRPr sz="1100">
              <a:solidFill>
                <a:schemeClr val="lt1"/>
              </a:solidFill>
              <a:highlight>
                <a:srgbClr val="CE718E"/>
              </a:highlight>
            </a:endParaRPr>
          </a:p>
          <a:p>
            <a:pPr marL="0" lvl="0" indent="0" algn="l" rtl="0">
              <a:spcBef>
                <a:spcPts val="0"/>
              </a:spcBef>
              <a:spcAft>
                <a:spcPts val="0"/>
              </a:spcAft>
              <a:buNone/>
            </a:pPr>
            <a:endParaRPr sz="1100">
              <a:solidFill>
                <a:schemeClr val="lt1"/>
              </a:solidFill>
              <a:highlight>
                <a:srgbClr val="CE718E"/>
              </a:highlight>
              <a:latin typeface="Open Sans"/>
              <a:ea typeface="Open Sans"/>
              <a:cs typeface="Open Sans"/>
              <a:sym typeface="Open Sans"/>
            </a:endParaRPr>
          </a:p>
        </p:txBody>
      </p:sp>
      <p:sp>
        <p:nvSpPr>
          <p:cNvPr id="265" name="Google Shape;265;p29"/>
          <p:cNvSpPr txBox="1"/>
          <p:nvPr/>
        </p:nvSpPr>
        <p:spPr>
          <a:xfrm>
            <a:off x="7530125" y="1878775"/>
            <a:ext cx="1356000" cy="74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latin typeface="Roboto"/>
                <a:ea typeface="Roboto"/>
                <a:cs typeface="Roboto"/>
                <a:sym typeface="Roboto"/>
              </a:rPr>
              <a:t>Explore family planning options and resources</a:t>
            </a:r>
            <a:endParaRPr sz="1100">
              <a:solidFill>
                <a:schemeClr val="lt1"/>
              </a:solidFill>
              <a:highlight>
                <a:srgbClr val="CE718E"/>
              </a:highlight>
              <a:latin typeface="Roboto"/>
              <a:ea typeface="Roboto"/>
              <a:cs typeface="Roboto"/>
              <a:sym typeface="Roboto"/>
            </a:endParaRPr>
          </a:p>
        </p:txBody>
      </p:sp>
      <p:sp>
        <p:nvSpPr>
          <p:cNvPr id="266" name="Google Shape;266;p29"/>
          <p:cNvSpPr txBox="1"/>
          <p:nvPr/>
        </p:nvSpPr>
        <p:spPr>
          <a:xfrm>
            <a:off x="7394602" y="2906638"/>
            <a:ext cx="16833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latin typeface="Roboto"/>
                <a:ea typeface="Roboto"/>
                <a:cs typeface="Roboto"/>
                <a:sym typeface="Roboto"/>
              </a:rPr>
              <a:t>Guidance on concerns such as mood changes, physical recovery, and adjusting to parenthood</a:t>
            </a:r>
            <a:endParaRPr sz="1100">
              <a:solidFill>
                <a:schemeClr val="lt1"/>
              </a:solidFill>
              <a:highlight>
                <a:srgbClr val="CE718E"/>
              </a:highlight>
              <a:latin typeface="Roboto"/>
              <a:ea typeface="Roboto"/>
              <a:cs typeface="Roboto"/>
              <a:sym typeface="Roboto"/>
            </a:endParaRPr>
          </a:p>
        </p:txBody>
      </p:sp>
      <p:sp>
        <p:nvSpPr>
          <p:cNvPr id="267" name="Google Shape;267;p29"/>
          <p:cNvSpPr txBox="1"/>
          <p:nvPr/>
        </p:nvSpPr>
        <p:spPr>
          <a:xfrm>
            <a:off x="7340750" y="4117200"/>
            <a:ext cx="17910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lt1"/>
                </a:solidFill>
                <a:highlight>
                  <a:srgbClr val="CE718E"/>
                </a:highlight>
              </a:rPr>
              <a:t>Info about reproductive health, contraception, and sexual wellness after childbirth</a:t>
            </a:r>
            <a:endParaRPr>
              <a:solidFill>
                <a:schemeClr val="lt1"/>
              </a:solidFill>
              <a:highlight>
                <a:srgbClr val="CE718E"/>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0"/>
          <p:cNvPicPr preferRelativeResize="0"/>
          <p:nvPr/>
        </p:nvPicPr>
        <p:blipFill>
          <a:blip r:embed="rId3">
            <a:alphaModFix/>
          </a:blip>
          <a:stretch>
            <a:fillRect/>
          </a:stretch>
        </p:blipFill>
        <p:spPr>
          <a:xfrm>
            <a:off x="4864350" y="207100"/>
            <a:ext cx="2444245" cy="4838700"/>
          </a:xfrm>
          <a:prstGeom prst="rect">
            <a:avLst/>
          </a:prstGeom>
          <a:noFill/>
          <a:ln>
            <a:noFill/>
          </a:ln>
        </p:spPr>
      </p:pic>
      <p:sp>
        <p:nvSpPr>
          <p:cNvPr id="273" name="Google Shape;273;p30"/>
          <p:cNvSpPr/>
          <p:nvPr/>
        </p:nvSpPr>
        <p:spPr>
          <a:xfrm>
            <a:off x="7543800" y="95250"/>
            <a:ext cx="1390800" cy="1200600"/>
          </a:xfrm>
          <a:prstGeom prst="wedgeRoundRectCallout">
            <a:avLst>
              <a:gd name="adj1" fmla="val -66795"/>
              <a:gd name="adj2" fmla="val -21256"/>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3438525" y="3124200"/>
            <a:ext cx="1314600" cy="1921500"/>
          </a:xfrm>
          <a:prstGeom prst="wedgeRoundRectCallout">
            <a:avLst>
              <a:gd name="adj1" fmla="val 66426"/>
              <a:gd name="adj2" fmla="val -23789"/>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7467450" y="3276300"/>
            <a:ext cx="1390800" cy="938100"/>
          </a:xfrm>
          <a:prstGeom prst="wedgeRoundRectCallout">
            <a:avLst>
              <a:gd name="adj1" fmla="val -68480"/>
              <a:gd name="adj2" fmla="val 21643"/>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p:nvPr/>
        </p:nvSpPr>
        <p:spPr>
          <a:xfrm>
            <a:off x="7581900" y="179850"/>
            <a:ext cx="13146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Roboto"/>
                <a:ea typeface="Roboto"/>
                <a:cs typeface="Roboto"/>
                <a:sym typeface="Roboto"/>
              </a:rPr>
              <a:t>Generates Report in form of excel sheet based on the data entered in various tools. </a:t>
            </a:r>
            <a:endParaRPr sz="1100">
              <a:latin typeface="Roboto"/>
              <a:ea typeface="Roboto"/>
              <a:cs typeface="Roboto"/>
              <a:sym typeface="Roboto"/>
            </a:endParaRPr>
          </a:p>
        </p:txBody>
      </p:sp>
      <p:sp>
        <p:nvSpPr>
          <p:cNvPr id="277" name="Google Shape;277;p30"/>
          <p:cNvSpPr txBox="1"/>
          <p:nvPr/>
        </p:nvSpPr>
        <p:spPr>
          <a:xfrm>
            <a:off x="7505550" y="3276300"/>
            <a:ext cx="13146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1"/>
                </a:solidFill>
                <a:highlight>
                  <a:srgbClr val="81D5FA"/>
                </a:highlight>
              </a:rPr>
              <a:t>Stay adequately hydrated by tracking your daily water intake</a:t>
            </a:r>
            <a:endParaRPr>
              <a:solidFill>
                <a:schemeClr val="dk1"/>
              </a:solidFill>
              <a:highlight>
                <a:srgbClr val="81D5FA"/>
              </a:highlight>
              <a:latin typeface="Open Sans"/>
              <a:ea typeface="Open Sans"/>
              <a:cs typeface="Open Sans"/>
              <a:sym typeface="Open Sans"/>
            </a:endParaRPr>
          </a:p>
        </p:txBody>
      </p:sp>
      <p:sp>
        <p:nvSpPr>
          <p:cNvPr id="278" name="Google Shape;278;p30"/>
          <p:cNvSpPr txBox="1"/>
          <p:nvPr/>
        </p:nvSpPr>
        <p:spPr>
          <a:xfrm>
            <a:off x="3552825" y="3226500"/>
            <a:ext cx="1200300" cy="171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chemeClr val="dk1"/>
                </a:solidFill>
                <a:highlight>
                  <a:srgbClr val="81D5FA"/>
                </a:highlight>
              </a:rPr>
              <a:t>Track weight throughout pregnancy and postpartum period, providing valuable insights</a:t>
            </a:r>
            <a:endParaRPr sz="1100">
              <a:solidFill>
                <a:schemeClr val="dk1"/>
              </a:solidFill>
              <a:highlight>
                <a:srgbClr val="81D5FA"/>
              </a:highlight>
              <a:latin typeface="Open Sans"/>
              <a:ea typeface="Open Sans"/>
              <a:cs typeface="Open Sans"/>
              <a:sym typeface="Open Sans"/>
            </a:endParaRPr>
          </a:p>
        </p:txBody>
      </p:sp>
      <p:sp>
        <p:nvSpPr>
          <p:cNvPr id="279" name="Google Shape;279;p30"/>
          <p:cNvSpPr/>
          <p:nvPr/>
        </p:nvSpPr>
        <p:spPr>
          <a:xfrm>
            <a:off x="238125" y="361950"/>
            <a:ext cx="3248100" cy="25095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txBox="1"/>
          <p:nvPr/>
        </p:nvSpPr>
        <p:spPr>
          <a:xfrm>
            <a:off x="1124025" y="411750"/>
            <a:ext cx="1752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chemeClr val="lt1"/>
                </a:solidFill>
                <a:latin typeface="Roboto"/>
                <a:ea typeface="Roboto"/>
                <a:cs typeface="Roboto"/>
                <a:sym typeface="Roboto"/>
              </a:rPr>
              <a:t>Tools </a:t>
            </a:r>
            <a:endParaRPr sz="3500" b="1">
              <a:solidFill>
                <a:schemeClr val="lt1"/>
              </a:solidFill>
              <a:latin typeface="Roboto"/>
              <a:ea typeface="Roboto"/>
              <a:cs typeface="Roboto"/>
              <a:sym typeface="Roboto"/>
            </a:endParaRPr>
          </a:p>
        </p:txBody>
      </p:sp>
      <p:sp>
        <p:nvSpPr>
          <p:cNvPr id="281" name="Google Shape;281;p30"/>
          <p:cNvSpPr txBox="1"/>
          <p:nvPr/>
        </p:nvSpPr>
        <p:spPr>
          <a:xfrm>
            <a:off x="428775" y="1211250"/>
            <a:ext cx="28668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Open Sans"/>
                <a:ea typeface="Open Sans"/>
                <a:cs typeface="Open Sans"/>
                <a:sym typeface="Open Sans"/>
              </a:rPr>
              <a:t>This sections has following tools - Hydration tracker, Sleep Tracker, Fetal Count, Contraction Timer, BMI Calculator and Weight Tracker. A report is generated by the app which can be shared with the doctor. </a:t>
            </a:r>
            <a:endParaRPr sz="1300">
              <a:solidFill>
                <a:schemeClr val="lt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1"/>
          <p:cNvPicPr preferRelativeResize="0"/>
          <p:nvPr/>
        </p:nvPicPr>
        <p:blipFill>
          <a:blip r:embed="rId3">
            <a:alphaModFix/>
          </a:blip>
          <a:stretch>
            <a:fillRect/>
          </a:stretch>
        </p:blipFill>
        <p:spPr>
          <a:xfrm>
            <a:off x="3519750" y="268330"/>
            <a:ext cx="2387575" cy="4713244"/>
          </a:xfrm>
          <a:prstGeom prst="rect">
            <a:avLst/>
          </a:prstGeom>
          <a:noFill/>
          <a:ln>
            <a:noFill/>
          </a:ln>
        </p:spPr>
      </p:pic>
      <p:pic>
        <p:nvPicPr>
          <p:cNvPr id="287" name="Google Shape;287;p31"/>
          <p:cNvPicPr preferRelativeResize="0"/>
          <p:nvPr/>
        </p:nvPicPr>
        <p:blipFill>
          <a:blip r:embed="rId4">
            <a:alphaModFix/>
          </a:blip>
          <a:stretch>
            <a:fillRect/>
          </a:stretch>
        </p:blipFill>
        <p:spPr>
          <a:xfrm>
            <a:off x="6413525" y="299275"/>
            <a:ext cx="2387575" cy="4682300"/>
          </a:xfrm>
          <a:prstGeom prst="rect">
            <a:avLst/>
          </a:prstGeom>
          <a:noFill/>
          <a:ln>
            <a:noFill/>
          </a:ln>
        </p:spPr>
      </p:pic>
      <p:sp>
        <p:nvSpPr>
          <p:cNvPr id="288" name="Google Shape;288;p31"/>
          <p:cNvSpPr/>
          <p:nvPr/>
        </p:nvSpPr>
        <p:spPr>
          <a:xfrm>
            <a:off x="190500" y="447750"/>
            <a:ext cx="2533800" cy="21240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txBox="1"/>
          <p:nvPr/>
        </p:nvSpPr>
        <p:spPr>
          <a:xfrm>
            <a:off x="371475" y="533475"/>
            <a:ext cx="208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Roboto Medium"/>
                <a:ea typeface="Roboto Medium"/>
                <a:cs typeface="Roboto Medium"/>
                <a:sym typeface="Roboto Medium"/>
              </a:rPr>
              <a:t>BMI Calculator </a:t>
            </a:r>
            <a:endParaRPr sz="2200">
              <a:latin typeface="Roboto Medium"/>
              <a:ea typeface="Roboto Medium"/>
              <a:cs typeface="Roboto Medium"/>
              <a:sym typeface="Roboto Medium"/>
            </a:endParaRPr>
          </a:p>
        </p:txBody>
      </p:sp>
      <p:sp>
        <p:nvSpPr>
          <p:cNvPr id="290" name="Google Shape;290;p31"/>
          <p:cNvSpPr txBox="1"/>
          <p:nvPr/>
        </p:nvSpPr>
        <p:spPr>
          <a:xfrm>
            <a:off x="325950" y="1190700"/>
            <a:ext cx="2262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All the information for the baby care and growth for new mothers to take proper care of infant’s well being.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cxnSp>
        <p:nvCxnSpPr>
          <p:cNvPr id="81" name="Google Shape;81;p14"/>
          <p:cNvCxnSpPr/>
          <p:nvPr/>
        </p:nvCxnSpPr>
        <p:spPr>
          <a:xfrm rot="10800000" flipH="1">
            <a:off x="400050" y="304800"/>
            <a:ext cx="9600" cy="1143000"/>
          </a:xfrm>
          <a:prstGeom prst="straightConnector1">
            <a:avLst/>
          </a:prstGeom>
          <a:noFill/>
          <a:ln w="38100" cap="flat" cmpd="sng">
            <a:solidFill>
              <a:srgbClr val="81D5FA"/>
            </a:solidFill>
            <a:prstDash val="solid"/>
            <a:round/>
            <a:headEnd type="none" w="med" len="med"/>
            <a:tailEnd type="none" w="med" len="med"/>
          </a:ln>
        </p:spPr>
      </p:cxnSp>
      <p:cxnSp>
        <p:nvCxnSpPr>
          <p:cNvPr id="82" name="Google Shape;82;p14"/>
          <p:cNvCxnSpPr/>
          <p:nvPr/>
        </p:nvCxnSpPr>
        <p:spPr>
          <a:xfrm rot="10800000" flipH="1">
            <a:off x="409650" y="304800"/>
            <a:ext cx="1276500" cy="9600"/>
          </a:xfrm>
          <a:prstGeom prst="straightConnector1">
            <a:avLst/>
          </a:prstGeom>
          <a:noFill/>
          <a:ln w="38100" cap="flat" cmpd="sng">
            <a:solidFill>
              <a:srgbClr val="CE718E"/>
            </a:solidFill>
            <a:prstDash val="solid"/>
            <a:round/>
            <a:headEnd type="none" w="med" len="med"/>
            <a:tailEnd type="none" w="med" len="med"/>
          </a:ln>
        </p:spPr>
      </p:cxnSp>
      <p:cxnSp>
        <p:nvCxnSpPr>
          <p:cNvPr id="83" name="Google Shape;83;p14"/>
          <p:cNvCxnSpPr/>
          <p:nvPr/>
        </p:nvCxnSpPr>
        <p:spPr>
          <a:xfrm rot="10800000" flipH="1">
            <a:off x="590550" y="514350"/>
            <a:ext cx="9600" cy="1143000"/>
          </a:xfrm>
          <a:prstGeom prst="straightConnector1">
            <a:avLst/>
          </a:prstGeom>
          <a:noFill/>
          <a:ln w="38100" cap="flat" cmpd="sng">
            <a:solidFill>
              <a:srgbClr val="CE718E"/>
            </a:solidFill>
            <a:prstDash val="solid"/>
            <a:round/>
            <a:headEnd type="none" w="med" len="med"/>
            <a:tailEnd type="none" w="med" len="med"/>
          </a:ln>
        </p:spPr>
      </p:cxnSp>
      <p:cxnSp>
        <p:nvCxnSpPr>
          <p:cNvPr id="84" name="Google Shape;84;p14"/>
          <p:cNvCxnSpPr/>
          <p:nvPr/>
        </p:nvCxnSpPr>
        <p:spPr>
          <a:xfrm rot="10800000" flipH="1">
            <a:off x="590550" y="514350"/>
            <a:ext cx="1276500" cy="9600"/>
          </a:xfrm>
          <a:prstGeom prst="straightConnector1">
            <a:avLst/>
          </a:prstGeom>
          <a:noFill/>
          <a:ln w="38100" cap="flat" cmpd="sng">
            <a:solidFill>
              <a:srgbClr val="81D5FA"/>
            </a:solidFill>
            <a:prstDash val="solid"/>
            <a:round/>
            <a:headEnd type="none" w="med" len="med"/>
            <a:tailEnd type="none" w="med" len="med"/>
          </a:ln>
        </p:spPr>
      </p:cxnSp>
      <p:cxnSp>
        <p:nvCxnSpPr>
          <p:cNvPr id="85" name="Google Shape;85;p14"/>
          <p:cNvCxnSpPr/>
          <p:nvPr/>
        </p:nvCxnSpPr>
        <p:spPr>
          <a:xfrm rot="10800000" flipH="1">
            <a:off x="7429500" y="4933950"/>
            <a:ext cx="1276500" cy="9600"/>
          </a:xfrm>
          <a:prstGeom prst="straightConnector1">
            <a:avLst/>
          </a:prstGeom>
          <a:noFill/>
          <a:ln w="38100" cap="flat" cmpd="sng">
            <a:solidFill>
              <a:srgbClr val="81D5FA"/>
            </a:solidFill>
            <a:prstDash val="solid"/>
            <a:round/>
            <a:headEnd type="none" w="med" len="med"/>
            <a:tailEnd type="none" w="med" len="med"/>
          </a:ln>
        </p:spPr>
      </p:cxnSp>
      <p:cxnSp>
        <p:nvCxnSpPr>
          <p:cNvPr id="86" name="Google Shape;86;p14"/>
          <p:cNvCxnSpPr/>
          <p:nvPr/>
        </p:nvCxnSpPr>
        <p:spPr>
          <a:xfrm rot="10800000" flipH="1">
            <a:off x="8686800" y="3762300"/>
            <a:ext cx="38100" cy="1152600"/>
          </a:xfrm>
          <a:prstGeom prst="straightConnector1">
            <a:avLst/>
          </a:prstGeom>
          <a:noFill/>
          <a:ln w="38100" cap="flat" cmpd="sng">
            <a:solidFill>
              <a:srgbClr val="CE718E"/>
            </a:solidFill>
            <a:prstDash val="solid"/>
            <a:round/>
            <a:headEnd type="none" w="med" len="med"/>
            <a:tailEnd type="none" w="med" len="med"/>
          </a:ln>
        </p:spPr>
      </p:cxnSp>
      <p:cxnSp>
        <p:nvCxnSpPr>
          <p:cNvPr id="87" name="Google Shape;87;p14"/>
          <p:cNvCxnSpPr/>
          <p:nvPr/>
        </p:nvCxnSpPr>
        <p:spPr>
          <a:xfrm rot="10800000" flipH="1">
            <a:off x="8515350" y="3552750"/>
            <a:ext cx="38100" cy="1152600"/>
          </a:xfrm>
          <a:prstGeom prst="straightConnector1">
            <a:avLst/>
          </a:prstGeom>
          <a:noFill/>
          <a:ln w="38100" cap="flat" cmpd="sng">
            <a:solidFill>
              <a:srgbClr val="81D5FA"/>
            </a:solidFill>
            <a:prstDash val="solid"/>
            <a:round/>
            <a:headEnd type="none" w="med" len="med"/>
            <a:tailEnd type="none" w="med" len="med"/>
          </a:ln>
        </p:spPr>
      </p:cxnSp>
      <p:cxnSp>
        <p:nvCxnSpPr>
          <p:cNvPr id="88" name="Google Shape;88;p14"/>
          <p:cNvCxnSpPr/>
          <p:nvPr/>
        </p:nvCxnSpPr>
        <p:spPr>
          <a:xfrm rot="10800000" flipH="1">
            <a:off x="7238850" y="4705350"/>
            <a:ext cx="1276500" cy="9600"/>
          </a:xfrm>
          <a:prstGeom prst="straightConnector1">
            <a:avLst/>
          </a:prstGeom>
          <a:noFill/>
          <a:ln w="38100" cap="flat" cmpd="sng">
            <a:solidFill>
              <a:srgbClr val="CE718E"/>
            </a:solidFill>
            <a:prstDash val="solid"/>
            <a:round/>
            <a:headEnd type="none" w="med" len="med"/>
            <a:tailEnd type="none" w="med" len="med"/>
          </a:ln>
        </p:spPr>
      </p:cxnSp>
      <p:sp>
        <p:nvSpPr>
          <p:cNvPr id="89" name="Google Shape;89;p14"/>
          <p:cNvSpPr txBox="1"/>
          <p:nvPr/>
        </p:nvSpPr>
        <p:spPr>
          <a:xfrm>
            <a:off x="781125" y="1490888"/>
            <a:ext cx="7724700" cy="37557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None/>
            </a:pPr>
            <a:r>
              <a:rPr lang="en" sz="1300">
                <a:solidFill>
                  <a:schemeClr val="dk1"/>
                </a:solidFill>
                <a:highlight>
                  <a:schemeClr val="lt1"/>
                </a:highlight>
              </a:rPr>
              <a:t>We are elated and satisfied with the progress of our project Tiny Toes. We would like to acknowledge and thank all the individuals who helped us throughout the course of this project. </a:t>
            </a:r>
            <a:endParaRPr sz="1300">
              <a:solidFill>
                <a:schemeClr val="dk1"/>
              </a:solidFill>
              <a:highlight>
                <a:schemeClr val="lt1"/>
              </a:highlight>
            </a:endParaRPr>
          </a:p>
          <a:p>
            <a:pPr marL="0" lvl="0" indent="0" algn="just" rtl="0">
              <a:spcBef>
                <a:spcPts val="1200"/>
              </a:spcBef>
              <a:spcAft>
                <a:spcPts val="0"/>
              </a:spcAft>
              <a:buNone/>
            </a:pPr>
            <a:r>
              <a:rPr lang="en" sz="1300">
                <a:solidFill>
                  <a:schemeClr val="dk1"/>
                </a:solidFill>
                <a:highlight>
                  <a:schemeClr val="lt1"/>
                </a:highlight>
              </a:rPr>
              <a:t>First and foremost, we extend our sincerest thanks to our mentor Dr Puneet Goyal for entrusting us with this project and providing valuable insights and feedback throughout the development process. Your guidance and support have been invaluable in shaping the final outcome and ensuring its alignment with your vision and requirements.</a:t>
            </a:r>
            <a:endParaRPr sz="1300">
              <a:solidFill>
                <a:schemeClr val="dk1"/>
              </a:solidFill>
              <a:highlight>
                <a:schemeClr val="lt1"/>
              </a:highlight>
            </a:endParaRPr>
          </a:p>
          <a:p>
            <a:pPr marL="0" lvl="0" indent="0" algn="just" rtl="0">
              <a:spcBef>
                <a:spcPts val="1200"/>
              </a:spcBef>
              <a:spcAft>
                <a:spcPts val="0"/>
              </a:spcAft>
              <a:buNone/>
            </a:pPr>
            <a:r>
              <a:rPr lang="en" sz="1300">
                <a:solidFill>
                  <a:schemeClr val="dk1"/>
                </a:solidFill>
                <a:highlight>
                  <a:schemeClr val="lt1"/>
                </a:highlight>
              </a:rPr>
              <a:t>We would like to thank Dr Garima for providing us with her valuable and knowledgeable feedback that helped us immensely. Your collaboration and professionalism to excellence have been instrumental for our project. </a:t>
            </a:r>
            <a:endParaRPr sz="1300">
              <a:solidFill>
                <a:schemeClr val="dk1"/>
              </a:solidFill>
              <a:highlight>
                <a:schemeClr val="lt1"/>
              </a:highlight>
            </a:endParaRPr>
          </a:p>
          <a:p>
            <a:pPr marL="0" lvl="0" indent="0" algn="just" rtl="0">
              <a:spcBef>
                <a:spcPts val="1200"/>
              </a:spcBef>
              <a:spcAft>
                <a:spcPts val="0"/>
              </a:spcAft>
              <a:buNone/>
            </a:pPr>
            <a:r>
              <a:rPr lang="en" sz="1300">
                <a:solidFill>
                  <a:schemeClr val="dk1"/>
                </a:solidFill>
                <a:highlight>
                  <a:schemeClr val="lt1"/>
                </a:highlight>
              </a:rPr>
              <a:t>Our heartfelt gratitude to the seniors who initiated this project idea and provided us with valuable insights. </a:t>
            </a:r>
            <a:endParaRPr sz="1300">
              <a:solidFill>
                <a:schemeClr val="dk1"/>
              </a:solidFill>
              <a:highlight>
                <a:schemeClr val="lt1"/>
              </a:highlight>
            </a:endParaRPr>
          </a:p>
          <a:p>
            <a:pPr marL="0" lvl="0" indent="0" algn="just" rtl="0">
              <a:spcBef>
                <a:spcPts val="1200"/>
              </a:spcBef>
              <a:spcAft>
                <a:spcPts val="0"/>
              </a:spcAft>
              <a:buNone/>
            </a:pPr>
            <a:r>
              <a:rPr lang="en" sz="1300">
                <a:solidFill>
                  <a:schemeClr val="dk1"/>
                </a:solidFill>
                <a:highlight>
                  <a:schemeClr val="lt1"/>
                </a:highlight>
              </a:rPr>
              <a:t>Lastly we would like to thank the TAs who guided and provided us with regular feedback and suggestions. </a:t>
            </a:r>
            <a:endParaRPr sz="1300">
              <a:solidFill>
                <a:schemeClr val="dk1"/>
              </a:solidFill>
              <a:highlight>
                <a:schemeClr val="lt1"/>
              </a:highlight>
            </a:endParaRPr>
          </a:p>
          <a:p>
            <a:pPr marL="0" lvl="0" indent="0" algn="just" rtl="0">
              <a:spcBef>
                <a:spcPts val="1200"/>
              </a:spcBef>
              <a:spcAft>
                <a:spcPts val="0"/>
              </a:spcAft>
              <a:buNone/>
            </a:pPr>
            <a:endParaRPr sz="1300">
              <a:solidFill>
                <a:schemeClr val="dk1"/>
              </a:solidFill>
              <a:highlight>
                <a:schemeClr val="lt1"/>
              </a:highlight>
            </a:endParaRPr>
          </a:p>
        </p:txBody>
      </p:sp>
      <p:sp>
        <p:nvSpPr>
          <p:cNvPr id="90" name="Google Shape;90;p14"/>
          <p:cNvSpPr/>
          <p:nvPr/>
        </p:nvSpPr>
        <p:spPr>
          <a:xfrm>
            <a:off x="2485950" y="666750"/>
            <a:ext cx="4172100" cy="5715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p:nvPr/>
        </p:nvSpPr>
        <p:spPr>
          <a:xfrm>
            <a:off x="2762250" y="652350"/>
            <a:ext cx="36195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700">
                <a:solidFill>
                  <a:schemeClr val="lt1"/>
                </a:solidFill>
                <a:latin typeface="Roboto Medium"/>
                <a:ea typeface="Roboto Medium"/>
                <a:cs typeface="Roboto Medium"/>
                <a:sym typeface="Roboto Medium"/>
              </a:rPr>
              <a:t>ACKNOWLEDGEMENT</a:t>
            </a:r>
            <a:endParaRPr sz="2700">
              <a:solidFill>
                <a:schemeClr val="lt1"/>
              </a:solidFill>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2"/>
          <p:cNvPicPr preferRelativeResize="0"/>
          <p:nvPr/>
        </p:nvPicPr>
        <p:blipFill>
          <a:blip r:embed="rId3">
            <a:alphaModFix/>
          </a:blip>
          <a:stretch>
            <a:fillRect/>
          </a:stretch>
        </p:blipFill>
        <p:spPr>
          <a:xfrm>
            <a:off x="1952625" y="152400"/>
            <a:ext cx="2448827" cy="4838701"/>
          </a:xfrm>
          <a:prstGeom prst="rect">
            <a:avLst/>
          </a:prstGeom>
          <a:noFill/>
          <a:ln>
            <a:noFill/>
          </a:ln>
        </p:spPr>
      </p:pic>
      <p:pic>
        <p:nvPicPr>
          <p:cNvPr id="296" name="Google Shape;296;p32"/>
          <p:cNvPicPr preferRelativeResize="0"/>
          <p:nvPr/>
        </p:nvPicPr>
        <p:blipFill>
          <a:blip r:embed="rId4">
            <a:alphaModFix/>
          </a:blip>
          <a:stretch>
            <a:fillRect/>
          </a:stretch>
        </p:blipFill>
        <p:spPr>
          <a:xfrm>
            <a:off x="4658627" y="152400"/>
            <a:ext cx="2448827" cy="4838701"/>
          </a:xfrm>
          <a:prstGeom prst="rect">
            <a:avLst/>
          </a:prstGeom>
          <a:noFill/>
          <a:ln>
            <a:noFill/>
          </a:ln>
        </p:spPr>
      </p:pic>
      <p:sp>
        <p:nvSpPr>
          <p:cNvPr id="297" name="Google Shape;297;p32"/>
          <p:cNvSpPr/>
          <p:nvPr/>
        </p:nvSpPr>
        <p:spPr>
          <a:xfrm>
            <a:off x="319200" y="2228850"/>
            <a:ext cx="1443000" cy="894900"/>
          </a:xfrm>
          <a:prstGeom prst="wedgeRoundRectCallout">
            <a:avLst>
              <a:gd name="adj1" fmla="val 65625"/>
              <a:gd name="adj2" fmla="val 18750"/>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7267575" y="333375"/>
            <a:ext cx="1352700" cy="847800"/>
          </a:xfrm>
          <a:prstGeom prst="wedgeRoundRectCallout">
            <a:avLst>
              <a:gd name="adj1" fmla="val -63379"/>
              <a:gd name="adj2" fmla="val -21913"/>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Sort the data according to Date/Quantity</a:t>
            </a:r>
            <a:endParaRPr sz="1200"/>
          </a:p>
        </p:txBody>
      </p:sp>
      <p:sp>
        <p:nvSpPr>
          <p:cNvPr id="299" name="Google Shape;299;p32"/>
          <p:cNvSpPr/>
          <p:nvPr/>
        </p:nvSpPr>
        <p:spPr>
          <a:xfrm>
            <a:off x="7267575" y="2139150"/>
            <a:ext cx="1566900" cy="1250100"/>
          </a:xfrm>
          <a:prstGeom prst="wedgeRoundRectCallout">
            <a:avLst>
              <a:gd name="adj1" fmla="val -63379"/>
              <a:gd name="adj2" fmla="val -21913"/>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228600" y="775950"/>
            <a:ext cx="1286100" cy="587700"/>
          </a:xfrm>
          <a:prstGeom prst="wedgeRoundRectCallout">
            <a:avLst>
              <a:gd name="adj1" fmla="val -49296"/>
              <a:gd name="adj2" fmla="val -19666"/>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2"/>
          <p:cNvCxnSpPr/>
          <p:nvPr/>
        </p:nvCxnSpPr>
        <p:spPr>
          <a:xfrm rot="10800000" flipH="1">
            <a:off x="1514700" y="233375"/>
            <a:ext cx="2409600" cy="738300"/>
          </a:xfrm>
          <a:prstGeom prst="straightConnector1">
            <a:avLst/>
          </a:prstGeom>
          <a:noFill/>
          <a:ln w="28575" cap="flat" cmpd="sng">
            <a:solidFill>
              <a:srgbClr val="81D5FA"/>
            </a:solidFill>
            <a:prstDash val="solid"/>
            <a:round/>
            <a:headEnd type="none" w="med" len="med"/>
            <a:tailEnd type="triangle" w="med" len="med"/>
          </a:ln>
        </p:spPr>
      </p:cxnSp>
      <p:sp>
        <p:nvSpPr>
          <p:cNvPr id="302" name="Google Shape;302;p32"/>
          <p:cNvSpPr/>
          <p:nvPr/>
        </p:nvSpPr>
        <p:spPr>
          <a:xfrm>
            <a:off x="7193175" y="4252800"/>
            <a:ext cx="1352700" cy="738300"/>
          </a:xfrm>
          <a:prstGeom prst="wedgeRoundRectCallout">
            <a:avLst>
              <a:gd name="adj1" fmla="val -62808"/>
              <a:gd name="adj2" fmla="val 22267"/>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Add the new entry</a:t>
            </a:r>
            <a:endParaRPr sz="1200"/>
          </a:p>
        </p:txBody>
      </p:sp>
      <p:sp>
        <p:nvSpPr>
          <p:cNvPr id="303" name="Google Shape;303;p32"/>
          <p:cNvSpPr txBox="1"/>
          <p:nvPr/>
        </p:nvSpPr>
        <p:spPr>
          <a:xfrm>
            <a:off x="319200" y="885150"/>
            <a:ext cx="110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Pin Trackers</a:t>
            </a:r>
            <a:endParaRPr sz="1200">
              <a:latin typeface="Open Sans"/>
              <a:ea typeface="Open Sans"/>
              <a:cs typeface="Open Sans"/>
              <a:sym typeface="Open Sans"/>
            </a:endParaRPr>
          </a:p>
        </p:txBody>
      </p:sp>
      <p:sp>
        <p:nvSpPr>
          <p:cNvPr id="304" name="Google Shape;304;p32"/>
          <p:cNvSpPr txBox="1"/>
          <p:nvPr/>
        </p:nvSpPr>
        <p:spPr>
          <a:xfrm>
            <a:off x="421200" y="2316225"/>
            <a:ext cx="123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Weight record of previous entry</a:t>
            </a:r>
            <a:endParaRPr sz="1200">
              <a:latin typeface="Open Sans"/>
              <a:ea typeface="Open Sans"/>
              <a:cs typeface="Open Sans"/>
              <a:sym typeface="Open Sans"/>
            </a:endParaRPr>
          </a:p>
        </p:txBody>
      </p:sp>
      <p:sp>
        <p:nvSpPr>
          <p:cNvPr id="305" name="Google Shape;305;p32"/>
          <p:cNvSpPr txBox="1"/>
          <p:nvPr/>
        </p:nvSpPr>
        <p:spPr>
          <a:xfrm>
            <a:off x="7391475" y="2227775"/>
            <a:ext cx="1443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Hydration record representing Number of glasses drunk and left</a:t>
            </a:r>
            <a:endParaRPr sz="12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3"/>
          <p:cNvPicPr preferRelativeResize="0"/>
          <p:nvPr/>
        </p:nvPicPr>
        <p:blipFill>
          <a:blip r:embed="rId3">
            <a:alphaModFix/>
          </a:blip>
          <a:stretch>
            <a:fillRect/>
          </a:stretch>
        </p:blipFill>
        <p:spPr>
          <a:xfrm>
            <a:off x="476250" y="152400"/>
            <a:ext cx="2462675" cy="4838701"/>
          </a:xfrm>
          <a:prstGeom prst="rect">
            <a:avLst/>
          </a:prstGeom>
          <a:noFill/>
          <a:ln>
            <a:noFill/>
          </a:ln>
        </p:spPr>
      </p:pic>
      <p:pic>
        <p:nvPicPr>
          <p:cNvPr id="311" name="Google Shape;311;p33"/>
          <p:cNvPicPr preferRelativeResize="0"/>
          <p:nvPr/>
        </p:nvPicPr>
        <p:blipFill>
          <a:blip r:embed="rId4">
            <a:alphaModFix/>
          </a:blip>
          <a:stretch>
            <a:fillRect/>
          </a:stretch>
        </p:blipFill>
        <p:spPr>
          <a:xfrm>
            <a:off x="6101225" y="152400"/>
            <a:ext cx="2462675" cy="4838701"/>
          </a:xfrm>
          <a:prstGeom prst="rect">
            <a:avLst/>
          </a:prstGeom>
          <a:noFill/>
          <a:ln>
            <a:noFill/>
          </a:ln>
        </p:spPr>
      </p:pic>
      <p:sp>
        <p:nvSpPr>
          <p:cNvPr id="312" name="Google Shape;312;p33"/>
          <p:cNvSpPr/>
          <p:nvPr/>
        </p:nvSpPr>
        <p:spPr>
          <a:xfrm>
            <a:off x="3127575" y="520825"/>
            <a:ext cx="1951800" cy="554100"/>
          </a:xfrm>
          <a:prstGeom prst="wedgeRoundRectCallout">
            <a:avLst>
              <a:gd name="adj1" fmla="val -66339"/>
              <a:gd name="adj2" fmla="val -21611"/>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6380050" y="3588150"/>
            <a:ext cx="1608300" cy="633900"/>
          </a:xfrm>
          <a:prstGeom prst="wedgeRoundRectCallout">
            <a:avLst>
              <a:gd name="adj1" fmla="val -2150"/>
              <a:gd name="adj2" fmla="val -107560"/>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Entry representing Duration and kicks</a:t>
            </a:r>
            <a:endParaRPr sz="1200">
              <a:solidFill>
                <a:schemeClr val="lt1"/>
              </a:solidFill>
            </a:endParaRPr>
          </a:p>
        </p:txBody>
      </p:sp>
      <p:sp>
        <p:nvSpPr>
          <p:cNvPr id="314" name="Google Shape;314;p33"/>
          <p:cNvSpPr txBox="1"/>
          <p:nvPr/>
        </p:nvSpPr>
        <p:spPr>
          <a:xfrm>
            <a:off x="3127575" y="520825"/>
            <a:ext cx="2095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Open Sans"/>
                <a:ea typeface="Open Sans"/>
                <a:cs typeface="Open Sans"/>
                <a:sym typeface="Open Sans"/>
              </a:rPr>
              <a:t>Timer for measuring the contraction duration</a:t>
            </a:r>
            <a:endParaRPr sz="1200">
              <a:solidFill>
                <a:schemeClr val="lt1"/>
              </a:solidFill>
              <a:latin typeface="Open Sans"/>
              <a:ea typeface="Open Sans"/>
              <a:cs typeface="Open Sans"/>
              <a:sym typeface="Open Sans"/>
            </a:endParaRPr>
          </a:p>
        </p:txBody>
      </p:sp>
      <p:sp>
        <p:nvSpPr>
          <p:cNvPr id="315" name="Google Shape;315;p33"/>
          <p:cNvSpPr/>
          <p:nvPr/>
        </p:nvSpPr>
        <p:spPr>
          <a:xfrm>
            <a:off x="2977025" y="1885350"/>
            <a:ext cx="2095500" cy="633900"/>
          </a:xfrm>
          <a:prstGeom prst="wedgeRoundRectCallout">
            <a:avLst>
              <a:gd name="adj1" fmla="val -66339"/>
              <a:gd name="adj2" fmla="val -21611"/>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txBox="1"/>
          <p:nvPr/>
        </p:nvSpPr>
        <p:spPr>
          <a:xfrm>
            <a:off x="2938925" y="1832850"/>
            <a:ext cx="2171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Open Sans"/>
                <a:ea typeface="Open Sans"/>
                <a:cs typeface="Open Sans"/>
                <a:sym typeface="Open Sans"/>
              </a:rPr>
              <a:t>Entries consisting of start Time and duration of the contraction.</a:t>
            </a:r>
            <a:endParaRPr sz="1200">
              <a:solidFill>
                <a:schemeClr val="lt1"/>
              </a:solidFill>
              <a:latin typeface="Open Sans"/>
              <a:ea typeface="Open Sans"/>
              <a:cs typeface="Open Sans"/>
              <a:sym typeface="Open Sans"/>
            </a:endParaRPr>
          </a:p>
        </p:txBody>
      </p:sp>
      <p:sp>
        <p:nvSpPr>
          <p:cNvPr id="317" name="Google Shape;317;p33"/>
          <p:cNvSpPr/>
          <p:nvPr/>
        </p:nvSpPr>
        <p:spPr>
          <a:xfrm>
            <a:off x="62675" y="2880375"/>
            <a:ext cx="1134300" cy="442500"/>
          </a:xfrm>
          <a:prstGeom prst="wedgeRoundRectCallout">
            <a:avLst>
              <a:gd name="adj1" fmla="val -49296"/>
              <a:gd name="adj2" fmla="val -19666"/>
              <a:gd name="adj3" fmla="val 0"/>
            </a:avLst>
          </a:prstGeom>
          <a:solidFill>
            <a:srgbClr val="CE718E"/>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33"/>
          <p:cNvCxnSpPr>
            <a:stCxn id="317" idx="0"/>
          </p:cNvCxnSpPr>
          <p:nvPr/>
        </p:nvCxnSpPr>
        <p:spPr>
          <a:xfrm rot="10800000" flipH="1">
            <a:off x="629825" y="1719075"/>
            <a:ext cx="180000" cy="1161300"/>
          </a:xfrm>
          <a:prstGeom prst="straightConnector1">
            <a:avLst/>
          </a:prstGeom>
          <a:noFill/>
          <a:ln w="28575" cap="flat" cmpd="sng">
            <a:solidFill>
              <a:srgbClr val="CE718E"/>
            </a:solidFill>
            <a:prstDash val="solid"/>
            <a:round/>
            <a:headEnd type="none" w="med" len="med"/>
            <a:tailEnd type="triangle" w="med" len="med"/>
          </a:ln>
        </p:spPr>
      </p:cxnSp>
      <p:sp>
        <p:nvSpPr>
          <p:cNvPr id="319" name="Google Shape;319;p33"/>
          <p:cNvSpPr txBox="1"/>
          <p:nvPr/>
        </p:nvSpPr>
        <p:spPr>
          <a:xfrm>
            <a:off x="112825" y="2916975"/>
            <a:ext cx="1084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Save Button</a:t>
            </a:r>
            <a:endParaRPr sz="1200">
              <a:solidFill>
                <a:schemeClr val="lt1"/>
              </a:solidFill>
              <a:latin typeface="Open Sans"/>
              <a:ea typeface="Open Sans"/>
              <a:cs typeface="Open Sans"/>
              <a:sym typeface="Open Sans"/>
            </a:endParaRPr>
          </a:p>
        </p:txBody>
      </p:sp>
      <p:sp>
        <p:nvSpPr>
          <p:cNvPr id="320" name="Google Shape;320;p33"/>
          <p:cNvSpPr/>
          <p:nvPr/>
        </p:nvSpPr>
        <p:spPr>
          <a:xfrm>
            <a:off x="2196275" y="2880375"/>
            <a:ext cx="1134300" cy="442500"/>
          </a:xfrm>
          <a:prstGeom prst="wedgeRoundRectCallout">
            <a:avLst>
              <a:gd name="adj1" fmla="val -49296"/>
              <a:gd name="adj2" fmla="val -19666"/>
              <a:gd name="adj3" fmla="val 0"/>
            </a:avLst>
          </a:prstGeom>
          <a:solidFill>
            <a:srgbClr val="CE718E"/>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Clear Button</a:t>
            </a:r>
            <a:endParaRPr sz="1200">
              <a:solidFill>
                <a:schemeClr val="lt1"/>
              </a:solidFill>
            </a:endParaRPr>
          </a:p>
        </p:txBody>
      </p:sp>
      <p:cxnSp>
        <p:nvCxnSpPr>
          <p:cNvPr id="321" name="Google Shape;321;p33"/>
          <p:cNvCxnSpPr/>
          <p:nvPr/>
        </p:nvCxnSpPr>
        <p:spPr>
          <a:xfrm rot="10800000">
            <a:off x="2546225" y="1752075"/>
            <a:ext cx="141000" cy="1128300"/>
          </a:xfrm>
          <a:prstGeom prst="straightConnector1">
            <a:avLst/>
          </a:prstGeom>
          <a:noFill/>
          <a:ln w="28575" cap="flat" cmpd="sng">
            <a:solidFill>
              <a:srgbClr val="CE718E"/>
            </a:solidFill>
            <a:prstDash val="solid"/>
            <a:round/>
            <a:headEnd type="none" w="med" len="med"/>
            <a:tailEnd type="triangle" w="med" len="med"/>
          </a:ln>
        </p:spPr>
      </p:cxnSp>
      <p:sp>
        <p:nvSpPr>
          <p:cNvPr id="322" name="Google Shape;322;p33"/>
          <p:cNvSpPr/>
          <p:nvPr/>
        </p:nvSpPr>
        <p:spPr>
          <a:xfrm>
            <a:off x="4660500" y="3137250"/>
            <a:ext cx="1273200" cy="369300"/>
          </a:xfrm>
          <a:prstGeom prst="wedgeRoundRectCallout">
            <a:avLst>
              <a:gd name="adj1" fmla="val -49296"/>
              <a:gd name="adj2" fmla="val -19666"/>
              <a:gd name="adj3" fmla="val 0"/>
            </a:avLst>
          </a:prstGeom>
          <a:solidFill>
            <a:srgbClr val="CE718E"/>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Pause </a:t>
            </a:r>
            <a:endParaRPr sz="1200">
              <a:solidFill>
                <a:schemeClr val="lt1"/>
              </a:solidFill>
            </a:endParaRPr>
          </a:p>
        </p:txBody>
      </p:sp>
      <p:sp>
        <p:nvSpPr>
          <p:cNvPr id="323" name="Google Shape;323;p33"/>
          <p:cNvSpPr/>
          <p:nvPr/>
        </p:nvSpPr>
        <p:spPr>
          <a:xfrm>
            <a:off x="4660500" y="3588150"/>
            <a:ext cx="1273200" cy="369300"/>
          </a:xfrm>
          <a:prstGeom prst="wedgeRoundRectCallout">
            <a:avLst>
              <a:gd name="adj1" fmla="val -49296"/>
              <a:gd name="adj2" fmla="val -19666"/>
              <a:gd name="adj3" fmla="val 0"/>
            </a:avLst>
          </a:prstGeom>
          <a:solidFill>
            <a:srgbClr val="CE718E"/>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Flag </a:t>
            </a:r>
            <a:endParaRPr sz="1200">
              <a:solidFill>
                <a:schemeClr val="lt1"/>
              </a:solidFill>
            </a:endParaRPr>
          </a:p>
        </p:txBody>
      </p:sp>
      <p:sp>
        <p:nvSpPr>
          <p:cNvPr id="324" name="Google Shape;324;p33"/>
          <p:cNvSpPr/>
          <p:nvPr/>
        </p:nvSpPr>
        <p:spPr>
          <a:xfrm>
            <a:off x="4660500" y="2643600"/>
            <a:ext cx="1273200" cy="369300"/>
          </a:xfrm>
          <a:prstGeom prst="wedgeRoundRectCallout">
            <a:avLst>
              <a:gd name="adj1" fmla="val -49296"/>
              <a:gd name="adj2" fmla="val -19666"/>
              <a:gd name="adj3" fmla="val 0"/>
            </a:avLst>
          </a:prstGeom>
          <a:solidFill>
            <a:srgbClr val="CE718E"/>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Restart Timer </a:t>
            </a:r>
            <a:endParaRPr sz="1200">
              <a:solidFill>
                <a:schemeClr val="lt1"/>
              </a:solidFill>
            </a:endParaRPr>
          </a:p>
        </p:txBody>
      </p:sp>
      <p:cxnSp>
        <p:nvCxnSpPr>
          <p:cNvPr id="325" name="Google Shape;325;p33"/>
          <p:cNvCxnSpPr/>
          <p:nvPr/>
        </p:nvCxnSpPr>
        <p:spPr>
          <a:xfrm rot="10800000" flipH="1">
            <a:off x="5362325" y="1764450"/>
            <a:ext cx="1050900" cy="875700"/>
          </a:xfrm>
          <a:prstGeom prst="straightConnector1">
            <a:avLst/>
          </a:prstGeom>
          <a:noFill/>
          <a:ln w="28575" cap="flat" cmpd="sng">
            <a:solidFill>
              <a:srgbClr val="CE718E"/>
            </a:solidFill>
            <a:prstDash val="solid"/>
            <a:round/>
            <a:headEnd type="none" w="med" len="med"/>
            <a:tailEnd type="triangle" w="med" len="med"/>
          </a:ln>
        </p:spPr>
      </p:cxnSp>
      <p:cxnSp>
        <p:nvCxnSpPr>
          <p:cNvPr id="326" name="Google Shape;326;p33"/>
          <p:cNvCxnSpPr>
            <a:stCxn id="323" idx="3"/>
          </p:cNvCxnSpPr>
          <p:nvPr/>
        </p:nvCxnSpPr>
        <p:spPr>
          <a:xfrm rot="10800000" flipH="1">
            <a:off x="5933700" y="1796400"/>
            <a:ext cx="2242800" cy="1976400"/>
          </a:xfrm>
          <a:prstGeom prst="straightConnector1">
            <a:avLst/>
          </a:prstGeom>
          <a:noFill/>
          <a:ln w="28575" cap="flat" cmpd="sng">
            <a:solidFill>
              <a:srgbClr val="CE718E"/>
            </a:solidFill>
            <a:prstDash val="solid"/>
            <a:round/>
            <a:headEnd type="none" w="med" len="med"/>
            <a:tailEnd type="triangle" w="med" len="med"/>
          </a:ln>
        </p:spPr>
      </p:cxnSp>
      <p:cxnSp>
        <p:nvCxnSpPr>
          <p:cNvPr id="327" name="Google Shape;327;p33"/>
          <p:cNvCxnSpPr/>
          <p:nvPr/>
        </p:nvCxnSpPr>
        <p:spPr>
          <a:xfrm rot="10800000" flipH="1">
            <a:off x="5809400" y="1940125"/>
            <a:ext cx="1227600" cy="1205700"/>
          </a:xfrm>
          <a:prstGeom prst="straightConnector1">
            <a:avLst/>
          </a:prstGeom>
          <a:noFill/>
          <a:ln w="28575" cap="flat" cmpd="sng">
            <a:solidFill>
              <a:srgbClr val="CE718E"/>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34"/>
          <p:cNvPicPr preferRelativeResize="0"/>
          <p:nvPr/>
        </p:nvPicPr>
        <p:blipFill>
          <a:blip r:embed="rId3">
            <a:alphaModFix/>
          </a:blip>
          <a:stretch>
            <a:fillRect/>
          </a:stretch>
        </p:blipFill>
        <p:spPr>
          <a:xfrm>
            <a:off x="5141725" y="0"/>
            <a:ext cx="2583049" cy="5103925"/>
          </a:xfrm>
          <a:prstGeom prst="rect">
            <a:avLst/>
          </a:prstGeom>
          <a:noFill/>
          <a:ln>
            <a:noFill/>
          </a:ln>
        </p:spPr>
      </p:pic>
      <p:sp>
        <p:nvSpPr>
          <p:cNvPr id="333" name="Google Shape;333;p34"/>
          <p:cNvSpPr/>
          <p:nvPr/>
        </p:nvSpPr>
        <p:spPr>
          <a:xfrm>
            <a:off x="1114425" y="857250"/>
            <a:ext cx="2638500" cy="32670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txBox="1"/>
          <p:nvPr/>
        </p:nvSpPr>
        <p:spPr>
          <a:xfrm>
            <a:off x="1500150" y="990600"/>
            <a:ext cx="2009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lt1"/>
                </a:solidFill>
                <a:latin typeface="Roboto"/>
                <a:ea typeface="Roboto"/>
                <a:cs typeface="Roboto"/>
                <a:sym typeface="Roboto"/>
              </a:rPr>
              <a:t>Report Generation  </a:t>
            </a:r>
            <a:endParaRPr sz="2700" b="1">
              <a:solidFill>
                <a:schemeClr val="lt1"/>
              </a:solidFill>
              <a:latin typeface="Roboto"/>
              <a:ea typeface="Roboto"/>
              <a:cs typeface="Roboto"/>
              <a:sym typeface="Roboto"/>
            </a:endParaRPr>
          </a:p>
        </p:txBody>
      </p:sp>
      <p:sp>
        <p:nvSpPr>
          <p:cNvPr id="335" name="Google Shape;335;p34"/>
          <p:cNvSpPr txBox="1"/>
          <p:nvPr/>
        </p:nvSpPr>
        <p:spPr>
          <a:xfrm>
            <a:off x="1304925" y="2095500"/>
            <a:ext cx="2133600" cy="1877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a:solidFill>
                  <a:schemeClr val="lt1"/>
                </a:solidFill>
                <a:latin typeface="Roboto"/>
                <a:ea typeface="Roboto"/>
                <a:cs typeface="Roboto"/>
                <a:sym typeface="Roboto"/>
              </a:rPr>
              <a:t>The user can download the report in excel format. The report is generated based on the data that we enter into different tools like Hydration tracker, sleep tracker, contraction timer, etc. This can be shared with doctor who ca analyse the health of foetus as well as your daily intakes. </a:t>
            </a:r>
            <a:endParaRPr sz="11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5"/>
          <p:cNvPicPr preferRelativeResize="0"/>
          <p:nvPr/>
        </p:nvPicPr>
        <p:blipFill>
          <a:blip r:embed="rId3">
            <a:alphaModFix/>
          </a:blip>
          <a:stretch>
            <a:fillRect/>
          </a:stretch>
        </p:blipFill>
        <p:spPr>
          <a:xfrm>
            <a:off x="4972050" y="152400"/>
            <a:ext cx="2441961" cy="4838701"/>
          </a:xfrm>
          <a:prstGeom prst="rect">
            <a:avLst/>
          </a:prstGeom>
          <a:noFill/>
          <a:ln>
            <a:noFill/>
          </a:ln>
        </p:spPr>
      </p:pic>
      <p:sp>
        <p:nvSpPr>
          <p:cNvPr id="341" name="Google Shape;341;p35"/>
          <p:cNvSpPr/>
          <p:nvPr/>
        </p:nvSpPr>
        <p:spPr>
          <a:xfrm>
            <a:off x="200025" y="228600"/>
            <a:ext cx="2533800" cy="21240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txBox="1"/>
          <p:nvPr/>
        </p:nvSpPr>
        <p:spPr>
          <a:xfrm>
            <a:off x="381000" y="314325"/>
            <a:ext cx="20844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Roboto Medium"/>
                <a:ea typeface="Roboto Medium"/>
                <a:cs typeface="Roboto Medium"/>
                <a:sym typeface="Roboto Medium"/>
              </a:rPr>
              <a:t>NeoNatal Care </a:t>
            </a:r>
            <a:endParaRPr sz="2200">
              <a:latin typeface="Roboto Medium"/>
              <a:ea typeface="Roboto Medium"/>
              <a:cs typeface="Roboto Medium"/>
              <a:sym typeface="Roboto Medium"/>
            </a:endParaRPr>
          </a:p>
        </p:txBody>
      </p:sp>
      <p:sp>
        <p:nvSpPr>
          <p:cNvPr id="343" name="Google Shape;343;p35"/>
          <p:cNvSpPr txBox="1"/>
          <p:nvPr/>
        </p:nvSpPr>
        <p:spPr>
          <a:xfrm>
            <a:off x="335475" y="837525"/>
            <a:ext cx="2262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All the information for the baby care and growth for new mothers to take proper care of infant’s well being. </a:t>
            </a:r>
            <a:endParaRPr>
              <a:latin typeface="Open Sans"/>
              <a:ea typeface="Open Sans"/>
              <a:cs typeface="Open Sans"/>
              <a:sym typeface="Open Sans"/>
            </a:endParaRPr>
          </a:p>
        </p:txBody>
      </p:sp>
      <p:sp>
        <p:nvSpPr>
          <p:cNvPr id="344" name="Google Shape;344;p35"/>
          <p:cNvSpPr/>
          <p:nvPr/>
        </p:nvSpPr>
        <p:spPr>
          <a:xfrm>
            <a:off x="2513125" y="2352600"/>
            <a:ext cx="2325600" cy="771600"/>
          </a:xfrm>
          <a:prstGeom prst="wedgeRoundRectCallout">
            <a:avLst>
              <a:gd name="adj1" fmla="val 65385"/>
              <a:gd name="adj2" fmla="val 17187"/>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Access a comprehensive guide to breastfeeding, including tips, techniques</a:t>
            </a:r>
            <a:endParaRPr sz="1200">
              <a:solidFill>
                <a:schemeClr val="lt1"/>
              </a:solidFill>
            </a:endParaRPr>
          </a:p>
        </p:txBody>
      </p:sp>
      <p:sp>
        <p:nvSpPr>
          <p:cNvPr id="345" name="Google Shape;345;p35"/>
          <p:cNvSpPr/>
          <p:nvPr/>
        </p:nvSpPr>
        <p:spPr>
          <a:xfrm>
            <a:off x="7490200" y="2099625"/>
            <a:ext cx="1485900" cy="946500"/>
          </a:xfrm>
          <a:prstGeom prst="wedgeRoundRectCallout">
            <a:avLst>
              <a:gd name="adj1" fmla="val -61777"/>
              <a:gd name="adj2" fmla="val 19374"/>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Stay informed about postpartum warning signs and symptoms</a:t>
            </a:r>
            <a:endParaRPr sz="1200">
              <a:solidFill>
                <a:schemeClr val="lt1"/>
              </a:solidFill>
            </a:endParaRPr>
          </a:p>
        </p:txBody>
      </p:sp>
      <p:sp>
        <p:nvSpPr>
          <p:cNvPr id="346" name="Google Shape;346;p35"/>
          <p:cNvSpPr/>
          <p:nvPr/>
        </p:nvSpPr>
        <p:spPr>
          <a:xfrm>
            <a:off x="7371700" y="3397000"/>
            <a:ext cx="1689600" cy="946500"/>
          </a:xfrm>
          <a:prstGeom prst="wedgeRoundRectCallout">
            <a:avLst>
              <a:gd name="adj1" fmla="val -62179"/>
              <a:gd name="adj2" fmla="val -20268"/>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 Stay up-to-date with the recommended immunization schedule</a:t>
            </a:r>
            <a:endParaRPr sz="1200">
              <a:solidFill>
                <a:schemeClr val="lt1"/>
              </a:solidFill>
            </a:endParaRPr>
          </a:p>
        </p:txBody>
      </p:sp>
      <p:sp>
        <p:nvSpPr>
          <p:cNvPr id="347" name="Google Shape;347;p35"/>
          <p:cNvSpPr/>
          <p:nvPr/>
        </p:nvSpPr>
        <p:spPr>
          <a:xfrm>
            <a:off x="3088300" y="3643600"/>
            <a:ext cx="1750800" cy="699900"/>
          </a:xfrm>
          <a:prstGeom prst="wedgeRoundRectCallout">
            <a:avLst>
              <a:gd name="adj1" fmla="val 65385"/>
              <a:gd name="adj2" fmla="val 17187"/>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rPr>
              <a:t>Learn about proper baby care practices</a:t>
            </a:r>
            <a:endParaRPr sz="12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36"/>
          <p:cNvPicPr preferRelativeResize="0"/>
          <p:nvPr/>
        </p:nvPicPr>
        <p:blipFill>
          <a:blip r:embed="rId3">
            <a:alphaModFix/>
          </a:blip>
          <a:stretch>
            <a:fillRect/>
          </a:stretch>
        </p:blipFill>
        <p:spPr>
          <a:xfrm>
            <a:off x="695325" y="152400"/>
            <a:ext cx="2455732" cy="4838702"/>
          </a:xfrm>
          <a:prstGeom prst="rect">
            <a:avLst/>
          </a:prstGeom>
          <a:noFill/>
          <a:ln>
            <a:noFill/>
          </a:ln>
        </p:spPr>
      </p:pic>
      <p:pic>
        <p:nvPicPr>
          <p:cNvPr id="353" name="Google Shape;353;p36"/>
          <p:cNvPicPr preferRelativeResize="0"/>
          <p:nvPr/>
        </p:nvPicPr>
        <p:blipFill>
          <a:blip r:embed="rId4">
            <a:alphaModFix/>
          </a:blip>
          <a:stretch>
            <a:fillRect/>
          </a:stretch>
        </p:blipFill>
        <p:spPr>
          <a:xfrm>
            <a:off x="5857882" y="152400"/>
            <a:ext cx="2462675" cy="4838701"/>
          </a:xfrm>
          <a:prstGeom prst="rect">
            <a:avLst/>
          </a:prstGeom>
          <a:noFill/>
          <a:ln>
            <a:noFill/>
          </a:ln>
        </p:spPr>
      </p:pic>
      <p:sp>
        <p:nvSpPr>
          <p:cNvPr id="354" name="Google Shape;354;p36"/>
          <p:cNvSpPr/>
          <p:nvPr/>
        </p:nvSpPr>
        <p:spPr>
          <a:xfrm>
            <a:off x="3296550" y="152400"/>
            <a:ext cx="1594800" cy="1185900"/>
          </a:xfrm>
          <a:prstGeom prst="wedgeRoundRectCallout">
            <a:avLst>
              <a:gd name="adj1" fmla="val -68665"/>
              <a:gd name="adj2" fmla="val -30766"/>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 Danger Sign Section, articles like Breathing difficulty and Fever</a:t>
            </a:r>
            <a:endParaRPr sz="1200"/>
          </a:p>
        </p:txBody>
      </p:sp>
      <p:sp>
        <p:nvSpPr>
          <p:cNvPr id="355" name="Google Shape;355;p36"/>
          <p:cNvSpPr/>
          <p:nvPr/>
        </p:nvSpPr>
        <p:spPr>
          <a:xfrm>
            <a:off x="4437800" y="2388325"/>
            <a:ext cx="1420200" cy="847800"/>
          </a:xfrm>
          <a:prstGeom prst="wedgeRoundRectCallout">
            <a:avLst>
              <a:gd name="adj1" fmla="val 58681"/>
              <a:gd name="adj2" fmla="val -81986"/>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 newborn Hygiene, articles like Care of skin and cord</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7"/>
          <p:cNvPicPr preferRelativeResize="0"/>
          <p:nvPr/>
        </p:nvPicPr>
        <p:blipFill>
          <a:blip r:embed="rId3">
            <a:alphaModFix/>
          </a:blip>
          <a:stretch>
            <a:fillRect/>
          </a:stretch>
        </p:blipFill>
        <p:spPr>
          <a:xfrm>
            <a:off x="5019675" y="152400"/>
            <a:ext cx="2444245" cy="4838700"/>
          </a:xfrm>
          <a:prstGeom prst="rect">
            <a:avLst/>
          </a:prstGeom>
          <a:noFill/>
          <a:ln>
            <a:noFill/>
          </a:ln>
        </p:spPr>
      </p:pic>
      <p:sp>
        <p:nvSpPr>
          <p:cNvPr id="361" name="Google Shape;361;p37"/>
          <p:cNvSpPr/>
          <p:nvPr/>
        </p:nvSpPr>
        <p:spPr>
          <a:xfrm>
            <a:off x="238125" y="411750"/>
            <a:ext cx="3248100" cy="19599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r>
              <a:rPr lang="en"/>
              <a:t>Using the app, you can to know about all the nearby hospitals in just couple of clicks. This makes it very convenient to find them in case of emergency</a:t>
            </a:r>
            <a:endParaRPr/>
          </a:p>
          <a:p>
            <a:pPr marL="0" lvl="0" indent="0" algn="just" rtl="0">
              <a:spcBef>
                <a:spcPts val="0"/>
              </a:spcBef>
              <a:spcAft>
                <a:spcPts val="0"/>
              </a:spcAft>
              <a:buNone/>
            </a:pPr>
            <a:endParaRPr/>
          </a:p>
        </p:txBody>
      </p:sp>
      <p:sp>
        <p:nvSpPr>
          <p:cNvPr id="362" name="Google Shape;362;p37"/>
          <p:cNvSpPr txBox="1"/>
          <p:nvPr/>
        </p:nvSpPr>
        <p:spPr>
          <a:xfrm>
            <a:off x="238125" y="489175"/>
            <a:ext cx="3248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chemeClr val="lt1"/>
                </a:solidFill>
                <a:latin typeface="Roboto"/>
                <a:ea typeface="Roboto"/>
                <a:cs typeface="Roboto"/>
                <a:sym typeface="Roboto"/>
              </a:rPr>
              <a:t>Nearby Hospitals </a:t>
            </a:r>
            <a:endParaRPr sz="3000" b="1">
              <a:solidFill>
                <a:schemeClr val="lt1"/>
              </a:solidFill>
              <a:latin typeface="Roboto"/>
              <a:ea typeface="Roboto"/>
              <a:cs typeface="Roboto"/>
              <a:sym typeface="Roboto"/>
            </a:endParaRPr>
          </a:p>
        </p:txBody>
      </p:sp>
      <p:sp>
        <p:nvSpPr>
          <p:cNvPr id="363" name="Google Shape;363;p37"/>
          <p:cNvSpPr/>
          <p:nvPr/>
        </p:nvSpPr>
        <p:spPr>
          <a:xfrm>
            <a:off x="3265300" y="3262200"/>
            <a:ext cx="2072700" cy="558300"/>
          </a:xfrm>
          <a:prstGeom prst="wedgeRoundRectCallout">
            <a:avLst>
              <a:gd name="adj1" fmla="val 69541"/>
              <a:gd name="adj2" fmla="val -92638"/>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Click here to refresh and get you current location.</a:t>
            </a:r>
            <a:endParaRPr sz="1200"/>
          </a:p>
        </p:txBody>
      </p:sp>
      <p:sp>
        <p:nvSpPr>
          <p:cNvPr id="364" name="Google Shape;364;p37"/>
          <p:cNvSpPr/>
          <p:nvPr/>
        </p:nvSpPr>
        <p:spPr>
          <a:xfrm>
            <a:off x="3265300" y="4307175"/>
            <a:ext cx="2072700" cy="836400"/>
          </a:xfrm>
          <a:prstGeom prst="wedgeRoundRectCallout">
            <a:avLst>
              <a:gd name="adj1" fmla="val 64204"/>
              <a:gd name="adj2" fmla="val -108178"/>
              <a:gd name="adj3" fmla="val 0"/>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This button takes the aforementioned location and redirects to the map with nearby hospitals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p:nvPr/>
        </p:nvSpPr>
        <p:spPr>
          <a:xfrm>
            <a:off x="2215000" y="87375"/>
            <a:ext cx="4366200" cy="5694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txBox="1"/>
          <p:nvPr/>
        </p:nvSpPr>
        <p:spPr>
          <a:xfrm>
            <a:off x="2119175" y="87375"/>
            <a:ext cx="45366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chemeClr val="dk1"/>
                </a:solidFill>
                <a:latin typeface="Roboto Medium"/>
                <a:ea typeface="Roboto Medium"/>
                <a:cs typeface="Roboto Medium"/>
                <a:sym typeface="Roboto Medium"/>
              </a:rPr>
              <a:t>MULTILINGUAL SUPPORT </a:t>
            </a:r>
            <a:endParaRPr sz="2500">
              <a:solidFill>
                <a:schemeClr val="dk1"/>
              </a:solidFill>
              <a:latin typeface="Roboto Medium"/>
              <a:ea typeface="Roboto Medium"/>
              <a:cs typeface="Roboto Medium"/>
              <a:sym typeface="Roboto Medium"/>
            </a:endParaRPr>
          </a:p>
        </p:txBody>
      </p:sp>
      <p:pic>
        <p:nvPicPr>
          <p:cNvPr id="371" name="Google Shape;371;p38"/>
          <p:cNvPicPr preferRelativeResize="0"/>
          <p:nvPr/>
        </p:nvPicPr>
        <p:blipFill rotWithShape="1">
          <a:blip r:embed="rId3">
            <a:alphaModFix/>
          </a:blip>
          <a:srcRect t="3632" b="5101"/>
          <a:stretch/>
        </p:blipFill>
        <p:spPr>
          <a:xfrm>
            <a:off x="2424200" y="756075"/>
            <a:ext cx="2147800" cy="4246974"/>
          </a:xfrm>
          <a:prstGeom prst="rect">
            <a:avLst/>
          </a:prstGeom>
          <a:noFill/>
          <a:ln>
            <a:noFill/>
          </a:ln>
        </p:spPr>
      </p:pic>
      <p:sp>
        <p:nvSpPr>
          <p:cNvPr id="372" name="Google Shape;372;p38"/>
          <p:cNvSpPr/>
          <p:nvPr/>
        </p:nvSpPr>
        <p:spPr>
          <a:xfrm>
            <a:off x="4866600" y="1032950"/>
            <a:ext cx="1948800" cy="2630400"/>
          </a:xfrm>
          <a:prstGeom prst="wedgeRoundRectCallout">
            <a:avLst>
              <a:gd name="adj1" fmla="val -65340"/>
              <a:gd name="adj2" fmla="val -21633"/>
              <a:gd name="adj3" fmla="val 0"/>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txBox="1"/>
          <p:nvPr/>
        </p:nvSpPr>
        <p:spPr>
          <a:xfrm>
            <a:off x="5031600" y="1144575"/>
            <a:ext cx="1704000" cy="238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Open Sans"/>
                <a:ea typeface="Open Sans"/>
                <a:cs typeface="Open Sans"/>
                <a:sym typeface="Open Sans"/>
              </a:rPr>
              <a:t>Our app provides multilingual support and is available in 4 languages - English, Hindi, Punjabi and Telugu. All the articles are available in above mentioned languages</a:t>
            </a:r>
            <a:endParaRPr sz="1300">
              <a:solidFill>
                <a:schemeClr val="l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39"/>
          <p:cNvPicPr preferRelativeResize="0"/>
          <p:nvPr/>
        </p:nvPicPr>
        <p:blipFill rotWithShape="1">
          <a:blip r:embed="rId3">
            <a:alphaModFix/>
          </a:blip>
          <a:srcRect l="-2990" t="3346" r="2989" b="5702"/>
          <a:stretch/>
        </p:blipFill>
        <p:spPr>
          <a:xfrm>
            <a:off x="628650" y="314325"/>
            <a:ext cx="2233250" cy="4400551"/>
          </a:xfrm>
          <a:prstGeom prst="rect">
            <a:avLst/>
          </a:prstGeom>
          <a:noFill/>
          <a:ln>
            <a:noFill/>
          </a:ln>
        </p:spPr>
      </p:pic>
      <p:pic>
        <p:nvPicPr>
          <p:cNvPr id="379" name="Google Shape;379;p39"/>
          <p:cNvPicPr preferRelativeResize="0"/>
          <p:nvPr/>
        </p:nvPicPr>
        <p:blipFill rotWithShape="1">
          <a:blip r:embed="rId4">
            <a:alphaModFix/>
          </a:blip>
          <a:srcRect t="3537" b="5511"/>
          <a:stretch/>
        </p:blipFill>
        <p:spPr>
          <a:xfrm>
            <a:off x="3404825" y="314325"/>
            <a:ext cx="2233250" cy="4400551"/>
          </a:xfrm>
          <a:prstGeom prst="rect">
            <a:avLst/>
          </a:prstGeom>
          <a:noFill/>
          <a:ln>
            <a:noFill/>
          </a:ln>
        </p:spPr>
      </p:pic>
      <p:pic>
        <p:nvPicPr>
          <p:cNvPr id="380" name="Google Shape;380;p39"/>
          <p:cNvPicPr preferRelativeResize="0"/>
          <p:nvPr/>
        </p:nvPicPr>
        <p:blipFill rotWithShape="1">
          <a:blip r:embed="rId5">
            <a:alphaModFix/>
          </a:blip>
          <a:srcRect t="3537" b="5511"/>
          <a:stretch/>
        </p:blipFill>
        <p:spPr>
          <a:xfrm>
            <a:off x="6181000" y="314325"/>
            <a:ext cx="2233250" cy="4400551"/>
          </a:xfrm>
          <a:prstGeom prst="rect">
            <a:avLst/>
          </a:prstGeom>
          <a:noFill/>
          <a:ln>
            <a:noFill/>
          </a:ln>
        </p:spPr>
      </p:pic>
      <p:sp>
        <p:nvSpPr>
          <p:cNvPr id="381" name="Google Shape;381;p39"/>
          <p:cNvSpPr txBox="1"/>
          <p:nvPr/>
        </p:nvSpPr>
        <p:spPr>
          <a:xfrm>
            <a:off x="814700" y="4687100"/>
            <a:ext cx="196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Hindi</a:t>
            </a:r>
            <a:endParaRPr b="1">
              <a:latin typeface="Open Sans"/>
              <a:ea typeface="Open Sans"/>
              <a:cs typeface="Open Sans"/>
              <a:sym typeface="Open Sans"/>
            </a:endParaRPr>
          </a:p>
        </p:txBody>
      </p:sp>
      <p:sp>
        <p:nvSpPr>
          <p:cNvPr id="382" name="Google Shape;382;p39"/>
          <p:cNvSpPr txBox="1"/>
          <p:nvPr/>
        </p:nvSpPr>
        <p:spPr>
          <a:xfrm>
            <a:off x="3557900" y="4687100"/>
            <a:ext cx="196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Telugu</a:t>
            </a:r>
            <a:endParaRPr b="1">
              <a:latin typeface="Open Sans"/>
              <a:ea typeface="Open Sans"/>
              <a:cs typeface="Open Sans"/>
              <a:sym typeface="Open Sans"/>
            </a:endParaRPr>
          </a:p>
        </p:txBody>
      </p:sp>
      <p:sp>
        <p:nvSpPr>
          <p:cNvPr id="383" name="Google Shape;383;p39"/>
          <p:cNvSpPr txBox="1"/>
          <p:nvPr/>
        </p:nvSpPr>
        <p:spPr>
          <a:xfrm>
            <a:off x="6377300" y="4687100"/>
            <a:ext cx="1962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Open Sans"/>
                <a:ea typeface="Open Sans"/>
                <a:cs typeface="Open Sans"/>
                <a:sym typeface="Open Sans"/>
              </a:rPr>
              <a:t>Punjabi</a:t>
            </a:r>
            <a:endParaRPr b="1">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40"/>
          <p:cNvPicPr preferRelativeResize="0"/>
          <p:nvPr/>
        </p:nvPicPr>
        <p:blipFill rotWithShape="1">
          <a:blip r:embed="rId3">
            <a:alphaModFix/>
          </a:blip>
          <a:srcRect l="-1670" r="1670"/>
          <a:stretch/>
        </p:blipFill>
        <p:spPr>
          <a:xfrm>
            <a:off x="1003650" y="166825"/>
            <a:ext cx="7356774" cy="4721176"/>
          </a:xfrm>
          <a:prstGeom prst="rect">
            <a:avLst/>
          </a:prstGeom>
          <a:noFill/>
          <a:ln>
            <a:noFill/>
          </a:ln>
        </p:spPr>
      </p:pic>
      <p:sp>
        <p:nvSpPr>
          <p:cNvPr id="389" name="Google Shape;389;p40"/>
          <p:cNvSpPr txBox="1"/>
          <p:nvPr/>
        </p:nvSpPr>
        <p:spPr>
          <a:xfrm>
            <a:off x="230375" y="279425"/>
            <a:ext cx="231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390" name="Google Shape;390;p40"/>
          <p:cNvSpPr/>
          <p:nvPr/>
        </p:nvSpPr>
        <p:spPr>
          <a:xfrm>
            <a:off x="230375" y="284225"/>
            <a:ext cx="3067500" cy="5907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txBox="1"/>
          <p:nvPr/>
        </p:nvSpPr>
        <p:spPr>
          <a:xfrm>
            <a:off x="544700" y="279425"/>
            <a:ext cx="24099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latin typeface="Roboto Medium"/>
                <a:ea typeface="Roboto Medium"/>
                <a:cs typeface="Roboto Medium"/>
                <a:sym typeface="Roboto Medium"/>
              </a:rPr>
              <a:t>WORKFLOW</a:t>
            </a:r>
            <a:endParaRPr sz="2700">
              <a:latin typeface="Roboto Medium"/>
              <a:ea typeface="Roboto Medium"/>
              <a:cs typeface="Roboto Medium"/>
              <a:sym typeface="Roboto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p:nvPr/>
        </p:nvSpPr>
        <p:spPr>
          <a:xfrm>
            <a:off x="3124200" y="247650"/>
            <a:ext cx="3067500" cy="5907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txBox="1"/>
          <p:nvPr/>
        </p:nvSpPr>
        <p:spPr>
          <a:xfrm>
            <a:off x="3438525" y="242850"/>
            <a:ext cx="24099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latin typeface="Roboto Medium"/>
                <a:ea typeface="Roboto Medium"/>
                <a:cs typeface="Roboto Medium"/>
                <a:sym typeface="Roboto Medium"/>
              </a:rPr>
              <a:t>WORKFLOW</a:t>
            </a:r>
            <a:endParaRPr sz="2700">
              <a:latin typeface="Roboto Medium"/>
              <a:ea typeface="Roboto Medium"/>
              <a:cs typeface="Roboto Medium"/>
              <a:sym typeface="Roboto Medium"/>
            </a:endParaRPr>
          </a:p>
        </p:txBody>
      </p:sp>
      <p:sp>
        <p:nvSpPr>
          <p:cNvPr id="398" name="Google Shape;398;p41"/>
          <p:cNvSpPr/>
          <p:nvPr/>
        </p:nvSpPr>
        <p:spPr>
          <a:xfrm>
            <a:off x="476250" y="1143000"/>
            <a:ext cx="8172600" cy="3724500"/>
          </a:xfrm>
          <a:prstGeom prst="roundRect">
            <a:avLst>
              <a:gd name="adj" fmla="val 16667"/>
            </a:avLst>
          </a:prstGeom>
          <a:solidFill>
            <a:schemeClr val="lt1"/>
          </a:solidFill>
          <a:ln w="38100"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txBox="1"/>
          <p:nvPr/>
        </p:nvSpPr>
        <p:spPr>
          <a:xfrm>
            <a:off x="819150" y="1158150"/>
            <a:ext cx="7505700" cy="36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After the splash screen we will have Home Screen where we have Maternal Well Being, Reminder, FAQs, My Diary, Maps and Trimester wise Exercise Recommendations. All these features have already been described.</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On clicking Trimester Exercises, we are provided with three options - first, second and third trimester exercises. All these exercises have instructions along with image illustrations and multilingual audio support. </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In the FAQ section, the user can find to all the general queries during and after pregnancy. </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In the reminder section we can set reminders for different purposes - appointment with doctor, medicine intake, etc. </a:t>
            </a:r>
            <a:endParaRPr sz="1200">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solidFill>
                  <a:schemeClr val="dk1"/>
                </a:solidFill>
                <a:latin typeface="Roboto"/>
                <a:ea typeface="Roboto"/>
                <a:cs typeface="Roboto"/>
                <a:sym typeface="Roboto"/>
              </a:rPr>
              <a:t>In My Diary section, the user can enter the daily symptoms and mood and other information like cravings, headache, feelings, etc.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Map section helps you locate nearby hospitals around your location in case of emergency.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p:nvPr/>
        </p:nvSpPr>
        <p:spPr>
          <a:xfrm>
            <a:off x="1638300" y="581025"/>
            <a:ext cx="5696100" cy="6381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1552575" y="581025"/>
            <a:ext cx="58578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800">
                <a:solidFill>
                  <a:schemeClr val="dk1"/>
                </a:solidFill>
                <a:latin typeface="Roboto Medium"/>
                <a:ea typeface="Roboto Medium"/>
                <a:cs typeface="Roboto Medium"/>
                <a:sym typeface="Roboto Medium"/>
              </a:rPr>
              <a:t>PROJECT IDEA DESCRIPTION</a:t>
            </a:r>
            <a:endParaRPr sz="2800">
              <a:solidFill>
                <a:schemeClr val="dk1"/>
              </a:solidFill>
              <a:latin typeface="Roboto Medium"/>
              <a:ea typeface="Roboto Medium"/>
              <a:cs typeface="Roboto Medium"/>
              <a:sym typeface="Roboto Medium"/>
            </a:endParaRPr>
          </a:p>
          <a:p>
            <a:pPr marL="0" lvl="0" indent="0" algn="l" rtl="0">
              <a:spcBef>
                <a:spcPts val="0"/>
              </a:spcBef>
              <a:spcAft>
                <a:spcPts val="0"/>
              </a:spcAft>
              <a:buNone/>
            </a:pPr>
            <a:endParaRPr sz="2800">
              <a:latin typeface="Roboto Medium"/>
              <a:ea typeface="Roboto Medium"/>
              <a:cs typeface="Roboto Medium"/>
              <a:sym typeface="Roboto Medium"/>
            </a:endParaRPr>
          </a:p>
        </p:txBody>
      </p:sp>
      <p:sp>
        <p:nvSpPr>
          <p:cNvPr id="98" name="Google Shape;98;p15"/>
          <p:cNvSpPr/>
          <p:nvPr/>
        </p:nvSpPr>
        <p:spPr>
          <a:xfrm>
            <a:off x="485700" y="1838325"/>
            <a:ext cx="8172600" cy="2714700"/>
          </a:xfrm>
          <a:prstGeom prst="roundRect">
            <a:avLst>
              <a:gd name="adj" fmla="val 16667"/>
            </a:avLst>
          </a:prstGeom>
          <a:solidFill>
            <a:schemeClr val="lt1"/>
          </a:solidFill>
          <a:ln w="38100"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p:nvPr/>
        </p:nvSpPr>
        <p:spPr>
          <a:xfrm>
            <a:off x="923850" y="2466450"/>
            <a:ext cx="7296300" cy="188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a:solidFill>
                  <a:schemeClr val="dk1"/>
                </a:solidFill>
              </a:rPr>
              <a:t>Tiny Toes is a free health application dedicated to women out there to help them during and also after their pregnancy. It </a:t>
            </a:r>
            <a:r>
              <a:rPr lang="en">
                <a:solidFill>
                  <a:schemeClr val="dk1"/>
                </a:solidFill>
                <a:highlight>
                  <a:srgbClr val="FFFFFF"/>
                </a:highlight>
              </a:rPr>
              <a:t>is an all-in-one mobile application designed to be the ultimate companion for expectant and new parents. With its comprehensive set of tools and features, the app aims to support and guide users through their entire prenatal and postnatal journey and ensuring a healthy and informed experience.</a:t>
            </a:r>
            <a:endParaRPr>
              <a:solidFill>
                <a:schemeClr val="dk1"/>
              </a:solidFill>
              <a:highlight>
                <a:srgbClr val="FFFFFF"/>
              </a:highlight>
            </a:endParaRPr>
          </a:p>
          <a:p>
            <a:pPr marL="0" lvl="0" indent="0" algn="just" rtl="0">
              <a:lnSpc>
                <a:spcPct val="115000"/>
              </a:lnSpc>
              <a:spcBef>
                <a:spcPts val="0"/>
              </a:spcBef>
              <a:spcAft>
                <a:spcPts val="0"/>
              </a:spcAft>
              <a:buNone/>
            </a:pPr>
            <a:endParaRPr>
              <a:solidFill>
                <a:schemeClr val="dk1"/>
              </a:solidFill>
              <a:highlight>
                <a:srgbClr val="FFFFFF"/>
              </a:highlight>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p:nvPr/>
        </p:nvSpPr>
        <p:spPr>
          <a:xfrm>
            <a:off x="3124200" y="247650"/>
            <a:ext cx="3067500" cy="5907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txBox="1"/>
          <p:nvPr/>
        </p:nvSpPr>
        <p:spPr>
          <a:xfrm>
            <a:off x="3438525" y="242850"/>
            <a:ext cx="24099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solidFill>
                  <a:schemeClr val="lt1"/>
                </a:solidFill>
                <a:latin typeface="Roboto Medium"/>
                <a:ea typeface="Roboto Medium"/>
                <a:cs typeface="Roboto Medium"/>
                <a:sym typeface="Roboto Medium"/>
              </a:rPr>
              <a:t>WORKFLOW</a:t>
            </a:r>
            <a:endParaRPr sz="2700">
              <a:solidFill>
                <a:schemeClr val="lt1"/>
              </a:solidFill>
              <a:latin typeface="Roboto Medium"/>
              <a:ea typeface="Roboto Medium"/>
              <a:cs typeface="Roboto Medium"/>
              <a:sym typeface="Roboto Medium"/>
            </a:endParaRPr>
          </a:p>
        </p:txBody>
      </p:sp>
      <p:sp>
        <p:nvSpPr>
          <p:cNvPr id="406" name="Google Shape;406;p42"/>
          <p:cNvSpPr/>
          <p:nvPr/>
        </p:nvSpPr>
        <p:spPr>
          <a:xfrm>
            <a:off x="476250" y="1143000"/>
            <a:ext cx="8172600" cy="3724500"/>
          </a:xfrm>
          <a:prstGeom prst="roundRect">
            <a:avLst>
              <a:gd name="adj" fmla="val 16667"/>
            </a:avLst>
          </a:prstGeom>
          <a:solidFill>
            <a:schemeClr val="lt1"/>
          </a:solidFill>
          <a:ln w="38100"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txBox="1"/>
          <p:nvPr/>
        </p:nvSpPr>
        <p:spPr>
          <a:xfrm>
            <a:off x="809625" y="1485900"/>
            <a:ext cx="7505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solidFill>
                  <a:schemeClr val="dk1"/>
                </a:solidFill>
                <a:latin typeface="Roboto"/>
                <a:ea typeface="Roboto"/>
                <a:cs typeface="Roboto"/>
                <a:sym typeface="Roboto"/>
              </a:rPr>
              <a:t>On selecting Maternal Well being we further land on a page that provides us with two options - PreNatal Care and PostNatal Care.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PreNatal Section consists of following sections - Diet &amp; Nutrition, Self Care, Delivery Preparedness, COVID Precautions, foetal surveillance and Signs of Danger.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the PostNatal Section we have - Breastfeeding Guide, Diet &amp; Nutrition, Family Planning, Hygiene &amp; Self Care, Exercises, Postpartum Concerns, Reproductive &amp; Sexual Health and Signs of Danger.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Clicking on the Baby icon will take you to NeoNatal care that provides you will all the basic information required to take care of infant. It comprises of the sections - Breastfeeding, Danger Signs, Hygiene, Immunization, Milestones, Play and Communication, Soothing Baby and general section.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3"/>
          <p:cNvSpPr/>
          <p:nvPr/>
        </p:nvSpPr>
        <p:spPr>
          <a:xfrm>
            <a:off x="3124200" y="247650"/>
            <a:ext cx="3067500" cy="5907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txBox="1"/>
          <p:nvPr/>
        </p:nvSpPr>
        <p:spPr>
          <a:xfrm>
            <a:off x="3438525" y="242850"/>
            <a:ext cx="24099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a:solidFill>
                  <a:schemeClr val="dk1"/>
                </a:solidFill>
                <a:latin typeface="Roboto Medium"/>
                <a:ea typeface="Roboto Medium"/>
                <a:cs typeface="Roboto Medium"/>
                <a:sym typeface="Roboto Medium"/>
              </a:rPr>
              <a:t>WORKFLOW</a:t>
            </a:r>
            <a:endParaRPr sz="2700">
              <a:solidFill>
                <a:schemeClr val="dk1"/>
              </a:solidFill>
              <a:latin typeface="Roboto Medium"/>
              <a:ea typeface="Roboto Medium"/>
              <a:cs typeface="Roboto Medium"/>
              <a:sym typeface="Roboto Medium"/>
            </a:endParaRPr>
          </a:p>
        </p:txBody>
      </p:sp>
      <p:sp>
        <p:nvSpPr>
          <p:cNvPr id="414" name="Google Shape;414;p43"/>
          <p:cNvSpPr/>
          <p:nvPr/>
        </p:nvSpPr>
        <p:spPr>
          <a:xfrm>
            <a:off x="476250" y="1143000"/>
            <a:ext cx="8172600" cy="3724500"/>
          </a:xfrm>
          <a:prstGeom prst="roundRect">
            <a:avLst>
              <a:gd name="adj" fmla="val 16667"/>
            </a:avLst>
          </a:prstGeom>
          <a:solidFill>
            <a:schemeClr val="lt1"/>
          </a:solidFill>
          <a:ln w="38100"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txBox="1"/>
          <p:nvPr/>
        </p:nvSpPr>
        <p:spPr>
          <a:xfrm>
            <a:off x="809625" y="1485900"/>
            <a:ext cx="75057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On clicking on the top left corner of home page we have the option of edit profile, view About Us page and trackers that we have pinned are also available here.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Clicking on the tools section takes user to the tools offered by Tiny Toes namely - Hydration Tracker, Sleep Tracker, BMI Calculator, Fetal Count, Contraction timer and weight Tracker.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User can also generate the report of the data entries entered in various tools by clicking on the top right corner of the Tools page. The format of report is excel sheet. </a:t>
            </a:r>
            <a:endParaRPr sz="1200">
              <a:solidFill>
                <a:schemeClr val="dk1"/>
              </a:solidFill>
              <a:latin typeface="Roboto"/>
              <a:ea typeface="Roboto"/>
              <a:cs typeface="Roboto"/>
              <a:sym typeface="Roboto"/>
            </a:endParaRPr>
          </a:p>
          <a:p>
            <a:pPr marL="457200" lvl="0" indent="0" algn="l" rtl="0">
              <a:spcBef>
                <a:spcPts val="0"/>
              </a:spcBef>
              <a:spcAft>
                <a:spcPts val="0"/>
              </a:spcAft>
              <a:buNone/>
            </a:pP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p:nvPr/>
        </p:nvSpPr>
        <p:spPr>
          <a:xfrm>
            <a:off x="2085975" y="361950"/>
            <a:ext cx="4781700" cy="9240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4"/>
          <p:cNvSpPr txBox="1"/>
          <p:nvPr/>
        </p:nvSpPr>
        <p:spPr>
          <a:xfrm>
            <a:off x="2581275" y="469950"/>
            <a:ext cx="4838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400">
                <a:solidFill>
                  <a:schemeClr val="lt1"/>
                </a:solidFill>
                <a:latin typeface="Roboto Black"/>
                <a:ea typeface="Roboto Black"/>
                <a:cs typeface="Roboto Black"/>
                <a:sym typeface="Roboto Black"/>
              </a:rPr>
              <a:t>Technology Stack </a:t>
            </a:r>
            <a:endParaRPr sz="3400">
              <a:solidFill>
                <a:schemeClr val="lt1"/>
              </a:solidFill>
              <a:latin typeface="Roboto Black"/>
              <a:ea typeface="Roboto Black"/>
              <a:cs typeface="Roboto Black"/>
              <a:sym typeface="Roboto Black"/>
            </a:endParaRPr>
          </a:p>
        </p:txBody>
      </p:sp>
      <p:sp>
        <p:nvSpPr>
          <p:cNvPr id="422" name="Google Shape;422;p44"/>
          <p:cNvSpPr/>
          <p:nvPr/>
        </p:nvSpPr>
        <p:spPr>
          <a:xfrm>
            <a:off x="1085850" y="1619250"/>
            <a:ext cx="69819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4"/>
          <p:cNvSpPr txBox="1"/>
          <p:nvPr/>
        </p:nvSpPr>
        <p:spPr>
          <a:xfrm>
            <a:off x="1600200" y="2000250"/>
            <a:ext cx="60390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600">
                <a:solidFill>
                  <a:schemeClr val="dk1"/>
                </a:solidFill>
                <a:latin typeface="Roboto Medium"/>
                <a:ea typeface="Roboto Medium"/>
                <a:cs typeface="Roboto Medium"/>
                <a:sym typeface="Roboto Medium"/>
              </a:rPr>
              <a:t>Flutter </a:t>
            </a:r>
            <a:endParaRPr sz="1600">
              <a:solidFill>
                <a:schemeClr val="dk1"/>
              </a:solidFill>
              <a:latin typeface="Roboto Medium"/>
              <a:ea typeface="Roboto Medium"/>
              <a:cs typeface="Roboto Medium"/>
              <a:sym typeface="Roboto Medium"/>
            </a:endParaRPr>
          </a:p>
          <a:p>
            <a:pPr marL="457200" lvl="0" indent="-330200" algn="l" rtl="0">
              <a:lnSpc>
                <a:spcPct val="150000"/>
              </a:lnSpc>
              <a:spcBef>
                <a:spcPts val="0"/>
              </a:spcBef>
              <a:spcAft>
                <a:spcPts val="0"/>
              </a:spcAft>
              <a:buClr>
                <a:schemeClr val="dk1"/>
              </a:buClr>
              <a:buSzPts val="1600"/>
              <a:buFont typeface="Roboto Medium"/>
              <a:buChar char="●"/>
            </a:pPr>
            <a:r>
              <a:rPr lang="en" sz="1600">
                <a:solidFill>
                  <a:schemeClr val="dk1"/>
                </a:solidFill>
                <a:latin typeface="Roboto Medium"/>
                <a:ea typeface="Roboto Medium"/>
                <a:cs typeface="Roboto Medium"/>
                <a:sym typeface="Roboto Medium"/>
              </a:rPr>
              <a:t>In-app storage using shared preferences</a:t>
            </a:r>
            <a:endParaRPr sz="1600">
              <a:solidFill>
                <a:schemeClr val="dk1"/>
              </a:solidFill>
              <a:latin typeface="Roboto Medium"/>
              <a:ea typeface="Roboto Medium"/>
              <a:cs typeface="Roboto Medium"/>
              <a:sym typeface="Roboto Medium"/>
            </a:endParaRPr>
          </a:p>
          <a:p>
            <a:pPr marL="457200" lvl="0" indent="-330200" algn="l" rtl="0">
              <a:lnSpc>
                <a:spcPct val="150000"/>
              </a:lnSpc>
              <a:spcBef>
                <a:spcPts val="0"/>
              </a:spcBef>
              <a:spcAft>
                <a:spcPts val="0"/>
              </a:spcAft>
              <a:buClr>
                <a:schemeClr val="dk1"/>
              </a:buClr>
              <a:buSzPts val="1600"/>
              <a:buFont typeface="Roboto Medium"/>
              <a:buChar char="●"/>
            </a:pPr>
            <a:r>
              <a:rPr lang="en" sz="1600">
                <a:solidFill>
                  <a:schemeClr val="dk1"/>
                </a:solidFill>
                <a:latin typeface="Roboto Medium"/>
                <a:ea typeface="Roboto Medium"/>
                <a:cs typeface="Roboto Medium"/>
                <a:sym typeface="Roboto Medium"/>
              </a:rPr>
              <a:t>Google map api for finding nearby hospitals</a:t>
            </a:r>
            <a:endParaRPr sz="1600">
              <a:solidFill>
                <a:schemeClr val="dk1"/>
              </a:solidFill>
              <a:latin typeface="Roboto Medium"/>
              <a:ea typeface="Roboto Medium"/>
              <a:cs typeface="Roboto Medium"/>
              <a:sym typeface="Roboto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5"/>
          <p:cNvSpPr/>
          <p:nvPr/>
        </p:nvSpPr>
        <p:spPr>
          <a:xfrm>
            <a:off x="2371725" y="450900"/>
            <a:ext cx="4181400" cy="661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9" name="Google Shape;429;p45"/>
          <p:cNvSpPr txBox="1"/>
          <p:nvPr/>
        </p:nvSpPr>
        <p:spPr>
          <a:xfrm>
            <a:off x="2043075" y="450900"/>
            <a:ext cx="48387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lt1"/>
                </a:solidFill>
                <a:latin typeface="Roboto"/>
                <a:ea typeface="Roboto"/>
                <a:cs typeface="Roboto"/>
                <a:sym typeface="Roboto"/>
              </a:rPr>
              <a:t>Packages used </a:t>
            </a:r>
            <a:endParaRPr sz="3100" b="1">
              <a:solidFill>
                <a:schemeClr val="lt1"/>
              </a:solidFill>
              <a:latin typeface="Roboto"/>
              <a:ea typeface="Roboto"/>
              <a:cs typeface="Roboto"/>
              <a:sym typeface="Roboto"/>
            </a:endParaRPr>
          </a:p>
        </p:txBody>
      </p:sp>
      <p:sp>
        <p:nvSpPr>
          <p:cNvPr id="430" name="Google Shape;430;p45"/>
          <p:cNvSpPr/>
          <p:nvPr/>
        </p:nvSpPr>
        <p:spPr>
          <a:xfrm>
            <a:off x="361950" y="1619250"/>
            <a:ext cx="82962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chemeClr val="dk1"/>
              </a:buClr>
              <a:buSzPts val="1400"/>
              <a:buChar char="●"/>
            </a:pPr>
            <a:r>
              <a:rPr lang="en">
                <a:solidFill>
                  <a:schemeClr val="dk1"/>
                </a:solidFill>
              </a:rPr>
              <a:t>flutter_local_notifications : for sending notifications by reminder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flutter_tts : for text-to-speech conversion of exercises</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geolocator and geocoding : for getting the current location</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shared_preferences : for in-app storage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permission_handler : for requesting permission for location and storage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filesystem_picker : for picking download folder for report</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url_launcher : for linking google map and tinytoes website</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6"/>
          <p:cNvSpPr/>
          <p:nvPr/>
        </p:nvSpPr>
        <p:spPr>
          <a:xfrm>
            <a:off x="1314450" y="1514475"/>
            <a:ext cx="6353400" cy="19335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6"/>
          <p:cNvSpPr txBox="1"/>
          <p:nvPr/>
        </p:nvSpPr>
        <p:spPr>
          <a:xfrm>
            <a:off x="1547850" y="1619325"/>
            <a:ext cx="5886600" cy="1446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100">
                <a:solidFill>
                  <a:schemeClr val="lt1"/>
                </a:solidFill>
                <a:latin typeface="Roboto Medium"/>
                <a:ea typeface="Roboto Medium"/>
                <a:cs typeface="Roboto Medium"/>
                <a:sym typeface="Roboto Medium"/>
              </a:rPr>
              <a:t>Our updates to </a:t>
            </a:r>
            <a:endParaRPr sz="41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n" sz="4100">
                <a:solidFill>
                  <a:schemeClr val="lt1"/>
                </a:solidFill>
                <a:latin typeface="Roboto Medium"/>
                <a:ea typeface="Roboto Medium"/>
                <a:cs typeface="Roboto Medium"/>
                <a:sym typeface="Roboto Medium"/>
              </a:rPr>
              <a:t>App</a:t>
            </a:r>
            <a:endParaRPr sz="4100">
              <a:solidFill>
                <a:schemeClr val="lt1"/>
              </a:solidFill>
              <a:latin typeface="Roboto Medium"/>
              <a:ea typeface="Roboto Medium"/>
              <a:cs typeface="Roboto Medium"/>
              <a:sym typeface="Robot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graphicFrame>
        <p:nvGraphicFramePr>
          <p:cNvPr id="441" name="Google Shape;441;p47"/>
          <p:cNvGraphicFramePr/>
          <p:nvPr/>
        </p:nvGraphicFramePr>
        <p:xfrm>
          <a:off x="486225" y="312135"/>
          <a:ext cx="3000000" cy="3000000"/>
        </p:xfrm>
        <a:graphic>
          <a:graphicData uri="http://schemas.openxmlformats.org/drawingml/2006/table">
            <a:tbl>
              <a:tblPr>
                <a:noFill/>
                <a:tableStyleId>{96DC2424-F55E-4B1C-8EC2-61CF8AB4A866}</a:tableStyleId>
              </a:tblPr>
              <a:tblGrid>
                <a:gridCol w="1953500">
                  <a:extLst>
                    <a:ext uri="{9D8B030D-6E8A-4147-A177-3AD203B41FA5}">
                      <a16:colId xmlns:a16="http://schemas.microsoft.com/office/drawing/2014/main" val="20000"/>
                    </a:ext>
                  </a:extLst>
                </a:gridCol>
                <a:gridCol w="1876100">
                  <a:extLst>
                    <a:ext uri="{9D8B030D-6E8A-4147-A177-3AD203B41FA5}">
                      <a16:colId xmlns:a16="http://schemas.microsoft.com/office/drawing/2014/main" val="20001"/>
                    </a:ext>
                  </a:extLst>
                </a:gridCol>
                <a:gridCol w="1975625">
                  <a:extLst>
                    <a:ext uri="{9D8B030D-6E8A-4147-A177-3AD203B41FA5}">
                      <a16:colId xmlns:a16="http://schemas.microsoft.com/office/drawing/2014/main" val="20002"/>
                    </a:ext>
                  </a:extLst>
                </a:gridCol>
                <a:gridCol w="1997975">
                  <a:extLst>
                    <a:ext uri="{9D8B030D-6E8A-4147-A177-3AD203B41FA5}">
                      <a16:colId xmlns:a16="http://schemas.microsoft.com/office/drawing/2014/main" val="20003"/>
                    </a:ext>
                  </a:extLst>
                </a:gridCol>
              </a:tblGrid>
              <a:tr h="597000">
                <a:tc>
                  <a:txBody>
                    <a:bodyPr/>
                    <a:lstStyle/>
                    <a:p>
                      <a:pPr marL="0" lvl="0" indent="0" algn="l" rtl="0">
                        <a:spcBef>
                          <a:spcPts val="0"/>
                        </a:spcBef>
                        <a:spcAft>
                          <a:spcPts val="0"/>
                        </a:spcAft>
                        <a:buNone/>
                      </a:pPr>
                      <a:r>
                        <a:rPr lang="en"/>
                        <a:t>Feature</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Version1</a:t>
                      </a:r>
                      <a:endParaRPr/>
                    </a:p>
                    <a:p>
                      <a:pPr marL="0" lvl="0" indent="0" algn="l" rtl="0">
                        <a:spcBef>
                          <a:spcPts val="0"/>
                        </a:spcBef>
                        <a:spcAft>
                          <a:spcPts val="0"/>
                        </a:spcAft>
                        <a:buNone/>
                      </a:pPr>
                      <a:r>
                        <a:rPr lang="en"/>
                        <a:t>(By seniors)</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Version2</a:t>
                      </a:r>
                      <a:endParaRPr/>
                    </a:p>
                    <a:p>
                      <a:pPr marL="0" lvl="0" indent="0" algn="l" rtl="0">
                        <a:spcBef>
                          <a:spcPts val="0"/>
                        </a:spcBef>
                        <a:spcAft>
                          <a:spcPts val="0"/>
                        </a:spcAft>
                        <a:buNone/>
                      </a:pPr>
                      <a:r>
                        <a:rPr lang="en"/>
                        <a:t>(Before midsem)</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Version3</a:t>
                      </a:r>
                      <a:endParaRPr/>
                    </a:p>
                    <a:p>
                      <a:pPr marL="0" lvl="0" indent="0" algn="l" rtl="0">
                        <a:spcBef>
                          <a:spcPts val="0"/>
                        </a:spcBef>
                        <a:spcAft>
                          <a:spcPts val="0"/>
                        </a:spcAft>
                        <a:buNone/>
                      </a:pPr>
                      <a:r>
                        <a:rPr lang="en"/>
                        <a:t>(Current version)</a:t>
                      </a:r>
                      <a:endParaRPr/>
                    </a:p>
                  </a:txBody>
                  <a:tcPr marL="91425" marR="91425" marT="91425" marB="91425">
                    <a:solidFill>
                      <a:srgbClr val="009788"/>
                    </a:solidFill>
                  </a:tcPr>
                </a:tc>
                <a:extLst>
                  <a:ext uri="{0D108BD9-81ED-4DB2-BD59-A6C34878D82A}">
                    <a16:rowId xmlns:a16="http://schemas.microsoft.com/office/drawing/2014/main" val="10000"/>
                  </a:ext>
                </a:extLst>
              </a:tr>
              <a:tr h="1787600">
                <a:tc>
                  <a:txBody>
                    <a:bodyPr/>
                    <a:lstStyle/>
                    <a:p>
                      <a:pPr marL="0" lvl="0" indent="0" algn="l" rtl="0">
                        <a:spcBef>
                          <a:spcPts val="0"/>
                        </a:spcBef>
                        <a:spcAft>
                          <a:spcPts val="0"/>
                        </a:spcAft>
                        <a:buNone/>
                      </a:pPr>
                      <a:r>
                        <a:rPr lang="en"/>
                        <a:t>Overall code</a:t>
                      </a:r>
                      <a:endParaRPr/>
                    </a:p>
                  </a:txBody>
                  <a:tcPr marL="91425" marR="91425" marT="91425" marB="91425"/>
                </a:tc>
                <a:tc>
                  <a:txBody>
                    <a:bodyPr/>
                    <a:lstStyle/>
                    <a:p>
                      <a:pPr marL="457200" lvl="0" indent="-317500" algn="l" rtl="0">
                        <a:spcBef>
                          <a:spcPts val="0"/>
                        </a:spcBef>
                        <a:spcAft>
                          <a:spcPts val="0"/>
                        </a:spcAft>
                        <a:buSzPts val="1400"/>
                        <a:buChar char="●"/>
                      </a:pPr>
                      <a:r>
                        <a:rPr lang="en"/>
                        <a:t>Unorganized code</a:t>
                      </a:r>
                      <a:endParaRPr/>
                    </a:p>
                    <a:p>
                      <a:pPr marL="457200" lvl="0" indent="-317500" algn="l" rtl="0">
                        <a:spcBef>
                          <a:spcPts val="0"/>
                        </a:spcBef>
                        <a:spcAft>
                          <a:spcPts val="0"/>
                        </a:spcAft>
                        <a:buSzPts val="1400"/>
                        <a:buChar char="●"/>
                      </a:pPr>
                      <a:r>
                        <a:rPr lang="en"/>
                        <a:t>No backend</a:t>
                      </a:r>
                      <a:endParaRPr/>
                    </a:p>
                    <a:p>
                      <a:pPr marL="457200" lvl="0" indent="-317500" algn="l" rtl="0">
                        <a:spcBef>
                          <a:spcPts val="0"/>
                        </a:spcBef>
                        <a:spcAft>
                          <a:spcPts val="0"/>
                        </a:spcAft>
                        <a:buSzPts val="1400"/>
                        <a:buChar char="●"/>
                      </a:pPr>
                      <a:r>
                        <a:rPr lang="en"/>
                        <a:t>Outdated flutter version</a:t>
                      </a:r>
                      <a:endParaRPr/>
                    </a:p>
                  </a:txBody>
                  <a:tcPr marL="91425" marR="91425" marT="91425" marB="91425"/>
                </a:tc>
                <a:tc>
                  <a:txBody>
                    <a:bodyPr/>
                    <a:lstStyle/>
                    <a:p>
                      <a:pPr marL="457200" lvl="0" indent="-317500" algn="l" rtl="0">
                        <a:spcBef>
                          <a:spcPts val="0"/>
                        </a:spcBef>
                        <a:spcAft>
                          <a:spcPts val="0"/>
                        </a:spcAft>
                        <a:buSzPts val="1400"/>
                        <a:buChar char="●"/>
                      </a:pPr>
                      <a:r>
                        <a:rPr lang="en"/>
                        <a:t>Well organized code</a:t>
                      </a:r>
                      <a:endParaRPr/>
                    </a:p>
                    <a:p>
                      <a:pPr marL="457200" lvl="0" indent="-317500" algn="l" rtl="0">
                        <a:spcBef>
                          <a:spcPts val="0"/>
                        </a:spcBef>
                        <a:spcAft>
                          <a:spcPts val="0"/>
                        </a:spcAft>
                        <a:buSzPts val="1400"/>
                        <a:buChar char="●"/>
                      </a:pPr>
                      <a:r>
                        <a:rPr lang="en"/>
                        <a:t>In-app data storage</a:t>
                      </a:r>
                      <a:endParaRPr/>
                    </a:p>
                    <a:p>
                      <a:pPr marL="457200" lvl="0" indent="-317500" algn="l" rtl="0">
                        <a:spcBef>
                          <a:spcPts val="0"/>
                        </a:spcBef>
                        <a:spcAft>
                          <a:spcPts val="0"/>
                        </a:spcAft>
                        <a:buSzPts val="1400"/>
                        <a:buChar char="●"/>
                      </a:pPr>
                      <a:r>
                        <a:rPr lang="en"/>
                        <a:t>Recent flutter version</a:t>
                      </a:r>
                      <a:endParaRPr/>
                    </a:p>
                  </a:txBody>
                  <a:tcPr marL="91425" marR="91425" marT="91425" marB="91425"/>
                </a:tc>
                <a:tc>
                  <a:txBody>
                    <a:bodyPr/>
                    <a:lstStyle/>
                    <a:p>
                      <a:pPr marL="457200" lvl="0" indent="-317500" algn="l" rtl="0">
                        <a:spcBef>
                          <a:spcPts val="0"/>
                        </a:spcBef>
                        <a:spcAft>
                          <a:spcPts val="0"/>
                        </a:spcAft>
                        <a:buClr>
                          <a:schemeClr val="dk1"/>
                        </a:buClr>
                        <a:buSzPts val="1400"/>
                        <a:buChar char="●"/>
                      </a:pPr>
                      <a:r>
                        <a:rPr lang="en">
                          <a:solidFill>
                            <a:schemeClr val="dk1"/>
                          </a:solidFill>
                        </a:rPr>
                        <a:t>Well organized code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In-app data storage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Recent flutter version</a:t>
                      </a:r>
                      <a:endParaRPr/>
                    </a:p>
                  </a:txBody>
                  <a:tcPr marL="91425" marR="91425" marT="91425" marB="91425"/>
                </a:tc>
                <a:extLst>
                  <a:ext uri="{0D108BD9-81ED-4DB2-BD59-A6C34878D82A}">
                    <a16:rowId xmlns:a16="http://schemas.microsoft.com/office/drawing/2014/main" val="10001"/>
                  </a:ext>
                </a:extLst>
              </a:tr>
              <a:tr h="2081450">
                <a:tc>
                  <a:txBody>
                    <a:bodyPr/>
                    <a:lstStyle/>
                    <a:p>
                      <a:pPr marL="0" lvl="0" indent="0" algn="l" rtl="0">
                        <a:spcBef>
                          <a:spcPts val="0"/>
                        </a:spcBef>
                        <a:spcAft>
                          <a:spcPts val="0"/>
                        </a:spcAft>
                        <a:buNone/>
                      </a:pPr>
                      <a:r>
                        <a:rPr lang="en"/>
                        <a:t>Tools - weight tracker, fetal count, bmi tracker, hydration traction, contraction timer, sleep tracker</a:t>
                      </a:r>
                      <a:endParaRPr/>
                    </a:p>
                  </a:txBody>
                  <a:tcPr marL="91425" marR="91425" marT="91425" marB="91425"/>
                </a:tc>
                <a:tc>
                  <a:txBody>
                    <a:bodyPr/>
                    <a:lstStyle/>
                    <a:p>
                      <a:pPr marL="457200" lvl="0" indent="-317500" algn="l" rtl="0">
                        <a:spcBef>
                          <a:spcPts val="0"/>
                        </a:spcBef>
                        <a:spcAft>
                          <a:spcPts val="0"/>
                        </a:spcAft>
                        <a:buSzPts val="1400"/>
                        <a:buChar char="●"/>
                      </a:pPr>
                      <a:r>
                        <a:rPr lang="en"/>
                        <a:t>All tools present.</a:t>
                      </a:r>
                      <a:endParaRPr/>
                    </a:p>
                    <a:p>
                      <a:pPr marL="457200" lvl="0" indent="-317500" algn="l" rtl="0">
                        <a:spcBef>
                          <a:spcPts val="0"/>
                        </a:spcBef>
                        <a:spcAft>
                          <a:spcPts val="0"/>
                        </a:spcAft>
                        <a:buSzPts val="1400"/>
                        <a:buChar char="●"/>
                      </a:pPr>
                      <a:r>
                        <a:rPr lang="en"/>
                        <a:t>Data not stored.</a:t>
                      </a:r>
                      <a:endParaRPr/>
                    </a:p>
                  </a:txBody>
                  <a:tcPr marL="91425" marR="91425" marT="91425" marB="91425"/>
                </a:tc>
                <a:tc>
                  <a:txBody>
                    <a:bodyPr/>
                    <a:lstStyle/>
                    <a:p>
                      <a:pPr marL="457200" lvl="0" indent="-317500" algn="l" rtl="0">
                        <a:spcBef>
                          <a:spcPts val="0"/>
                        </a:spcBef>
                        <a:spcAft>
                          <a:spcPts val="0"/>
                        </a:spcAft>
                        <a:buSzPts val="1400"/>
                        <a:buChar char="●"/>
                      </a:pPr>
                      <a:r>
                        <a:rPr lang="en"/>
                        <a:t>All tools present</a:t>
                      </a:r>
                      <a:endParaRPr/>
                    </a:p>
                    <a:p>
                      <a:pPr marL="457200" lvl="0" indent="-317500" algn="l" rtl="0">
                        <a:spcBef>
                          <a:spcPts val="0"/>
                        </a:spcBef>
                        <a:spcAft>
                          <a:spcPts val="0"/>
                        </a:spcAft>
                        <a:buSzPts val="1400"/>
                        <a:buChar char="●"/>
                      </a:pPr>
                      <a:r>
                        <a:rPr lang="en"/>
                        <a:t>Data stored in- app</a:t>
                      </a:r>
                      <a:endParaRPr/>
                    </a:p>
                  </a:txBody>
                  <a:tcPr marL="91425" marR="91425" marT="91425" marB="91425"/>
                </a:tc>
                <a:tc>
                  <a:txBody>
                    <a:bodyPr/>
                    <a:lstStyle/>
                    <a:p>
                      <a:pPr marL="457200" lvl="0" indent="-317500" algn="l" rtl="0">
                        <a:spcBef>
                          <a:spcPts val="0"/>
                        </a:spcBef>
                        <a:spcAft>
                          <a:spcPts val="0"/>
                        </a:spcAft>
                        <a:buSzPts val="1400"/>
                        <a:buChar char="●"/>
                      </a:pPr>
                      <a:r>
                        <a:rPr lang="en"/>
                        <a:t>All tools present</a:t>
                      </a:r>
                      <a:endParaRPr/>
                    </a:p>
                    <a:p>
                      <a:pPr marL="457200" lvl="0" indent="-317500" algn="l" rtl="0">
                        <a:spcBef>
                          <a:spcPts val="0"/>
                        </a:spcBef>
                        <a:spcAft>
                          <a:spcPts val="0"/>
                        </a:spcAft>
                        <a:buSzPts val="1400"/>
                        <a:buChar char="●"/>
                      </a:pPr>
                      <a:r>
                        <a:rPr lang="en"/>
                        <a:t>Data stored in-app</a:t>
                      </a:r>
                      <a:endParaRPr/>
                    </a:p>
                    <a:p>
                      <a:pPr marL="457200" lvl="0" indent="-317500" algn="l" rtl="0">
                        <a:spcBef>
                          <a:spcPts val="0"/>
                        </a:spcBef>
                        <a:spcAft>
                          <a:spcPts val="0"/>
                        </a:spcAft>
                        <a:buSzPts val="1400"/>
                        <a:buChar char="●"/>
                      </a:pPr>
                      <a:r>
                        <a:rPr lang="en"/>
                        <a:t>Edit, delete feature</a:t>
                      </a:r>
                      <a:endParaRPr/>
                    </a:p>
                    <a:p>
                      <a:pPr marL="457200" lvl="0" indent="-317500" algn="l" rtl="0">
                        <a:spcBef>
                          <a:spcPts val="0"/>
                        </a:spcBef>
                        <a:spcAft>
                          <a:spcPts val="0"/>
                        </a:spcAft>
                        <a:buSzPts val="1400"/>
                        <a:buChar char="●"/>
                      </a:pPr>
                      <a:r>
                        <a:rPr lang="en"/>
                        <a:t>Pin to dashboard</a:t>
                      </a:r>
                      <a:endParaRPr/>
                    </a:p>
                    <a:p>
                      <a:pPr marL="457200" lvl="0" indent="-317500" algn="l" rtl="0">
                        <a:spcBef>
                          <a:spcPts val="0"/>
                        </a:spcBef>
                        <a:spcAft>
                          <a:spcPts val="0"/>
                        </a:spcAft>
                        <a:buSzPts val="1400"/>
                        <a:buChar char="●"/>
                      </a:pPr>
                      <a:r>
                        <a:rPr lang="en"/>
                        <a:t>Graph and sorting</a:t>
                      </a:r>
                      <a:endParaRPr/>
                    </a:p>
                    <a:p>
                      <a:pPr marL="457200" lvl="0" indent="-317500" algn="l" rtl="0">
                        <a:spcBef>
                          <a:spcPts val="0"/>
                        </a:spcBef>
                        <a:spcAft>
                          <a:spcPts val="0"/>
                        </a:spcAft>
                        <a:buSzPts val="1400"/>
                        <a:buChar char="●"/>
                      </a:pPr>
                      <a:r>
                        <a:rPr lang="en"/>
                        <a:t>Report download</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graphicFrame>
        <p:nvGraphicFramePr>
          <p:cNvPr id="446" name="Google Shape;446;p48"/>
          <p:cNvGraphicFramePr/>
          <p:nvPr/>
        </p:nvGraphicFramePr>
        <p:xfrm>
          <a:off x="438625" y="102960"/>
          <a:ext cx="3000000" cy="3000000"/>
        </p:xfrm>
        <a:graphic>
          <a:graphicData uri="http://schemas.openxmlformats.org/drawingml/2006/table">
            <a:tbl>
              <a:tblPr>
                <a:noFill/>
                <a:tableStyleId>{96DC2424-F55E-4B1C-8EC2-61CF8AB4A866}</a:tableStyleId>
              </a:tblPr>
              <a:tblGrid>
                <a:gridCol w="2061500">
                  <a:extLst>
                    <a:ext uri="{9D8B030D-6E8A-4147-A177-3AD203B41FA5}">
                      <a16:colId xmlns:a16="http://schemas.microsoft.com/office/drawing/2014/main" val="20000"/>
                    </a:ext>
                  </a:extLst>
                </a:gridCol>
                <a:gridCol w="1979825">
                  <a:extLst>
                    <a:ext uri="{9D8B030D-6E8A-4147-A177-3AD203B41FA5}">
                      <a16:colId xmlns:a16="http://schemas.microsoft.com/office/drawing/2014/main" val="20001"/>
                    </a:ext>
                  </a:extLst>
                </a:gridCol>
                <a:gridCol w="2084850">
                  <a:extLst>
                    <a:ext uri="{9D8B030D-6E8A-4147-A177-3AD203B41FA5}">
                      <a16:colId xmlns:a16="http://schemas.microsoft.com/office/drawing/2014/main" val="20002"/>
                    </a:ext>
                  </a:extLst>
                </a:gridCol>
                <a:gridCol w="2108425">
                  <a:extLst>
                    <a:ext uri="{9D8B030D-6E8A-4147-A177-3AD203B41FA5}">
                      <a16:colId xmlns:a16="http://schemas.microsoft.com/office/drawing/2014/main" val="20003"/>
                    </a:ext>
                  </a:extLst>
                </a:gridCol>
              </a:tblGrid>
              <a:tr h="595500">
                <a:tc>
                  <a:txBody>
                    <a:bodyPr/>
                    <a:lstStyle/>
                    <a:p>
                      <a:pPr marL="0" lvl="0" indent="0" algn="l" rtl="0">
                        <a:spcBef>
                          <a:spcPts val="0"/>
                        </a:spcBef>
                        <a:spcAft>
                          <a:spcPts val="0"/>
                        </a:spcAft>
                        <a:buNone/>
                      </a:pPr>
                      <a:r>
                        <a:rPr lang="en"/>
                        <a:t>Feature</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Version1</a:t>
                      </a:r>
                      <a:endParaRPr/>
                    </a:p>
                    <a:p>
                      <a:pPr marL="0" lvl="0" indent="0" algn="l" rtl="0">
                        <a:spcBef>
                          <a:spcPts val="0"/>
                        </a:spcBef>
                        <a:spcAft>
                          <a:spcPts val="0"/>
                        </a:spcAft>
                        <a:buNone/>
                      </a:pPr>
                      <a:r>
                        <a:rPr lang="en"/>
                        <a:t>(By seniors)</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Version2</a:t>
                      </a:r>
                      <a:endParaRPr/>
                    </a:p>
                    <a:p>
                      <a:pPr marL="0" lvl="0" indent="0" algn="l" rtl="0">
                        <a:spcBef>
                          <a:spcPts val="0"/>
                        </a:spcBef>
                        <a:spcAft>
                          <a:spcPts val="0"/>
                        </a:spcAft>
                        <a:buNone/>
                      </a:pPr>
                      <a:r>
                        <a:rPr lang="en"/>
                        <a:t>(Before midsem)</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Version3</a:t>
                      </a:r>
                      <a:endParaRPr/>
                    </a:p>
                    <a:p>
                      <a:pPr marL="0" lvl="0" indent="0" algn="l" rtl="0">
                        <a:spcBef>
                          <a:spcPts val="0"/>
                        </a:spcBef>
                        <a:spcAft>
                          <a:spcPts val="0"/>
                        </a:spcAft>
                        <a:buNone/>
                      </a:pPr>
                      <a:r>
                        <a:rPr lang="en"/>
                        <a:t>(Current version)</a:t>
                      </a:r>
                      <a:endParaRPr/>
                    </a:p>
                  </a:txBody>
                  <a:tcPr marL="91425" marR="91425" marT="91425" marB="91425">
                    <a:solidFill>
                      <a:srgbClr val="009788"/>
                    </a:solidFill>
                  </a:tcPr>
                </a:tc>
                <a:extLst>
                  <a:ext uri="{0D108BD9-81ED-4DB2-BD59-A6C34878D82A}">
                    <a16:rowId xmlns:a16="http://schemas.microsoft.com/office/drawing/2014/main" val="10000"/>
                  </a:ext>
                </a:extLst>
              </a:tr>
              <a:tr h="595500">
                <a:tc>
                  <a:txBody>
                    <a:bodyPr/>
                    <a:lstStyle/>
                    <a:p>
                      <a:pPr marL="0" lvl="0" indent="0" algn="l" rtl="0">
                        <a:spcBef>
                          <a:spcPts val="0"/>
                        </a:spcBef>
                        <a:spcAft>
                          <a:spcPts val="0"/>
                        </a:spcAft>
                        <a:buNone/>
                      </a:pPr>
                      <a:r>
                        <a:rPr lang="en"/>
                        <a:t>Map</a:t>
                      </a:r>
                      <a:endParaRPr/>
                    </a:p>
                  </a:txBody>
                  <a:tcPr marL="91425" marR="91425" marT="91425" marB="91425"/>
                </a:tc>
                <a:tc>
                  <a:txBody>
                    <a:bodyPr/>
                    <a:lstStyle/>
                    <a:p>
                      <a:pPr marL="457200" lvl="0" indent="-317500" algn="l" rtl="0">
                        <a:spcBef>
                          <a:spcPts val="0"/>
                        </a:spcBef>
                        <a:spcAft>
                          <a:spcPts val="0"/>
                        </a:spcAft>
                        <a:buSzPts val="1400"/>
                        <a:buChar char="●"/>
                      </a:pPr>
                      <a:r>
                        <a:rPr lang="en"/>
                        <a:t>Present and Working</a:t>
                      </a:r>
                      <a:endParaRPr/>
                    </a:p>
                  </a:txBody>
                  <a:tcPr marL="91425" marR="91425" marT="91425" marB="91425"/>
                </a:tc>
                <a:tc>
                  <a:txBody>
                    <a:bodyPr/>
                    <a:lstStyle/>
                    <a:p>
                      <a:pPr marL="457200" lvl="0" indent="-317500" algn="l" rtl="0">
                        <a:spcBef>
                          <a:spcPts val="0"/>
                        </a:spcBef>
                        <a:spcAft>
                          <a:spcPts val="0"/>
                        </a:spcAft>
                        <a:buSzPts val="1400"/>
                        <a:buChar char="●"/>
                      </a:pPr>
                      <a:r>
                        <a:rPr lang="en">
                          <a:solidFill>
                            <a:schemeClr val="dk1"/>
                          </a:solidFill>
                        </a:rPr>
                        <a:t>Present and Working</a:t>
                      </a:r>
                      <a:endParaRPr/>
                    </a:p>
                  </a:txBody>
                  <a:tcPr marL="91425" marR="91425" marT="91425" marB="91425"/>
                </a:tc>
                <a:tc>
                  <a:txBody>
                    <a:bodyPr/>
                    <a:lstStyle/>
                    <a:p>
                      <a:pPr marL="457200" lvl="0" indent="-317500" algn="l" rtl="0">
                        <a:spcBef>
                          <a:spcPts val="0"/>
                        </a:spcBef>
                        <a:spcAft>
                          <a:spcPts val="0"/>
                        </a:spcAft>
                        <a:buClr>
                          <a:schemeClr val="dk1"/>
                        </a:buClr>
                        <a:buSzPts val="1400"/>
                        <a:buChar char="●"/>
                      </a:pPr>
                      <a:r>
                        <a:rPr lang="en">
                          <a:solidFill>
                            <a:schemeClr val="dk1"/>
                          </a:solidFill>
                        </a:rPr>
                        <a:t>Present and Working</a:t>
                      </a:r>
                      <a:endParaRPr/>
                    </a:p>
                  </a:txBody>
                  <a:tcPr marL="91425" marR="91425" marT="91425" marB="91425"/>
                </a:tc>
                <a:extLst>
                  <a:ext uri="{0D108BD9-81ED-4DB2-BD59-A6C34878D82A}">
                    <a16:rowId xmlns:a16="http://schemas.microsoft.com/office/drawing/2014/main" val="10001"/>
                  </a:ext>
                </a:extLst>
              </a:tr>
              <a:tr h="803925">
                <a:tc>
                  <a:txBody>
                    <a:bodyPr/>
                    <a:lstStyle/>
                    <a:p>
                      <a:pPr marL="0" lvl="0" indent="0" algn="l" rtl="0">
                        <a:spcBef>
                          <a:spcPts val="0"/>
                        </a:spcBef>
                        <a:spcAft>
                          <a:spcPts val="0"/>
                        </a:spcAft>
                        <a:buNone/>
                      </a:pPr>
                      <a:r>
                        <a:rPr lang="en"/>
                        <a:t>Reminder</a:t>
                      </a:r>
                      <a:endParaRPr/>
                    </a:p>
                  </a:txBody>
                  <a:tcPr marL="91425" marR="91425" marT="91425" marB="91425"/>
                </a:tc>
                <a:tc>
                  <a:txBody>
                    <a:bodyPr/>
                    <a:lstStyle/>
                    <a:p>
                      <a:pPr marL="457200" lvl="0" indent="-317500" algn="l" rtl="0">
                        <a:spcBef>
                          <a:spcPts val="0"/>
                        </a:spcBef>
                        <a:spcAft>
                          <a:spcPts val="0"/>
                        </a:spcAft>
                        <a:buSzPts val="1400"/>
                        <a:buChar char="●"/>
                      </a:pPr>
                      <a:r>
                        <a:rPr lang="en"/>
                        <a:t>Present but not functional</a:t>
                      </a:r>
                      <a:endParaRPr/>
                    </a:p>
                  </a:txBody>
                  <a:tcPr marL="91425" marR="91425" marT="91425" marB="91425"/>
                </a:tc>
                <a:tc>
                  <a:txBody>
                    <a:bodyPr/>
                    <a:lstStyle/>
                    <a:p>
                      <a:pPr marL="457200" lvl="0" indent="-317500" algn="l" rtl="0">
                        <a:spcBef>
                          <a:spcPts val="0"/>
                        </a:spcBef>
                        <a:spcAft>
                          <a:spcPts val="0"/>
                        </a:spcAft>
                        <a:buSzPts val="1400"/>
                        <a:buChar char="●"/>
                      </a:pPr>
                      <a:r>
                        <a:rPr lang="en"/>
                        <a:t>Can set one time reminder only</a:t>
                      </a:r>
                      <a:endParaRPr/>
                    </a:p>
                  </a:txBody>
                  <a:tcPr marL="91425" marR="91425" marT="91425" marB="91425"/>
                </a:tc>
                <a:tc>
                  <a:txBody>
                    <a:bodyPr/>
                    <a:lstStyle/>
                    <a:p>
                      <a:pPr marL="457200" lvl="0" indent="-317500" algn="l" rtl="0">
                        <a:spcBef>
                          <a:spcPts val="0"/>
                        </a:spcBef>
                        <a:spcAft>
                          <a:spcPts val="0"/>
                        </a:spcAft>
                        <a:buSzPts val="1400"/>
                        <a:buChar char="●"/>
                      </a:pPr>
                      <a:r>
                        <a:rPr lang="en"/>
                        <a:t>One time and periodic reminders</a:t>
                      </a:r>
                      <a:endParaRPr/>
                    </a:p>
                  </a:txBody>
                  <a:tcPr marL="91425" marR="91425" marT="91425" marB="91425"/>
                </a:tc>
                <a:extLst>
                  <a:ext uri="{0D108BD9-81ED-4DB2-BD59-A6C34878D82A}">
                    <a16:rowId xmlns:a16="http://schemas.microsoft.com/office/drawing/2014/main" val="10002"/>
                  </a:ext>
                </a:extLst>
              </a:tr>
              <a:tr h="387075">
                <a:tc>
                  <a:txBody>
                    <a:bodyPr/>
                    <a:lstStyle/>
                    <a:p>
                      <a:pPr marL="0" lvl="0" indent="0" algn="l" rtl="0">
                        <a:spcBef>
                          <a:spcPts val="0"/>
                        </a:spcBef>
                        <a:spcAft>
                          <a:spcPts val="0"/>
                        </a:spcAft>
                        <a:buNone/>
                      </a:pPr>
                      <a:r>
                        <a:rPr lang="en"/>
                        <a:t>My Diary, </a:t>
                      </a:r>
                      <a:r>
                        <a:rPr lang="en">
                          <a:solidFill>
                            <a:schemeClr val="dk1"/>
                          </a:solidFill>
                        </a:rPr>
                        <a:t>FAQ section</a:t>
                      </a:r>
                      <a:endParaRPr/>
                    </a:p>
                  </a:txBody>
                  <a:tcPr marL="91425" marR="91425" marT="91425" marB="91425"/>
                </a:tc>
                <a:tc>
                  <a:txBody>
                    <a:bodyPr/>
                    <a:lstStyle/>
                    <a:p>
                      <a:pPr marL="457200" lvl="0" indent="-317500" algn="l" rtl="0">
                        <a:spcBef>
                          <a:spcPts val="0"/>
                        </a:spcBef>
                        <a:spcAft>
                          <a:spcPts val="0"/>
                        </a:spcAft>
                        <a:buSzPts val="1400"/>
                        <a:buChar char="●"/>
                      </a:pPr>
                      <a:r>
                        <a:rPr lang="en"/>
                        <a:t>Not present</a:t>
                      </a:r>
                      <a:endParaRPr/>
                    </a:p>
                  </a:txBody>
                  <a:tcPr marL="91425" marR="91425" marT="91425" marB="91425"/>
                </a:tc>
                <a:tc>
                  <a:txBody>
                    <a:bodyPr/>
                    <a:lstStyle/>
                    <a:p>
                      <a:pPr marL="457200" lvl="0" indent="-317500" algn="l" rtl="0">
                        <a:spcBef>
                          <a:spcPts val="0"/>
                        </a:spcBef>
                        <a:spcAft>
                          <a:spcPts val="0"/>
                        </a:spcAft>
                        <a:buSzPts val="1400"/>
                        <a:buChar char="●"/>
                      </a:pPr>
                      <a:r>
                        <a:rPr lang="en"/>
                        <a:t>Not present</a:t>
                      </a:r>
                      <a:endParaRPr/>
                    </a:p>
                  </a:txBody>
                  <a:tcPr marL="91425" marR="91425" marT="91425" marB="91425"/>
                </a:tc>
                <a:tc>
                  <a:txBody>
                    <a:bodyPr/>
                    <a:lstStyle/>
                    <a:p>
                      <a:pPr marL="457200" lvl="0" indent="-317500" algn="l" rtl="0">
                        <a:spcBef>
                          <a:spcPts val="0"/>
                        </a:spcBef>
                        <a:spcAft>
                          <a:spcPts val="0"/>
                        </a:spcAft>
                        <a:buSzPts val="1400"/>
                        <a:buChar char="●"/>
                      </a:pPr>
                      <a:r>
                        <a:rPr lang="en"/>
                        <a:t>Present</a:t>
                      </a:r>
                      <a:endParaRPr/>
                    </a:p>
                  </a:txBody>
                  <a:tcPr marL="91425" marR="91425" marT="91425" marB="91425"/>
                </a:tc>
                <a:extLst>
                  <a:ext uri="{0D108BD9-81ED-4DB2-BD59-A6C34878D82A}">
                    <a16:rowId xmlns:a16="http://schemas.microsoft.com/office/drawing/2014/main" val="10003"/>
                  </a:ext>
                </a:extLst>
              </a:tr>
              <a:tr h="1637700">
                <a:tc>
                  <a:txBody>
                    <a:bodyPr/>
                    <a:lstStyle/>
                    <a:p>
                      <a:pPr marL="0" lvl="0" indent="0" algn="l" rtl="0">
                        <a:spcBef>
                          <a:spcPts val="0"/>
                        </a:spcBef>
                        <a:spcAft>
                          <a:spcPts val="0"/>
                        </a:spcAft>
                        <a:buNone/>
                      </a:pPr>
                      <a:r>
                        <a:rPr lang="en"/>
                        <a:t>Exercises</a:t>
                      </a:r>
                      <a:endParaRPr/>
                    </a:p>
                  </a:txBody>
                  <a:tcPr marL="91425" marR="91425" marT="91425" marB="91425"/>
                </a:tc>
                <a:tc>
                  <a:txBody>
                    <a:bodyPr/>
                    <a:lstStyle/>
                    <a:p>
                      <a:pPr marL="457200" lvl="0" indent="-317500" algn="l" rtl="0">
                        <a:spcBef>
                          <a:spcPts val="0"/>
                        </a:spcBef>
                        <a:spcAft>
                          <a:spcPts val="0"/>
                        </a:spcAft>
                        <a:buSzPts val="1400"/>
                        <a:buChar char="●"/>
                      </a:pPr>
                      <a:r>
                        <a:rPr lang="en"/>
                        <a:t>Text-to-speech only for one exercise and not working correctly</a:t>
                      </a:r>
                      <a:endParaRPr/>
                    </a:p>
                  </a:txBody>
                  <a:tcPr marL="91425" marR="91425" marT="91425" marB="91425"/>
                </a:tc>
                <a:tc>
                  <a:txBody>
                    <a:bodyPr/>
                    <a:lstStyle/>
                    <a:p>
                      <a:pPr marL="457200" lvl="0" indent="-317500" algn="l" rtl="0">
                        <a:spcBef>
                          <a:spcPts val="0"/>
                        </a:spcBef>
                        <a:spcAft>
                          <a:spcPts val="0"/>
                        </a:spcAft>
                        <a:buSzPts val="1400"/>
                        <a:buChar char="●"/>
                      </a:pPr>
                      <a:r>
                        <a:rPr lang="en"/>
                        <a:t>Text-to-speech available for all exercises with play, pause and replay option.</a:t>
                      </a:r>
                      <a:endParaRPr/>
                    </a:p>
                  </a:txBody>
                  <a:tcPr marL="91425" marR="91425" marT="91425" marB="91425"/>
                </a:tc>
                <a:tc>
                  <a:txBody>
                    <a:bodyPr/>
                    <a:lstStyle/>
                    <a:p>
                      <a:pPr marL="457200" lvl="0" indent="-317500" algn="l" rtl="0">
                        <a:spcBef>
                          <a:spcPts val="0"/>
                        </a:spcBef>
                        <a:spcAft>
                          <a:spcPts val="0"/>
                        </a:spcAft>
                        <a:buSzPts val="1400"/>
                        <a:buChar char="●"/>
                      </a:pPr>
                      <a:r>
                        <a:rPr lang="en"/>
                        <a:t>Images added for all exercises</a:t>
                      </a:r>
                      <a:endParaRPr/>
                    </a:p>
                    <a:p>
                      <a:pPr marL="457200" lvl="0" indent="-317500" algn="l" rtl="0">
                        <a:spcBef>
                          <a:spcPts val="0"/>
                        </a:spcBef>
                        <a:spcAft>
                          <a:spcPts val="0"/>
                        </a:spcAft>
                        <a:buSzPts val="1400"/>
                        <a:buChar char="●"/>
                      </a:pPr>
                      <a:r>
                        <a:rPr lang="en">
                          <a:solidFill>
                            <a:schemeClr val="dk1"/>
                          </a:solidFill>
                        </a:rPr>
                        <a:t>Text-to-speech available for all exercises with play, pause and replay option.</a:t>
                      </a:r>
                      <a:endParaRPr/>
                    </a:p>
                  </a:txBody>
                  <a:tcPr marL="91425" marR="91425" marT="91425" marB="91425"/>
                </a:tc>
                <a:extLst>
                  <a:ext uri="{0D108BD9-81ED-4DB2-BD59-A6C34878D82A}">
                    <a16:rowId xmlns:a16="http://schemas.microsoft.com/office/drawing/2014/main" val="10004"/>
                  </a:ext>
                </a:extLst>
              </a:tr>
              <a:tr h="803950">
                <a:tc>
                  <a:txBody>
                    <a:bodyPr/>
                    <a:lstStyle/>
                    <a:p>
                      <a:pPr marL="0" lvl="0" indent="0" algn="l" rtl="0">
                        <a:spcBef>
                          <a:spcPts val="0"/>
                        </a:spcBef>
                        <a:spcAft>
                          <a:spcPts val="0"/>
                        </a:spcAft>
                        <a:buNone/>
                      </a:pPr>
                      <a:r>
                        <a:rPr lang="en"/>
                        <a:t>Multilingual support</a:t>
                      </a:r>
                      <a:endParaRPr/>
                    </a:p>
                  </a:txBody>
                  <a:tcPr marL="91425" marR="91425" marT="91425" marB="91425"/>
                </a:tc>
                <a:tc>
                  <a:txBody>
                    <a:bodyPr/>
                    <a:lstStyle/>
                    <a:p>
                      <a:pPr marL="457200" lvl="0" indent="-317500" algn="l" rtl="0">
                        <a:spcBef>
                          <a:spcPts val="0"/>
                        </a:spcBef>
                        <a:spcAft>
                          <a:spcPts val="0"/>
                        </a:spcAft>
                        <a:buSzPts val="1400"/>
                        <a:buChar char="●"/>
                      </a:pPr>
                      <a:r>
                        <a:rPr lang="en"/>
                        <a:t>Hindi, Punjabi and English</a:t>
                      </a:r>
                      <a:endParaRPr/>
                    </a:p>
                  </a:txBody>
                  <a:tcPr marL="91425" marR="91425" marT="91425" marB="91425"/>
                </a:tc>
                <a:tc>
                  <a:txBody>
                    <a:bodyPr/>
                    <a:lstStyle/>
                    <a:p>
                      <a:pPr marL="457200" lvl="0" indent="-317500" algn="l" rtl="0">
                        <a:spcBef>
                          <a:spcPts val="0"/>
                        </a:spcBef>
                        <a:spcAft>
                          <a:spcPts val="0"/>
                        </a:spcAft>
                        <a:buSzPts val="1400"/>
                        <a:buChar char="●"/>
                      </a:pPr>
                      <a:r>
                        <a:rPr lang="en"/>
                        <a:t>Hindi, Punjabi, English and Telugu</a:t>
                      </a:r>
                      <a:endParaRPr/>
                    </a:p>
                  </a:txBody>
                  <a:tcPr marL="91425" marR="91425" marT="91425" marB="91425"/>
                </a:tc>
                <a:tc>
                  <a:txBody>
                    <a:bodyPr/>
                    <a:lstStyle/>
                    <a:p>
                      <a:pPr marL="457200" lvl="0" indent="-317500" algn="l" rtl="0">
                        <a:spcBef>
                          <a:spcPts val="0"/>
                        </a:spcBef>
                        <a:spcAft>
                          <a:spcPts val="0"/>
                        </a:spcAft>
                        <a:buClr>
                          <a:schemeClr val="dk1"/>
                        </a:buClr>
                        <a:buSzPts val="1400"/>
                        <a:buChar char="●"/>
                      </a:pPr>
                      <a:r>
                        <a:rPr lang="en">
                          <a:solidFill>
                            <a:schemeClr val="dk1"/>
                          </a:solidFill>
                        </a:rPr>
                        <a:t>Hindi, Punjabi, English and Telugu</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aphicFrame>
        <p:nvGraphicFramePr>
          <p:cNvPr id="451" name="Google Shape;451;p49"/>
          <p:cNvGraphicFramePr/>
          <p:nvPr/>
        </p:nvGraphicFramePr>
        <p:xfrm>
          <a:off x="596825" y="322097"/>
          <a:ext cx="3000000" cy="3000000"/>
        </p:xfrm>
        <a:graphic>
          <a:graphicData uri="http://schemas.openxmlformats.org/drawingml/2006/table">
            <a:tbl>
              <a:tblPr>
                <a:noFill/>
                <a:tableStyleId>{96DC2424-F55E-4B1C-8EC2-61CF8AB4A866}</a:tableStyleId>
              </a:tblPr>
              <a:tblGrid>
                <a:gridCol w="1953500">
                  <a:extLst>
                    <a:ext uri="{9D8B030D-6E8A-4147-A177-3AD203B41FA5}">
                      <a16:colId xmlns:a16="http://schemas.microsoft.com/office/drawing/2014/main" val="20000"/>
                    </a:ext>
                  </a:extLst>
                </a:gridCol>
                <a:gridCol w="1876100">
                  <a:extLst>
                    <a:ext uri="{9D8B030D-6E8A-4147-A177-3AD203B41FA5}">
                      <a16:colId xmlns:a16="http://schemas.microsoft.com/office/drawing/2014/main" val="20001"/>
                    </a:ext>
                  </a:extLst>
                </a:gridCol>
                <a:gridCol w="1975625">
                  <a:extLst>
                    <a:ext uri="{9D8B030D-6E8A-4147-A177-3AD203B41FA5}">
                      <a16:colId xmlns:a16="http://schemas.microsoft.com/office/drawing/2014/main" val="20002"/>
                    </a:ext>
                  </a:extLst>
                </a:gridCol>
                <a:gridCol w="1997975">
                  <a:extLst>
                    <a:ext uri="{9D8B030D-6E8A-4147-A177-3AD203B41FA5}">
                      <a16:colId xmlns:a16="http://schemas.microsoft.com/office/drawing/2014/main" val="20003"/>
                    </a:ext>
                  </a:extLst>
                </a:gridCol>
              </a:tblGrid>
              <a:tr h="594500">
                <a:tc>
                  <a:txBody>
                    <a:bodyPr/>
                    <a:lstStyle/>
                    <a:p>
                      <a:pPr marL="0" lvl="0" indent="0" algn="l" rtl="0">
                        <a:spcBef>
                          <a:spcPts val="0"/>
                        </a:spcBef>
                        <a:spcAft>
                          <a:spcPts val="0"/>
                        </a:spcAft>
                        <a:buNone/>
                      </a:pPr>
                      <a:r>
                        <a:rPr lang="en"/>
                        <a:t>Feature</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Version1</a:t>
                      </a:r>
                      <a:endParaRPr/>
                    </a:p>
                    <a:p>
                      <a:pPr marL="0" lvl="0" indent="0" algn="l" rtl="0">
                        <a:spcBef>
                          <a:spcPts val="0"/>
                        </a:spcBef>
                        <a:spcAft>
                          <a:spcPts val="0"/>
                        </a:spcAft>
                        <a:buNone/>
                      </a:pPr>
                      <a:r>
                        <a:rPr lang="en"/>
                        <a:t>(By seniors)</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Version2</a:t>
                      </a:r>
                      <a:endParaRPr/>
                    </a:p>
                    <a:p>
                      <a:pPr marL="0" lvl="0" indent="0" algn="l" rtl="0">
                        <a:spcBef>
                          <a:spcPts val="0"/>
                        </a:spcBef>
                        <a:spcAft>
                          <a:spcPts val="0"/>
                        </a:spcAft>
                        <a:buNone/>
                      </a:pPr>
                      <a:r>
                        <a:rPr lang="en"/>
                        <a:t>(Before midsem)</a:t>
                      </a:r>
                      <a:endParaRPr/>
                    </a:p>
                  </a:txBody>
                  <a:tcPr marL="91425" marR="91425" marT="91425" marB="91425">
                    <a:solidFill>
                      <a:srgbClr val="009788"/>
                    </a:solidFill>
                  </a:tcPr>
                </a:tc>
                <a:tc>
                  <a:txBody>
                    <a:bodyPr/>
                    <a:lstStyle/>
                    <a:p>
                      <a:pPr marL="0" lvl="0" indent="0" algn="l" rtl="0">
                        <a:spcBef>
                          <a:spcPts val="0"/>
                        </a:spcBef>
                        <a:spcAft>
                          <a:spcPts val="0"/>
                        </a:spcAft>
                        <a:buNone/>
                      </a:pPr>
                      <a:r>
                        <a:rPr lang="en"/>
                        <a:t>Version3</a:t>
                      </a:r>
                      <a:endParaRPr/>
                    </a:p>
                    <a:p>
                      <a:pPr marL="0" lvl="0" indent="0" algn="l" rtl="0">
                        <a:spcBef>
                          <a:spcPts val="0"/>
                        </a:spcBef>
                        <a:spcAft>
                          <a:spcPts val="0"/>
                        </a:spcAft>
                        <a:buNone/>
                      </a:pPr>
                      <a:r>
                        <a:rPr lang="en"/>
                        <a:t>(Current version)</a:t>
                      </a:r>
                      <a:endParaRPr/>
                    </a:p>
                  </a:txBody>
                  <a:tcPr marL="91425" marR="91425" marT="91425" marB="91425">
                    <a:solidFill>
                      <a:srgbClr val="009788"/>
                    </a:solidFill>
                  </a:tcPr>
                </a:tc>
                <a:extLst>
                  <a:ext uri="{0D108BD9-81ED-4DB2-BD59-A6C34878D82A}">
                    <a16:rowId xmlns:a16="http://schemas.microsoft.com/office/drawing/2014/main" val="10000"/>
                  </a:ext>
                </a:extLst>
              </a:tr>
              <a:tr h="386425">
                <a:tc>
                  <a:txBody>
                    <a:bodyPr/>
                    <a:lstStyle/>
                    <a:p>
                      <a:pPr marL="0" lvl="0" indent="0" algn="l" rtl="0">
                        <a:spcBef>
                          <a:spcPts val="0"/>
                        </a:spcBef>
                        <a:spcAft>
                          <a:spcPts val="0"/>
                        </a:spcAft>
                        <a:buClr>
                          <a:schemeClr val="dk1"/>
                        </a:buClr>
                        <a:buSzPts val="1100"/>
                        <a:buFont typeface="Arial"/>
                        <a:buNone/>
                      </a:pPr>
                      <a:r>
                        <a:rPr lang="en"/>
                        <a:t>Profile Page</a:t>
                      </a:r>
                      <a:endParaRPr/>
                    </a:p>
                  </a:txBody>
                  <a:tcPr marL="91425" marR="91425" marT="91425" marB="91425"/>
                </a:tc>
                <a:tc>
                  <a:txBody>
                    <a:bodyPr/>
                    <a:lstStyle/>
                    <a:p>
                      <a:pPr marL="457200" lvl="0" indent="-317500" algn="l" rtl="0">
                        <a:spcBef>
                          <a:spcPts val="0"/>
                        </a:spcBef>
                        <a:spcAft>
                          <a:spcPts val="0"/>
                        </a:spcAft>
                        <a:buSzPts val="1400"/>
                        <a:buChar char="●"/>
                      </a:pPr>
                      <a:r>
                        <a:rPr lang="en"/>
                        <a:t>Present but data not stored</a:t>
                      </a:r>
                      <a:endParaRPr/>
                    </a:p>
                  </a:txBody>
                  <a:tcPr marL="91425" marR="91425" marT="91425" marB="91425"/>
                </a:tc>
                <a:tc>
                  <a:txBody>
                    <a:bodyPr/>
                    <a:lstStyle/>
                    <a:p>
                      <a:pPr marL="457200" lvl="0" indent="-317500" algn="l" rtl="0">
                        <a:spcBef>
                          <a:spcPts val="0"/>
                        </a:spcBef>
                        <a:spcAft>
                          <a:spcPts val="0"/>
                        </a:spcAft>
                        <a:buSzPts val="1400"/>
                        <a:buChar char="●"/>
                      </a:pPr>
                      <a:r>
                        <a:rPr lang="en"/>
                        <a:t>Not present</a:t>
                      </a:r>
                      <a:endParaRPr/>
                    </a:p>
                  </a:txBody>
                  <a:tcPr marL="91425" marR="91425" marT="91425" marB="91425"/>
                </a:tc>
                <a:tc>
                  <a:txBody>
                    <a:bodyPr/>
                    <a:lstStyle/>
                    <a:p>
                      <a:pPr marL="457200" lvl="0" indent="-317500" algn="l" rtl="0">
                        <a:spcBef>
                          <a:spcPts val="0"/>
                        </a:spcBef>
                        <a:spcAft>
                          <a:spcPts val="0"/>
                        </a:spcAft>
                        <a:buSzPts val="1400"/>
                        <a:buChar char="●"/>
                      </a:pPr>
                      <a:r>
                        <a:rPr lang="en"/>
                        <a:t>Present with data storage, image upload and check on validity of email and phone number</a:t>
                      </a:r>
                      <a:endParaRPr/>
                    </a:p>
                  </a:txBody>
                  <a:tcPr marL="91425" marR="91425" marT="91425" marB="91425"/>
                </a:tc>
                <a:extLst>
                  <a:ext uri="{0D108BD9-81ED-4DB2-BD59-A6C34878D82A}">
                    <a16:rowId xmlns:a16="http://schemas.microsoft.com/office/drawing/2014/main" val="10001"/>
                  </a:ext>
                </a:extLst>
              </a:tr>
              <a:tr h="386425">
                <a:tc>
                  <a:txBody>
                    <a:bodyPr/>
                    <a:lstStyle/>
                    <a:p>
                      <a:pPr marL="0" lvl="0" indent="0" algn="l" rtl="0">
                        <a:spcBef>
                          <a:spcPts val="0"/>
                        </a:spcBef>
                        <a:spcAft>
                          <a:spcPts val="0"/>
                        </a:spcAft>
                        <a:buNone/>
                      </a:pPr>
                      <a:r>
                        <a:rPr lang="en">
                          <a:solidFill>
                            <a:schemeClr val="dk1"/>
                          </a:solidFill>
                        </a:rPr>
                        <a:t>Authorization</a:t>
                      </a:r>
                      <a:endParaRPr>
                        <a:solidFill>
                          <a:schemeClr val="dk1"/>
                        </a:solidFill>
                      </a:endParaRPr>
                    </a:p>
                  </a:txBody>
                  <a:tcPr marL="91425" marR="91425" marT="91425" marB="91425"/>
                </a:tc>
                <a:tc>
                  <a:txBody>
                    <a:bodyPr/>
                    <a:lstStyle/>
                    <a:p>
                      <a:pPr marL="457200" lvl="0" indent="-317500" algn="l" rtl="0">
                        <a:spcBef>
                          <a:spcPts val="0"/>
                        </a:spcBef>
                        <a:spcAft>
                          <a:spcPts val="0"/>
                        </a:spcAft>
                        <a:buSzPts val="1400"/>
                        <a:buChar char="●"/>
                      </a:pPr>
                      <a:r>
                        <a:rPr lang="en"/>
                        <a:t>Using Firebase</a:t>
                      </a:r>
                      <a:endParaRPr/>
                    </a:p>
                  </a:txBody>
                  <a:tcPr marL="91425" marR="91425" marT="91425" marB="91425"/>
                </a:tc>
                <a:tc>
                  <a:txBody>
                    <a:bodyPr/>
                    <a:lstStyle/>
                    <a:p>
                      <a:pPr marL="457200" lvl="0" indent="-317500" algn="l" rtl="0">
                        <a:spcBef>
                          <a:spcPts val="0"/>
                        </a:spcBef>
                        <a:spcAft>
                          <a:spcPts val="0"/>
                        </a:spcAft>
                        <a:buSzPts val="1400"/>
                        <a:buChar char="●"/>
                      </a:pPr>
                      <a:r>
                        <a:rPr lang="en"/>
                        <a:t>Not present</a:t>
                      </a:r>
                      <a:endParaRPr/>
                    </a:p>
                  </a:txBody>
                  <a:tcPr marL="91425" marR="91425" marT="91425" marB="91425"/>
                </a:tc>
                <a:tc>
                  <a:txBody>
                    <a:bodyPr/>
                    <a:lstStyle/>
                    <a:p>
                      <a:pPr marL="457200" lvl="0" indent="-317500" algn="l" rtl="0">
                        <a:spcBef>
                          <a:spcPts val="0"/>
                        </a:spcBef>
                        <a:spcAft>
                          <a:spcPts val="0"/>
                        </a:spcAft>
                        <a:buSzPts val="1400"/>
                        <a:buChar char="●"/>
                      </a:pPr>
                      <a:r>
                        <a:rPr lang="en"/>
                        <a:t>Not present</a:t>
                      </a:r>
                      <a:endParaRPr/>
                    </a:p>
                  </a:txBody>
                  <a:tcPr marL="91425" marR="91425" marT="91425" marB="91425"/>
                </a:tc>
                <a:extLst>
                  <a:ext uri="{0D108BD9-81ED-4DB2-BD59-A6C34878D82A}">
                    <a16:rowId xmlns:a16="http://schemas.microsoft.com/office/drawing/2014/main" val="10002"/>
                  </a:ext>
                </a:extLst>
              </a:tr>
              <a:tr h="1030700">
                <a:tc>
                  <a:txBody>
                    <a:bodyPr/>
                    <a:lstStyle/>
                    <a:p>
                      <a:pPr marL="0" lvl="0" indent="0" algn="l" rtl="0">
                        <a:spcBef>
                          <a:spcPts val="0"/>
                        </a:spcBef>
                        <a:spcAft>
                          <a:spcPts val="0"/>
                        </a:spcAft>
                        <a:buNone/>
                      </a:pPr>
                      <a:r>
                        <a:rPr lang="en"/>
                        <a:t>UI</a:t>
                      </a:r>
                      <a:endParaRPr/>
                    </a:p>
                  </a:txBody>
                  <a:tcPr marL="91425" marR="91425" marT="91425" marB="91425"/>
                </a:tc>
                <a:tc>
                  <a:txBody>
                    <a:bodyPr/>
                    <a:lstStyle/>
                    <a:p>
                      <a:pPr marL="457200" lvl="0" indent="-317500" algn="l" rtl="0">
                        <a:spcBef>
                          <a:spcPts val="0"/>
                        </a:spcBef>
                        <a:spcAft>
                          <a:spcPts val="0"/>
                        </a:spcAft>
                        <a:buSzPts val="1400"/>
                        <a:buChar char="●"/>
                      </a:pPr>
                      <a:r>
                        <a:rPr lang="en"/>
                        <a:t>Not consistent</a:t>
                      </a:r>
                      <a:endParaRPr/>
                    </a:p>
                  </a:txBody>
                  <a:tcPr marL="91425" marR="91425" marT="91425" marB="91425"/>
                </a:tc>
                <a:tc>
                  <a:txBody>
                    <a:bodyPr/>
                    <a:lstStyle/>
                    <a:p>
                      <a:pPr marL="457200" lvl="0" indent="-317500" algn="l" rtl="0">
                        <a:spcBef>
                          <a:spcPts val="0"/>
                        </a:spcBef>
                        <a:spcAft>
                          <a:spcPts val="0"/>
                        </a:spcAft>
                        <a:buSzPts val="1400"/>
                        <a:buChar char="●"/>
                      </a:pPr>
                      <a:r>
                        <a:rPr lang="en"/>
                        <a:t>Consistent but different colors and rectangular tiles</a:t>
                      </a:r>
                      <a:endParaRPr/>
                    </a:p>
                  </a:txBody>
                  <a:tcPr marL="91425" marR="91425" marT="91425" marB="91425"/>
                </a:tc>
                <a:tc>
                  <a:txBody>
                    <a:bodyPr/>
                    <a:lstStyle/>
                    <a:p>
                      <a:pPr marL="457200" lvl="0" indent="-317500" algn="l" rtl="0">
                        <a:spcBef>
                          <a:spcPts val="0"/>
                        </a:spcBef>
                        <a:spcAft>
                          <a:spcPts val="0"/>
                        </a:spcAft>
                        <a:buSzPts val="1400"/>
                        <a:buChar char="●"/>
                      </a:pPr>
                      <a:r>
                        <a:rPr lang="en"/>
                        <a:t>Consistent, blue-pink theme, square tiles</a:t>
                      </a:r>
                      <a:endParaRPr/>
                    </a:p>
                  </a:txBody>
                  <a:tcPr marL="91425" marR="91425" marT="91425" marB="91425"/>
                </a:tc>
                <a:extLst>
                  <a:ext uri="{0D108BD9-81ED-4DB2-BD59-A6C34878D82A}">
                    <a16:rowId xmlns:a16="http://schemas.microsoft.com/office/drawing/2014/main" val="10003"/>
                  </a:ext>
                </a:extLst>
              </a:tr>
              <a:tr h="811375">
                <a:tc>
                  <a:txBody>
                    <a:bodyPr/>
                    <a:lstStyle/>
                    <a:p>
                      <a:pPr marL="0" lvl="0" indent="0" algn="l" rtl="0">
                        <a:spcBef>
                          <a:spcPts val="0"/>
                        </a:spcBef>
                        <a:spcAft>
                          <a:spcPts val="0"/>
                        </a:spcAft>
                        <a:buNone/>
                      </a:pPr>
                      <a:r>
                        <a:rPr lang="en"/>
                        <a:t>Deployment status</a:t>
                      </a:r>
                      <a:endParaRPr/>
                    </a:p>
                  </a:txBody>
                  <a:tcPr marL="91425" marR="91425" marT="91425" marB="91425"/>
                </a:tc>
                <a:tc>
                  <a:txBody>
                    <a:bodyPr/>
                    <a:lstStyle/>
                    <a:p>
                      <a:pPr marL="457200" lvl="0" indent="-317500" algn="l" rtl="0">
                        <a:spcBef>
                          <a:spcPts val="0"/>
                        </a:spcBef>
                        <a:spcAft>
                          <a:spcPts val="0"/>
                        </a:spcAft>
                        <a:buSzPts val="1400"/>
                        <a:buChar char="●"/>
                      </a:pPr>
                      <a:r>
                        <a:rPr lang="en"/>
                        <a:t>Not deployed</a:t>
                      </a:r>
                      <a:endParaRPr/>
                    </a:p>
                  </a:txBody>
                  <a:tcPr marL="91425" marR="91425" marT="91425" marB="91425"/>
                </a:tc>
                <a:tc>
                  <a:txBody>
                    <a:bodyPr/>
                    <a:lstStyle/>
                    <a:p>
                      <a:pPr marL="457200" lvl="0" indent="-317500" algn="l" rtl="0">
                        <a:spcBef>
                          <a:spcPts val="0"/>
                        </a:spcBef>
                        <a:spcAft>
                          <a:spcPts val="0"/>
                        </a:spcAft>
                        <a:buSzPts val="1400"/>
                        <a:buChar char="●"/>
                      </a:pPr>
                      <a:r>
                        <a:rPr lang="en"/>
                        <a:t>Not deployed</a:t>
                      </a:r>
                      <a:endParaRPr/>
                    </a:p>
                  </a:txBody>
                  <a:tcPr marL="91425" marR="91425" marT="91425" marB="91425"/>
                </a:tc>
                <a:tc>
                  <a:txBody>
                    <a:bodyPr/>
                    <a:lstStyle/>
                    <a:p>
                      <a:pPr marL="457200" lvl="0" indent="-317500" algn="l" rtl="0">
                        <a:spcBef>
                          <a:spcPts val="0"/>
                        </a:spcBef>
                        <a:spcAft>
                          <a:spcPts val="0"/>
                        </a:spcAft>
                        <a:buClr>
                          <a:schemeClr val="dk1"/>
                        </a:buClr>
                        <a:buSzPts val="1400"/>
                        <a:buChar char="●"/>
                      </a:pPr>
                      <a:r>
                        <a:rPr lang="en"/>
                        <a:t>Deployed on playstore (</a:t>
                      </a:r>
                      <a:r>
                        <a:rPr lang="en" u="sng">
                          <a:solidFill>
                            <a:srgbClr val="0000FF"/>
                          </a:solidFill>
                          <a:hlinkClick r:id="rId3">
                            <a:extLst>
                              <a:ext uri="{A12FA001-AC4F-418D-AE19-62706E023703}">
                                <ahyp:hlinkClr xmlns:ahyp="http://schemas.microsoft.com/office/drawing/2018/hyperlinkcolor" val="tx"/>
                              </a:ext>
                            </a:extLst>
                          </a:hlinkClick>
                        </a:rPr>
                        <a:t>Link</a:t>
                      </a:r>
                      <a:r>
                        <a:rPr lang="en"/>
                        <a:t>)</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p:nvPr/>
        </p:nvSpPr>
        <p:spPr>
          <a:xfrm>
            <a:off x="2371725" y="450900"/>
            <a:ext cx="4181400" cy="661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7" name="Google Shape;457;p50"/>
          <p:cNvSpPr txBox="1"/>
          <p:nvPr/>
        </p:nvSpPr>
        <p:spPr>
          <a:xfrm>
            <a:off x="2043075" y="450900"/>
            <a:ext cx="48387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lt1"/>
                </a:solidFill>
                <a:latin typeface="Roboto"/>
                <a:ea typeface="Roboto"/>
                <a:cs typeface="Roboto"/>
                <a:sym typeface="Roboto"/>
              </a:rPr>
              <a:t>Individual Contributions</a:t>
            </a:r>
            <a:endParaRPr sz="3100" b="1">
              <a:solidFill>
                <a:schemeClr val="lt1"/>
              </a:solidFill>
              <a:latin typeface="Roboto"/>
              <a:ea typeface="Roboto"/>
              <a:cs typeface="Roboto"/>
              <a:sym typeface="Roboto"/>
            </a:endParaRPr>
          </a:p>
        </p:txBody>
      </p:sp>
      <p:sp>
        <p:nvSpPr>
          <p:cNvPr id="458" name="Google Shape;458;p50"/>
          <p:cNvSpPr/>
          <p:nvPr/>
        </p:nvSpPr>
        <p:spPr>
          <a:xfrm>
            <a:off x="361950" y="1619250"/>
            <a:ext cx="82962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Arshdeep Singh: 2020CSB1074 (C)</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Version compatibility</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Code refactoring and language module extraction</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Addition of text-to-speech feature for exercises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BabyCare section of Tiny Toes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Reminder scheduling</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Graphs for tools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Report download</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UI</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p:nvPr/>
        </p:nvSpPr>
        <p:spPr>
          <a:xfrm>
            <a:off x="2371725" y="450900"/>
            <a:ext cx="4181400" cy="661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4" name="Google Shape;464;p51"/>
          <p:cNvSpPr txBox="1"/>
          <p:nvPr/>
        </p:nvSpPr>
        <p:spPr>
          <a:xfrm>
            <a:off x="2043075" y="450900"/>
            <a:ext cx="48387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lt1"/>
                </a:solidFill>
                <a:latin typeface="Roboto"/>
                <a:ea typeface="Roboto"/>
                <a:cs typeface="Roboto"/>
                <a:sym typeface="Roboto"/>
              </a:rPr>
              <a:t>Individual Contributions</a:t>
            </a:r>
            <a:endParaRPr sz="3100" b="1">
              <a:solidFill>
                <a:schemeClr val="lt1"/>
              </a:solidFill>
              <a:latin typeface="Roboto"/>
              <a:ea typeface="Roboto"/>
              <a:cs typeface="Roboto"/>
              <a:sym typeface="Roboto"/>
            </a:endParaRPr>
          </a:p>
        </p:txBody>
      </p:sp>
      <p:sp>
        <p:nvSpPr>
          <p:cNvPr id="465" name="Google Shape;465;p51"/>
          <p:cNvSpPr/>
          <p:nvPr/>
        </p:nvSpPr>
        <p:spPr>
          <a:xfrm>
            <a:off x="361950" y="1619250"/>
            <a:ext cx="82962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Ayushi Patel: 2020CSB1080</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Analysing available apps and features available</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Research on new features to be added in the app</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UI and Articles of Tiny Toes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Language translation</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FAQ section</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Images for the app</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Language review</a:t>
            </a:r>
            <a:endParaRPr>
              <a:solidFill>
                <a:schemeClr val="dk1"/>
              </a:solidFill>
            </a:endParaRPr>
          </a:p>
          <a:p>
            <a:pPr marL="1828800" lvl="0" indent="0" algn="l" rtl="0">
              <a:spcBef>
                <a:spcPts val="0"/>
              </a:spcBef>
              <a:spcAft>
                <a:spcPts val="0"/>
              </a:spcAft>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p:nvPr/>
        </p:nvSpPr>
        <p:spPr>
          <a:xfrm>
            <a:off x="2533650" y="247650"/>
            <a:ext cx="3972000" cy="581100"/>
          </a:xfrm>
          <a:prstGeom prst="roundRect">
            <a:avLst>
              <a:gd name="adj" fmla="val 16667"/>
            </a:avLst>
          </a:prstGeom>
          <a:solidFill>
            <a:srgbClr val="CE718E"/>
          </a:solidFill>
          <a:ln w="9525"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txBox="1"/>
          <p:nvPr/>
        </p:nvSpPr>
        <p:spPr>
          <a:xfrm>
            <a:off x="2095500" y="230400"/>
            <a:ext cx="4848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lt1"/>
                </a:solidFill>
                <a:latin typeface="Roboto Medium"/>
                <a:ea typeface="Roboto Medium"/>
                <a:cs typeface="Roboto Medium"/>
                <a:sym typeface="Roboto Medium"/>
              </a:rPr>
              <a:t>Why Tiny Toes ? </a:t>
            </a:r>
            <a:endParaRPr sz="2800">
              <a:solidFill>
                <a:schemeClr val="lt1"/>
              </a:solidFill>
              <a:latin typeface="Roboto Medium"/>
              <a:ea typeface="Roboto Medium"/>
              <a:cs typeface="Roboto Medium"/>
              <a:sym typeface="Roboto Medium"/>
            </a:endParaRPr>
          </a:p>
        </p:txBody>
      </p:sp>
      <p:sp>
        <p:nvSpPr>
          <p:cNvPr id="106" name="Google Shape;106;p16"/>
          <p:cNvSpPr/>
          <p:nvPr/>
        </p:nvSpPr>
        <p:spPr>
          <a:xfrm>
            <a:off x="476250" y="1143000"/>
            <a:ext cx="8172600" cy="3724500"/>
          </a:xfrm>
          <a:prstGeom prst="roundRect">
            <a:avLst>
              <a:gd name="adj" fmla="val 16667"/>
            </a:avLst>
          </a:prstGeom>
          <a:solidFill>
            <a:schemeClr val="lt1"/>
          </a:solidFill>
          <a:ln w="38100" cap="flat" cmpd="sng">
            <a:solidFill>
              <a:srgbClr val="CE7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p:nvPr/>
        </p:nvSpPr>
        <p:spPr>
          <a:xfrm>
            <a:off x="857250" y="1343025"/>
            <a:ext cx="73533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rPr>
              <a:t>There are a lot of confusions and concerns regarding pregnancy in women. Even today many women lack knowledge and resources to take proper care of themselves. With the concept of nuclear families we don’t have elders around us to guide woman through her pregnancy and post pregnancy period.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rPr>
              <a:t>The aim of our project is to develop an application that helps pregnant woman to track their pregnancy and take proper care of themselves and their babies free of any cost.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Although, there are applications available for it but not all the essential features are available at the same place. Also, these applications require payment for using some of their premium features.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Therefore, our idea is to combine all the important features and make a free application to help the expectant mothers out there. </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2"/>
          <p:cNvSpPr/>
          <p:nvPr/>
        </p:nvSpPr>
        <p:spPr>
          <a:xfrm>
            <a:off x="2371725" y="450900"/>
            <a:ext cx="4181400" cy="661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1" name="Google Shape;471;p52"/>
          <p:cNvSpPr txBox="1"/>
          <p:nvPr/>
        </p:nvSpPr>
        <p:spPr>
          <a:xfrm>
            <a:off x="2043075" y="450900"/>
            <a:ext cx="48387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lt1"/>
                </a:solidFill>
                <a:latin typeface="Roboto"/>
                <a:ea typeface="Roboto"/>
                <a:cs typeface="Roboto"/>
                <a:sym typeface="Roboto"/>
              </a:rPr>
              <a:t>Individual Contributions</a:t>
            </a:r>
            <a:endParaRPr sz="3100" b="1">
              <a:solidFill>
                <a:schemeClr val="lt1"/>
              </a:solidFill>
              <a:latin typeface="Roboto"/>
              <a:ea typeface="Roboto"/>
              <a:cs typeface="Roboto"/>
              <a:sym typeface="Roboto"/>
            </a:endParaRPr>
          </a:p>
        </p:txBody>
      </p:sp>
      <p:sp>
        <p:nvSpPr>
          <p:cNvPr id="472" name="Google Shape;472;p52"/>
          <p:cNvSpPr/>
          <p:nvPr/>
        </p:nvSpPr>
        <p:spPr>
          <a:xfrm>
            <a:off x="361950" y="1619250"/>
            <a:ext cx="82962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Inayat Kaur: 2020CSB1088</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Code refactoring and language module extraction</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In-app data storage for all trackers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Addition of text-to-speech feature for exercises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Reminder and UI of TinyToes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Profile Page</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Pin to dashboard</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Edit, delete and sorting option for tools</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3"/>
          <p:cNvSpPr/>
          <p:nvPr/>
        </p:nvSpPr>
        <p:spPr>
          <a:xfrm>
            <a:off x="2371725" y="450900"/>
            <a:ext cx="4181400" cy="661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8" name="Google Shape;478;p53"/>
          <p:cNvSpPr txBox="1"/>
          <p:nvPr/>
        </p:nvSpPr>
        <p:spPr>
          <a:xfrm>
            <a:off x="2043075" y="450900"/>
            <a:ext cx="4838700" cy="661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100" b="1">
                <a:solidFill>
                  <a:schemeClr val="lt1"/>
                </a:solidFill>
                <a:latin typeface="Roboto"/>
                <a:ea typeface="Roboto"/>
                <a:cs typeface="Roboto"/>
                <a:sym typeface="Roboto"/>
              </a:rPr>
              <a:t>Individual Contributions</a:t>
            </a:r>
            <a:endParaRPr sz="3100" b="1">
              <a:solidFill>
                <a:schemeClr val="lt1"/>
              </a:solidFill>
              <a:latin typeface="Roboto"/>
              <a:ea typeface="Roboto"/>
              <a:cs typeface="Roboto"/>
              <a:sym typeface="Roboto"/>
            </a:endParaRPr>
          </a:p>
        </p:txBody>
      </p:sp>
      <p:sp>
        <p:nvSpPr>
          <p:cNvPr id="479" name="Google Shape;479;p53"/>
          <p:cNvSpPr/>
          <p:nvPr/>
        </p:nvSpPr>
        <p:spPr>
          <a:xfrm>
            <a:off x="361950" y="1619250"/>
            <a:ext cx="8296200" cy="31431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Ruchika Sharma: 2020CSB1119</a:t>
            </a:r>
            <a:endParaRPr>
              <a:solidFill>
                <a:schemeClr val="dk1"/>
              </a:solidFill>
            </a:endParaRPr>
          </a:p>
          <a:p>
            <a:pPr marL="0" lvl="0" indent="0" algn="l" rtl="0">
              <a:spcBef>
                <a:spcPts val="0"/>
              </a:spcBef>
              <a:spcAft>
                <a:spcPts val="0"/>
              </a:spcAft>
              <a:buNone/>
            </a:pP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Analysing available apps and features available</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Addition of one more language</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Research on new features to be added in the app</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UI and Articles section of Tiny Toes</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My Diary feature added and map feature updated</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Profile page</a:t>
            </a:r>
            <a:endParaRPr>
              <a:solidFill>
                <a:schemeClr val="dk1"/>
              </a:solidFill>
            </a:endParaRPr>
          </a:p>
          <a:p>
            <a:pPr marL="914400" lvl="0" indent="-317500" algn="l" rtl="0">
              <a:spcBef>
                <a:spcPts val="0"/>
              </a:spcBef>
              <a:spcAft>
                <a:spcPts val="0"/>
              </a:spcAft>
              <a:buClr>
                <a:schemeClr val="dk1"/>
              </a:buClr>
              <a:buSzPts val="1400"/>
              <a:buChar char="●"/>
            </a:pPr>
            <a:r>
              <a:rPr lang="en">
                <a:solidFill>
                  <a:schemeClr val="dk1"/>
                </a:solidFill>
              </a:rPr>
              <a:t>Pin to dashboard</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4"/>
          <p:cNvSpPr/>
          <p:nvPr/>
        </p:nvSpPr>
        <p:spPr>
          <a:xfrm>
            <a:off x="354750" y="388050"/>
            <a:ext cx="8296200" cy="4367400"/>
          </a:xfrm>
          <a:prstGeom prst="roundRect">
            <a:avLst>
              <a:gd name="adj" fmla="val 16667"/>
            </a:avLst>
          </a:prstGeom>
          <a:solidFill>
            <a:schemeClr val="lt1"/>
          </a:solidFill>
          <a:ln w="38100"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1828800" lvl="0" indent="0" algn="l" rtl="0">
              <a:spcBef>
                <a:spcPts val="0"/>
              </a:spcBef>
              <a:spcAft>
                <a:spcPts val="0"/>
              </a:spcAft>
              <a:buNone/>
            </a:pPr>
            <a:endParaRPr>
              <a:solidFill>
                <a:schemeClr val="dk1"/>
              </a:solidFill>
            </a:endParaRPr>
          </a:p>
        </p:txBody>
      </p:sp>
      <p:sp>
        <p:nvSpPr>
          <p:cNvPr id="485" name="Google Shape;485;p54"/>
          <p:cNvSpPr txBox="1"/>
          <p:nvPr/>
        </p:nvSpPr>
        <p:spPr>
          <a:xfrm>
            <a:off x="930100" y="798825"/>
            <a:ext cx="686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486" name="Google Shape;486;p54"/>
          <p:cNvSpPr/>
          <p:nvPr/>
        </p:nvSpPr>
        <p:spPr>
          <a:xfrm>
            <a:off x="2307034" y="679500"/>
            <a:ext cx="3358200" cy="5196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7" name="Google Shape;487;p54"/>
          <p:cNvSpPr txBox="1"/>
          <p:nvPr/>
        </p:nvSpPr>
        <p:spPr>
          <a:xfrm>
            <a:off x="2235825" y="608400"/>
            <a:ext cx="35058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100" b="1">
                <a:solidFill>
                  <a:schemeClr val="lt1"/>
                </a:solidFill>
                <a:latin typeface="Roboto"/>
                <a:ea typeface="Roboto"/>
                <a:cs typeface="Roboto"/>
                <a:sym typeface="Roboto"/>
              </a:rPr>
              <a:t>Download the App</a:t>
            </a:r>
            <a:endParaRPr sz="3100" b="1">
              <a:solidFill>
                <a:schemeClr val="lt1"/>
              </a:solidFill>
              <a:latin typeface="Roboto"/>
              <a:ea typeface="Roboto"/>
              <a:cs typeface="Roboto"/>
              <a:sym typeface="Roboto"/>
            </a:endParaRPr>
          </a:p>
        </p:txBody>
      </p:sp>
      <p:sp>
        <p:nvSpPr>
          <p:cNvPr id="488" name="Google Shape;488;p54"/>
          <p:cNvSpPr txBox="1"/>
          <p:nvPr/>
        </p:nvSpPr>
        <p:spPr>
          <a:xfrm>
            <a:off x="5922125" y="798825"/>
            <a:ext cx="9522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hlink"/>
                </a:solidFill>
                <a:latin typeface="Open Sans"/>
                <a:ea typeface="Open Sans"/>
                <a:cs typeface="Open Sans"/>
                <a:sym typeface="Open Sans"/>
                <a:hlinkClick r:id="rId3"/>
              </a:rPr>
              <a:t>Link</a:t>
            </a:r>
            <a:endParaRPr b="1">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5"/>
          <p:cNvSpPr/>
          <p:nvPr/>
        </p:nvSpPr>
        <p:spPr>
          <a:xfrm>
            <a:off x="3095625" y="1957350"/>
            <a:ext cx="3057600" cy="12288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5"/>
          <p:cNvSpPr txBox="1"/>
          <p:nvPr/>
        </p:nvSpPr>
        <p:spPr>
          <a:xfrm>
            <a:off x="3352800" y="2185950"/>
            <a:ext cx="2590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a:solidFill>
                  <a:schemeClr val="lt1"/>
                </a:solidFill>
                <a:latin typeface="Roboto Medium"/>
                <a:ea typeface="Roboto Medium"/>
                <a:cs typeface="Roboto Medium"/>
                <a:sym typeface="Roboto Medium"/>
              </a:rPr>
              <a:t>THANK YOU </a:t>
            </a:r>
            <a:endParaRPr sz="3300">
              <a:solidFill>
                <a:schemeClr val="lt1"/>
              </a:solidFill>
              <a:latin typeface="Roboto Medium"/>
              <a:ea typeface="Roboto Medium"/>
              <a:cs typeface="Roboto Medium"/>
              <a:sym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p:nvPr/>
        </p:nvSpPr>
        <p:spPr>
          <a:xfrm>
            <a:off x="3038475" y="266700"/>
            <a:ext cx="2733600" cy="6000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txBox="1"/>
          <p:nvPr/>
        </p:nvSpPr>
        <p:spPr>
          <a:xfrm>
            <a:off x="2914650" y="258900"/>
            <a:ext cx="298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latin typeface="Roboto Medium"/>
                <a:ea typeface="Roboto Medium"/>
                <a:cs typeface="Roboto Medium"/>
                <a:sym typeface="Roboto Medium"/>
              </a:rPr>
              <a:t>OUR AIM </a:t>
            </a:r>
            <a:endParaRPr sz="2800">
              <a:latin typeface="Roboto Medium"/>
              <a:ea typeface="Roboto Medium"/>
              <a:cs typeface="Roboto Medium"/>
              <a:sym typeface="Roboto Medium"/>
            </a:endParaRPr>
          </a:p>
        </p:txBody>
      </p:sp>
      <p:sp>
        <p:nvSpPr>
          <p:cNvPr id="114" name="Google Shape;114;p17"/>
          <p:cNvSpPr/>
          <p:nvPr/>
        </p:nvSpPr>
        <p:spPr>
          <a:xfrm>
            <a:off x="476250" y="1143000"/>
            <a:ext cx="8172600" cy="3905400"/>
          </a:xfrm>
          <a:prstGeom prst="roundRect">
            <a:avLst>
              <a:gd name="adj" fmla="val 16667"/>
            </a:avLst>
          </a:prstGeom>
          <a:solidFill>
            <a:schemeClr val="lt1"/>
          </a:solidFill>
          <a:ln w="38100"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p:nvPr/>
        </p:nvSpPr>
        <p:spPr>
          <a:xfrm>
            <a:off x="838200" y="1238250"/>
            <a:ext cx="7334400" cy="33393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Open Sans"/>
                <a:ea typeface="Open Sans"/>
                <a:cs typeface="Open Sans"/>
                <a:sym typeface="Open Sans"/>
              </a:rPr>
              <a:t>Our aim is to provide woman with a free easy to use and interactive application that contains all the tools and information that can help a woman during pregnancy and after childbirth as well. </a:t>
            </a:r>
            <a:endParaRPr sz="13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a:p>
            <a:pPr marL="0" lvl="0" indent="0" algn="l" rtl="0">
              <a:spcBef>
                <a:spcPts val="0"/>
              </a:spcBef>
              <a:spcAft>
                <a:spcPts val="0"/>
              </a:spcAft>
              <a:buNone/>
            </a:pPr>
            <a:r>
              <a:rPr lang="en" sz="1300" dirty="0">
                <a:latin typeface="Open Sans"/>
                <a:ea typeface="Open Sans"/>
                <a:cs typeface="Open Sans"/>
                <a:sym typeface="Open Sans"/>
              </a:rPr>
              <a:t>We </a:t>
            </a:r>
            <a:r>
              <a:rPr lang="en" sz="1300" dirty="0" err="1">
                <a:latin typeface="Open Sans"/>
                <a:ea typeface="Open Sans"/>
                <a:cs typeface="Open Sans"/>
                <a:sym typeface="Open Sans"/>
              </a:rPr>
              <a:t>analysed</a:t>
            </a:r>
            <a:r>
              <a:rPr lang="en" sz="1300" dirty="0">
                <a:latin typeface="Open Sans"/>
                <a:ea typeface="Open Sans"/>
                <a:cs typeface="Open Sans"/>
                <a:sym typeface="Open Sans"/>
              </a:rPr>
              <a:t> all the already existing applications available on </a:t>
            </a:r>
            <a:r>
              <a:rPr lang="en" sz="1300" dirty="0" err="1">
                <a:latin typeface="Open Sans"/>
                <a:ea typeface="Open Sans"/>
                <a:cs typeface="Open Sans"/>
                <a:sym typeface="Open Sans"/>
              </a:rPr>
              <a:t>Playstore</a:t>
            </a:r>
            <a:r>
              <a:rPr lang="en" sz="1300" dirty="0">
                <a:latin typeface="Open Sans"/>
                <a:ea typeface="Open Sans"/>
                <a:cs typeface="Open Sans"/>
                <a:sym typeface="Open Sans"/>
              </a:rPr>
              <a:t> and Apple Store and </a:t>
            </a:r>
            <a:r>
              <a:rPr lang="en" sz="1300" dirty="0" err="1">
                <a:latin typeface="Open Sans"/>
                <a:ea typeface="Open Sans"/>
                <a:cs typeface="Open Sans"/>
                <a:sym typeface="Open Sans"/>
              </a:rPr>
              <a:t>analysed</a:t>
            </a:r>
            <a:r>
              <a:rPr lang="en" sz="1300" dirty="0">
                <a:latin typeface="Open Sans"/>
                <a:ea typeface="Open Sans"/>
                <a:cs typeface="Open Sans"/>
                <a:sym typeface="Open Sans"/>
              </a:rPr>
              <a:t> them thoroughly. </a:t>
            </a:r>
            <a:endParaRPr sz="13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a:p>
            <a:pPr marL="0" lvl="0" indent="0" algn="l" rtl="0">
              <a:spcBef>
                <a:spcPts val="0"/>
              </a:spcBef>
              <a:spcAft>
                <a:spcPts val="0"/>
              </a:spcAft>
              <a:buNone/>
            </a:pPr>
            <a:r>
              <a:rPr lang="en" sz="1300" dirty="0">
                <a:latin typeface="Open Sans"/>
                <a:ea typeface="Open Sans"/>
                <a:cs typeface="Open Sans"/>
                <a:sym typeface="Open Sans"/>
              </a:rPr>
              <a:t>We were able to </a:t>
            </a:r>
            <a:r>
              <a:rPr lang="en" sz="1300" dirty="0" err="1">
                <a:latin typeface="Open Sans"/>
                <a:ea typeface="Open Sans"/>
                <a:cs typeface="Open Sans"/>
                <a:sym typeface="Open Sans"/>
              </a:rPr>
              <a:t>prioritise</a:t>
            </a:r>
            <a:r>
              <a:rPr lang="en" sz="1300" dirty="0">
                <a:latin typeface="Open Sans"/>
                <a:ea typeface="Open Sans"/>
                <a:cs typeface="Open Sans"/>
                <a:sym typeface="Open Sans"/>
              </a:rPr>
              <a:t> the features and we proceeded with the most feasible and necessary features. </a:t>
            </a:r>
            <a:endParaRPr sz="1300" dirty="0">
              <a:latin typeface="Open Sans"/>
              <a:ea typeface="Open Sans"/>
              <a:cs typeface="Open Sans"/>
              <a:sym typeface="Open Sans"/>
            </a:endParaRPr>
          </a:p>
          <a:p>
            <a:pPr marL="0" lvl="0" indent="0" algn="l" rtl="0">
              <a:spcBef>
                <a:spcPts val="0"/>
              </a:spcBef>
              <a:spcAft>
                <a:spcPts val="0"/>
              </a:spcAft>
              <a:buNone/>
            </a:pPr>
            <a:endParaRPr sz="1300" dirty="0">
              <a:latin typeface="Open Sans"/>
              <a:ea typeface="Open Sans"/>
              <a:cs typeface="Open Sans"/>
              <a:sym typeface="Open Sans"/>
            </a:endParaRPr>
          </a:p>
          <a:p>
            <a:pPr marL="0" lvl="0" indent="0" algn="l" rtl="0">
              <a:spcBef>
                <a:spcPts val="0"/>
              </a:spcBef>
              <a:spcAft>
                <a:spcPts val="0"/>
              </a:spcAft>
              <a:buNone/>
            </a:pPr>
            <a:r>
              <a:rPr lang="en" sz="1300" dirty="0">
                <a:latin typeface="Open Sans"/>
                <a:ea typeface="Open Sans"/>
                <a:cs typeface="Open Sans"/>
                <a:sym typeface="Open Sans"/>
              </a:rPr>
              <a:t>Here is the link to our detailed analysis - </a:t>
            </a:r>
            <a:endParaRPr sz="1300" dirty="0">
              <a:latin typeface="Open Sans"/>
              <a:ea typeface="Open Sans"/>
              <a:cs typeface="Open Sans"/>
              <a:sym typeface="Open Sans"/>
            </a:endParaRPr>
          </a:p>
          <a:p>
            <a:pPr marL="0" lvl="0" indent="0" algn="l" rtl="0">
              <a:spcBef>
                <a:spcPts val="0"/>
              </a:spcBef>
              <a:spcAft>
                <a:spcPts val="0"/>
              </a:spcAft>
              <a:buNone/>
            </a:pPr>
            <a:r>
              <a:rPr lang="en-US" dirty="0">
                <a:latin typeface="Open Sans"/>
                <a:ea typeface="Open Sans"/>
                <a:cs typeface="Open Sans"/>
                <a:sym typeface="Open Sans"/>
              </a:rPr>
              <a:t> </a:t>
            </a:r>
            <a:endParaRPr dirty="0">
              <a:latin typeface="Open Sans"/>
              <a:ea typeface="Open Sans"/>
              <a:cs typeface="Open Sans"/>
              <a:sym typeface="Open Sans"/>
            </a:endParaRPr>
          </a:p>
          <a:p>
            <a:pPr marL="0" lvl="0" indent="0" algn="l" rtl="0">
              <a:spcBef>
                <a:spcPts val="0"/>
              </a:spcBef>
              <a:spcAft>
                <a:spcPts val="0"/>
              </a:spcAft>
              <a:buNone/>
            </a:pPr>
            <a:r>
              <a:rPr lang="en" sz="1200" b="1" dirty="0">
                <a:solidFill>
                  <a:srgbClr val="1155CC"/>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https://docs.google.com/presentation/d/13mQz22VSfGnyBJk2X5nNRMe7ukOKrV0GXxp7oKQPR1k/edit#slide=id.gc6f889893_0_0</a:t>
            </a:r>
            <a:endParaRPr sz="1200" b="1" dirty="0">
              <a:solidFill>
                <a:srgbClr val="1155CC"/>
              </a:solidFill>
              <a:latin typeface="Open Sans"/>
              <a:ea typeface="Open Sans"/>
              <a:cs typeface="Open Sans"/>
              <a:sym typeface="Open Sans"/>
            </a:endParaRPr>
          </a:p>
          <a:p>
            <a:pPr marL="0" lvl="0" indent="0" algn="l" rtl="0">
              <a:spcBef>
                <a:spcPts val="0"/>
              </a:spcBef>
              <a:spcAft>
                <a:spcPts val="0"/>
              </a:spcAft>
              <a:buNone/>
            </a:pPr>
            <a:endParaRPr sz="1200" b="1" dirty="0">
              <a:solidFill>
                <a:srgbClr val="1155CC"/>
              </a:solidFill>
              <a:latin typeface="Open Sans"/>
              <a:ea typeface="Open Sans"/>
              <a:cs typeface="Open Sans"/>
              <a:sym typeface="Open Sans"/>
            </a:endParaRPr>
          </a:p>
          <a:p>
            <a:pPr marL="0" lvl="0" indent="0" algn="l" rtl="0">
              <a:spcBef>
                <a:spcPts val="0"/>
              </a:spcBef>
              <a:spcAft>
                <a:spcPts val="0"/>
              </a:spcAft>
              <a:buNone/>
            </a:pPr>
            <a:r>
              <a:rPr lang="en" sz="1200" b="1" dirty="0">
                <a:solidFill>
                  <a:srgbClr val="1155CC"/>
                </a:solidFill>
                <a:latin typeface="Open Sans"/>
                <a:ea typeface="Open Sans"/>
                <a:cs typeface="Open Sans"/>
                <a:sym typeface="Open Sans"/>
              </a:rPr>
              <a:t>https://</a:t>
            </a:r>
            <a:r>
              <a:rPr lang="en" sz="1200" b="1" dirty="0" err="1">
                <a:solidFill>
                  <a:srgbClr val="1155CC"/>
                </a:solidFill>
                <a:latin typeface="Open Sans"/>
                <a:ea typeface="Open Sans"/>
                <a:cs typeface="Open Sans"/>
                <a:sym typeface="Open Sans"/>
              </a:rPr>
              <a:t>docs.google.com</a:t>
            </a:r>
            <a:r>
              <a:rPr lang="en" sz="1200" b="1" dirty="0">
                <a:solidFill>
                  <a:srgbClr val="1155CC"/>
                </a:solidFill>
                <a:latin typeface="Open Sans"/>
                <a:ea typeface="Open Sans"/>
                <a:cs typeface="Open Sans"/>
                <a:sym typeface="Open Sans"/>
              </a:rPr>
              <a:t>/spreadsheets/d/1hUCWg5dTi-_v_TZPv8PEbTKEvupCRo7B/</a:t>
            </a:r>
            <a:r>
              <a:rPr lang="en" sz="1200" b="1" dirty="0" err="1">
                <a:solidFill>
                  <a:srgbClr val="1155CC"/>
                </a:solidFill>
                <a:latin typeface="Open Sans"/>
                <a:ea typeface="Open Sans"/>
                <a:cs typeface="Open Sans"/>
                <a:sym typeface="Open Sans"/>
              </a:rPr>
              <a:t>edit?usp</a:t>
            </a:r>
            <a:r>
              <a:rPr lang="en" sz="1200" b="1" dirty="0">
                <a:solidFill>
                  <a:srgbClr val="1155CC"/>
                </a:solidFill>
                <a:latin typeface="Open Sans"/>
                <a:ea typeface="Open Sans"/>
                <a:cs typeface="Open Sans"/>
                <a:sym typeface="Open Sans"/>
              </a:rPr>
              <a:t>=</a:t>
            </a:r>
            <a:r>
              <a:rPr lang="en" sz="1200" b="1" dirty="0" err="1">
                <a:solidFill>
                  <a:srgbClr val="1155CC"/>
                </a:solidFill>
                <a:latin typeface="Open Sans"/>
                <a:ea typeface="Open Sans"/>
                <a:cs typeface="Open Sans"/>
                <a:sym typeface="Open Sans"/>
              </a:rPr>
              <a:t>sharing&amp;ouid</a:t>
            </a:r>
            <a:r>
              <a:rPr lang="en" sz="1200" b="1" dirty="0">
                <a:solidFill>
                  <a:srgbClr val="1155CC"/>
                </a:solidFill>
                <a:latin typeface="Open Sans"/>
                <a:ea typeface="Open Sans"/>
                <a:cs typeface="Open Sans"/>
                <a:sym typeface="Open Sans"/>
              </a:rPr>
              <a:t>=100600916571448704941&amp;rtpof=</a:t>
            </a:r>
            <a:r>
              <a:rPr lang="en" sz="1200" b="1" dirty="0" err="1">
                <a:solidFill>
                  <a:srgbClr val="1155CC"/>
                </a:solidFill>
                <a:latin typeface="Open Sans"/>
                <a:ea typeface="Open Sans"/>
                <a:cs typeface="Open Sans"/>
                <a:sym typeface="Open Sans"/>
              </a:rPr>
              <a:t>true&amp;sd</a:t>
            </a:r>
            <a:r>
              <a:rPr lang="en" sz="1200" b="1" dirty="0">
                <a:solidFill>
                  <a:srgbClr val="1155CC"/>
                </a:solidFill>
                <a:latin typeface="Open Sans"/>
                <a:ea typeface="Open Sans"/>
                <a:cs typeface="Open Sans"/>
                <a:sym typeface="Open Sans"/>
              </a:rPr>
              <a:t>=true</a:t>
            </a:r>
            <a:endParaRPr sz="1200" b="1" dirty="0">
              <a:solidFill>
                <a:srgbClr val="1155CC"/>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rgbClr val="009788"/>
                </a:solidFill>
              </a:rPr>
              <a:t>TESTIMONIALS </a:t>
            </a:r>
            <a:endParaRPr>
              <a:solidFill>
                <a:srgbClr val="009788"/>
              </a:solidFill>
            </a:endParaRPr>
          </a:p>
        </p:txBody>
      </p:sp>
      <p:sp>
        <p:nvSpPr>
          <p:cNvPr id="121" name="Google Shape;121;p18"/>
          <p:cNvSpPr/>
          <p:nvPr/>
        </p:nvSpPr>
        <p:spPr>
          <a:xfrm>
            <a:off x="1914525" y="1419225"/>
            <a:ext cx="5419800" cy="3495600"/>
          </a:xfrm>
          <a:prstGeom prst="roundRect">
            <a:avLst>
              <a:gd name="adj" fmla="val 16667"/>
            </a:avLst>
          </a:prstGeom>
          <a:solidFill>
            <a:srgbClr val="81D5FA"/>
          </a:solidFill>
          <a:ln w="9525" cap="flat" cmpd="sng">
            <a:solidFill>
              <a:srgbClr val="81D5F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2295450" y="1724025"/>
            <a:ext cx="45531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Open Sans"/>
                <a:ea typeface="Open Sans"/>
                <a:cs typeface="Open Sans"/>
                <a:sym typeface="Open Sans"/>
              </a:rPr>
              <a:t>Dr Garima (PGIMER)</a:t>
            </a:r>
            <a:endParaRPr sz="2100" b="1">
              <a:latin typeface="Open Sans"/>
              <a:ea typeface="Open Sans"/>
              <a:cs typeface="Open Sans"/>
              <a:sym typeface="Open Sans"/>
            </a:endParaRPr>
          </a:p>
        </p:txBody>
      </p:sp>
      <p:sp>
        <p:nvSpPr>
          <p:cNvPr id="123" name="Google Shape;123;p18"/>
          <p:cNvSpPr txBox="1"/>
          <p:nvPr/>
        </p:nvSpPr>
        <p:spPr>
          <a:xfrm>
            <a:off x="2257475" y="2357025"/>
            <a:ext cx="47829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
                <a:latin typeface="Open Sans"/>
                <a:ea typeface="Open Sans"/>
                <a:cs typeface="Open Sans"/>
                <a:sym typeface="Open Sans"/>
              </a:rPr>
              <a:t>The app looks really promising as the world is moving towards AI. I personally feel that, if this application if used properly  it can be very beneficial in providing basic health care just a click away for pregnant women. </a:t>
            </a:r>
            <a:endParaRPr>
              <a:latin typeface="Open Sans"/>
              <a:ea typeface="Open Sans"/>
              <a:cs typeface="Open Sans"/>
              <a:sym typeface="Open Sans"/>
            </a:endParaRPr>
          </a:p>
          <a:p>
            <a:pPr marL="0" lvl="0" indent="0" algn="just" rtl="0">
              <a:spcBef>
                <a:spcPts val="0"/>
              </a:spcBef>
              <a:spcAft>
                <a:spcPts val="0"/>
              </a:spcAft>
              <a:buClr>
                <a:schemeClr val="dk1"/>
              </a:buClr>
              <a:buSzPts val="1100"/>
              <a:buFont typeface="Arial"/>
              <a:buNone/>
            </a:pPr>
            <a:r>
              <a:rPr lang="en">
                <a:latin typeface="Open Sans"/>
                <a:ea typeface="Open Sans"/>
                <a:cs typeface="Open Sans"/>
                <a:sym typeface="Open Sans"/>
              </a:rPr>
              <a:t>This app looks user-friendly and is easily operable even in offline mode. The best thing is data retrieval which can be very helpful for physicians overall.</a:t>
            </a:r>
            <a:endParaRPr>
              <a:latin typeface="Open Sans"/>
              <a:ea typeface="Open Sans"/>
              <a:cs typeface="Open Sans"/>
              <a:sym typeface="Open Sans"/>
            </a:endParaRPr>
          </a:p>
          <a:p>
            <a:pPr marL="0" lvl="0" indent="0" algn="just"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p:nvPr/>
        </p:nvSpPr>
        <p:spPr>
          <a:xfrm>
            <a:off x="1314450" y="1514475"/>
            <a:ext cx="6353400" cy="1933500"/>
          </a:xfrm>
          <a:prstGeom prst="roundRect">
            <a:avLst>
              <a:gd name="adj" fmla="val 16667"/>
            </a:avLst>
          </a:prstGeom>
          <a:solidFill>
            <a:srgbClr val="009788"/>
          </a:solidFill>
          <a:ln w="9525" cap="flat" cmpd="sng">
            <a:solidFill>
              <a:srgbClr val="00978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txBox="1"/>
          <p:nvPr/>
        </p:nvSpPr>
        <p:spPr>
          <a:xfrm>
            <a:off x="1547850" y="1619325"/>
            <a:ext cx="5886600" cy="1616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100">
                <a:solidFill>
                  <a:schemeClr val="lt1"/>
                </a:solidFill>
                <a:latin typeface="Roboto Medium"/>
                <a:ea typeface="Roboto Medium"/>
                <a:cs typeface="Roboto Medium"/>
                <a:sym typeface="Roboto Medium"/>
              </a:rPr>
              <a:t>A Glimpse of </a:t>
            </a:r>
            <a:endParaRPr sz="4100">
              <a:solidFill>
                <a:schemeClr val="lt1"/>
              </a:solidFill>
              <a:latin typeface="Roboto Medium"/>
              <a:ea typeface="Roboto Medium"/>
              <a:cs typeface="Roboto Medium"/>
              <a:sym typeface="Roboto Medium"/>
            </a:endParaRPr>
          </a:p>
          <a:p>
            <a:pPr marL="0" lvl="0" indent="0" algn="ctr" rtl="0">
              <a:spcBef>
                <a:spcPts val="0"/>
              </a:spcBef>
              <a:spcAft>
                <a:spcPts val="0"/>
              </a:spcAft>
              <a:buNone/>
            </a:pPr>
            <a:r>
              <a:rPr lang="en" sz="5200">
                <a:solidFill>
                  <a:schemeClr val="lt1"/>
                </a:solidFill>
                <a:latin typeface="Roboto Medium"/>
                <a:ea typeface="Roboto Medium"/>
                <a:cs typeface="Roboto Medium"/>
                <a:sym typeface="Roboto Medium"/>
              </a:rPr>
              <a:t>TINY TOES</a:t>
            </a:r>
            <a:r>
              <a:rPr lang="en" sz="5000">
                <a:solidFill>
                  <a:schemeClr val="lt1"/>
                </a:solidFill>
                <a:latin typeface="Roboto Medium"/>
                <a:ea typeface="Roboto Medium"/>
                <a:cs typeface="Roboto Medium"/>
                <a:sym typeface="Roboto Medium"/>
              </a:rPr>
              <a:t> </a:t>
            </a:r>
            <a:endParaRPr sz="5000">
              <a:solidFill>
                <a:schemeClr val="lt1"/>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a:blip r:embed="rId3">
            <a:alphaModFix/>
          </a:blip>
          <a:stretch>
            <a:fillRect/>
          </a:stretch>
        </p:blipFill>
        <p:spPr>
          <a:xfrm>
            <a:off x="0" y="-64629"/>
            <a:ext cx="1338000" cy="2636379"/>
          </a:xfrm>
          <a:prstGeom prst="rect">
            <a:avLst/>
          </a:prstGeom>
          <a:noFill/>
          <a:ln>
            <a:noFill/>
          </a:ln>
        </p:spPr>
      </p:pic>
      <p:pic>
        <p:nvPicPr>
          <p:cNvPr id="135" name="Google Shape;135;p20"/>
          <p:cNvPicPr preferRelativeResize="0"/>
          <p:nvPr/>
        </p:nvPicPr>
        <p:blipFill>
          <a:blip r:embed="rId4">
            <a:alphaModFix/>
          </a:blip>
          <a:stretch>
            <a:fillRect/>
          </a:stretch>
        </p:blipFill>
        <p:spPr>
          <a:xfrm>
            <a:off x="1338000" y="2582638"/>
            <a:ext cx="1307675" cy="2569341"/>
          </a:xfrm>
          <a:prstGeom prst="rect">
            <a:avLst/>
          </a:prstGeom>
          <a:noFill/>
          <a:ln>
            <a:noFill/>
          </a:ln>
        </p:spPr>
      </p:pic>
      <p:pic>
        <p:nvPicPr>
          <p:cNvPr id="136" name="Google Shape;136;p20"/>
          <p:cNvPicPr preferRelativeResize="0"/>
          <p:nvPr/>
        </p:nvPicPr>
        <p:blipFill>
          <a:blip r:embed="rId5">
            <a:alphaModFix/>
          </a:blip>
          <a:stretch>
            <a:fillRect/>
          </a:stretch>
        </p:blipFill>
        <p:spPr>
          <a:xfrm>
            <a:off x="1338000" y="0"/>
            <a:ext cx="1307669" cy="2571750"/>
          </a:xfrm>
          <a:prstGeom prst="rect">
            <a:avLst/>
          </a:prstGeom>
          <a:noFill/>
          <a:ln>
            <a:noFill/>
          </a:ln>
        </p:spPr>
      </p:pic>
      <p:pic>
        <p:nvPicPr>
          <p:cNvPr id="137" name="Google Shape;137;p20"/>
          <p:cNvPicPr preferRelativeResize="0"/>
          <p:nvPr/>
        </p:nvPicPr>
        <p:blipFill>
          <a:blip r:embed="rId6">
            <a:alphaModFix/>
          </a:blip>
          <a:stretch>
            <a:fillRect/>
          </a:stretch>
        </p:blipFill>
        <p:spPr>
          <a:xfrm>
            <a:off x="2645675" y="0"/>
            <a:ext cx="1307675" cy="2574185"/>
          </a:xfrm>
          <a:prstGeom prst="rect">
            <a:avLst/>
          </a:prstGeom>
          <a:noFill/>
          <a:ln>
            <a:noFill/>
          </a:ln>
        </p:spPr>
      </p:pic>
      <p:pic>
        <p:nvPicPr>
          <p:cNvPr id="138" name="Google Shape;138;p20"/>
          <p:cNvPicPr preferRelativeResize="0"/>
          <p:nvPr/>
        </p:nvPicPr>
        <p:blipFill>
          <a:blip r:embed="rId7">
            <a:alphaModFix/>
          </a:blip>
          <a:stretch>
            <a:fillRect/>
          </a:stretch>
        </p:blipFill>
        <p:spPr>
          <a:xfrm>
            <a:off x="3958049" y="0"/>
            <a:ext cx="1307675" cy="2576585"/>
          </a:xfrm>
          <a:prstGeom prst="rect">
            <a:avLst/>
          </a:prstGeom>
          <a:noFill/>
          <a:ln>
            <a:noFill/>
          </a:ln>
        </p:spPr>
      </p:pic>
      <p:pic>
        <p:nvPicPr>
          <p:cNvPr id="139" name="Google Shape;139;p20"/>
          <p:cNvPicPr preferRelativeResize="0"/>
          <p:nvPr/>
        </p:nvPicPr>
        <p:blipFill>
          <a:blip r:embed="rId8">
            <a:alphaModFix/>
          </a:blip>
          <a:stretch>
            <a:fillRect/>
          </a:stretch>
        </p:blipFill>
        <p:spPr>
          <a:xfrm>
            <a:off x="5270425" y="-775"/>
            <a:ext cx="1307675" cy="2586304"/>
          </a:xfrm>
          <a:prstGeom prst="rect">
            <a:avLst/>
          </a:prstGeom>
          <a:noFill/>
          <a:ln>
            <a:noFill/>
          </a:ln>
        </p:spPr>
      </p:pic>
      <p:pic>
        <p:nvPicPr>
          <p:cNvPr id="140" name="Google Shape;140;p20"/>
          <p:cNvPicPr preferRelativeResize="0"/>
          <p:nvPr/>
        </p:nvPicPr>
        <p:blipFill>
          <a:blip r:embed="rId9">
            <a:alphaModFix/>
          </a:blip>
          <a:stretch>
            <a:fillRect/>
          </a:stretch>
        </p:blipFill>
        <p:spPr>
          <a:xfrm>
            <a:off x="6582800" y="11225"/>
            <a:ext cx="1307675" cy="2571750"/>
          </a:xfrm>
          <a:prstGeom prst="rect">
            <a:avLst/>
          </a:prstGeom>
          <a:noFill/>
          <a:ln>
            <a:noFill/>
          </a:ln>
        </p:spPr>
      </p:pic>
      <p:pic>
        <p:nvPicPr>
          <p:cNvPr id="141" name="Google Shape;141;p20"/>
          <p:cNvPicPr preferRelativeResize="0"/>
          <p:nvPr/>
        </p:nvPicPr>
        <p:blipFill>
          <a:blip r:embed="rId10">
            <a:alphaModFix/>
          </a:blip>
          <a:stretch>
            <a:fillRect/>
          </a:stretch>
        </p:blipFill>
        <p:spPr>
          <a:xfrm>
            <a:off x="7895175" y="2725"/>
            <a:ext cx="1248826" cy="2588725"/>
          </a:xfrm>
          <a:prstGeom prst="rect">
            <a:avLst/>
          </a:prstGeom>
          <a:noFill/>
          <a:ln>
            <a:noFill/>
          </a:ln>
        </p:spPr>
      </p:pic>
      <p:pic>
        <p:nvPicPr>
          <p:cNvPr id="142" name="Google Shape;142;p20"/>
          <p:cNvPicPr preferRelativeResize="0"/>
          <p:nvPr/>
        </p:nvPicPr>
        <p:blipFill>
          <a:blip r:embed="rId11">
            <a:alphaModFix/>
          </a:blip>
          <a:stretch>
            <a:fillRect/>
          </a:stretch>
        </p:blipFill>
        <p:spPr>
          <a:xfrm>
            <a:off x="20929" y="2571756"/>
            <a:ext cx="1307675" cy="2591120"/>
          </a:xfrm>
          <a:prstGeom prst="rect">
            <a:avLst/>
          </a:prstGeom>
          <a:noFill/>
          <a:ln>
            <a:noFill/>
          </a:ln>
        </p:spPr>
      </p:pic>
      <p:pic>
        <p:nvPicPr>
          <p:cNvPr id="143" name="Google Shape;143;p20"/>
          <p:cNvPicPr preferRelativeResize="0"/>
          <p:nvPr/>
        </p:nvPicPr>
        <p:blipFill>
          <a:blip r:embed="rId12">
            <a:alphaModFix/>
          </a:blip>
          <a:stretch>
            <a:fillRect/>
          </a:stretch>
        </p:blipFill>
        <p:spPr>
          <a:xfrm>
            <a:off x="2645680" y="2580227"/>
            <a:ext cx="1307675" cy="2574161"/>
          </a:xfrm>
          <a:prstGeom prst="rect">
            <a:avLst/>
          </a:prstGeom>
          <a:noFill/>
          <a:ln>
            <a:noFill/>
          </a:ln>
        </p:spPr>
      </p:pic>
      <p:pic>
        <p:nvPicPr>
          <p:cNvPr id="144" name="Google Shape;144;p20"/>
          <p:cNvPicPr preferRelativeResize="0"/>
          <p:nvPr/>
        </p:nvPicPr>
        <p:blipFill>
          <a:blip r:embed="rId13">
            <a:alphaModFix/>
          </a:blip>
          <a:stretch>
            <a:fillRect/>
          </a:stretch>
        </p:blipFill>
        <p:spPr>
          <a:xfrm>
            <a:off x="3960397" y="2572949"/>
            <a:ext cx="1307675" cy="2588725"/>
          </a:xfrm>
          <a:prstGeom prst="rect">
            <a:avLst/>
          </a:prstGeom>
          <a:noFill/>
          <a:ln>
            <a:noFill/>
          </a:ln>
        </p:spPr>
      </p:pic>
      <p:pic>
        <p:nvPicPr>
          <p:cNvPr id="145" name="Google Shape;145;p20"/>
          <p:cNvPicPr preferRelativeResize="0"/>
          <p:nvPr/>
        </p:nvPicPr>
        <p:blipFill>
          <a:blip r:embed="rId14">
            <a:alphaModFix/>
          </a:blip>
          <a:stretch>
            <a:fillRect/>
          </a:stretch>
        </p:blipFill>
        <p:spPr>
          <a:xfrm>
            <a:off x="5275129" y="2575385"/>
            <a:ext cx="1307675" cy="2583853"/>
          </a:xfrm>
          <a:prstGeom prst="rect">
            <a:avLst/>
          </a:prstGeom>
          <a:noFill/>
          <a:ln>
            <a:noFill/>
          </a:ln>
        </p:spPr>
      </p:pic>
      <p:pic>
        <p:nvPicPr>
          <p:cNvPr id="146" name="Google Shape;146;p20"/>
          <p:cNvPicPr preferRelativeResize="0"/>
          <p:nvPr/>
        </p:nvPicPr>
        <p:blipFill>
          <a:blip r:embed="rId15">
            <a:alphaModFix/>
          </a:blip>
          <a:stretch>
            <a:fillRect/>
          </a:stretch>
        </p:blipFill>
        <p:spPr>
          <a:xfrm>
            <a:off x="7895175" y="2578975"/>
            <a:ext cx="1248826" cy="2576649"/>
          </a:xfrm>
          <a:prstGeom prst="rect">
            <a:avLst/>
          </a:prstGeom>
          <a:noFill/>
          <a:ln>
            <a:noFill/>
          </a:ln>
        </p:spPr>
      </p:pic>
      <p:pic>
        <p:nvPicPr>
          <p:cNvPr id="147" name="Google Shape;147;p20"/>
          <p:cNvPicPr preferRelativeResize="0"/>
          <p:nvPr/>
        </p:nvPicPr>
        <p:blipFill>
          <a:blip r:embed="rId16">
            <a:alphaModFix/>
          </a:blip>
          <a:stretch>
            <a:fillRect/>
          </a:stretch>
        </p:blipFill>
        <p:spPr>
          <a:xfrm>
            <a:off x="6589856" y="2591452"/>
            <a:ext cx="1307675" cy="2581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342900" y="152400"/>
            <a:ext cx="2458042" cy="4838702"/>
          </a:xfrm>
          <a:prstGeom prst="rect">
            <a:avLst/>
          </a:prstGeom>
          <a:noFill/>
          <a:ln>
            <a:noFill/>
          </a:ln>
        </p:spPr>
      </p:pic>
      <p:pic>
        <p:nvPicPr>
          <p:cNvPr id="153" name="Google Shape;153;p21"/>
          <p:cNvPicPr preferRelativeResize="0"/>
          <p:nvPr/>
        </p:nvPicPr>
        <p:blipFill>
          <a:blip r:embed="rId4">
            <a:alphaModFix/>
          </a:blip>
          <a:stretch>
            <a:fillRect/>
          </a:stretch>
        </p:blipFill>
        <p:spPr>
          <a:xfrm>
            <a:off x="3344142" y="152400"/>
            <a:ext cx="2455732" cy="4838702"/>
          </a:xfrm>
          <a:prstGeom prst="rect">
            <a:avLst/>
          </a:prstGeom>
          <a:noFill/>
          <a:ln>
            <a:noFill/>
          </a:ln>
        </p:spPr>
      </p:pic>
      <p:pic>
        <p:nvPicPr>
          <p:cNvPr id="154" name="Google Shape;154;p21"/>
          <p:cNvPicPr preferRelativeResize="0"/>
          <p:nvPr/>
        </p:nvPicPr>
        <p:blipFill>
          <a:blip r:embed="rId5">
            <a:alphaModFix/>
          </a:blip>
          <a:stretch>
            <a:fillRect/>
          </a:stretch>
        </p:blipFill>
        <p:spPr>
          <a:xfrm>
            <a:off x="6304425" y="152400"/>
            <a:ext cx="2437405" cy="4838700"/>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2355</Words>
  <Application>Microsoft Macintosh PowerPoint</Application>
  <PresentationFormat>On-screen Show (16:9)</PresentationFormat>
  <Paragraphs>289</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Pacifico</vt:lpstr>
      <vt:lpstr>Roboto Black</vt:lpstr>
      <vt:lpstr>Open Sans</vt:lpstr>
      <vt:lpstr>Arial</vt:lpstr>
      <vt:lpstr>Economica</vt:lpstr>
      <vt:lpstr>Roboto</vt:lpstr>
      <vt:lpstr>Roboto Medium</vt:lpstr>
      <vt:lpstr>Luxe</vt:lpstr>
      <vt:lpstr>PowerPoint Presentation</vt:lpstr>
      <vt:lpstr>PowerPoint Presentation</vt:lpstr>
      <vt:lpstr>PowerPoint Presentation</vt:lpstr>
      <vt:lpstr>PowerPoint Presentation</vt:lpstr>
      <vt:lpstr>PowerPoint Presentation</vt:lpstr>
      <vt:lpstr>TESTIMONIALS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2023-05-12T17:07:57Z</dcterms:modified>
</cp:coreProperties>
</file>