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95" r:id="rId3"/>
    <p:sldId id="298" r:id="rId4"/>
    <p:sldId id="299" r:id="rId5"/>
    <p:sldId id="300" r:id="rId6"/>
    <p:sldId id="301" r:id="rId7"/>
    <p:sldId id="302" r:id="rId8"/>
    <p:sldId id="294" r:id="rId9"/>
  </p:sldIdLst>
  <p:sldSz cx="9144000" cy="6858000" type="screen4x3"/>
  <p:notesSz cx="6858000" cy="9144000"/>
  <p:embeddedFontLst>
    <p:embeddedFont>
      <p:font typeface="Candara" panose="020E0502030303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82" d="100"/>
          <a:sy n="82" d="100"/>
        </p:scale>
        <p:origin x="151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8"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t>22CS016</a:t>
            </a: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7"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lang="en-US"/>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algn="ctr"/>
            <a:r>
              <a:rPr lang="en-US"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rPr>
              <a:t>AUDIOBOOK</a:t>
            </a: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spcBef>
                <a:spcPts val="0"/>
              </a:spcBef>
              <a:spcAft>
                <a:spcPts val="0"/>
              </a:spcAft>
              <a:buNone/>
            </a:pP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spcBef>
                <a:spcPts val="0"/>
              </a:spcBef>
              <a:spcAft>
                <a:spcPts val="0"/>
              </a:spcAft>
              <a:buNone/>
            </a:pP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spcBef>
                <a:spcPts val="0"/>
              </a:spcBef>
              <a:spcAft>
                <a:spcPts val="0"/>
              </a:spcAft>
              <a:buNone/>
            </a:pPr>
            <a:endParaRPr lang="en-IN" sz="3200" dirty="0"/>
          </a:p>
          <a:p>
            <a:pPr marL="0" marR="0" lvl="0" indent="0" algn="ctr" rtl="0">
              <a:spcBef>
                <a:spcPts val="0"/>
              </a:spcBef>
              <a:spcAft>
                <a:spcPts val="0"/>
              </a:spcAft>
              <a:buNone/>
            </a:pPr>
            <a:r>
              <a:rPr lang="en-US" b="1" i="0" u="none" strike="noStrike" cap="none" dirty="0">
                <a:solidFill>
                  <a:srgbClr val="FF0000"/>
                </a:solidFill>
                <a:latin typeface="Candara" panose="020E0502030303020204"/>
                <a:ea typeface="Candara" panose="020E0502030303020204"/>
                <a:cs typeface="Candara" panose="020E0502030303020204"/>
                <a:sym typeface="Candara" panose="020E0502030303020204"/>
              </a:rPr>
              <a:t>Name -Chahat</a:t>
            </a:r>
          </a:p>
          <a:p>
            <a:pPr marL="0" marR="0" lvl="0" indent="0" algn="ctr" rtl="0">
              <a:spcBef>
                <a:spcPts val="0"/>
              </a:spcBef>
              <a:spcAft>
                <a:spcPts val="0"/>
              </a:spcAft>
              <a:buNone/>
            </a:pPr>
            <a:r>
              <a:rPr lang="en-US" b="1" dirty="0">
                <a:solidFill>
                  <a:srgbClr val="FF0000"/>
                </a:solidFill>
                <a:latin typeface="Candara" panose="020E0502030303020204"/>
                <a:ea typeface="Candara" panose="020E0502030303020204"/>
                <a:cs typeface="Candara" panose="020E0502030303020204"/>
                <a:sym typeface="Candara" panose="020E0502030303020204"/>
              </a:rPr>
              <a:t>Roll No. –m 2210990231</a:t>
            </a:r>
            <a:endParaRPr lang="en-US"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spcBef>
                <a:spcPts val="0"/>
              </a:spcBef>
              <a:spcAft>
                <a:spcPts val="0"/>
              </a:spcAft>
              <a:buNone/>
            </a:pPr>
            <a:endParaRPr sz="4000" b="1" i="0" u="none" strike="noStrike" cap="none" dirty="0">
              <a:solidFill>
                <a:schemeClr val="dk1"/>
              </a:solidFill>
              <a:latin typeface="Candara" panose="020E0502030303020204"/>
              <a:ea typeface="Candara" panose="020E0502030303020204"/>
              <a:cs typeface="Candara" panose="020E0502030303020204"/>
              <a:sym typeface="Candara" panose="020E0502030303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a:t>
            </a:r>
          </a:p>
        </p:txBody>
      </p:sp>
      <p:sp>
        <p:nvSpPr>
          <p:cNvPr id="3" name="Text Placeholder 2"/>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Methodology, Approach &amp; Techniques </a:t>
            </a:r>
          </a:p>
          <a:p>
            <a:r>
              <a:rPr lang="en-IN" dirty="0"/>
              <a:t>Source Code (screenshots)</a:t>
            </a:r>
          </a:p>
          <a:p>
            <a:r>
              <a:rPr lang="en-IN" dirty="0"/>
              <a:t>Conclusion</a:t>
            </a:r>
          </a:p>
          <a:p>
            <a:pPr marL="114300" indent="0">
              <a:buNone/>
            </a:pPr>
            <a:endParaRPr lang="en-IN" dirty="0"/>
          </a:p>
          <a:p>
            <a:endParaRPr lang="en-IN"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p:sp>
        <p:nvSpPr>
          <p:cNvPr id="3" name="Text Placeholder 2"/>
          <p:cNvSpPr>
            <a:spLocks noGrp="1"/>
          </p:cNvSpPr>
          <p:nvPr>
            <p:ph type="body" idx="1"/>
          </p:nvPr>
        </p:nvSpPr>
        <p:spPr/>
        <p:txBody>
          <a:bodyPr/>
          <a:lstStyle/>
          <a:p>
            <a:pPr algn="l">
              <a:buFont typeface="+mj-lt"/>
              <a:buAutoNum type="arabicPeriod"/>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Accessibility</a:t>
            </a: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Creating audiobooks makes content more accessible to people with visual impairments or those who prefer listening to content rather than reading it.</a:t>
            </a:r>
          </a:p>
          <a:p>
            <a:pPr algn="l">
              <a:buFont typeface="+mj-lt"/>
              <a:buAutoNum type="arabicPeriod"/>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Convenience</a:t>
            </a: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Audiobooks provide a convenient way for people to consume content while performing other tasks such as driving, exercising, or doing household chores.</a:t>
            </a:r>
          </a:p>
          <a:p>
            <a:pPr marL="114300" indent="0">
              <a:buNone/>
            </a:pPr>
            <a:r>
              <a:rPr lang="en-US" sz="18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3. </a:t>
            </a: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Convert Text to Speech</a:t>
            </a: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The primary objective is to convert text from a document or text file into human-like speech. This involves using text-to-speech (TTS) libraries or services to generate audio files from textual content.</a:t>
            </a:r>
          </a:p>
          <a:p>
            <a:pPr marL="114300" indent="0" algn="l">
              <a:buNone/>
            </a:pPr>
            <a:endPar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4.   Customization</a:t>
            </a: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Audiobook creation in Python allows for customization options       such as adjusting the speech rate, voice, language, and formatting of the output audio.</a:t>
            </a:r>
            <a:endPar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type="body" idx="1"/>
          </p:nvPr>
        </p:nvSpPr>
        <p:spPr/>
        <p:txBody>
          <a:bodyPr/>
          <a:lstStyle/>
          <a:p>
            <a:pPr algn="l">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In today's fast-paced world, where time is precious and multitasking is the norm, audiobooks have emerged as a popular and convenient way to enjoy literature.</a:t>
            </a:r>
          </a:p>
          <a:p>
            <a:pPr algn="l">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Audiobooks offer a unique experience, allowing listeners to immerse themselves in captivating stories, insightful non-fiction, and educational content while on the go, exercising, or relaxing at home.</a:t>
            </a:r>
          </a:p>
          <a:p>
            <a:pPr algn="l">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Audiobooks bridge the gap between literature and busy lifestyles, enabling individuals to indulge in reading even when traditional methods are impractical.</a:t>
            </a:r>
          </a:p>
          <a:p>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They promote literacy and lifelong learning by making books accessible to people with visual impairments, those with learning disabilities, and individuals who struggle with traditional reading.</a:t>
            </a:r>
          </a:p>
          <a:p>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In an increasingly digital world, audiobooks offer a valuable alternative to screen-based entertainment, providing a screen-free and restorative way to consume content.</a:t>
            </a:r>
            <a:endPar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Approach &amp; Techniques </a:t>
            </a:r>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
        <p:nvSpPr>
          <p:cNvPr id="9" name="Text Placeholder 8">
            <a:extLst>
              <a:ext uri="{FF2B5EF4-FFF2-40B4-BE49-F238E27FC236}">
                <a16:creationId xmlns:a16="http://schemas.microsoft.com/office/drawing/2014/main" id="{0375FDB9-F257-4739-2AF2-134ADC80CA58}"/>
              </a:ext>
            </a:extLst>
          </p:cNvPr>
          <p:cNvSpPr>
            <a:spLocks noGrp="1"/>
          </p:cNvSpPr>
          <p:nvPr>
            <p:ph type="body" idx="1"/>
          </p:nvPr>
        </p:nvSpPr>
        <p:spPr>
          <a:xfrm>
            <a:off x="457200" y="1371600"/>
            <a:ext cx="8229600" cy="4832348"/>
          </a:xfrm>
        </p:spPr>
        <p:txBody>
          <a:bodyPr/>
          <a:lstStyle/>
          <a:p>
            <a:pPr marL="114300" indent="0">
              <a:buNone/>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Text-To-Speech Conversion</a:t>
            </a:r>
            <a:r>
              <a:rPr lang="en-US" sz="1800" b="0" i="0" dirty="0">
                <a:solidFill>
                  <a:schemeClr val="tx1">
                    <a:lumMod val="85000"/>
                    <a:lumOff val="15000"/>
                  </a:schemeClr>
                </a:solidFill>
                <a:effectLst/>
                <a:latin typeface="Söhne"/>
              </a:rPr>
              <a:t>:</a:t>
            </a:r>
          </a:p>
          <a:p>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Utilize</a:t>
            </a:r>
            <a:r>
              <a:rPr lang="en-US" sz="1800" b="0" i="0" dirty="0">
                <a:solidFill>
                  <a:schemeClr val="tx1">
                    <a:lumMod val="85000"/>
                    <a:lumOff val="15000"/>
                  </a:schemeClr>
                </a:solidFill>
                <a:effectLst/>
                <a:latin typeface="Söhne"/>
              </a:rPr>
              <a:t> Python libraries such as `pyttsx3`  to convert text into spoken audio. </a:t>
            </a:r>
          </a:p>
          <a:p>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Explore the process of converting textual content from documents or files into human-like speech</a:t>
            </a:r>
            <a:r>
              <a:rPr lang="en-US" sz="1800" dirty="0">
                <a:solidFill>
                  <a:schemeClr val="tx1">
                    <a:lumMod val="85000"/>
                    <a:lumOff val="15000"/>
                  </a:schemeClr>
                </a:solidFill>
                <a:latin typeface="Söhne"/>
              </a:rPr>
              <a:t>.</a:t>
            </a:r>
          </a:p>
          <a:p>
            <a:pPr marL="114300" indent="0">
              <a:buNone/>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Voice Customization</a:t>
            </a: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Explore techniques for customizing the voice and speech characteristics of the generated audiobooks, such as adjusting the pitch, speed, and accent. </a:t>
            </a:r>
          </a:p>
          <a:p>
            <a:pPr>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Python libraries like `pyttsx3` allow for fine-tuning of voice parameters to achieve desired audio quality.</a:t>
            </a:r>
          </a:p>
          <a:p>
            <a:pPr marL="114300" indent="0">
              <a:buNone/>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Integration with External APIs: </a:t>
            </a:r>
            <a:endParaRPr lang="en-US" sz="18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Explore the integration of external APIs, such as speech recognition APIs, to enhance the functionality of audiobook creation scripts.</a:t>
            </a:r>
          </a:p>
          <a:p>
            <a:pPr marL="114300" indent="0">
              <a:buNone/>
            </a:pPr>
            <a:r>
              <a:rPr lang="en-US" sz="1800"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Parallel Processing:  </a:t>
            </a:r>
          </a:p>
          <a:p>
            <a:pPr>
              <a:buFont typeface="Arial" panose="020B0604020202020204" pitchFamily="34" charset="0"/>
              <a:buChar char="•"/>
            </a:pPr>
            <a:r>
              <a:rPr lang="en-US" sz="18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Discuss the use of parallel processing techniques to speed up the text-to-speech conversion process, especially for large volumes of text.</a:t>
            </a:r>
          </a:p>
          <a:p>
            <a:pPr>
              <a:buFont typeface="Arial" panose="020B0604020202020204" pitchFamily="34" charset="0"/>
              <a:buChar char="•"/>
            </a:pPr>
            <a:endParaRPr lang="en-US" sz="1800" b="0" i="0" dirty="0">
              <a:solidFill>
                <a:schemeClr val="tx1">
                  <a:lumMod val="85000"/>
                  <a:lumOff val="15000"/>
                </a:schemeClr>
              </a:solidFill>
              <a:effectLst/>
              <a:latin typeface="Söhne"/>
            </a:endParaRPr>
          </a:p>
        </p:txBody>
      </p:sp>
      <p:sp>
        <p:nvSpPr>
          <p:cNvPr id="10" name="Rectangle 3">
            <a:extLst>
              <a:ext uri="{FF2B5EF4-FFF2-40B4-BE49-F238E27FC236}">
                <a16:creationId xmlns:a16="http://schemas.microsoft.com/office/drawing/2014/main" id="{30B1FD0A-EB60-DFB2-1822-413D00764C3B}"/>
              </a:ext>
            </a:extLst>
          </p:cNvPr>
          <p:cNvSpPr>
            <a:spLocks noChangeArrowheads="1"/>
          </p:cNvSpPr>
          <p:nvPr/>
        </p:nvSpPr>
        <p:spPr bwMode="auto">
          <a:xfrm flipH="1">
            <a:off x="-2500604" y="-683753"/>
            <a:ext cx="102637" cy="55399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7138B204-1907-51CF-8BD7-9C4A6F6281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B4B4B4"/>
                </a:solidFill>
                <a:effectLst/>
                <a:latin typeface="Söhne"/>
              </a:rPr>
              <a:t>Parallel Processing**: * Discuss the use of parallel processing techniques to speed up the text-to-speech conversion process, especially for large volumes of text.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C8450BCC-9D0A-13D3-E8AF-944DB0CD6970}"/>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B4B4B4"/>
                </a:solidFill>
                <a:effectLst/>
                <a:latin typeface="Söhne"/>
              </a:rPr>
              <a:t>Parallel Processing**: * Discuss the use of parallel processing techniques to speed up the text-to-speech conversion process, especially for large volumes of text.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 (Screenshots)</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7" name="Picture 6">
            <a:extLst>
              <a:ext uri="{FF2B5EF4-FFF2-40B4-BE49-F238E27FC236}">
                <a16:creationId xmlns:a16="http://schemas.microsoft.com/office/drawing/2014/main" id="{83B94AAF-E258-FEEB-2A85-BB243AF48E68}"/>
              </a:ext>
            </a:extLst>
          </p:cNvPr>
          <p:cNvPicPr>
            <a:picLocks noChangeAspect="1"/>
          </p:cNvPicPr>
          <p:nvPr/>
        </p:nvPicPr>
        <p:blipFill rotWithShape="1">
          <a:blip r:embed="rId2"/>
          <a:srcRect t="8926" b="5976"/>
          <a:stretch/>
        </p:blipFill>
        <p:spPr>
          <a:xfrm>
            <a:off x="457200" y="1371600"/>
            <a:ext cx="8229600" cy="4525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114300" indent="0">
              <a:buNone/>
            </a:pPr>
            <a:r>
              <a:rPr lang="en-US" sz="2400"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In conclusion, audiobook creation in Python represents a powerful intersection of technology and accessibility, empowering individuals to enjoy literature in new and inclusive ways. Through innovative text-to-speech conversion, automation, and community collaboration, we have demonstrated the potential of Python to democratize access to knowledge and storytelling. As we continue to explore new techniques and engage with diverse audiences, we are committed to advancing the audiobook industry and fostering a culture of lifelong learning and connection. Thank you for joining us on this journey.</a:t>
            </a:r>
            <a:br>
              <a:rPr lang="en-US" sz="2400" dirty="0">
                <a:solidFill>
                  <a:schemeClr val="tx1">
                    <a:lumMod val="85000"/>
                    <a:lumOff val="15000"/>
                  </a:schemeClr>
                </a:solidFill>
              </a:rPr>
            </a:br>
            <a:endParaRPr lang="en-US" sz="2400" dirty="0">
              <a:solidFill>
                <a:schemeClr val="tx1">
                  <a:lumMod val="85000"/>
                  <a:lumOff val="15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593</Words>
  <Application>Microsoft Office PowerPoint</Application>
  <PresentationFormat>On-screen Show (4:3)</PresentationFormat>
  <Paragraphs>56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Candara</vt:lpstr>
      <vt:lpstr>Arial</vt:lpstr>
      <vt:lpstr>Calibri</vt:lpstr>
      <vt:lpstr>Söhne</vt:lpstr>
      <vt:lpstr>Office Theme</vt:lpstr>
      <vt:lpstr>PowerPoint Presentation</vt:lpstr>
      <vt:lpstr>Index</vt:lpstr>
      <vt:lpstr>Objective</vt:lpstr>
      <vt:lpstr>Introduction</vt:lpstr>
      <vt:lpstr>Methodology, Approach &amp; Techniques </vt:lpstr>
      <vt:lpstr>Source Code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CHAHAT .</cp:lastModifiedBy>
  <cp:revision>69</cp:revision>
  <dcterms:created xsi:type="dcterms:W3CDTF">2024-03-08T05:51:21Z</dcterms:created>
  <dcterms:modified xsi:type="dcterms:W3CDTF">2024-03-19T10:15:57Z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