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A9D18E"/>
    <a:srgbClr val="A5A5A5"/>
    <a:srgbClr val="7F7F7F"/>
    <a:srgbClr val="E87F20"/>
    <a:srgbClr val="C2DAF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7E2B6-1687-4821-902B-E03A9037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F161BD-536B-416D-AFCB-45AB2D08D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AF46B-C87E-4C6C-919F-6E42DDFB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1A02E-8378-490D-9DCC-8FE8F4EF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C8B59-C9AF-4C9A-83E0-7EB68671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02485-ED07-4C9C-985C-4EC475E6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E07A53-EA86-4938-BD80-E0D1EC33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9C246-3C5A-4036-B2E4-38B4B301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F9330-CBEC-486B-8588-E34A1CE7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90031-2986-467F-8724-1FB38A4A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A8BDF9-07B7-4AAB-92C1-710A0C758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7892C-49A4-4C05-BEBB-E9F5C35B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A1266-BA83-4CDA-A449-F1F49E9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C2EC6-B31A-4156-B507-D0A51F4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C4159-5077-4F5E-94C8-B5A0CB6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79D91-CDDF-4ABD-890C-655BFA4C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CAF5D-6135-4FA2-86CD-4B35C9D8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EB032-2669-49C2-A759-3B69436C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39561-D892-4A6E-95CA-F7CBED3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1A308-8625-4CDF-A77D-3E8F451A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5E116-7F1F-462F-B427-6751446C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94A35C-6B94-4FBD-AB98-6DFC4E6C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41964-DF01-47A0-85DF-856EBAE6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E3071-4A81-4B0D-A39F-733DA41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3D527-A8F3-4802-B205-40F917F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60ED0-A63A-442E-A9E9-B691C3DD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58C49-B616-425A-986A-C12A763D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35CE3-A1A6-4D60-B0F5-6A1AA20E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850771-3488-41DE-8F86-1FA05AE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95C183-0365-4970-A67A-C743FC8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F8C7B-BB9D-44AC-AFBD-E478D8C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0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BD51-074B-4C6A-AE92-FCEA273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A9C8C-DAD4-48E3-9839-643174A0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315ABB-8585-489D-8ACD-5D095FD9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A5E6D-9AAF-4E24-A185-C7D81A05A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4C557C-D01F-43B6-AFA4-64FE5C995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93F34A-86EC-4639-BB60-B1A8A727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FDD3DA-0358-4AA5-9BFF-98489ACC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D5711D-BCC3-4654-ADE8-73584095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D29F5-ED77-4209-BF01-A8A1356B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20CBE5-E33C-4FC2-A6CE-14F02E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2E7CAB-2AA4-4203-9648-93762E6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B0A190-D1E6-4537-83CA-A417F5FF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1AB3F2-D49B-43E3-AB9A-B441A5EC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E7E3B9-E9AF-4069-B285-5B9A6C17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D1446-FE51-45F0-938F-40C85E06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B4C87-1984-4E6E-9C3A-9248C01A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8C7DF-2B97-4E8E-AB16-13793FF7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6BD0CF-656F-4B0D-A8A6-F3965C9F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2B2E48-4EA2-49CE-BE3C-35A054FD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8DF7DF-2541-48AC-A156-E665649B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1A8A01-7292-4393-9B21-27D6DEB5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7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2A2A5-A5D4-4898-8C25-4EEA9A82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1F4EE2-1383-4494-8FC8-7A614348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98A08-E8E4-42A1-AECB-03EEF09F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106F2-502A-4731-853F-121A791F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1F4BB-E292-41FA-880E-798D8AC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1989A-F503-4E4C-A6C8-93C8808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6ABEC5-8276-420E-989B-FD6EE0F5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B05D4-C10C-4E66-923C-AD1786DD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8D99D3-80F1-4876-8799-7F7A7BB3B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F3E5-89E5-4E82-B0FB-AE46B0C5377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95B61-8432-4898-8783-6386886D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203BD7-08D6-445D-A90D-DC14013BB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2F03-4CA1-43AC-9A98-8F75B1175D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4BAFDCE8-B727-4463-9F08-7D3B342D29FC}"/>
              </a:ext>
            </a:extLst>
          </p:cNvPr>
          <p:cNvSpPr/>
          <p:nvPr/>
        </p:nvSpPr>
        <p:spPr>
          <a:xfrm>
            <a:off x="4084643" y="676038"/>
            <a:ext cx="4403261" cy="562485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02AA1B9-8B2C-4E1C-ABDA-66E848FCE1B2}"/>
              </a:ext>
            </a:extLst>
          </p:cNvPr>
          <p:cNvSpPr/>
          <p:nvPr/>
        </p:nvSpPr>
        <p:spPr>
          <a:xfrm>
            <a:off x="6392233" y="1535051"/>
            <a:ext cx="5457391" cy="1936140"/>
          </a:xfrm>
          <a:prstGeom prst="rect">
            <a:avLst/>
          </a:prstGeom>
          <a:solidFill>
            <a:srgbClr val="E87F2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326394-35FC-4948-9F09-DF7F1D2887DA}"/>
              </a:ext>
            </a:extLst>
          </p:cNvPr>
          <p:cNvSpPr/>
          <p:nvPr/>
        </p:nvSpPr>
        <p:spPr>
          <a:xfrm>
            <a:off x="326571" y="1350163"/>
            <a:ext cx="5768561" cy="2172776"/>
          </a:xfrm>
          <a:prstGeom prst="rect">
            <a:avLst/>
          </a:prstGeom>
          <a:solidFill>
            <a:srgbClr val="C2DAF0">
              <a:alpha val="50196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67DE0EB-191F-40E9-9DD9-87CCE1F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" y="-2478"/>
            <a:ext cx="10515600" cy="816746"/>
          </a:xfrm>
        </p:spPr>
        <p:txBody>
          <a:bodyPr/>
          <a:lstStyle/>
          <a:p>
            <a:r>
              <a:rPr lang="fr-FR" dirty="0"/>
              <a:t>Freeze 3 workflow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1776-2CF2-4763-85A0-A35B06EABA5C}"/>
              </a:ext>
            </a:extLst>
          </p:cNvPr>
          <p:cNvSpPr/>
          <p:nvPr/>
        </p:nvSpPr>
        <p:spPr>
          <a:xfrm>
            <a:off x="420904" y="2087222"/>
            <a:ext cx="2667064" cy="1137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Orpha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HPO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Remove</a:t>
            </a:r>
            <a:r>
              <a:rPr lang="fr-FR" sz="1400" dirty="0"/>
              <a:t> groups of </a:t>
            </a:r>
            <a:r>
              <a:rPr lang="fr-FR" sz="1400" dirty="0" err="1"/>
              <a:t>disorders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Orpha</a:t>
            </a:r>
            <a:r>
              <a:rPr lang="fr-FR" sz="1400" dirty="0"/>
              <a:t> </a:t>
            </a:r>
            <a:r>
              <a:rPr lang="fr-FR" sz="1400" dirty="0" err="1"/>
              <a:t>child</a:t>
            </a:r>
            <a:r>
              <a:rPr lang="fr-FR" sz="1400" dirty="0"/>
              <a:t> </a:t>
            </a:r>
            <a:r>
              <a:rPr lang="fr-FR" sz="1400" dirty="0" err="1"/>
              <a:t>gene</a:t>
            </a:r>
            <a:r>
              <a:rPr lang="fr-FR" sz="1400" dirty="0"/>
              <a:t> or </a:t>
            </a:r>
            <a:r>
              <a:rPr lang="fr-FR" sz="1400" dirty="0" err="1"/>
              <a:t>orpha</a:t>
            </a:r>
            <a:r>
              <a:rPr lang="fr-FR" sz="1400" dirty="0"/>
              <a:t> parent </a:t>
            </a:r>
            <a:r>
              <a:rPr lang="fr-FR" sz="1400" dirty="0" err="1"/>
              <a:t>genes</a:t>
            </a:r>
            <a:r>
              <a:rPr lang="fr-FR" sz="1400" dirty="0"/>
              <a:t> not </a:t>
            </a:r>
            <a:r>
              <a:rPr lang="fr-FR" sz="1400" dirty="0" err="1"/>
              <a:t>both</a:t>
            </a:r>
            <a:r>
              <a:rPr lang="fr-FR" sz="1400" dirty="0"/>
              <a:t> not none </a:t>
            </a:r>
            <a:endParaRPr lang="en-US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7F7422-E83A-482B-9F22-1372A7CA660E}"/>
              </a:ext>
            </a:extLst>
          </p:cNvPr>
          <p:cNvSpPr txBox="1"/>
          <p:nvPr/>
        </p:nvSpPr>
        <p:spPr>
          <a:xfrm>
            <a:off x="4123957" y="469287"/>
            <a:ext cx="1429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8C8C8C"/>
                </a:solidFill>
              </a:rPr>
              <a:t>RUN </a:t>
            </a:r>
            <a:r>
              <a:rPr lang="fr-FR" b="1" dirty="0" err="1">
                <a:solidFill>
                  <a:srgbClr val="8C8C8C"/>
                </a:solidFill>
              </a:rPr>
              <a:t>solveRD</a:t>
            </a:r>
            <a:endParaRPr lang="en-US" b="1" dirty="0">
              <a:solidFill>
                <a:srgbClr val="8C8C8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9685B8-F1BD-43E5-96F7-33D4F8B0B28F}"/>
              </a:ext>
            </a:extLst>
          </p:cNvPr>
          <p:cNvSpPr/>
          <p:nvPr/>
        </p:nvSpPr>
        <p:spPr>
          <a:xfrm>
            <a:off x="9670293" y="2124817"/>
            <a:ext cx="2312716" cy="7760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Solved</a:t>
            </a:r>
            <a:r>
              <a:rPr lang="fr-FR" sz="1400" dirty="0"/>
              <a:t> cases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genes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Min 5 HPO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960778-2C0A-4271-B8A3-8A8427320815}"/>
              </a:ext>
            </a:extLst>
          </p:cNvPr>
          <p:cNvSpPr txBox="1"/>
          <p:nvPr/>
        </p:nvSpPr>
        <p:spPr>
          <a:xfrm>
            <a:off x="9600763" y="1075752"/>
            <a:ext cx="231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87F20"/>
                </a:solidFill>
              </a:rPr>
              <a:t>6244 cases</a:t>
            </a:r>
          </a:p>
          <a:p>
            <a:r>
              <a:rPr lang="fr-FR" b="1" dirty="0">
                <a:solidFill>
                  <a:srgbClr val="E87F20"/>
                </a:solidFill>
              </a:rPr>
              <a:t>439 </a:t>
            </a:r>
            <a:r>
              <a:rPr lang="fr-FR" b="1" dirty="0" err="1">
                <a:solidFill>
                  <a:srgbClr val="E87F20"/>
                </a:solidFill>
              </a:rPr>
              <a:t>solved</a:t>
            </a:r>
            <a:r>
              <a:rPr lang="fr-FR" b="1" dirty="0">
                <a:solidFill>
                  <a:srgbClr val="E87F20"/>
                </a:solidFill>
              </a:rPr>
              <a:t> </a:t>
            </a:r>
            <a:r>
              <a:rPr lang="fr-FR" b="1" dirty="0" err="1">
                <a:solidFill>
                  <a:srgbClr val="E87F20"/>
                </a:solidFill>
              </a:rPr>
              <a:t>with</a:t>
            </a:r>
            <a:r>
              <a:rPr lang="fr-FR" b="1" dirty="0">
                <a:solidFill>
                  <a:srgbClr val="E87F20"/>
                </a:solidFill>
              </a:rPr>
              <a:t> </a:t>
            </a:r>
            <a:r>
              <a:rPr lang="fr-FR" b="1" dirty="0" err="1">
                <a:solidFill>
                  <a:srgbClr val="E87F20"/>
                </a:solidFill>
              </a:rPr>
              <a:t>genes</a:t>
            </a:r>
            <a:endParaRPr lang="fr-FR" b="1" dirty="0">
              <a:solidFill>
                <a:srgbClr val="E87F20"/>
              </a:solidFill>
            </a:endParaRPr>
          </a:p>
          <a:p>
            <a:r>
              <a:rPr lang="fr-FR" b="1" dirty="0">
                <a:solidFill>
                  <a:srgbClr val="E87F20"/>
                </a:solidFill>
              </a:rPr>
              <a:t>528 </a:t>
            </a:r>
            <a:r>
              <a:rPr lang="fr-FR" b="1" dirty="0" err="1">
                <a:solidFill>
                  <a:srgbClr val="E87F20"/>
                </a:solidFill>
              </a:rPr>
              <a:t>with</a:t>
            </a:r>
            <a:r>
              <a:rPr lang="fr-FR" b="1" dirty="0">
                <a:solidFill>
                  <a:srgbClr val="E87F20"/>
                </a:solidFill>
              </a:rPr>
              <a:t> </a:t>
            </a:r>
            <a:r>
              <a:rPr lang="fr-FR" b="1" dirty="0" err="1">
                <a:solidFill>
                  <a:srgbClr val="E87F20"/>
                </a:solidFill>
              </a:rPr>
              <a:t>genes</a:t>
            </a:r>
            <a:r>
              <a:rPr lang="fr-FR" b="1" dirty="0">
                <a:solidFill>
                  <a:srgbClr val="E87F20"/>
                </a:solidFill>
              </a:rPr>
              <a:t> </a:t>
            </a:r>
            <a:endParaRPr lang="en-US" b="1" dirty="0">
              <a:solidFill>
                <a:srgbClr val="E87F2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56ACCF-3D54-4426-AE47-72EE14E923AE}"/>
              </a:ext>
            </a:extLst>
          </p:cNvPr>
          <p:cNvSpPr txBox="1"/>
          <p:nvPr/>
        </p:nvSpPr>
        <p:spPr>
          <a:xfrm>
            <a:off x="9540470" y="1040"/>
            <a:ext cx="231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: </a:t>
            </a:r>
            <a:r>
              <a:rPr lang="fr-FR" dirty="0" err="1"/>
              <a:t>september</a:t>
            </a:r>
            <a:r>
              <a:rPr lang="fr-FR" dirty="0"/>
              <a:t> 2022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F584140-9050-4881-A682-6AABDE430598}"/>
              </a:ext>
            </a:extLst>
          </p:cNvPr>
          <p:cNvSpPr txBox="1"/>
          <p:nvPr/>
        </p:nvSpPr>
        <p:spPr>
          <a:xfrm>
            <a:off x="153135" y="1370385"/>
            <a:ext cx="350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B9BD5"/>
                </a:solidFill>
              </a:rPr>
              <a:t>5655 </a:t>
            </a:r>
            <a:r>
              <a:rPr lang="fr-FR" b="1" dirty="0" err="1">
                <a:solidFill>
                  <a:srgbClr val="5B9BD5"/>
                </a:solidFill>
              </a:rPr>
              <a:t>Orphacodes</a:t>
            </a:r>
            <a:r>
              <a:rPr lang="fr-FR" b="1" dirty="0">
                <a:solidFill>
                  <a:srgbClr val="5B9BD5"/>
                </a:solidFill>
              </a:rPr>
              <a:t> </a:t>
            </a:r>
            <a:r>
              <a:rPr lang="fr-FR" b="1" dirty="0" err="1">
                <a:solidFill>
                  <a:srgbClr val="5B9BD5"/>
                </a:solidFill>
              </a:rPr>
              <a:t>with</a:t>
            </a:r>
            <a:r>
              <a:rPr lang="fr-FR" b="1" dirty="0">
                <a:solidFill>
                  <a:srgbClr val="5B9BD5"/>
                </a:solidFill>
              </a:rPr>
              <a:t> 4414 </a:t>
            </a:r>
            <a:r>
              <a:rPr lang="fr-FR" b="1" dirty="0" err="1">
                <a:solidFill>
                  <a:srgbClr val="5B9BD5"/>
                </a:solidFill>
              </a:rPr>
              <a:t>genes</a:t>
            </a:r>
            <a:br>
              <a:rPr lang="fr-FR" b="1" dirty="0">
                <a:solidFill>
                  <a:srgbClr val="5B9BD5"/>
                </a:solidFill>
              </a:rPr>
            </a:br>
            <a:r>
              <a:rPr lang="fr-FR" b="1" dirty="0">
                <a:solidFill>
                  <a:srgbClr val="5B9BD5"/>
                </a:solidFill>
              </a:rPr>
              <a:t>(4389+25 </a:t>
            </a:r>
            <a:r>
              <a:rPr lang="fr-FR" b="1" dirty="0" err="1">
                <a:solidFill>
                  <a:srgbClr val="5B9BD5"/>
                </a:solidFill>
              </a:rPr>
              <a:t>gene</a:t>
            </a:r>
            <a:r>
              <a:rPr lang="fr-FR" b="1" dirty="0">
                <a:solidFill>
                  <a:srgbClr val="5B9BD5"/>
                </a:solidFill>
              </a:rPr>
              <a:t> </a:t>
            </a:r>
            <a:r>
              <a:rPr lang="fr-FR" b="1" dirty="0" err="1">
                <a:solidFill>
                  <a:srgbClr val="5B9BD5"/>
                </a:solidFill>
              </a:rPr>
              <a:t>from</a:t>
            </a:r>
            <a:r>
              <a:rPr lang="fr-FR" b="1" dirty="0">
                <a:solidFill>
                  <a:srgbClr val="5B9BD5"/>
                </a:solidFill>
              </a:rPr>
              <a:t> </a:t>
            </a:r>
            <a:r>
              <a:rPr lang="fr-FR" b="1" dirty="0" err="1">
                <a:solidFill>
                  <a:srgbClr val="5B9BD5"/>
                </a:solidFill>
              </a:rPr>
              <a:t>pd</a:t>
            </a:r>
            <a:r>
              <a:rPr lang="fr-FR" b="1" dirty="0">
                <a:solidFill>
                  <a:srgbClr val="5B9BD5"/>
                </a:solidFill>
              </a:rPr>
              <a:t> </a:t>
            </a:r>
            <a:r>
              <a:rPr lang="fr-FR" b="1" dirty="0" err="1">
                <a:solidFill>
                  <a:srgbClr val="5B9BD5"/>
                </a:solidFill>
              </a:rPr>
              <a:t>child</a:t>
            </a:r>
            <a:r>
              <a:rPr lang="fr-FR" b="1" dirty="0">
                <a:solidFill>
                  <a:srgbClr val="5B9BD5"/>
                </a:solidFill>
              </a:rPr>
              <a:t>) </a:t>
            </a:r>
            <a:endParaRPr lang="en-US" b="1" dirty="0">
              <a:solidFill>
                <a:srgbClr val="5B9BD5"/>
              </a:solidFill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D90C0-EE7E-41ED-B241-97CF27AEAC63}"/>
              </a:ext>
            </a:extLst>
          </p:cNvPr>
          <p:cNvSpPr/>
          <p:nvPr/>
        </p:nvSpPr>
        <p:spPr>
          <a:xfrm>
            <a:off x="8897621" y="279263"/>
            <a:ext cx="328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4389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orphanet</a:t>
            </a:r>
            <a:r>
              <a:rPr lang="fr-FR" dirty="0"/>
              <a:t> DB (pd6)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2E5022-4BEB-44DE-A125-E6F009CFD894}"/>
              </a:ext>
            </a:extLst>
          </p:cNvPr>
          <p:cNvSpPr/>
          <p:nvPr/>
        </p:nvSpPr>
        <p:spPr>
          <a:xfrm>
            <a:off x="0" y="3638142"/>
            <a:ext cx="9540470" cy="32198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6244 json results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43205-C502-4772-BE0E-149CC30CEDD6}"/>
              </a:ext>
            </a:extLst>
          </p:cNvPr>
          <p:cNvSpPr/>
          <p:nvPr/>
        </p:nvSpPr>
        <p:spPr>
          <a:xfrm>
            <a:off x="93260" y="4389833"/>
            <a:ext cx="1880020" cy="2175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416896D-5758-4C53-8843-4D39BFDB6F92}"/>
              </a:ext>
            </a:extLst>
          </p:cNvPr>
          <p:cNvSpPr txBox="1"/>
          <p:nvPr/>
        </p:nvSpPr>
        <p:spPr>
          <a:xfrm>
            <a:off x="20944" y="4355886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A1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8B576B-C8B6-4726-B02A-C4011B5DD24B}"/>
              </a:ext>
            </a:extLst>
          </p:cNvPr>
          <p:cNvSpPr/>
          <p:nvPr/>
        </p:nvSpPr>
        <p:spPr>
          <a:xfrm>
            <a:off x="1315528" y="4585039"/>
            <a:ext cx="1709530" cy="828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Solved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genes</a:t>
            </a:r>
            <a:endParaRPr lang="fr-F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A720AFA-E93B-43C1-9D4F-47E8524F1056}"/>
              </a:ext>
            </a:extLst>
          </p:cNvPr>
          <p:cNvSpPr txBox="1"/>
          <p:nvPr/>
        </p:nvSpPr>
        <p:spPr>
          <a:xfrm>
            <a:off x="47252" y="4644578"/>
            <a:ext cx="177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193 associations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6243 cases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C5F98AA-B568-4CFF-B858-9D4A29AA9633}"/>
              </a:ext>
            </a:extLst>
          </p:cNvPr>
          <p:cNvSpPr txBox="1"/>
          <p:nvPr/>
        </p:nvSpPr>
        <p:spPr>
          <a:xfrm>
            <a:off x="49473" y="5385495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A2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1B8012-70FD-4F96-91EA-25330FC9C298}"/>
              </a:ext>
            </a:extLst>
          </p:cNvPr>
          <p:cNvSpPr/>
          <p:nvPr/>
        </p:nvSpPr>
        <p:spPr>
          <a:xfrm>
            <a:off x="1295326" y="5613745"/>
            <a:ext cx="1709530" cy="828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Solved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gene</a:t>
            </a:r>
            <a:endParaRPr lang="fr-F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result</a:t>
            </a:r>
            <a:r>
              <a:rPr lang="fr-FR" sz="1200" dirty="0"/>
              <a:t> CO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CC64DDD-1276-4504-9D50-8599B5544C57}"/>
              </a:ext>
            </a:extLst>
          </p:cNvPr>
          <p:cNvSpPr txBox="1"/>
          <p:nvPr/>
        </p:nvSpPr>
        <p:spPr>
          <a:xfrm>
            <a:off x="96356" y="5732738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50480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6243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Accolade ouvrante 62">
            <a:extLst>
              <a:ext uri="{FF2B5EF4-FFF2-40B4-BE49-F238E27FC236}">
                <a16:creationId xmlns:a16="http://schemas.microsoft.com/office/drawing/2014/main" id="{0DB8DC2C-50AC-4A3D-980F-7AF67B9E05D2}"/>
              </a:ext>
            </a:extLst>
          </p:cNvPr>
          <p:cNvSpPr/>
          <p:nvPr/>
        </p:nvSpPr>
        <p:spPr>
          <a:xfrm>
            <a:off x="5789757" y="718911"/>
            <a:ext cx="376048" cy="540217"/>
          </a:xfrm>
          <a:prstGeom prst="leftBrace">
            <a:avLst/>
          </a:prstGeom>
          <a:solidFill>
            <a:srgbClr val="A5A5A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colade fermante 63">
            <a:extLst>
              <a:ext uri="{FF2B5EF4-FFF2-40B4-BE49-F238E27FC236}">
                <a16:creationId xmlns:a16="http://schemas.microsoft.com/office/drawing/2014/main" id="{158183D6-E898-4BCC-B7C3-9BBD870EBC67}"/>
              </a:ext>
            </a:extLst>
          </p:cNvPr>
          <p:cNvSpPr/>
          <p:nvPr/>
        </p:nvSpPr>
        <p:spPr>
          <a:xfrm>
            <a:off x="8153447" y="701772"/>
            <a:ext cx="459719" cy="601844"/>
          </a:xfrm>
          <a:prstGeom prst="rightBrace">
            <a:avLst/>
          </a:prstGeom>
          <a:solidFill>
            <a:srgbClr val="A5A5A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84F0F96-29EB-4459-8630-844B3E8812CA}"/>
              </a:ext>
            </a:extLst>
          </p:cNvPr>
          <p:cNvSpPr txBox="1"/>
          <p:nvPr/>
        </p:nvSpPr>
        <p:spPr>
          <a:xfrm>
            <a:off x="6099986" y="785007"/>
            <a:ext cx="231271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/>
                </a:solidFill>
              </a:rPr>
              <a:t>6244 </a:t>
            </a:r>
            <a:r>
              <a:rPr lang="fr-FR" sz="1200" b="1" dirty="0" err="1">
                <a:solidFill>
                  <a:schemeClr val="bg2"/>
                </a:solidFill>
              </a:rPr>
              <a:t>json</a:t>
            </a:r>
            <a:r>
              <a:rPr lang="fr-FR" sz="1200" b="1" dirty="0">
                <a:solidFill>
                  <a:schemeClr val="bg2"/>
                </a:solidFill>
              </a:rPr>
              <a:t> </a:t>
            </a:r>
            <a:r>
              <a:rPr lang="fr-FR" sz="1200" b="1" dirty="0" err="1">
                <a:solidFill>
                  <a:schemeClr val="bg2"/>
                </a:solidFill>
              </a:rPr>
              <a:t>results</a:t>
            </a:r>
            <a:r>
              <a:rPr lang="fr-FR" sz="1200" b="1" dirty="0">
                <a:solidFill>
                  <a:schemeClr val="bg2"/>
                </a:solidFill>
              </a:rPr>
              <a:t> </a:t>
            </a:r>
            <a:br>
              <a:rPr lang="fr-FR" sz="1200" dirty="0">
                <a:solidFill>
                  <a:schemeClr val="bg2"/>
                </a:solidFill>
              </a:rPr>
            </a:br>
            <a:r>
              <a:rPr lang="fr-FR" sz="1200" dirty="0">
                <a:solidFill>
                  <a:schemeClr val="bg2"/>
                </a:solidFill>
              </a:rPr>
              <a:t>Case-case(CC) / Case-ORPHA(CO)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2C7D64CD-7F55-4644-9992-1AE7A0E3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50" y="2036525"/>
            <a:ext cx="459719" cy="568805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448CE753-07C8-4E17-933C-5B12AAA51252}"/>
              </a:ext>
            </a:extLst>
          </p:cNvPr>
          <p:cNvSpPr txBox="1"/>
          <p:nvPr/>
        </p:nvSpPr>
        <p:spPr>
          <a:xfrm>
            <a:off x="6845894" y="2115890"/>
            <a:ext cx="1847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Solved_with_gene_noparents_with_5phenotypes_aftercuration.xlsx</a:t>
            </a:r>
            <a:endParaRPr lang="fr-FR" sz="1050" dirty="0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AFB88FCE-D8FA-46F5-BDB2-697D2C99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66" y="1485986"/>
            <a:ext cx="529656" cy="655336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FA190048-4DD3-4B5D-9135-C9B80751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27" y="2900868"/>
            <a:ext cx="538738" cy="66657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244C12C-0047-40B7-B967-EF6C1AA608C5}"/>
              </a:ext>
            </a:extLst>
          </p:cNvPr>
          <p:cNvSpPr/>
          <p:nvPr/>
        </p:nvSpPr>
        <p:spPr>
          <a:xfrm>
            <a:off x="4275269" y="2387232"/>
            <a:ext cx="17443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en_product1_sep2022.xml</a:t>
            </a:r>
            <a:r>
              <a:rPr lang="fr-FR" sz="1050" dirty="0"/>
              <a:t>lv</a:t>
            </a:r>
            <a:endParaRPr lang="en-US" sz="105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4257D62-E91F-464D-976F-366647C7E7D1}"/>
              </a:ext>
            </a:extLst>
          </p:cNvPr>
          <p:cNvSpPr/>
          <p:nvPr/>
        </p:nvSpPr>
        <p:spPr>
          <a:xfrm>
            <a:off x="4209905" y="1581821"/>
            <a:ext cx="1653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en_product6_sep2022.xml</a:t>
            </a:r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CDE36546-644C-488E-B0BF-301EAF6BE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27" y="2170685"/>
            <a:ext cx="538738" cy="666574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72B61B93-2A28-45BD-9FA8-E5AFF7251F52}"/>
              </a:ext>
            </a:extLst>
          </p:cNvPr>
          <p:cNvSpPr/>
          <p:nvPr/>
        </p:nvSpPr>
        <p:spPr>
          <a:xfrm>
            <a:off x="4275269" y="3018876"/>
            <a:ext cx="21050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product_ORPHApackets_childs.xml</a:t>
            </a:r>
          </a:p>
        </p:txBody>
      </p:sp>
      <p:sp>
        <p:nvSpPr>
          <p:cNvPr id="103" name="Accolade ouvrante 102">
            <a:extLst>
              <a:ext uri="{FF2B5EF4-FFF2-40B4-BE49-F238E27FC236}">
                <a16:creationId xmlns:a16="http://schemas.microsoft.com/office/drawing/2014/main" id="{3C34FEE2-AEC2-40F6-A6B0-1378410B88B9}"/>
              </a:ext>
            </a:extLst>
          </p:cNvPr>
          <p:cNvSpPr/>
          <p:nvPr/>
        </p:nvSpPr>
        <p:spPr>
          <a:xfrm>
            <a:off x="3205612" y="1861562"/>
            <a:ext cx="433169" cy="1305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EF0500F9-F39A-4964-991C-1B95B155068B}"/>
              </a:ext>
            </a:extLst>
          </p:cNvPr>
          <p:cNvCxnSpPr/>
          <p:nvPr/>
        </p:nvCxnSpPr>
        <p:spPr>
          <a:xfrm>
            <a:off x="602498" y="3221792"/>
            <a:ext cx="338962" cy="276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EBFCF0-856D-4B66-90B3-48AE2CAC2596}"/>
              </a:ext>
            </a:extLst>
          </p:cNvPr>
          <p:cNvSpPr/>
          <p:nvPr/>
        </p:nvSpPr>
        <p:spPr>
          <a:xfrm>
            <a:off x="980081" y="3344566"/>
            <a:ext cx="1136850" cy="2539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pd_1_6_child.tsv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4722A5-31DD-4716-971E-14D83746A86C}"/>
              </a:ext>
            </a:extLst>
          </p:cNvPr>
          <p:cNvSpPr/>
          <p:nvPr/>
        </p:nvSpPr>
        <p:spPr>
          <a:xfrm>
            <a:off x="4235845" y="741431"/>
            <a:ext cx="1820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err="1"/>
              <a:t>Hp.obo</a:t>
            </a:r>
            <a:br>
              <a:rPr lang="fr-FR" sz="1050" dirty="0"/>
            </a:br>
            <a:r>
              <a:rPr lang="fr-FR" sz="1050" dirty="0"/>
              <a:t>runSolvedRDAnalysis.jar</a:t>
            </a:r>
          </a:p>
          <a:p>
            <a:r>
              <a:rPr lang="fr-FR" sz="1050" dirty="0"/>
              <a:t>Product4_RunSolveRD.xml</a:t>
            </a:r>
            <a:endParaRPr lang="en-US" sz="1050" dirty="0"/>
          </a:p>
        </p:txBody>
      </p:sp>
      <p:pic>
        <p:nvPicPr>
          <p:cNvPr id="109" name="Image 108">
            <a:extLst>
              <a:ext uri="{FF2B5EF4-FFF2-40B4-BE49-F238E27FC236}">
                <a16:creationId xmlns:a16="http://schemas.microsoft.com/office/drawing/2014/main" id="{F63EC558-4A67-4E93-9A1C-99167BB61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28" y="2578"/>
            <a:ext cx="530865" cy="530865"/>
          </a:xfrm>
          <a:prstGeom prst="rect">
            <a:avLst/>
          </a:prstGeom>
        </p:spPr>
      </p:pic>
      <p:sp>
        <p:nvSpPr>
          <p:cNvPr id="110" name="Accolade fermante 109">
            <a:extLst>
              <a:ext uri="{FF2B5EF4-FFF2-40B4-BE49-F238E27FC236}">
                <a16:creationId xmlns:a16="http://schemas.microsoft.com/office/drawing/2014/main" id="{55AA119F-0D42-4AE8-8E6F-FACF4B6097C0}"/>
              </a:ext>
            </a:extLst>
          </p:cNvPr>
          <p:cNvSpPr/>
          <p:nvPr/>
        </p:nvSpPr>
        <p:spPr>
          <a:xfrm>
            <a:off x="9104576" y="1781842"/>
            <a:ext cx="459718" cy="130525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Image 113">
            <a:extLst>
              <a:ext uri="{FF2B5EF4-FFF2-40B4-BE49-F238E27FC236}">
                <a16:creationId xmlns:a16="http://schemas.microsoft.com/office/drawing/2014/main" id="{2F35B194-B539-49F1-BAE5-8AE68B4170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" b="19099"/>
          <a:stretch/>
        </p:blipFill>
        <p:spPr>
          <a:xfrm>
            <a:off x="7316865" y="312998"/>
            <a:ext cx="795313" cy="65538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3A58F65-05F9-4848-BF3B-410EF9F9FEC7}"/>
              </a:ext>
            </a:extLst>
          </p:cNvPr>
          <p:cNvSpPr/>
          <p:nvPr/>
        </p:nvSpPr>
        <p:spPr>
          <a:xfrm>
            <a:off x="9818722" y="2887463"/>
            <a:ext cx="179978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gene_from_json_case.tsv</a:t>
            </a:r>
            <a:endParaRPr lang="en-US" sz="1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75F39-D146-4A35-9AB4-0B84FB196990}"/>
              </a:ext>
            </a:extLst>
          </p:cNvPr>
          <p:cNvSpPr/>
          <p:nvPr/>
        </p:nvSpPr>
        <p:spPr>
          <a:xfrm>
            <a:off x="9187227" y="3276056"/>
            <a:ext cx="2548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gene_from_json_or_solved_case.tsv</a:t>
            </a:r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D663D23-53B7-40A3-BB7D-9A93F2EA3733}"/>
              </a:ext>
            </a:extLst>
          </p:cNvPr>
          <p:cNvSpPr/>
          <p:nvPr/>
        </p:nvSpPr>
        <p:spPr>
          <a:xfrm>
            <a:off x="9670293" y="3082920"/>
            <a:ext cx="1914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gene_from_solved_case.tsv</a:t>
            </a:r>
            <a:endParaRPr lang="en-US" sz="1200" dirty="0"/>
          </a:p>
        </p:txBody>
      </p: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E3F27043-74F5-47BB-AA84-5648DA4A1E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05872" y="2892017"/>
            <a:ext cx="322133" cy="267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E3A55AE-8672-4A83-87BA-982959ECB52F}"/>
              </a:ext>
            </a:extLst>
          </p:cNvPr>
          <p:cNvSpPr/>
          <p:nvPr/>
        </p:nvSpPr>
        <p:spPr>
          <a:xfrm>
            <a:off x="3127986" y="4389833"/>
            <a:ext cx="1880020" cy="2175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FAB7FB36-D6A3-46C3-821A-7EA8ADBC2570}"/>
              </a:ext>
            </a:extLst>
          </p:cNvPr>
          <p:cNvSpPr txBox="1"/>
          <p:nvPr/>
        </p:nvSpPr>
        <p:spPr>
          <a:xfrm>
            <a:off x="3135644" y="4350945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B1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459AC48-A273-4406-BF1E-123FAEBF3BE7}"/>
              </a:ext>
            </a:extLst>
          </p:cNvPr>
          <p:cNvSpPr txBox="1"/>
          <p:nvPr/>
        </p:nvSpPr>
        <p:spPr>
          <a:xfrm>
            <a:off x="3231416" y="4672324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22489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6243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2C1DF2C8-CD50-49DE-A866-E58073994D2F}"/>
              </a:ext>
            </a:extLst>
          </p:cNvPr>
          <p:cNvSpPr txBox="1"/>
          <p:nvPr/>
        </p:nvSpPr>
        <p:spPr>
          <a:xfrm>
            <a:off x="3159888" y="5304164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B2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3F0797D-13A8-4C76-9A72-249D2653F2F6}"/>
              </a:ext>
            </a:extLst>
          </p:cNvPr>
          <p:cNvSpPr txBox="1"/>
          <p:nvPr/>
        </p:nvSpPr>
        <p:spPr>
          <a:xfrm>
            <a:off x="3164234" y="5641707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235600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4712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70E7E7C-82C7-417C-BC8A-7538EDDD6604}"/>
              </a:ext>
            </a:extLst>
          </p:cNvPr>
          <p:cNvSpPr/>
          <p:nvPr/>
        </p:nvSpPr>
        <p:spPr>
          <a:xfrm>
            <a:off x="6341445" y="4355903"/>
            <a:ext cx="1880020" cy="2175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C09D8E7-DB76-4F30-A9B9-278449CBF22D}"/>
              </a:ext>
            </a:extLst>
          </p:cNvPr>
          <p:cNvSpPr txBox="1"/>
          <p:nvPr/>
        </p:nvSpPr>
        <p:spPr>
          <a:xfrm>
            <a:off x="6356866" y="4260988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C1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9A356B-C815-48E2-9722-23574F1BE8EB}"/>
              </a:ext>
            </a:extLst>
          </p:cNvPr>
          <p:cNvSpPr txBox="1"/>
          <p:nvPr/>
        </p:nvSpPr>
        <p:spPr>
          <a:xfrm>
            <a:off x="6399460" y="4636373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83506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125+6243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1604BA3D-C6DF-4B04-9F55-4D493DC23449}"/>
              </a:ext>
            </a:extLst>
          </p:cNvPr>
          <p:cNvSpPr txBox="1"/>
          <p:nvPr/>
        </p:nvSpPr>
        <p:spPr>
          <a:xfrm>
            <a:off x="6373381" y="5345246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>
                    <a:lumMod val="50000"/>
                  </a:schemeClr>
                </a:solidFill>
              </a:rPr>
              <a:t>STEP A2</a:t>
            </a:r>
            <a:endParaRPr lang="en-US" sz="24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7D897E04-D04B-4083-A049-0CBBB2857C3A}"/>
              </a:ext>
            </a:extLst>
          </p:cNvPr>
          <p:cNvSpPr txBox="1"/>
          <p:nvPr/>
        </p:nvSpPr>
        <p:spPr>
          <a:xfrm>
            <a:off x="6405443" y="5781840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708204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5888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C4FCB5F-CF0D-4988-ABC6-BA9B3905F1C8}"/>
              </a:ext>
            </a:extLst>
          </p:cNvPr>
          <p:cNvSpPr/>
          <p:nvPr/>
        </p:nvSpPr>
        <p:spPr>
          <a:xfrm>
            <a:off x="9948605" y="3739144"/>
            <a:ext cx="2243395" cy="30009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200" dirty="0"/>
          </a:p>
          <a:p>
            <a:pPr algn="ctr"/>
            <a:r>
              <a:rPr lang="fr-FR" sz="1200" dirty="0"/>
              <a:t>All cases for the </a:t>
            </a:r>
            <a:r>
              <a:rPr lang="fr-FR" sz="1200" dirty="0" err="1"/>
              <a:t>step</a:t>
            </a:r>
            <a:endParaRPr lang="fr-FR" sz="1200" dirty="0"/>
          </a:p>
          <a:p>
            <a:pPr algn="ctr"/>
            <a:r>
              <a:rPr lang="fr-FR" sz="1200" dirty="0"/>
              <a:t>One </a:t>
            </a:r>
            <a:r>
              <a:rPr lang="fr-FR" sz="1200" dirty="0" err="1"/>
              <a:t>tsv</a:t>
            </a:r>
            <a:r>
              <a:rPr lang="fr-FR" sz="1200" dirty="0"/>
              <a:t> file per case for the </a:t>
            </a:r>
            <a:r>
              <a:rPr lang="fr-FR" sz="1200" dirty="0" err="1"/>
              <a:t>step</a:t>
            </a:r>
            <a:endParaRPr lang="fr-FR" sz="1200" dirty="0"/>
          </a:p>
          <a:p>
            <a:pPr algn="ctr"/>
            <a:br>
              <a:rPr lang="fr-FR" sz="1200" dirty="0"/>
            </a:br>
            <a:r>
              <a:rPr lang="fr-FR" sz="1200" dirty="0"/>
              <a:t>A1 :  List of cases </a:t>
            </a:r>
            <a:r>
              <a:rPr lang="fr-FR" sz="1200" dirty="0" err="1"/>
              <a:t>available</a:t>
            </a:r>
            <a:r>
              <a:rPr lang="fr-FR" sz="1200" dirty="0"/>
              <a:t> A1</a:t>
            </a:r>
            <a:br>
              <a:rPr lang="en-US" sz="1200" dirty="0"/>
            </a:br>
            <a:br>
              <a:rPr lang="fr-FR" sz="1200" dirty="0"/>
            </a:br>
            <a:r>
              <a:rPr lang="fr-FR" sz="1200" dirty="0"/>
              <a:t>B1 :  List of cases </a:t>
            </a:r>
            <a:r>
              <a:rPr lang="fr-FR" sz="1200" dirty="0" err="1"/>
              <a:t>available</a:t>
            </a:r>
            <a:r>
              <a:rPr lang="fr-FR" sz="1200" dirty="0"/>
              <a:t> B1</a:t>
            </a:r>
          </a:p>
          <a:p>
            <a:pPr algn="ctr"/>
            <a:endParaRPr lang="fr-FR" sz="1200" dirty="0"/>
          </a:p>
        </p:txBody>
      </p:sp>
      <p:sp>
        <p:nvSpPr>
          <p:cNvPr id="137" name="Flèche : droite 136">
            <a:extLst>
              <a:ext uri="{FF2B5EF4-FFF2-40B4-BE49-F238E27FC236}">
                <a16:creationId xmlns:a16="http://schemas.microsoft.com/office/drawing/2014/main" id="{655B0915-EC0E-4F34-A10F-A2E1442D2CD7}"/>
              </a:ext>
            </a:extLst>
          </p:cNvPr>
          <p:cNvSpPr/>
          <p:nvPr/>
        </p:nvSpPr>
        <p:spPr>
          <a:xfrm>
            <a:off x="9468063" y="4999190"/>
            <a:ext cx="536556" cy="391228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7ED36F-08B7-444F-BA21-492BDC15156E}"/>
              </a:ext>
            </a:extLst>
          </p:cNvPr>
          <p:cNvSpPr/>
          <p:nvPr/>
        </p:nvSpPr>
        <p:spPr>
          <a:xfrm>
            <a:off x="4450986" y="4544166"/>
            <a:ext cx="1709530" cy="828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Solved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gene</a:t>
            </a:r>
            <a:endParaRPr lang="fr-FR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result</a:t>
            </a:r>
            <a:r>
              <a:rPr lang="fr-FR" sz="1200" dirty="0"/>
              <a:t> CC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48AE26-EB34-4643-80CE-90EAB634C8B9}"/>
              </a:ext>
            </a:extLst>
          </p:cNvPr>
          <p:cNvSpPr/>
          <p:nvPr/>
        </p:nvSpPr>
        <p:spPr>
          <a:xfrm>
            <a:off x="4450986" y="5657711"/>
            <a:ext cx="1709530" cy="828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B1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8A75DE-D504-46E5-AE06-00606738EC56}"/>
              </a:ext>
            </a:extLst>
          </p:cNvPr>
          <p:cNvSpPr/>
          <p:nvPr/>
        </p:nvSpPr>
        <p:spPr>
          <a:xfrm>
            <a:off x="7737057" y="4500357"/>
            <a:ext cx="1699675" cy="1005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r>
              <a:rPr lang="fr-FR" sz="1200" dirty="0"/>
              <a:t>List of cases </a:t>
            </a:r>
            <a:r>
              <a:rPr lang="fr-FR" sz="1200" dirty="0" err="1"/>
              <a:t>available</a:t>
            </a:r>
            <a:r>
              <a:rPr lang="fr-FR" sz="1200" dirty="0"/>
              <a:t> A1 -&gt; check all </a:t>
            </a: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F51D2FF-253A-4024-A302-E484DAE27C7B}"/>
              </a:ext>
            </a:extLst>
          </p:cNvPr>
          <p:cNvSpPr/>
          <p:nvPr/>
        </p:nvSpPr>
        <p:spPr>
          <a:xfrm>
            <a:off x="7695056" y="5625699"/>
            <a:ext cx="1709530" cy="828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200" dirty="0"/>
              <a:t>List of cases of C1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C700C9A-E942-4521-B5B2-53AE74F242BD}"/>
              </a:ext>
            </a:extLst>
          </p:cNvPr>
          <p:cNvSpPr/>
          <p:nvPr/>
        </p:nvSpPr>
        <p:spPr>
          <a:xfrm>
            <a:off x="1415605" y="3725667"/>
            <a:ext cx="6967701" cy="596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INPUT ALL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F483A70-A560-4750-B4F6-EE8A2744E979}"/>
              </a:ext>
            </a:extLst>
          </p:cNvPr>
          <p:cNvSpPr/>
          <p:nvPr/>
        </p:nvSpPr>
        <p:spPr>
          <a:xfrm>
            <a:off x="6445834" y="3817038"/>
            <a:ext cx="179978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gene_from_json_case.tsv</a:t>
            </a:r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23E6E2D-CC90-421E-8F82-0CD64A3EEB25}"/>
              </a:ext>
            </a:extLst>
          </p:cNvPr>
          <p:cNvSpPr/>
          <p:nvPr/>
        </p:nvSpPr>
        <p:spPr>
          <a:xfrm>
            <a:off x="4441173" y="3850782"/>
            <a:ext cx="1890582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2"/>
                </a:solidFill>
              </a:rPr>
              <a:t>6244 </a:t>
            </a:r>
            <a:r>
              <a:rPr lang="fr-FR" sz="1200" b="1" dirty="0" err="1">
                <a:solidFill>
                  <a:schemeClr val="bg2"/>
                </a:solidFill>
              </a:rPr>
              <a:t>json</a:t>
            </a:r>
            <a:r>
              <a:rPr lang="fr-FR" sz="1200" b="1" dirty="0">
                <a:solidFill>
                  <a:schemeClr val="bg2"/>
                </a:solidFill>
              </a:rPr>
              <a:t> </a:t>
            </a:r>
            <a:r>
              <a:rPr lang="fr-FR" sz="1200" b="1" dirty="0" err="1">
                <a:solidFill>
                  <a:schemeClr val="bg2"/>
                </a:solidFill>
              </a:rPr>
              <a:t>results</a:t>
            </a:r>
            <a:r>
              <a:rPr lang="fr-FR" sz="1200" b="1" dirty="0">
                <a:solidFill>
                  <a:schemeClr val="bg2"/>
                </a:solidFill>
              </a:rPr>
              <a:t> CO or CC 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B8DD47D-AB71-4E34-9E2B-689601ED5B67}"/>
              </a:ext>
            </a:extLst>
          </p:cNvPr>
          <p:cNvSpPr txBox="1"/>
          <p:nvPr/>
        </p:nvSpPr>
        <p:spPr>
          <a:xfrm>
            <a:off x="4259228" y="3138986"/>
            <a:ext cx="1978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From</a:t>
            </a:r>
            <a:r>
              <a:rPr lang="fr-FR" sz="1200" dirty="0"/>
              <a:t> RUN JDBOR</a:t>
            </a:r>
            <a:endParaRPr lang="en-US" sz="12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0444E69-DCEC-49CC-B571-DACC8C5EE21F}"/>
              </a:ext>
            </a:extLst>
          </p:cNvPr>
          <p:cNvSpPr/>
          <p:nvPr/>
        </p:nvSpPr>
        <p:spPr>
          <a:xfrm>
            <a:off x="3000194" y="3877901"/>
            <a:ext cx="1136850" cy="2539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pd_1_6_child.tsv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0B9A0C7-A8E2-4657-8051-02D2722E60DC}"/>
              </a:ext>
            </a:extLst>
          </p:cNvPr>
          <p:cNvSpPr/>
          <p:nvPr/>
        </p:nvSpPr>
        <p:spPr>
          <a:xfrm>
            <a:off x="60794" y="6499469"/>
            <a:ext cx="16626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A1 TIME	0.432 </a:t>
            </a:r>
            <a:r>
              <a:rPr lang="en-US" sz="1100" dirty="0" err="1"/>
              <a:t>ms</a:t>
            </a:r>
            <a:br>
              <a:rPr lang="en-US" sz="1100" dirty="0"/>
            </a:br>
            <a:r>
              <a:rPr lang="en-US" sz="1100" dirty="0"/>
              <a:t>A2 TIME	5.253 </a:t>
            </a:r>
            <a:r>
              <a:rPr lang="en-US" sz="1100" dirty="0" err="1"/>
              <a:t>ms</a:t>
            </a:r>
            <a:r>
              <a:rPr lang="en-US" sz="1100" dirty="0"/>
              <a:t> </a:t>
            </a:r>
          </a:p>
          <a:p>
            <a:endParaRPr lang="en-US" sz="11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1C1E9EE-35D0-4FAA-8B7C-EB7BA0DEDB4C}"/>
              </a:ext>
            </a:extLst>
          </p:cNvPr>
          <p:cNvSpPr/>
          <p:nvPr/>
        </p:nvSpPr>
        <p:spPr>
          <a:xfrm>
            <a:off x="3087472" y="6487352"/>
            <a:ext cx="16305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B1 TIME	5.218 </a:t>
            </a:r>
            <a:r>
              <a:rPr lang="en-US" sz="1100" dirty="0" err="1"/>
              <a:t>ms</a:t>
            </a:r>
            <a:br>
              <a:rPr lang="en-US" sz="1100" dirty="0"/>
            </a:br>
            <a:r>
              <a:rPr lang="en-US" sz="1100" dirty="0"/>
              <a:t>B2 TIME	102.6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49FB6F-E61E-4F0A-A87D-3C9F18338ADE}"/>
              </a:ext>
            </a:extLst>
          </p:cNvPr>
          <p:cNvSpPr/>
          <p:nvPr/>
        </p:nvSpPr>
        <p:spPr>
          <a:xfrm>
            <a:off x="6396963" y="6466785"/>
            <a:ext cx="16305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C1 TIME	993.6 </a:t>
            </a:r>
            <a:r>
              <a:rPr lang="en-US" sz="1100" dirty="0" err="1"/>
              <a:t>ms</a:t>
            </a:r>
            <a:br>
              <a:rPr lang="en-US" sz="1100" dirty="0"/>
            </a:br>
            <a:r>
              <a:rPr lang="en-US" sz="1100" dirty="0"/>
              <a:t>C2 TIME	246.1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3D3A57-1157-4D86-A7C9-02AC4F533509}"/>
              </a:ext>
            </a:extLst>
          </p:cNvPr>
          <p:cNvSpPr/>
          <p:nvPr/>
        </p:nvSpPr>
        <p:spPr>
          <a:xfrm>
            <a:off x="5288240" y="90542"/>
            <a:ext cx="252344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StartExecutionTime</a:t>
            </a:r>
            <a:r>
              <a:rPr lang="en-US" sz="1050" dirty="0"/>
              <a:t> : 21/09/2022 09:43:43</a:t>
            </a:r>
          </a:p>
          <a:p>
            <a:r>
              <a:rPr lang="en-US" sz="1050" dirty="0" err="1"/>
              <a:t>EndExecutionTime</a:t>
            </a:r>
            <a:r>
              <a:rPr lang="en-US" sz="1050" dirty="0"/>
              <a:t>   : 21/09/2022 12:54:17</a:t>
            </a:r>
          </a:p>
          <a:p>
            <a:endParaRPr lang="en-US" sz="1050" dirty="0"/>
          </a:p>
        </p:txBody>
      </p:sp>
      <p:sp>
        <p:nvSpPr>
          <p:cNvPr id="158" name="Rectangle 1">
            <a:extLst>
              <a:ext uri="{FF2B5EF4-FFF2-40B4-BE49-F238E27FC236}">
                <a16:creationId xmlns:a16="http://schemas.microsoft.com/office/drawing/2014/main" id="{69DB53E3-9EE6-4F71-B4F6-D1FC6738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31" y="1089558"/>
            <a:ext cx="23127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b_get_gene_from_orpha.py</a:t>
            </a:r>
            <a:endParaRPr kumimoji="0" lang="en-US" altLang="en-US" sz="3200" b="1" u="sng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">
            <a:extLst>
              <a:ext uri="{FF2B5EF4-FFF2-40B4-BE49-F238E27FC236}">
                <a16:creationId xmlns:a16="http://schemas.microsoft.com/office/drawing/2014/main" id="{0C518EEC-10A9-4AB3-B2FF-E1F4ACE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227" y="1316623"/>
            <a:ext cx="23127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a</a:t>
            </a:r>
            <a: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_get_gene_from_case.py</a:t>
            </a:r>
            <a:endParaRPr kumimoji="0" lang="en-US" altLang="en-US" sz="3200" b="1" u="sng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5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7DE0EB-191F-40E9-9DD9-87CCE1F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" y="-2478"/>
            <a:ext cx="10515600" cy="816746"/>
          </a:xfrm>
        </p:spPr>
        <p:txBody>
          <a:bodyPr/>
          <a:lstStyle/>
          <a:p>
            <a:r>
              <a:rPr lang="fr-FR" dirty="0"/>
              <a:t>Freeze 3 workflow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56ACCF-3D54-4426-AE47-72EE14E923AE}"/>
              </a:ext>
            </a:extLst>
          </p:cNvPr>
          <p:cNvSpPr txBox="1"/>
          <p:nvPr/>
        </p:nvSpPr>
        <p:spPr>
          <a:xfrm>
            <a:off x="9540470" y="1040"/>
            <a:ext cx="231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: </a:t>
            </a:r>
            <a:r>
              <a:rPr lang="fr-FR" dirty="0" err="1"/>
              <a:t>september</a:t>
            </a:r>
            <a:r>
              <a:rPr lang="fr-FR" dirty="0"/>
              <a:t> 2022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D90C0-EE7E-41ED-B241-97CF27AEAC63}"/>
              </a:ext>
            </a:extLst>
          </p:cNvPr>
          <p:cNvSpPr/>
          <p:nvPr/>
        </p:nvSpPr>
        <p:spPr>
          <a:xfrm>
            <a:off x="8897621" y="279263"/>
            <a:ext cx="328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4389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orphanet</a:t>
            </a:r>
            <a:r>
              <a:rPr lang="fr-FR" dirty="0"/>
              <a:t> DB (pd6)</a:t>
            </a:r>
            <a:endParaRPr lang="en-US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7DC38-852D-431E-B377-D20B36C2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59762"/>
              </p:ext>
            </p:extLst>
          </p:nvPr>
        </p:nvGraphicFramePr>
        <p:xfrm>
          <a:off x="204800" y="1092491"/>
          <a:ext cx="11312285" cy="307448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58610">
                  <a:extLst>
                    <a:ext uri="{9D8B030D-6E8A-4147-A177-3AD203B41FA5}">
                      <a16:colId xmlns:a16="http://schemas.microsoft.com/office/drawing/2014/main" val="1156172248"/>
                    </a:ext>
                  </a:extLst>
                </a:gridCol>
                <a:gridCol w="3351225">
                  <a:extLst>
                    <a:ext uri="{9D8B030D-6E8A-4147-A177-3AD203B41FA5}">
                      <a16:colId xmlns:a16="http://schemas.microsoft.com/office/drawing/2014/main" val="3968379965"/>
                    </a:ext>
                  </a:extLst>
                </a:gridCol>
                <a:gridCol w="3351225">
                  <a:extLst>
                    <a:ext uri="{9D8B030D-6E8A-4147-A177-3AD203B41FA5}">
                      <a16:colId xmlns:a16="http://schemas.microsoft.com/office/drawing/2014/main" val="1187950286"/>
                    </a:ext>
                  </a:extLst>
                </a:gridCol>
                <a:gridCol w="3351225">
                  <a:extLst>
                    <a:ext uri="{9D8B030D-6E8A-4147-A177-3AD203B41FA5}">
                      <a16:colId xmlns:a16="http://schemas.microsoft.com/office/drawing/2014/main" val="1790006351"/>
                    </a:ext>
                  </a:extLst>
                </a:gridCol>
              </a:tblGrid>
              <a:tr h="692409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8C8C8C"/>
                          </a:solidFill>
                        </a:rPr>
                        <a:t>script</a:t>
                      </a:r>
                      <a:endParaRPr lang="en-US" b="1" dirty="0">
                        <a:solidFill>
                          <a:srgbClr val="8C8C8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u="sng" dirty="0">
                          <a:solidFill>
                            <a:srgbClr val="7F7F7F"/>
                          </a:solidFill>
                        </a:rPr>
                        <a:t>Cytoscape_all.py</a:t>
                      </a:r>
                      <a:endParaRPr lang="en-US" sz="2000" b="1" u="sng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b="1" u="sng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Wikipathway_all_py4cy.py (WK)</a:t>
                      </a:r>
                      <a:endParaRPr lang="en-US" sz="2000" b="1" u="sng" kern="1200" dirty="0">
                        <a:solidFill>
                          <a:srgbClr val="7F7F7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b="1" u="sng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Buildjson_all.py</a:t>
                      </a:r>
                      <a:endParaRPr lang="en-US" sz="2000" b="1" u="sng" kern="1200" dirty="0">
                        <a:solidFill>
                          <a:srgbClr val="7F7F7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15007"/>
                  </a:ext>
                </a:extLst>
              </a:tr>
              <a:tr h="1174084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All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tsv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file per case for all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steps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format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cytoscape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compatible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Nodetype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df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Output WK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Df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variants for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each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steps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40965"/>
                  </a:ext>
                </a:extLst>
              </a:tr>
              <a:tr h="1199359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df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) format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cytoscape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compatible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cytoscape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df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WK info on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Autocomplete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txt file for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each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cases of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each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steps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format for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cytoscape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JS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090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6FBA30CD-61C6-4C14-9130-782F30D623EC}"/>
              </a:ext>
            </a:extLst>
          </p:cNvPr>
          <p:cNvSpPr/>
          <p:nvPr/>
        </p:nvSpPr>
        <p:spPr>
          <a:xfrm>
            <a:off x="1671880" y="1459384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TIME	</a:t>
            </a:r>
            <a:r>
              <a:rPr lang="en-US" sz="1100" dirty="0" err="1"/>
              <a:t>ms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C3FD77-F92D-4007-AF59-57BDDFB1856C}"/>
              </a:ext>
            </a:extLst>
          </p:cNvPr>
          <p:cNvSpPr/>
          <p:nvPr/>
        </p:nvSpPr>
        <p:spPr>
          <a:xfrm>
            <a:off x="8181720" y="1459384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TIME	</a:t>
            </a:r>
            <a:r>
              <a:rPr lang="en-US" sz="1100" dirty="0" err="1"/>
              <a:t>ms</a:t>
            </a:r>
            <a:endParaRPr lang="en-US" sz="11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73BEB5-C92F-45CA-AD3B-C201D970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259" b="15477"/>
          <a:stretch/>
        </p:blipFill>
        <p:spPr>
          <a:xfrm>
            <a:off x="3142704" y="2220686"/>
            <a:ext cx="875769" cy="598714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2C7D6FB9-AF62-4D94-B39E-7AC28FBD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259" b="15477"/>
          <a:stretch/>
        </p:blipFill>
        <p:spPr>
          <a:xfrm>
            <a:off x="3103682" y="3439887"/>
            <a:ext cx="875769" cy="598714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2AF996B1-2231-43D2-9EE3-EA8B5CB9A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259" b="15477"/>
          <a:stretch/>
        </p:blipFill>
        <p:spPr>
          <a:xfrm>
            <a:off x="6219552" y="2161732"/>
            <a:ext cx="875769" cy="598714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9C551375-C6D0-4F32-9066-0A6308B36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259" b="15477"/>
          <a:stretch/>
        </p:blipFill>
        <p:spPr>
          <a:xfrm>
            <a:off x="6422916" y="3439887"/>
            <a:ext cx="875769" cy="598714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75258A36-11FD-4BB6-96AD-EF946D42A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259" b="15477"/>
          <a:stretch/>
        </p:blipFill>
        <p:spPr>
          <a:xfrm>
            <a:off x="11425238" y="2211533"/>
            <a:ext cx="875769" cy="5987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83AB97-5F3C-41BF-85DB-816743D4D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0"/>
          <a:stretch/>
        </p:blipFill>
        <p:spPr>
          <a:xfrm>
            <a:off x="11447203" y="3645233"/>
            <a:ext cx="853804" cy="72795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2603C32-D9A8-414E-B9BF-313FD6073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18809" r="10835" b="18809"/>
          <a:stretch/>
        </p:blipFill>
        <p:spPr>
          <a:xfrm>
            <a:off x="11463835" y="2998098"/>
            <a:ext cx="778701" cy="59871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1BFE826-8798-439F-A55C-7CEBCE91535E}"/>
              </a:ext>
            </a:extLst>
          </p:cNvPr>
          <p:cNvSpPr/>
          <p:nvPr/>
        </p:nvSpPr>
        <p:spPr>
          <a:xfrm>
            <a:off x="0" y="4257216"/>
            <a:ext cx="12177750" cy="25799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80B3937-31BA-4EFB-8611-0D18FC47BCAF}"/>
              </a:ext>
            </a:extLst>
          </p:cNvPr>
          <p:cNvSpPr txBox="1"/>
          <p:nvPr/>
        </p:nvSpPr>
        <p:spPr>
          <a:xfrm>
            <a:off x="204800" y="5443372"/>
            <a:ext cx="1999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>
                    <a:lumMod val="50000"/>
                  </a:schemeClr>
                </a:solidFill>
              </a:rPr>
              <a:t>Run_all_script.py</a:t>
            </a:r>
            <a:endParaRPr lang="en-US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itre 3">
            <a:extLst>
              <a:ext uri="{FF2B5EF4-FFF2-40B4-BE49-F238E27FC236}">
                <a16:creationId xmlns:a16="http://schemas.microsoft.com/office/drawing/2014/main" id="{8F0F2E78-0508-47A3-BB4E-8296D90546B5}"/>
              </a:ext>
            </a:extLst>
          </p:cNvPr>
          <p:cNvSpPr txBox="1">
            <a:spLocks/>
          </p:cNvSpPr>
          <p:nvPr/>
        </p:nvSpPr>
        <p:spPr>
          <a:xfrm>
            <a:off x="166650" y="4158675"/>
            <a:ext cx="1051560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Freeze 3 Process :</a:t>
            </a:r>
            <a:endParaRPr lang="en-US" dirty="0"/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F20EB0CE-96E1-49A7-951B-92BE386F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514" y="4733004"/>
            <a:ext cx="231271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a</a:t>
            </a:r>
            <a: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_get_gene_from_case.py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JetBrains Mono"/>
              </a:rPr>
              <a:t>Cf</a:t>
            </a:r>
            <a:r>
              <a:rPr lang="en-US" altLang="en-US" sz="1400" dirty="0">
                <a:latin typeface="JetBrains Mono"/>
              </a:rPr>
              <a:t> square blue </a:t>
            </a:r>
            <a:r>
              <a:rPr lang="en-US" altLang="en-US" sz="1400" dirty="0" err="1">
                <a:latin typeface="JetBrains Mono"/>
              </a:rPr>
              <a:t>prev</a:t>
            </a:r>
            <a:r>
              <a:rPr lang="en-US" altLang="en-US" sz="1400" dirty="0">
                <a:latin typeface="JetBrains Mono"/>
              </a:rPr>
              <a:t> page</a:t>
            </a:r>
            <a:b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b_get_gene_from_orpha.py</a:t>
            </a:r>
            <a:b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</a:br>
            <a:r>
              <a:rPr lang="en-US" altLang="en-US" sz="1400" dirty="0" err="1">
                <a:latin typeface="JetBrains Mono"/>
              </a:rPr>
              <a:t>Cf</a:t>
            </a:r>
            <a:r>
              <a:rPr lang="en-US" altLang="en-US" sz="1400" dirty="0">
                <a:latin typeface="JetBrains Mono"/>
              </a:rPr>
              <a:t> square orange </a:t>
            </a:r>
            <a:r>
              <a:rPr lang="en-US" altLang="en-US" sz="1400" dirty="0" err="1">
                <a:latin typeface="JetBrains Mono"/>
              </a:rPr>
              <a:t>prev</a:t>
            </a:r>
            <a:r>
              <a:rPr lang="en-US" altLang="en-US" sz="1400" dirty="0">
                <a:latin typeface="JetBrains Mono"/>
              </a:rPr>
              <a:t> page</a:t>
            </a:r>
            <a:endParaRPr kumimoji="0" lang="en-US" altLang="en-US" sz="1400" b="1" u="sng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c_ get_ALL_nodetype.py</a:t>
            </a:r>
            <a:b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en-US" altLang="en-US" sz="1400" dirty="0" err="1">
                <a:latin typeface="JetBrains Mono"/>
              </a:rPr>
              <a:t>Cf</a:t>
            </a:r>
            <a:r>
              <a:rPr lang="en-US" altLang="en-US" sz="1400" dirty="0">
                <a:latin typeface="JetBrains Mono"/>
              </a:rPr>
              <a:t> tab above, build df only the </a:t>
            </a:r>
            <a:r>
              <a:rPr lang="en-US" altLang="en-US" sz="1400" dirty="0" err="1">
                <a:latin typeface="JetBrains Mono"/>
              </a:rPr>
              <a:t>cytoscape</a:t>
            </a:r>
            <a:r>
              <a:rPr lang="en-US" altLang="en-US" sz="1400" dirty="0">
                <a:latin typeface="JetBrains Mono"/>
              </a:rPr>
              <a:t> </a:t>
            </a:r>
            <a:r>
              <a:rPr lang="en-US" altLang="en-US" sz="1400" dirty="0" err="1">
                <a:latin typeface="JetBrains Mono"/>
              </a:rPr>
              <a:t>js</a:t>
            </a:r>
            <a:r>
              <a:rPr lang="en-US" altLang="en-US" sz="1400" dirty="0">
                <a:latin typeface="JetBrains Mono"/>
              </a:rPr>
              <a:t> app to discriminate nodes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94" name="Rectangle 1">
            <a:extLst>
              <a:ext uri="{FF2B5EF4-FFF2-40B4-BE49-F238E27FC236}">
                <a16:creationId xmlns:a16="http://schemas.microsoft.com/office/drawing/2014/main" id="{604F882C-EB75-4B15-B39E-8D1A39D0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820" y="1813514"/>
            <a:ext cx="205738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c_</a:t>
            </a:r>
            <a:r>
              <a:rPr kumimoji="0" lang="en-US" altLang="en-US" sz="1400" b="1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 get_ALL_nodetype.py</a:t>
            </a:r>
            <a:endParaRPr kumimoji="0" lang="en-US" altLang="en-US" sz="3200" b="1" u="sng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6563F8C7-5FB9-42C3-85F2-ACC6DFF1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977" y="4706030"/>
            <a:ext cx="143572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1_stepA2.py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1_stepB1.py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1_stepB2.py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1_stepC1.py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1_stepC2.py</a:t>
            </a:r>
            <a:b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en-US" altLang="en-US" sz="1400" dirty="0" err="1">
                <a:latin typeface="JetBrains Mono"/>
              </a:rPr>
              <a:t>Cf</a:t>
            </a:r>
            <a:r>
              <a:rPr lang="en-US" altLang="en-US" sz="1400" dirty="0">
                <a:latin typeface="JetBrains Mono"/>
              </a:rPr>
              <a:t> green section previous page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108" name="Accolade ouvrante 107">
            <a:extLst>
              <a:ext uri="{FF2B5EF4-FFF2-40B4-BE49-F238E27FC236}">
                <a16:creationId xmlns:a16="http://schemas.microsoft.com/office/drawing/2014/main" id="{5DF271DD-DE11-472B-8BF0-0CA6360E7FF1}"/>
              </a:ext>
            </a:extLst>
          </p:cNvPr>
          <p:cNvSpPr/>
          <p:nvPr/>
        </p:nvSpPr>
        <p:spPr>
          <a:xfrm>
            <a:off x="2347629" y="4903416"/>
            <a:ext cx="495669" cy="1219864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9D197F82-8E31-4931-B5AF-6A414EB0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0" y="5902946"/>
            <a:ext cx="171739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p</a:t>
            </a: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ath_variable.py</a:t>
            </a:r>
            <a:b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en-US" altLang="en-US" sz="1400" dirty="0">
                <a:latin typeface="JetBrains Mono"/>
              </a:rPr>
              <a:t>contain all paths to </a:t>
            </a:r>
            <a:r>
              <a:rPr lang="en-US" altLang="en-US" sz="1400" dirty="0" err="1">
                <a:latin typeface="JetBrains Mono"/>
              </a:rPr>
              <a:t>lauch</a:t>
            </a:r>
            <a:r>
              <a:rPr lang="en-US" altLang="en-US" sz="1400" dirty="0">
                <a:latin typeface="JetBrains Mono"/>
              </a:rPr>
              <a:t> all the process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112" name="Rectangle 1">
            <a:extLst>
              <a:ext uri="{FF2B5EF4-FFF2-40B4-BE49-F238E27FC236}">
                <a16:creationId xmlns:a16="http://schemas.microsoft.com/office/drawing/2014/main" id="{CBF27207-59DA-4BBE-B447-97E1649E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264" y="4761901"/>
            <a:ext cx="231271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2_cytoscape_all.py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3_wikipathway_all_py4cy.py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4_buildjson_all.py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JetBrains Mono"/>
              </a:rPr>
              <a:t>Cf</a:t>
            </a:r>
            <a:r>
              <a:rPr lang="en-US" altLang="en-US" sz="1400" dirty="0">
                <a:latin typeface="JetBrains Mono"/>
              </a:rPr>
              <a:t> tab above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113" name="Rectangle 1">
            <a:extLst>
              <a:ext uri="{FF2B5EF4-FFF2-40B4-BE49-F238E27FC236}">
                <a16:creationId xmlns:a16="http://schemas.microsoft.com/office/drawing/2014/main" id="{F7261D7E-85C0-422A-8F0C-196AAD53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32" y="4718042"/>
            <a:ext cx="250039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0_set_environment.py</a:t>
            </a:r>
            <a:b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en-US" altLang="en-US" sz="1400" dirty="0">
                <a:latin typeface="JetBrains Mono"/>
              </a:rPr>
              <a:t>create all folder for output files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00_build_homepage.py</a:t>
            </a:r>
            <a:br>
              <a:rPr lang="en-US" altLang="en-US" sz="1400" b="1" u="sng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en-US" altLang="en-US" sz="1400" dirty="0">
                <a:latin typeface="JetBrains Mono"/>
              </a:rPr>
              <a:t>build the homepage network of the </a:t>
            </a:r>
            <a:r>
              <a:rPr lang="en-US" altLang="en-US" sz="1400" dirty="0" err="1">
                <a:latin typeface="JetBrains Mono"/>
              </a:rPr>
              <a:t>cytoscape</a:t>
            </a:r>
            <a:r>
              <a:rPr lang="en-US" altLang="en-US" sz="1400" dirty="0">
                <a:latin typeface="JetBrains Mono"/>
              </a:rPr>
              <a:t> </a:t>
            </a:r>
            <a:r>
              <a:rPr lang="en-US" altLang="en-US" sz="1400" dirty="0" err="1">
                <a:latin typeface="JetBrains Mono"/>
              </a:rPr>
              <a:t>js</a:t>
            </a:r>
            <a:r>
              <a:rPr lang="en-US" altLang="en-US" sz="1400" dirty="0">
                <a:latin typeface="JetBrains Mono"/>
              </a:rPr>
              <a:t> app in </a:t>
            </a:r>
            <a:r>
              <a:rPr lang="en-US" altLang="en-US" sz="1400" dirty="0" err="1">
                <a:latin typeface="JetBrains Mono"/>
              </a:rPr>
              <a:t>tsv</a:t>
            </a:r>
            <a:r>
              <a:rPr lang="en-US" altLang="en-US" sz="1400" dirty="0">
                <a:latin typeface="JetBrains Mono"/>
              </a:rPr>
              <a:t> format </a:t>
            </a:r>
            <a:r>
              <a:rPr lang="en-US" altLang="en-US" sz="1400" dirty="0" err="1">
                <a:latin typeface="JetBrains Mono"/>
              </a:rPr>
              <a:t>cytoscape</a:t>
            </a:r>
            <a:r>
              <a:rPr lang="en-US" altLang="en-US" sz="1400" dirty="0">
                <a:latin typeface="JetBrains Mono"/>
              </a:rPr>
              <a:t> compatible and json format </a:t>
            </a:r>
            <a:r>
              <a:rPr lang="en-US" altLang="en-US" sz="1400" dirty="0" err="1">
                <a:latin typeface="JetBrains Mono"/>
              </a:rPr>
              <a:t>cytoscape</a:t>
            </a:r>
            <a:r>
              <a:rPr lang="en-US" altLang="en-US" sz="1400" dirty="0">
                <a:latin typeface="JetBrains Mono"/>
              </a:rPr>
              <a:t> </a:t>
            </a:r>
            <a:r>
              <a:rPr lang="en-US" altLang="en-US" sz="1400" dirty="0" err="1">
                <a:latin typeface="JetBrains Mono"/>
              </a:rPr>
              <a:t>js</a:t>
            </a:r>
            <a:r>
              <a:rPr lang="en-US" altLang="en-US" sz="1400" dirty="0">
                <a:latin typeface="JetBrains Mono"/>
              </a:rPr>
              <a:t> compatible</a:t>
            </a:r>
            <a:endParaRPr lang="en-US" altLang="en-US" sz="1400" b="1" u="sng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88528-848B-4598-891D-6FF7737B79F7}"/>
              </a:ext>
            </a:extLst>
          </p:cNvPr>
          <p:cNvSpPr/>
          <p:nvPr/>
        </p:nvSpPr>
        <p:spPr>
          <a:xfrm>
            <a:off x="5424450" y="1447373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TIME	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37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7DE0EB-191F-40E9-9DD9-87CCE1F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" y="-2478"/>
            <a:ext cx="10515600" cy="816746"/>
          </a:xfrm>
        </p:spPr>
        <p:txBody>
          <a:bodyPr/>
          <a:lstStyle/>
          <a:p>
            <a:r>
              <a:rPr lang="fr-FR" dirty="0"/>
              <a:t>Freeze 3 workflow</a:t>
            </a:r>
            <a:endParaRPr lang="en-US" dirty="0"/>
          </a:p>
        </p:txBody>
      </p:sp>
      <p:sp>
        <p:nvSpPr>
          <p:cNvPr id="89" name="Titre 3">
            <a:extLst>
              <a:ext uri="{FF2B5EF4-FFF2-40B4-BE49-F238E27FC236}">
                <a16:creationId xmlns:a16="http://schemas.microsoft.com/office/drawing/2014/main" id="{8F0F2E78-0508-47A3-BB4E-8296D90546B5}"/>
              </a:ext>
            </a:extLst>
          </p:cNvPr>
          <p:cNvSpPr txBox="1">
            <a:spLocks/>
          </p:cNvSpPr>
          <p:nvPr/>
        </p:nvSpPr>
        <p:spPr>
          <a:xfrm>
            <a:off x="468491" y="354447"/>
            <a:ext cx="1051560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Dataframes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EB8AEA-83A4-4DCF-B1AD-42F5C8DAC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1" y="2029935"/>
            <a:ext cx="5992575" cy="2611947"/>
          </a:xfrm>
          <a:prstGeom prst="rect">
            <a:avLst/>
          </a:prstGeom>
        </p:spPr>
      </p:pic>
      <p:sp>
        <p:nvSpPr>
          <p:cNvPr id="30" name="Rectangle 1">
            <a:extLst>
              <a:ext uri="{FF2B5EF4-FFF2-40B4-BE49-F238E27FC236}">
                <a16:creationId xmlns:a16="http://schemas.microsoft.com/office/drawing/2014/main" id="{E3A05A42-4EBE-421D-B125-1BF43C79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53" y="1600564"/>
            <a:ext cx="31509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First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Dataframe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output of all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steps</a:t>
            </a:r>
            <a:endParaRPr lang="en-US" altLang="en-US" sz="1400" b="1" u="sng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FCF8A5F-F9F0-4A6D-AC29-5AA700AA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72" y="2340180"/>
            <a:ext cx="385978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LEGEND :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phenopacket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Solved Cases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linked to the solved case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Score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value of the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egdes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interactions depending on the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SolveRD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algorithme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score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    </a:t>
            </a:r>
            <a:r>
              <a:rPr lang="fr-FR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R</a:t>
            </a: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ank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rank of the associations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    </a:t>
            </a:r>
            <a:r>
              <a:rPr lang="fr-FR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symbol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genes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related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to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endParaRPr lang="fr-FR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    </a:t>
            </a:r>
            <a:r>
              <a:rPr lang="fr-FR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child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child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    </a:t>
            </a:r>
            <a:r>
              <a:rPr lang="fr-FR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gene_child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gene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related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to the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child</a:t>
            </a:r>
            <a:r>
              <a:rPr lang="fr-FR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047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7DE0EB-191F-40E9-9DD9-87CCE1F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" y="-2478"/>
            <a:ext cx="10515600" cy="816746"/>
          </a:xfrm>
        </p:spPr>
        <p:txBody>
          <a:bodyPr/>
          <a:lstStyle/>
          <a:p>
            <a:r>
              <a:rPr lang="fr-FR" dirty="0"/>
              <a:t>Freeze 3 workflow</a:t>
            </a:r>
            <a:endParaRPr lang="en-US" dirty="0"/>
          </a:p>
        </p:txBody>
      </p:sp>
      <p:sp>
        <p:nvSpPr>
          <p:cNvPr id="89" name="Titre 3">
            <a:extLst>
              <a:ext uri="{FF2B5EF4-FFF2-40B4-BE49-F238E27FC236}">
                <a16:creationId xmlns:a16="http://schemas.microsoft.com/office/drawing/2014/main" id="{8F0F2E78-0508-47A3-BB4E-8296D90546B5}"/>
              </a:ext>
            </a:extLst>
          </p:cNvPr>
          <p:cNvSpPr txBox="1">
            <a:spLocks/>
          </p:cNvSpPr>
          <p:nvPr/>
        </p:nvSpPr>
        <p:spPr>
          <a:xfrm>
            <a:off x="468491" y="354447"/>
            <a:ext cx="1051560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Dataframes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D9DE15-141E-4BAC-9B5A-8F29273B2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6" y="1979811"/>
            <a:ext cx="6134632" cy="289585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A608341A-44C0-4A24-AAF4-620DD4BC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53" y="1600564"/>
            <a:ext cx="32752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Cytoscape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df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based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on the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previous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df</a:t>
            </a:r>
            <a:endParaRPr lang="en-US" altLang="en-US" sz="1400" b="1" u="sng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4D9B322-2287-4694-B1FE-F7225DD8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561577"/>
            <a:ext cx="361617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Add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wikipathway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info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into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cytoscape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df</a:t>
            </a:r>
            <a:endParaRPr lang="en-US" altLang="en-US" sz="1400" b="1" u="sng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B3D4EDE-1A04-4DF2-BB35-623691C7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91" y="4690996"/>
            <a:ext cx="39703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LEGEND :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node1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Name of the first node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node2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Name of the node related to node1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Score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value of the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egdes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interactions depending on the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SolveRD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algorithme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score.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o = interaction between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and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child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g = interaction between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or cases and gene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7107ACA-14D7-4AF8-80D8-3AF3E218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946" y="5155906"/>
            <a:ext cx="385978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LEGEND :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type_interaction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add a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collunms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to know the type of interaction</a:t>
            </a:r>
            <a:b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score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: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wk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mean it s a </a:t>
            </a:r>
            <a:r>
              <a:rPr lang="en-US" altLang="en-US" sz="1200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wikipathway</a:t>
            </a: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interaction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437C94-A744-4158-B41B-9BD71CE71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/>
        </p:blipFill>
        <p:spPr>
          <a:xfrm>
            <a:off x="727968" y="1979811"/>
            <a:ext cx="3835153" cy="2583822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A60ED91-C664-47AF-956B-C8DE9513E4AF}"/>
              </a:ext>
            </a:extLst>
          </p:cNvPr>
          <p:cNvSpPr/>
          <p:nvPr/>
        </p:nvSpPr>
        <p:spPr>
          <a:xfrm>
            <a:off x="5078027" y="3071674"/>
            <a:ext cx="541538" cy="292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7DE0EB-191F-40E9-9DD9-87CCE1F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" y="-2478"/>
            <a:ext cx="10515600" cy="816746"/>
          </a:xfrm>
        </p:spPr>
        <p:txBody>
          <a:bodyPr/>
          <a:lstStyle/>
          <a:p>
            <a:r>
              <a:rPr lang="fr-FR" dirty="0"/>
              <a:t>Freeze 3 workflow</a:t>
            </a:r>
            <a:endParaRPr lang="en-US" dirty="0"/>
          </a:p>
        </p:txBody>
      </p:sp>
      <p:sp>
        <p:nvSpPr>
          <p:cNvPr id="89" name="Titre 3">
            <a:extLst>
              <a:ext uri="{FF2B5EF4-FFF2-40B4-BE49-F238E27FC236}">
                <a16:creationId xmlns:a16="http://schemas.microsoft.com/office/drawing/2014/main" id="{8F0F2E78-0508-47A3-BB4E-8296D90546B5}"/>
              </a:ext>
            </a:extLst>
          </p:cNvPr>
          <p:cNvSpPr txBox="1">
            <a:spLocks/>
          </p:cNvSpPr>
          <p:nvPr/>
        </p:nvSpPr>
        <p:spPr>
          <a:xfrm>
            <a:off x="468491" y="354447"/>
            <a:ext cx="1051560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Dataframes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7C4DF6-9F63-4748-81CE-69C8C1522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1" y="1491689"/>
            <a:ext cx="3391965" cy="13713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97674D-D91F-4E52-8C68-08D29E3C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8" y="152416"/>
            <a:ext cx="3319588" cy="14766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58E394-7E37-42B7-A396-7BFC85796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68" y="1783995"/>
            <a:ext cx="3319588" cy="14130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F9958F-16AB-4DEA-B26F-A7CC0EE6C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89" y="3320320"/>
            <a:ext cx="2969967" cy="15688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BA052C7-4F4F-4225-85C5-F74468AE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6" y="5012390"/>
            <a:ext cx="2764180" cy="163218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4928D8-41A4-4D7D-B569-938FA7C46D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4" y="2863028"/>
            <a:ext cx="4224240" cy="3885534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71647AE2-46BE-4424-B4D2-FDAD92E1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7" y="1134764"/>
            <a:ext cx="557456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Json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format for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cytoscape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Js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based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on the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previous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wikipathway</a:t>
            </a:r>
            <a:r>
              <a:rPr lang="fr-FR" altLang="en-US" sz="1400" b="1" u="sng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</a:t>
            </a:r>
            <a:r>
              <a:rPr lang="fr-FR" altLang="en-US" sz="1400" b="1" u="sng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df</a:t>
            </a:r>
            <a:endParaRPr lang="en-US" altLang="en-US" sz="1400" b="1" u="sng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9372D9B-13B3-4AB5-A895-27A5C569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3" y="4047207"/>
            <a:ext cx="92382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Edges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EDFD177-CDB7-4475-897A-705B1434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84" y="2002938"/>
            <a:ext cx="17760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Structure of the json file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A3057C78-D49C-4A10-89B7-11AA76BE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06" y="504784"/>
            <a:ext cx="13242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Nodes : </a:t>
            </a: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orphacode</a:t>
            </a: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data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A720F3A-B2EE-4A61-BF16-E90C0EDC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088" y="2084444"/>
            <a:ext cx="13242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Nodes : </a:t>
            </a: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wikipathway</a:t>
            </a: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data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600B68BD-5844-4051-9938-2F70407E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06" y="3967520"/>
            <a:ext cx="13242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Nodes : </a:t>
            </a:r>
            <a:b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gene data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9344278-321D-4CD9-9961-A93295D4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088" y="5432708"/>
            <a:ext cx="221994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Nodes : </a:t>
            </a:r>
            <a:b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 err="1">
                <a:solidFill>
                  <a:schemeClr val="bg2">
                    <a:lumMod val="10000"/>
                  </a:schemeClr>
                </a:solidFill>
                <a:latin typeface="JetBrains Mono"/>
              </a:rPr>
              <a:t>phenopacket</a:t>
            </a: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(solved case)</a:t>
            </a:r>
            <a:b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altLang="en-US" sz="1200" b="1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 data </a:t>
            </a:r>
            <a:endParaRPr lang="en-US" altLang="en-US" sz="1200" dirty="0">
              <a:solidFill>
                <a:schemeClr val="bg2">
                  <a:lumMod val="10000"/>
                </a:schemeClr>
              </a:solidFill>
              <a:latin typeface="JetBrains Mono"/>
            </a:endParaRP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691C05C5-89D8-476F-BDDD-93F54B4FA579}"/>
              </a:ext>
            </a:extLst>
          </p:cNvPr>
          <p:cNvSpPr/>
          <p:nvPr/>
        </p:nvSpPr>
        <p:spPr>
          <a:xfrm>
            <a:off x="4154359" y="1720070"/>
            <a:ext cx="310445" cy="728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B6082A4F-F62D-4254-AC30-3C2D1A607135}"/>
              </a:ext>
            </a:extLst>
          </p:cNvPr>
          <p:cNvSpPr/>
          <p:nvPr/>
        </p:nvSpPr>
        <p:spPr>
          <a:xfrm>
            <a:off x="4690218" y="3794227"/>
            <a:ext cx="310445" cy="728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F4F77D74-BCE0-448E-86DC-9857B5EF088A}"/>
              </a:ext>
            </a:extLst>
          </p:cNvPr>
          <p:cNvSpPr/>
          <p:nvPr/>
        </p:nvSpPr>
        <p:spPr>
          <a:xfrm>
            <a:off x="8236265" y="345459"/>
            <a:ext cx="284601" cy="7803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3003CE37-A0F1-43F2-AE57-A88B0B40BF1F}"/>
              </a:ext>
            </a:extLst>
          </p:cNvPr>
          <p:cNvSpPr/>
          <p:nvPr/>
        </p:nvSpPr>
        <p:spPr>
          <a:xfrm>
            <a:off x="8393946" y="2058658"/>
            <a:ext cx="284601" cy="7803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0C611DAB-80FC-4C08-A2E5-2604766E9E9C}"/>
              </a:ext>
            </a:extLst>
          </p:cNvPr>
          <p:cNvSpPr/>
          <p:nvPr/>
        </p:nvSpPr>
        <p:spPr>
          <a:xfrm>
            <a:off x="8468273" y="3934047"/>
            <a:ext cx="284601" cy="7803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F7B0A104-5798-424B-9B50-60964EAC90B9}"/>
              </a:ext>
            </a:extLst>
          </p:cNvPr>
          <p:cNvSpPr/>
          <p:nvPr/>
        </p:nvSpPr>
        <p:spPr>
          <a:xfrm>
            <a:off x="8546467" y="5417508"/>
            <a:ext cx="284601" cy="7803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2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862</Words>
  <Application>Microsoft Office PowerPoint</Application>
  <PresentationFormat>Grand écran</PresentationFormat>
  <Paragraphs>136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Thème Office</vt:lpstr>
      <vt:lpstr>Freeze 3 workflow</vt:lpstr>
      <vt:lpstr>Freeze 3 workflow</vt:lpstr>
      <vt:lpstr>Freeze 3 workflow</vt:lpstr>
      <vt:lpstr>Freeze 3 workflow</vt:lpstr>
      <vt:lpstr>Freeze 3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3 workflow</dc:title>
  <dc:creator>Maroua Chahdil</dc:creator>
  <cp:lastModifiedBy>Maroua Chahdil</cp:lastModifiedBy>
  <cp:revision>42</cp:revision>
  <dcterms:created xsi:type="dcterms:W3CDTF">2022-10-04T07:28:42Z</dcterms:created>
  <dcterms:modified xsi:type="dcterms:W3CDTF">2022-10-05T08:59:41Z</dcterms:modified>
</cp:coreProperties>
</file>