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WAQCZZkaI8fjD550Tuqlm/Au5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7DA33B-8253-48A1-AF57-3DBC216976AB}">
  <a:tblStyle styleId="{0E7DA33B-8253-48A1-AF57-3DBC216976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10703" y="197534"/>
            <a:ext cx="882627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Freeze1-patch3 (2021-08-02)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8,782 phenopackets ; 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5,383 with no parents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5,093 with 1 HPO ; 5,091 with 1 HPO+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3,706 with 5 HPO+ (before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2,901 with 5 HPO+ (after curation)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computed on 14/09/2022</a:t>
            </a:r>
            <a:endParaRPr/>
          </a:p>
        </p:txBody>
      </p:sp>
      <p:graphicFrame>
        <p:nvGraphicFramePr>
          <p:cNvPr id="89" name="Google Shape;89;p1"/>
          <p:cNvGraphicFramePr/>
          <p:nvPr/>
        </p:nvGraphicFramePr>
        <p:xfrm>
          <a:off x="305351" y="2570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{0E7DA33B-8253-48A1-AF57-3DBC216976AB}</a:tableStyleId>
              </a:tblPr>
              <a:tblGrid>
                <a:gridCol w="4144150"/>
                <a:gridCol w="2758275"/>
                <a:gridCol w="30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solved cases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Number of unsolved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GPAP (solved = status “solved”)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1,273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7,509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Orphanet (solved = solved with gene)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8,171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Excluding parents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4,788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1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4,546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3,277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After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2,504 (81 with gene)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an ORPHAcode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 OMIM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810703" y="197534"/>
            <a:ext cx="1107935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Freeze2-patch (2021-08-02)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3,260 phenopackets  ; 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2,316 with no parents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2,202 with 1 HPO ; 2,195 with 1 HPO+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1,491 with 5 HPO+ (before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1,239 with 5 HPO+ (after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computed on 14/09/2022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305351" y="2570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{0E7DA33B-8253-48A1-AF57-3DBC216976AB}</a:tableStyleId>
              </a:tblPr>
              <a:tblGrid>
                <a:gridCol w="4144150"/>
                <a:gridCol w="2758275"/>
                <a:gridCol w="30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solved cases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Number of unsolved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GPAP (solved = status “solved”)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3,170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Orphanet (solved = solved with gene)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3,214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Excluding parents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2,274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1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2,153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1,463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After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1,212 (56 with gene)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an ORPHAcode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 OMIM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810704" y="197534"/>
            <a:ext cx="561295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Freezes 1+2 (no duplicates)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11,881 phenopackets ; ; 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7,617 with no parents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7,219 with 1 HPO ; 7,210 with 1 HPO+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5,137 with 5 HPO+ (before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4,095 with 5 HPO+ (after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computed on 15/09/2022</a:t>
            </a:r>
            <a:endParaRPr/>
          </a:p>
        </p:txBody>
      </p:sp>
      <p:graphicFrame>
        <p:nvGraphicFramePr>
          <p:cNvPr id="101" name="Google Shape;101;p3"/>
          <p:cNvGraphicFramePr/>
          <p:nvPr/>
        </p:nvGraphicFramePr>
        <p:xfrm>
          <a:off x="305351" y="2570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{0E7DA33B-8253-48A1-AF57-3DBC216976AB}</a:tableStyleId>
              </a:tblPr>
              <a:tblGrid>
                <a:gridCol w="4144150"/>
                <a:gridCol w="2758275"/>
                <a:gridCol w="30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solved cases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Number of unsolved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GPAP (solved = status “solved”)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1,354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10,527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Orphanet (solved = solved with gene)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11,227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Excluding parents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6,982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1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6,625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4,682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After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3,673 (136 with gene)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an ORPHAcode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 OMIM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10704" y="197534"/>
            <a:ext cx="1052785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Freeze3 (2022-04-01)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10,571 phenopackets ; 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10,446 with no parents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5,766 with 1 HPO ; 5,758 with 1 HPO+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2,857 with 5 HPO+ (before curation)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2,194 with 5 HPO+ (after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computed on 14/09/2022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305351" y="2570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{0E7DA33B-8253-48A1-AF57-3DBC216976AB}</a:tableStyleId>
              </a:tblPr>
              <a:tblGrid>
                <a:gridCol w="4144150"/>
                <a:gridCol w="2758275"/>
                <a:gridCol w="30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solved cases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Number of unsolved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GPAP (solved = status “solved”)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10,514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Orphanet (solved = solved with gene)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10,538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Excluding parents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10,413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1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5,725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2,838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After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2,177 (78 with gene)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an ORPHAcode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 OMIM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5"/>
          <p:cNvGraphicFramePr/>
          <p:nvPr/>
        </p:nvGraphicFramePr>
        <p:xfrm>
          <a:off x="305351" y="26425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{0E7DA33B-8253-48A1-AF57-3DBC216976AB}</a:tableStyleId>
              </a:tblPr>
              <a:tblGrid>
                <a:gridCol w="4144150"/>
                <a:gridCol w="2758275"/>
                <a:gridCol w="308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solved cases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Number of unsolved cases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GPAP (solved = status “solved”)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1,410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20,854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Total Orphanet (solved = solved with gene)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21,577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Excluding parents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17,322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With 1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12,279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7,459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F0000"/>
                          </a:solidFill>
                        </a:rPr>
                        <a:t>After curation with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439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5,804 (211 with gene)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an ORPHAcode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1,130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After curation with a OMIM &amp; 5 HPO+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" name="Google Shape;113;p5"/>
          <p:cNvSpPr txBox="1"/>
          <p:nvPr/>
        </p:nvSpPr>
        <p:spPr>
          <a:xfrm>
            <a:off x="867999" y="262393"/>
            <a:ext cx="11581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Freezes 1 + 2 + 3 (no duplicates)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22,264 phenopackets ; </a:t>
            </a:r>
            <a:r>
              <a:rPr b="1" lang="en-US" sz="2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17,990 with no parents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12,914 with at least 1 HPO ; 12,897 with at least 1 HPO+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7,933 with at least 5 HPO+ (before curation)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6,243 with at least 5 HPO+ (after curation)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computed on 14/09/2022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6"/>
          <p:cNvCxnSpPr>
            <a:stCxn id="119" idx="2"/>
            <a:endCxn id="120" idx="0"/>
          </p:cNvCxnSpPr>
          <p:nvPr/>
        </p:nvCxnSpPr>
        <p:spPr>
          <a:xfrm>
            <a:off x="9759103" y="2525748"/>
            <a:ext cx="0" cy="51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6"/>
          <p:cNvSpPr/>
          <p:nvPr/>
        </p:nvSpPr>
        <p:spPr>
          <a:xfrm>
            <a:off x="59700" y="5620071"/>
            <a:ext cx="12063169" cy="1173211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725862" y="996391"/>
            <a:ext cx="3761296" cy="5844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1,410 « Solved Cases » in Phenostore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7183224" y="996390"/>
            <a:ext cx="4022108" cy="5844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20,854 « Unsolved Cases » in Phenostore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4487158" y="55820"/>
            <a:ext cx="2696066" cy="7818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Freezes 1 + 2 + 3: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22,264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Cases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247454" y="1843226"/>
            <a:ext cx="3391293" cy="68646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687 Solved Cases with at least one  defined gene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907832" y="1843224"/>
            <a:ext cx="2892459" cy="6898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723 « Solved Cases » with no defined gene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8312873" y="1843224"/>
            <a:ext cx="2892459" cy="6825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21,577 Unsolved Cases 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59700" y="4425293"/>
            <a:ext cx="3796646" cy="6297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618 Solved Cases with 1 HPO or more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7465247" y="4333858"/>
            <a:ext cx="4587709" cy="6297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12,279 Unsolved Cases with 1 HPO or more</a:t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49969" y="5911950"/>
            <a:ext cx="3186262" cy="58945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439 Solved Cases with at least 5 HPO after curation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7931478" y="5908329"/>
            <a:ext cx="3655245" cy="5655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5,804 Unsolved Cases with at least 5 HPO after curation</a:t>
            </a:r>
            <a:endParaRPr/>
          </a:p>
        </p:txBody>
      </p:sp>
      <p:cxnSp>
        <p:nvCxnSpPr>
          <p:cNvPr id="131" name="Google Shape;131;p6"/>
          <p:cNvCxnSpPr>
            <a:endCxn id="122" idx="3"/>
          </p:cNvCxnSpPr>
          <p:nvPr/>
        </p:nvCxnSpPr>
        <p:spPr>
          <a:xfrm flipH="1">
            <a:off x="4487158" y="554823"/>
            <a:ext cx="1347900" cy="73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6"/>
          <p:cNvCxnSpPr>
            <a:endCxn id="123" idx="1"/>
          </p:cNvCxnSpPr>
          <p:nvPr/>
        </p:nvCxnSpPr>
        <p:spPr>
          <a:xfrm>
            <a:off x="5835324" y="554822"/>
            <a:ext cx="1347900" cy="73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6"/>
          <p:cNvCxnSpPr>
            <a:stCxn id="123" idx="2"/>
            <a:endCxn id="119" idx="0"/>
          </p:cNvCxnSpPr>
          <p:nvPr/>
        </p:nvCxnSpPr>
        <p:spPr>
          <a:xfrm>
            <a:off x="9194278" y="1580853"/>
            <a:ext cx="564900" cy="26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6"/>
          <p:cNvCxnSpPr>
            <a:stCxn id="122" idx="2"/>
            <a:endCxn id="125" idx="0"/>
          </p:cNvCxnSpPr>
          <p:nvPr/>
        </p:nvCxnSpPr>
        <p:spPr>
          <a:xfrm flipH="1">
            <a:off x="1943210" y="1580854"/>
            <a:ext cx="663300" cy="26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" name="Google Shape;135;p6"/>
          <p:cNvCxnSpPr>
            <a:stCxn id="122" idx="2"/>
            <a:endCxn id="126" idx="0"/>
          </p:cNvCxnSpPr>
          <p:nvPr/>
        </p:nvCxnSpPr>
        <p:spPr>
          <a:xfrm>
            <a:off x="2606510" y="1580854"/>
            <a:ext cx="3747600" cy="26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6"/>
          <p:cNvCxnSpPr>
            <a:stCxn id="125" idx="2"/>
            <a:endCxn id="137" idx="0"/>
          </p:cNvCxnSpPr>
          <p:nvPr/>
        </p:nvCxnSpPr>
        <p:spPr>
          <a:xfrm>
            <a:off x="1943101" y="2529690"/>
            <a:ext cx="1500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6"/>
          <p:cNvCxnSpPr>
            <a:stCxn id="126" idx="3"/>
            <a:endCxn id="119" idx="1"/>
          </p:cNvCxnSpPr>
          <p:nvPr/>
        </p:nvCxnSpPr>
        <p:spPr>
          <a:xfrm flipH="1" rot="10800000">
            <a:off x="7800291" y="2184564"/>
            <a:ext cx="5127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6"/>
          <p:cNvCxnSpPr>
            <a:stCxn id="127" idx="2"/>
            <a:endCxn id="129" idx="0"/>
          </p:cNvCxnSpPr>
          <p:nvPr/>
        </p:nvCxnSpPr>
        <p:spPr>
          <a:xfrm flipH="1">
            <a:off x="1943023" y="5055044"/>
            <a:ext cx="15000" cy="85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6"/>
          <p:cNvCxnSpPr>
            <a:stCxn id="128" idx="2"/>
            <a:endCxn id="130" idx="0"/>
          </p:cNvCxnSpPr>
          <p:nvPr/>
        </p:nvCxnSpPr>
        <p:spPr>
          <a:xfrm>
            <a:off x="9759102" y="4963609"/>
            <a:ext cx="0" cy="9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6"/>
          <p:cNvSpPr/>
          <p:nvPr/>
        </p:nvSpPr>
        <p:spPr>
          <a:xfrm>
            <a:off x="8312873" y="3041944"/>
            <a:ext cx="2892459" cy="6825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17,322 Unsolved Cases 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784190" y="2682332"/>
            <a:ext cx="2166988" cy="284882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parents excluded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8252384" y="2640975"/>
            <a:ext cx="2448611" cy="26034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4,255 parents excluded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815411" y="3978389"/>
            <a:ext cx="2588829" cy="2747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cases not annotated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511794" y="3136274"/>
            <a:ext cx="2892459" cy="6825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668 Solved Cases </a:t>
            </a:r>
            <a:endParaRPr/>
          </a:p>
        </p:txBody>
      </p:sp>
      <p:cxnSp>
        <p:nvCxnSpPr>
          <p:cNvPr id="144" name="Google Shape;144;p6"/>
          <p:cNvCxnSpPr>
            <a:stCxn id="137" idx="2"/>
            <a:endCxn id="127" idx="0"/>
          </p:cNvCxnSpPr>
          <p:nvPr/>
        </p:nvCxnSpPr>
        <p:spPr>
          <a:xfrm>
            <a:off x="1958024" y="3818798"/>
            <a:ext cx="0" cy="6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6"/>
          <p:cNvSpPr/>
          <p:nvPr/>
        </p:nvSpPr>
        <p:spPr>
          <a:xfrm>
            <a:off x="8534006" y="3866709"/>
            <a:ext cx="2842571" cy="27861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5,043 cases not annotated</a:t>
            </a:r>
            <a:endParaRPr/>
          </a:p>
        </p:txBody>
      </p:sp>
      <p:cxnSp>
        <p:nvCxnSpPr>
          <p:cNvPr id="146" name="Google Shape;146;p6"/>
          <p:cNvCxnSpPr>
            <a:stCxn id="120" idx="2"/>
            <a:endCxn id="128" idx="0"/>
          </p:cNvCxnSpPr>
          <p:nvPr/>
        </p:nvCxnSpPr>
        <p:spPr>
          <a:xfrm>
            <a:off x="9759103" y="3724468"/>
            <a:ext cx="0" cy="60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6"/>
          <p:cNvSpPr/>
          <p:nvPr/>
        </p:nvSpPr>
        <p:spPr>
          <a:xfrm>
            <a:off x="234002" y="5202203"/>
            <a:ext cx="3433120" cy="2747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179 cases &lt; 5 HPO after curation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8042540" y="5145585"/>
            <a:ext cx="3433120" cy="2747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6,475 cases &lt; 5 HPO after curation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3521351" y="5571128"/>
            <a:ext cx="1357457" cy="6898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187 with OMIM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491547" y="6089115"/>
            <a:ext cx="1357457" cy="6898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62 with ORPHAcode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618705" y="5563389"/>
            <a:ext cx="1357457" cy="6898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160 with OMIM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6588901" y="6081376"/>
            <a:ext cx="1357457" cy="68988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1,130 with ORPHAcode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2022-04-27T07:08:40Z</dcterms:created>
  <dc:creator>Oscar HONGNAT</dc:creator>
</cp:coreProperties>
</file>