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889C4-6642-4627-8C9E-EE54E4507299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E7A0-E936-4E61-9D88-F2ED3281E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88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e3a990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1be3a990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105E0-C87D-4F27-B3A2-DB2581E37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8CACA3-2FA9-4F82-9450-1130DA3D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DF13A-E118-42B8-9B3E-F14F600B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18DF5-D636-4A99-89DC-EA3657C0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D449C-6443-450A-A40E-9BC0F858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32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697D3-948A-4D50-8118-B96132F9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EC086-8AB5-494E-9F15-938E000F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B7BD27-A474-4394-B00F-A0FF0C64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A92594-862F-4950-830A-38159B64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37A44-77B1-4081-B06E-A28D0C6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2EBAB1-65D6-4DCA-81D1-5B655CE0D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2FC455-E883-4A2C-90E2-735999CA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FE93C-8B6E-4335-938F-A5C086BA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6F099-338F-4615-BEAE-C8B29AE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5B1BA-9B45-4689-A0BC-725294C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6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2074D-CE9B-459A-8867-3FE952EA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1923-5AF4-42E5-96EE-01CE94D4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45358-5A7F-4036-91B0-3C71303D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0A52D-43CC-4EF7-B45D-EC5CAACC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264D8-24F2-4745-8E0F-FC62B153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5739D-ABB5-4651-AE94-B86386C2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8DCA4-4DB2-4423-97E1-4E13E2FE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37ABB-916E-47DF-9F4F-CDAE2E7F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C7CAE-9795-480A-8586-E7B12F6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F9141-58E7-4495-8D84-98037998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53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77097-0FC7-49E7-AFD5-351FED1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4B9323-FF41-4BB7-95C1-8C5361098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78067F-6F55-4634-9849-9DD5A834B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0887E9-3399-4EB7-B5C7-CFC3E232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02039E-E86F-4148-87A1-E857276F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ED9ED5-C282-46D8-8CAD-DAECB2C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7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D7BDB-CA9D-48C0-954E-3E978083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EA073-CDD7-485F-A77D-10EF77AB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8C77EF-9E01-4B48-BD5F-024269759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F81AB2-2739-4B2D-980E-74498AEF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92E96C-7B83-4A17-96EC-B31FD7868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8DE07E-A56D-4804-B4CA-7469FD59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8411AD-A42D-43D8-AE1D-B775404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737721-E536-44E8-9034-77D9D69B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9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D775C-3B19-499F-BBD2-B3734FFF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801348-DFE4-4BFF-85B6-09C86A70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F5D9A-6498-472A-BB42-C0DF6358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1CF13C-F2E1-4E46-8B5C-851D53CC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1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8AA68B-9665-4763-A60C-5652BB2A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D801DC-4DA2-4C6D-A604-5A4B540C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3E346-892D-4770-9657-1C4D9DDD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9B0FD-4DFB-4939-A5E1-32971B1B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3879B-354F-4939-A28C-880F4854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1F6486-B22F-427D-9927-9B6514E3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1B72CF-1BE5-4367-8021-9C990F20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1BF4D-93F2-4A7E-9C42-E5DB8E77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E565DC-0263-428C-9E53-BD467DF5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4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5367D-B265-43F8-841C-B404159B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E90AA4-7579-4765-BAB5-60B37B37E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8FD455-6C8F-4BD5-B419-B19FBEFE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071DC-C268-4697-9A95-35E9178C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617949-C227-45BF-8316-76FB5B9D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77348-4F78-4023-BFD4-531BEDE3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0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056FED-6C79-497C-82EF-1187BC4E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B10DF2-D17F-4957-8E4F-7FA2B4E5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C27F3E-3C95-4136-A943-017D5FC5F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87DC-082A-49DE-B8FA-F56D1C0F305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DC53D-0285-46DC-B225-FA05D5A09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6653A1-9C0A-46D1-B885-519B2C51D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A38F-5F9A-49D7-BCE0-75B66F4E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27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11be3a990b2_0_10"/>
          <p:cNvGrpSpPr/>
          <p:nvPr/>
        </p:nvGrpSpPr>
        <p:grpSpPr>
          <a:xfrm>
            <a:off x="161006" y="83635"/>
            <a:ext cx="8494200" cy="491182"/>
            <a:chOff x="0" y="420345"/>
            <a:chExt cx="8494200" cy="546000"/>
          </a:xfrm>
        </p:grpSpPr>
        <p:sp>
          <p:nvSpPr>
            <p:cNvPr id="85" name="Google Shape;85;g11be3a990b2_0_10"/>
            <p:cNvSpPr/>
            <p:nvPr/>
          </p:nvSpPr>
          <p:spPr>
            <a:xfrm>
              <a:off x="0" y="420345"/>
              <a:ext cx="8494200" cy="54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g11be3a990b2_0_10"/>
            <p:cNvSpPr txBox="1"/>
            <p:nvPr/>
          </p:nvSpPr>
          <p:spPr>
            <a:xfrm>
              <a:off x="88552" y="420345"/>
              <a:ext cx="83793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 OF PIPELINE SEPTEMBER 2022</a:t>
              </a:r>
              <a:endParaRPr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8865EFB6-0037-46EC-BFF0-EBEAF8BF5BE0}"/>
              </a:ext>
            </a:extLst>
          </p:cNvPr>
          <p:cNvGrpSpPr/>
          <p:nvPr/>
        </p:nvGrpSpPr>
        <p:grpSpPr>
          <a:xfrm>
            <a:off x="398604" y="1717190"/>
            <a:ext cx="11394791" cy="5021720"/>
            <a:chOff x="398604" y="1825710"/>
            <a:chExt cx="11394791" cy="5021720"/>
          </a:xfrm>
        </p:grpSpPr>
        <p:graphicFrame>
          <p:nvGraphicFramePr>
            <p:cNvPr id="87" name="Google Shape;87;g11be3a990b2_0_10"/>
            <p:cNvGraphicFramePr/>
            <p:nvPr>
              <p:extLst>
                <p:ext uri="{D42A27DB-BD31-4B8C-83A1-F6EECF244321}">
                  <p14:modId xmlns:p14="http://schemas.microsoft.com/office/powerpoint/2010/main" val="2203980077"/>
                </p:ext>
              </p:extLst>
            </p:nvPr>
          </p:nvGraphicFramePr>
          <p:xfrm>
            <a:off x="398604" y="1895559"/>
            <a:ext cx="11394791" cy="4951871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75925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553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Calibri"/>
                          <a:buNone/>
                        </a:pPr>
                        <a:endParaRPr lang="en-US" sz="1800" u="none" strike="noStrike" cap="none" noProof="0">
                          <a:solidFill>
                            <a:srgbClr val="1F497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endParaRPr lang="en-US" sz="1800" b="1" noProof="0" dirty="0">
                          <a:solidFill>
                            <a:srgbClr val="1F497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6860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6"/>
                          </a:buClr>
                          <a:buSzPts val="2800"/>
                          <a:buFont typeface="Roboto"/>
                          <a:buNone/>
                        </a:pPr>
                        <a:r>
                          <a:rPr lang="en-US" sz="1400" b="1" u="none" strike="noStrike" cap="none" noProof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A</a:t>
                        </a:r>
                        <a:endParaRPr lang="en-US" sz="1400" u="none" strike="noStrike" cap="none" noProof="0" dirty="0">
                          <a:solidFill>
                            <a:schemeClr val="accent1"/>
                          </a:solidFill>
                        </a:endParaRP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70C0"/>
                          </a:buClr>
                          <a:buSzPts val="1200"/>
                          <a:buFont typeface="Roboto"/>
                          <a:buNone/>
                        </a:pPr>
                        <a:r>
                          <a:rPr lang="en-US" sz="1400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Similar ORPHAcodes </a:t>
                        </a:r>
                        <a:endParaRPr lang="en-US" sz="1400" noProof="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0000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400" i="1" noProof="0" dirty="0">
                            <a:solidFill>
                              <a:srgbClr val="FF0000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Input : all 439 solved cases + all 2,385 ORPHAcodes  </a:t>
                        </a: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  <a:tabLst/>
                          <a:defRPr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50,480 solved case – ORPHAcodes associations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41,644 different solved case – ORPHAcodes associations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2,437 different genes 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193 solved case – ORPHAcodes associations with same gene (A.1)</a:t>
                        </a: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6860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6"/>
                          </a:buClr>
                          <a:buSzPts val="2800"/>
                          <a:buFont typeface="Roboto"/>
                          <a:buNone/>
                        </a:pPr>
                        <a:r>
                          <a:rPr lang="en-US" sz="1400" b="1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B.1</a:t>
                        </a:r>
                        <a:endParaRPr lang="en-US" sz="1400" u="none" strike="noStrike" cap="none" noProof="0" dirty="0">
                          <a:solidFill>
                            <a:schemeClr val="accent1"/>
                          </a:solidFill>
                        </a:endParaRP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70C0"/>
                          </a:buClr>
                          <a:buSzPts val="1200"/>
                          <a:buFont typeface="Roboto"/>
                          <a:buNone/>
                        </a:pPr>
                        <a:r>
                          <a:rPr lang="en-US" sz="1400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Similar cases </a:t>
                        </a:r>
                        <a:endParaRPr lang="en-US" sz="1400" noProof="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0000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400" i="1" noProof="0" dirty="0">
                            <a:solidFill>
                              <a:srgbClr val="FF0000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Input : all 439 solved case + all 6,243 cases</a:t>
                        </a: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  <a:tabLst/>
                          <a:defRPr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22,489 solved cases – cases associations (22,300 if we don’t consider the genes of unsolved cases)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21,142 different solved cases – cases associations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4,711 different cases</a:t>
                        </a: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6860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6"/>
                          </a:buClr>
                          <a:buSzPts val="2800"/>
                          <a:buFont typeface="Roboto"/>
                          <a:buNone/>
                        </a:pPr>
                        <a:r>
                          <a:rPr lang="en-US" sz="1400" b="1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B.2</a:t>
                        </a:r>
                        <a:endParaRPr lang="en-US" sz="1400" u="none" strike="noStrike" cap="none" noProof="0" dirty="0">
                          <a:solidFill>
                            <a:schemeClr val="accent1"/>
                          </a:solidFill>
                        </a:endParaRP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70C0"/>
                          </a:buClr>
                          <a:buSzPts val="1200"/>
                          <a:buFont typeface="Roboto"/>
                          <a:buNone/>
                        </a:pPr>
                        <a:r>
                          <a:rPr lang="en-US" sz="1400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Similar ORPHAcodes</a:t>
                        </a:r>
                        <a:r>
                          <a:rPr lang="en-US" sz="1400" u="none" strike="noStrike" cap="none" noProof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Roboto"/>
                          </a:rPr>
                          <a:t> </a:t>
                        </a:r>
                        <a:r>
                          <a:rPr lang="en-US" sz="1400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to similar cases</a:t>
                        </a:r>
                        <a:endParaRPr lang="en-US" sz="1400" noProof="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0000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400" i="1" noProof="0" dirty="0">
                            <a:solidFill>
                              <a:srgbClr val="FF0000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Input : 4,711 cases from B1 + all 2,385 ORPHAcodes</a:t>
                        </a:r>
                        <a:endParaRPr lang="en-US" sz="1400" i="1" u="none" strike="noStrike" cap="none" noProof="0" dirty="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2,556,063 cases – ORPHAcodes associations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  <a:tabLst/>
                          <a:defRPr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453,134 different cases – ORPHAcodes associations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3,403 different genes</a:t>
                        </a: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6"/>
                          </a:buClr>
                          <a:buSzPts val="2800"/>
                          <a:buFont typeface="Roboto"/>
                          <a:buNone/>
                        </a:pPr>
                        <a:r>
                          <a:rPr lang="en-US" sz="1400" b="1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C.1</a:t>
                        </a:r>
                        <a:endParaRPr lang="en-US" sz="1400" u="none" strike="noStrike" cap="none" noProof="0" dirty="0">
                          <a:solidFill>
                            <a:schemeClr val="accent1"/>
                          </a:solidFill>
                        </a:endParaRP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5"/>
                          </a:buClr>
                          <a:buSzPts val="1200"/>
                          <a:buFont typeface="Roboto"/>
                          <a:buNone/>
                        </a:pPr>
                        <a:r>
                          <a:rPr lang="en-US" sz="1400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Similar cases to ORPHAcode with same gene </a:t>
                        </a:r>
                        <a:endParaRPr lang="en-US" sz="1400" noProof="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5"/>
                          </a:buClr>
                          <a:buSzPts val="1200"/>
                          <a:buFont typeface="Roboto"/>
                          <a:buNone/>
                        </a:pPr>
                        <a:r>
                          <a:rPr lang="en-US" sz="1400" i="1" noProof="0" dirty="0">
                            <a:solidFill>
                              <a:srgbClr val="FF0000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Input : 193 ORPHAcodes from A1 + all 6,243 all cases</a:t>
                        </a:r>
                        <a:endParaRPr lang="en-US" sz="1400" u="none" strike="noStrike" cap="none" noProof="0" dirty="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  <a:tabLst/>
                          <a:defRPr/>
                        </a:pPr>
                        <a:r>
                          <a:rPr lang="en-US" sz="1000" b="0" i="0" u="none" strike="noStrike" cap="none" noProof="0" dirty="0">
                            <a:solidFill>
                              <a:schemeClr val="accent1"/>
                            </a:solidFill>
                            <a:latin typeface="+mn-lt"/>
                            <a:ea typeface="Roboto"/>
                            <a:cs typeface="Roboto"/>
                            <a:sym typeface="Roboto"/>
                          </a:rPr>
                          <a:t>85,064 ORPHAcodes – cases associations (84,019 </a:t>
                        </a:r>
                        <a:r>
                          <a:rPr lang="en-US" sz="1000" noProof="0" dirty="0">
                            <a:solidFill>
                              <a:schemeClr val="accent1"/>
                            </a:solidFill>
                            <a:latin typeface="+mn-lt"/>
                          </a:rPr>
                          <a:t>if we don’t consider the genes of unsolved cases)</a:t>
                        </a:r>
                        <a:endParaRPr lang="en-US" sz="1000" b="0" i="0" u="none" strike="noStrike" cap="none" noProof="0" dirty="0">
                          <a:solidFill>
                            <a:schemeClr val="accent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endParaRP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b="0" i="0" u="none" strike="noStrike" cap="none" noProof="0" dirty="0">
                            <a:solidFill>
                              <a:schemeClr val="accent1"/>
                            </a:solidFill>
                            <a:latin typeface="+mn-lt"/>
                            <a:ea typeface="Roboto"/>
                            <a:cs typeface="Roboto"/>
                            <a:sym typeface="Roboto"/>
                          </a:rPr>
                          <a:t>46,472 different ORPHAcodes – cases associations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b="0" i="0" u="none" strike="noStrike" cap="none" noProof="0" dirty="0">
                            <a:solidFill>
                              <a:schemeClr val="accent1"/>
                            </a:solidFill>
                            <a:latin typeface="+mn-lt"/>
                            <a:ea typeface="Roboto"/>
                            <a:cs typeface="Roboto"/>
                            <a:sym typeface="Roboto"/>
                          </a:rPr>
                          <a:t>5,887 different cases</a:t>
                        </a: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4831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6"/>
                          </a:buClr>
                          <a:buSzPts val="2800"/>
                          <a:buFont typeface="Roboto"/>
                          <a:buNone/>
                        </a:pPr>
                        <a:r>
                          <a:rPr lang="en-US" sz="1400" b="1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C.2 </a:t>
                        </a:r>
                        <a:endParaRPr lang="en-US" sz="1400" u="none" strike="noStrike" cap="none" noProof="0" dirty="0">
                          <a:solidFill>
                            <a:schemeClr val="accent1"/>
                          </a:solidFill>
                        </a:endParaRP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5"/>
                          </a:buClr>
                          <a:buSzPts val="1200"/>
                          <a:buFont typeface="Roboto"/>
                          <a:buNone/>
                        </a:pPr>
                        <a:r>
                          <a:rPr lang="en-US" sz="1400" u="none" strike="noStrike" cap="none" noProof="0" dirty="0">
                            <a:solidFill>
                              <a:schemeClr val="accent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Similar ORPHAcodes to similar cases </a:t>
                        </a:r>
                        <a:endParaRPr lang="en-US" sz="1400" noProof="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0000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400" i="1" noProof="0" dirty="0">
                            <a:solidFill>
                              <a:srgbClr val="FF0000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Input : 5,888 cases from C1 + all 2,385 ORPHAcodes</a:t>
                        </a:r>
                        <a:endParaRPr lang="en-US" sz="1400" u="none" strike="noStrike" cap="none" noProof="0" dirty="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i="0" u="none" strike="noStrike" cap="none" noProof="0" dirty="0">
                            <a:solidFill>
                              <a:schemeClr val="accent1"/>
                            </a:solidFill>
                            <a:latin typeface="+mn-lt"/>
                            <a:ea typeface="Roboto"/>
                            <a:cs typeface="Roboto"/>
                            <a:sym typeface="Roboto"/>
                          </a:rPr>
                          <a:t>708,130 cases – ORPHAcodes associations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i="0" u="none" strike="noStrike" cap="none" noProof="0" dirty="0">
                            <a:solidFill>
                              <a:schemeClr val="accent1"/>
                            </a:solidFill>
                            <a:latin typeface="+mn-lt"/>
                            <a:ea typeface="Roboto"/>
                            <a:cs typeface="Roboto"/>
                            <a:sym typeface="Roboto"/>
                          </a:rPr>
                          <a:t>575,354 different cases – ORPHAcodes associations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1F497D"/>
                          </a:buClr>
                          <a:buSzPts val="1500"/>
                          <a:buFont typeface="Roboto"/>
                          <a:buNone/>
                        </a:pPr>
                        <a:r>
                          <a:rPr lang="en-US" sz="1000" i="0" u="none" strike="noStrike" cap="none" noProof="0" dirty="0">
                            <a:solidFill>
                              <a:schemeClr val="accent1"/>
                            </a:solidFill>
                            <a:latin typeface="+mn-lt"/>
                            <a:ea typeface="Roboto"/>
                            <a:cs typeface="Roboto"/>
                            <a:sym typeface="Roboto"/>
                          </a:rPr>
                          <a:t>3,458 different genes</a:t>
                        </a:r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F497D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pic>
          <p:nvPicPr>
            <p:cNvPr id="88" name="Google Shape;88;g11be3a990b2_0_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27472" y="2499125"/>
              <a:ext cx="1122462" cy="699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g11be3a990b2_0_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88249" y="3406614"/>
              <a:ext cx="1018874" cy="555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11be3a990b2_0_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27471" y="4275652"/>
              <a:ext cx="1122463" cy="5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g11be3a990b2_0_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35527" y="5239004"/>
              <a:ext cx="1018876" cy="52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g11be3a990b2_0_1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19937" y="6064199"/>
              <a:ext cx="1122463" cy="5939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" name="Google Shape;93;g11be3a990b2_0_10"/>
            <p:cNvGrpSpPr/>
            <p:nvPr/>
          </p:nvGrpSpPr>
          <p:grpSpPr>
            <a:xfrm>
              <a:off x="938021" y="1825710"/>
              <a:ext cx="4325206" cy="646413"/>
              <a:chOff x="4835206" y="-18110"/>
              <a:chExt cx="3524599" cy="1014300"/>
            </a:xfrm>
          </p:grpSpPr>
          <p:sp>
            <p:nvSpPr>
              <p:cNvPr id="94" name="Google Shape;94;g11be3a990b2_0_10"/>
              <p:cNvSpPr txBox="1"/>
              <p:nvPr/>
            </p:nvSpPr>
            <p:spPr>
              <a:xfrm>
                <a:off x="4995605" y="-18110"/>
                <a:ext cx="3364200" cy="101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Solved case with gene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Unsolved cases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ORPHAcode with gene</a:t>
                </a:r>
                <a:endParaRPr dirty="0"/>
              </a:p>
            </p:txBody>
          </p:sp>
          <p:sp>
            <p:nvSpPr>
              <p:cNvPr id="95" name="Google Shape;95;g11be3a990b2_0_10"/>
              <p:cNvSpPr/>
              <p:nvPr/>
            </p:nvSpPr>
            <p:spPr>
              <a:xfrm>
                <a:off x="4835206" y="125258"/>
                <a:ext cx="213900" cy="17880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g11be3a990b2_0_10"/>
              <p:cNvSpPr/>
              <p:nvPr/>
            </p:nvSpPr>
            <p:spPr>
              <a:xfrm>
                <a:off x="4840341" y="399608"/>
                <a:ext cx="213900" cy="17880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g11be3a990b2_0_10"/>
              <p:cNvSpPr/>
              <p:nvPr/>
            </p:nvSpPr>
            <p:spPr>
              <a:xfrm>
                <a:off x="4840341" y="664290"/>
                <a:ext cx="213900" cy="178800"/>
              </a:xfrm>
              <a:prstGeom prst="ellipse">
                <a:avLst/>
              </a:prstGeom>
              <a:solidFill>
                <a:schemeClr val="accent5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" name="Google Shape;98;g11be3a990b2_0_10"/>
          <p:cNvSpPr txBox="1"/>
          <p:nvPr/>
        </p:nvSpPr>
        <p:spPr>
          <a:xfrm>
            <a:off x="187924" y="635875"/>
            <a:ext cx="832448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6,243 cases &gt; 4  HPO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439 solved cases with gene and &gt; 4 HPO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2,385 ORPHAcodes (Active Disorders + Subtypes of disorder : &gt; 4 HPO with gene)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genes are considerate (and also offsprings’ genes)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252</Words>
  <Application>Microsoft Office PowerPoint</Application>
  <PresentationFormat>Grand écran</PresentationFormat>
  <Paragraphs>39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Oscar HONGNAT</dc:creator>
  <cp:lastModifiedBy>Oscar HONGNAT</cp:lastModifiedBy>
  <cp:revision>46</cp:revision>
  <dcterms:created xsi:type="dcterms:W3CDTF">2022-09-21T13:38:56Z</dcterms:created>
  <dcterms:modified xsi:type="dcterms:W3CDTF">2022-09-28T08:44:14Z</dcterms:modified>
</cp:coreProperties>
</file>