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333" r:id="rId4"/>
    <p:sldId id="343" r:id="rId5"/>
    <p:sldId id="340" r:id="rId6"/>
    <p:sldId id="341" r:id="rId7"/>
    <p:sldId id="344" r:id="rId8"/>
    <p:sldId id="332" r:id="rId9"/>
    <p:sldId id="331" r:id="rId10"/>
    <p:sldId id="329" r:id="rId11"/>
    <p:sldId id="334" r:id="rId12"/>
    <p:sldId id="342" r:id="rId13"/>
    <p:sldId id="292" r:id="rId14"/>
    <p:sldId id="328" r:id="rId15"/>
    <p:sldId id="336" r:id="rId16"/>
    <p:sldId id="276" r:id="rId17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E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65" d="100"/>
          <a:sy n="65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072" y="-96"/>
      </p:cViewPr>
      <p:guideLst>
        <p:guide orient="horz" pos="2832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3705610-24F5-43EB-A875-A0EDCE7100D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6DA4AD4-801A-47BB-8965-F76F7578E157}" type="datetimeFigureOut">
              <a:rPr lang="fr-FR"/>
              <a:pPr>
                <a:defRPr/>
              </a:pPr>
              <a:t>18/02/2014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C908C6B-0B53-470F-91F7-6E5544D09F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95600"/>
            <a:ext cx="9144000" cy="9906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2895600" cy="244475"/>
          </a:xfrm>
        </p:spPr>
        <p:txBody>
          <a:bodyPr/>
          <a:lstStyle>
            <a:lvl1pPr algn="ct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0" y="0"/>
            <a:ext cx="9144000" cy="762000"/>
            <a:chOff x="0" y="2895600"/>
            <a:chExt cx="9144000" cy="990600"/>
          </a:xfrm>
        </p:grpSpPr>
        <p:sp>
          <p:nvSpPr>
            <p:cNvPr id="5" name="Rectangle 17"/>
            <p:cNvSpPr>
              <a:spLocks noChangeArrowheads="1"/>
            </p:cNvSpPr>
            <p:nvPr/>
          </p:nvSpPr>
          <p:spPr bwMode="gray">
            <a:xfrm>
              <a:off x="0" y="2971959"/>
              <a:ext cx="9144000" cy="914241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tint val="12549"/>
                    <a:invGamma/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+mn-cs"/>
              </a:endParaRPr>
            </a:p>
          </p:txBody>
        </p:sp>
        <p:sp>
          <p:nvSpPr>
            <p:cNvPr id="6" name="Rectangle 18"/>
            <p:cNvSpPr>
              <a:spLocks noChangeArrowheads="1"/>
            </p:cNvSpPr>
            <p:nvPr/>
          </p:nvSpPr>
          <p:spPr bwMode="gray">
            <a:xfrm>
              <a:off x="0" y="2895600"/>
              <a:ext cx="8229600" cy="914242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  <a:alpha val="0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fr-FR">
                <a:latin typeface="Arial" charset="0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762000"/>
          </a:xfrm>
        </p:spPr>
        <p:txBody>
          <a:bodyPr/>
          <a:lstStyle>
            <a:lvl1pPr algn="l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604000"/>
            <a:ext cx="2133600" cy="254000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defRPr>
            </a:lvl1pPr>
          </a:lstStyle>
          <a:p>
            <a:pPr>
              <a:defRPr/>
            </a:pPr>
            <a:fld id="{6F389E77-863B-405E-88B7-181D4539E3F8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0" y="6581775"/>
            <a:ext cx="2895600" cy="276225"/>
          </a:xfrm>
        </p:spPr>
        <p:txBody>
          <a:bodyPr/>
          <a:lstStyle>
            <a:lvl1pPr algn="l"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5EA12-36ED-4210-ABA1-7F3751233B3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fr-F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0FD80-6F2F-4E83-9944-D33BDCB2AE5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Arial" charset="0"/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530975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Adel Haouas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cs typeface="+mn-cs"/>
              </a:defRPr>
            </a:lvl1pPr>
          </a:lstStyle>
          <a:p>
            <a:pPr>
              <a:defRPr/>
            </a:pPr>
            <a:fld id="{1E7D4A72-2185-43BA-9578-28F337A1193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Cours-css/Propri&#233;t&#233;s.p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FF00"/>
                </a:solidFill>
              </a:rPr>
              <a:t>C</a:t>
            </a:r>
            <a:r>
              <a:rPr lang="fr-FR" dirty="0" err="1" smtClean="0">
                <a:solidFill>
                  <a:srgbClr val="FFFF00"/>
                </a:solidFill>
              </a:rPr>
              <a:t>ascading</a:t>
            </a:r>
            <a:r>
              <a:rPr lang="fr-FR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Style </a:t>
            </a:r>
            <a:r>
              <a:rPr lang="en-US" smtClean="0">
                <a:solidFill>
                  <a:srgbClr val="FFFF00"/>
                </a:solidFill>
              </a:rPr>
              <a:t>Shit </a:t>
            </a:r>
            <a:r>
              <a:rPr lang="fr-FR" smtClean="0">
                <a:solidFill>
                  <a:srgbClr val="FFFF00"/>
                </a:solidFill>
              </a:rPr>
              <a:t>(</a:t>
            </a:r>
            <a:r>
              <a:rPr lang="en-US" dirty="0" smtClean="0">
                <a:solidFill>
                  <a:srgbClr val="FFFF00"/>
                </a:solidFill>
              </a:rPr>
              <a:t>CSS</a:t>
            </a:r>
            <a:r>
              <a:rPr lang="fr-FR" dirty="0" smtClean="0">
                <a:solidFill>
                  <a:srgbClr val="FFFF00"/>
                </a:solidFill>
              </a:rPr>
              <a:t>)</a:t>
            </a:r>
            <a:endParaRPr lang="en-US" dirty="0" smtClean="0"/>
          </a:p>
        </p:txBody>
      </p:sp>
      <p:pic>
        <p:nvPicPr>
          <p:cNvPr id="6149" name="Picture 2" descr="http://www.csszengarden.com/209/cont_img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428625"/>
            <a:ext cx="19526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643313" y="6572250"/>
            <a:ext cx="20716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1200" dirty="0" smtClean="0">
                <a:latin typeface="Century Gothic" pitchFamily="34" charset="0"/>
              </a:rPr>
              <a:t>2013-2014</a:t>
            </a:r>
            <a:endParaRPr lang="fr-FR" sz="1200" dirty="0">
              <a:latin typeface="Century Gothic" pitchFamily="34" charset="0"/>
            </a:endParaRPr>
          </a:p>
        </p:txBody>
      </p:sp>
      <p:pic>
        <p:nvPicPr>
          <p:cNvPr id="7" name="Picture 7" descr="Fichier:Logo ensi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0" y="5283200"/>
            <a:ext cx="13144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ous-titre 4"/>
          <p:cNvSpPr txBox="1">
            <a:spLocks/>
          </p:cNvSpPr>
          <p:nvPr/>
        </p:nvSpPr>
        <p:spPr bwMode="black">
          <a:xfrm>
            <a:off x="1222375" y="1628775"/>
            <a:ext cx="66992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fr-FR" sz="2400" b="1" kern="0" dirty="0">
                <a:latin typeface="+mn-lt"/>
                <a:cs typeface="+mn-cs"/>
              </a:rPr>
              <a:t>Programmation Web et Multimédia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fr-FR" sz="2400" b="1" kern="0" dirty="0">
                <a:latin typeface="+mn-lt"/>
                <a:cs typeface="+mn-cs"/>
              </a:rPr>
              <a:t>II-1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CSS : Exemple 2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BB0B50-DCAD-44E1-8ABE-9216E7E1F2C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214422"/>
            <a:ext cx="5810275" cy="514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Les commentaires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Il est possible de mettre des commentaires </a:t>
            </a:r>
            <a:r>
              <a:rPr lang="fr-FR" dirty="0" smtClean="0"/>
              <a:t>n'importe </a:t>
            </a:r>
            <a:r>
              <a:rPr lang="fr-FR" dirty="0" smtClean="0"/>
              <a:t>où dans une feuille de style CSS en les encadrant de </a:t>
            </a:r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*/</a:t>
            </a:r>
            <a:r>
              <a:rPr lang="fr-FR" dirty="0" smtClean="0"/>
              <a:t>, comme dans le langage C.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ACC68-F0DF-4D4A-B7AC-148C7250AD2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3645024"/>
            <a:ext cx="4105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Quelques propriétés</a:t>
            </a:r>
            <a:endParaRPr lang="fr-FR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15000"/>
          </a:xfrm>
        </p:spPr>
        <p:txBody>
          <a:bodyPr/>
          <a:lstStyle/>
          <a:p>
            <a:pPr eaLnBrk="1" hangingPunct="1"/>
            <a:r>
              <a:rPr lang="fr-FR" dirty="0" smtClean="0"/>
              <a:t>Mise en forme d’un texte en CSS</a:t>
            </a:r>
          </a:p>
          <a:p>
            <a:pPr eaLnBrk="1" hangingPunct="1"/>
            <a:endParaRPr lang="fr-FR" dirty="0" smtClean="0"/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Gestion des différentes polices</a:t>
            </a:r>
          </a:p>
          <a:p>
            <a:pPr eaLnBrk="1" hangingPunct="1"/>
            <a:endParaRPr lang="fr-FR" dirty="0" smtClean="0"/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</a:pPr>
            <a:endParaRPr lang="fr-FR" dirty="0" smtClean="0"/>
          </a:p>
          <a:p>
            <a:pPr eaLnBrk="1" hangingPunct="1"/>
            <a:r>
              <a:rPr lang="fr-FR" dirty="0" smtClean="0"/>
              <a:t>Les bordures en CSS</a:t>
            </a:r>
          </a:p>
          <a:p>
            <a:pPr eaLnBrk="1" hangingPunct="1"/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51E5D-2F13-41AA-A937-5A69860D8CA1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420763"/>
            <a:ext cx="326866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3" y="1357313"/>
            <a:ext cx="318135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75" y="3033713"/>
            <a:ext cx="328612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5072063"/>
            <a:ext cx="3319462" cy="8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Avantages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>
                <a:latin typeface="+mj-lt"/>
              </a:rPr>
              <a:t>La structure du document et la présentation sont </a:t>
            </a:r>
            <a:r>
              <a:rPr lang="fr-FR" sz="2400" dirty="0" smtClean="0">
                <a:latin typeface="+mj-lt"/>
              </a:rPr>
              <a:t>gérées </a:t>
            </a:r>
            <a:r>
              <a:rPr lang="fr-FR" sz="2400" dirty="0" smtClean="0">
                <a:latin typeface="+mj-lt"/>
              </a:rPr>
              <a:t>dans des fichiers séparés. </a:t>
            </a:r>
            <a:endParaRPr lang="fr-FR" sz="2400" dirty="0" smtClean="0">
              <a:latin typeface="+mj-lt"/>
            </a:endParaRPr>
          </a:p>
          <a:p>
            <a:pPr eaLnBrk="1" hangingPunct="1">
              <a:defRPr/>
            </a:pPr>
            <a:endParaRPr lang="fr-FR" sz="2400" dirty="0" smtClean="0">
              <a:latin typeface="+mj-lt"/>
            </a:endParaRPr>
          </a:p>
          <a:p>
            <a:pPr eaLnBrk="1" hangingPunct="1">
              <a:defRPr/>
            </a:pPr>
            <a:r>
              <a:rPr lang="fr-FR" sz="2400" dirty="0" smtClean="0">
                <a:latin typeface="+mj-lt"/>
              </a:rPr>
              <a:t>La conception d'un document se fait dans un premier temps sans se soucier de la présentation, ce qui permet d'être plus efficace. </a:t>
            </a:r>
          </a:p>
          <a:p>
            <a:pPr eaLnBrk="1" hangingPunct="1">
              <a:defRPr/>
            </a:pPr>
            <a:endParaRPr lang="fr-FR" sz="2400" dirty="0" smtClean="0">
              <a:latin typeface="+mj-lt"/>
            </a:endParaRPr>
          </a:p>
          <a:p>
            <a:pPr eaLnBrk="1" hangingPunct="1">
              <a:defRPr/>
            </a:pPr>
            <a:r>
              <a:rPr lang="fr-FR" sz="2400" dirty="0" smtClean="0">
                <a:latin typeface="+mj-lt"/>
              </a:rPr>
              <a:t>Dans le cas d'un site </a:t>
            </a:r>
            <a:r>
              <a:rPr lang="fr-FR" sz="2400" dirty="0" smtClean="0">
                <a:latin typeface="+mj-lt"/>
              </a:rPr>
              <a:t>web, </a:t>
            </a:r>
            <a:r>
              <a:rPr lang="fr-FR" sz="2400" dirty="0" smtClean="0">
                <a:latin typeface="+mj-lt"/>
              </a:rPr>
              <a:t>la présentation est uniformisée : Les documents (pages « html ») font référence à la (aux) même(s) feuille(s) de styles. </a:t>
            </a:r>
            <a:r>
              <a:rPr lang="fr-FR" sz="2400" dirty="0" smtClean="0">
                <a:latin typeface="+mj-lt"/>
              </a:rPr>
              <a:t>Cette caractéristique permet de plus un relookage rapide.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21387D-61E7-48C4-A268-1FF68E2A137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Avantages (suite)</a:t>
            </a:r>
            <a:r>
              <a:rPr lang="fr-FR" dirty="0" smtClean="0">
                <a:solidFill>
                  <a:srgbClr val="000000"/>
                </a:solidFill>
              </a:rPr>
              <a:t> 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>
                <a:latin typeface="+mj-lt"/>
              </a:rPr>
              <a:t>Le </a:t>
            </a:r>
            <a:r>
              <a:rPr lang="fr-FR" sz="2400" dirty="0" smtClean="0">
                <a:latin typeface="+mj-lt"/>
              </a:rPr>
              <a:t>code HTML est considérablement réduit en taille et en complexité, puisqu'il ne contient plus de balises de présentation.</a:t>
            </a:r>
            <a:endParaRPr lang="fr-FR" sz="2400" dirty="0" smtClean="0">
              <a:latin typeface="+mj-lt"/>
            </a:endParaRPr>
          </a:p>
          <a:p>
            <a:pPr eaLnBrk="1" hangingPunct="1">
              <a:defRPr/>
            </a:pPr>
            <a:endParaRPr lang="fr-FR" sz="2400" dirty="0" smtClean="0">
              <a:latin typeface="+mj-lt"/>
            </a:endParaRPr>
          </a:p>
          <a:p>
            <a:pPr eaLnBrk="1" hangingPunct="1">
              <a:defRPr/>
            </a:pPr>
            <a:r>
              <a:rPr lang="fr-FR" sz="2400" dirty="0" smtClean="0">
                <a:latin typeface="+mj-lt"/>
              </a:rPr>
              <a:t>Réduire le temps de chargement des pages.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B0A6C5-5A77-455C-A89D-BE59248E6204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Ressources utiles</a:t>
            </a:r>
            <a:endParaRPr lang="fr-FR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http://www.w3.org/MarkUp/Guide/Style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smtClean="0"/>
              <a:t>http://openweb.eu.org/css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D84512-DE3E-4D95-BBAC-E1A94438AF4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fr-FR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rgbClr val="666666"/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Questions</a:t>
            </a: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3E7D69A-F093-4B40-A3CD-D934C9DA323A}" type="slidenum">
              <a:rPr lang="en-US" sz="1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cs typeface="+mn-cs"/>
              </a:rPr>
              <a:pPr algn="r">
                <a:defRPr/>
              </a:pPr>
              <a:t>16</a:t>
            </a:fld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C’est quoi CSS ?</a:t>
            </a:r>
            <a:endParaRPr lang="fr-FR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Le concept de feuilles de style est apparu en 1996 avec la publication par le W3C d'une nouvelle recommandation intitulée « </a:t>
            </a:r>
            <a:r>
              <a:rPr lang="fr-FR" altLang="zh-CN" sz="2600" i="1" dirty="0" err="1" smtClean="0">
                <a:ea typeface="SimSun" pitchFamily="2" charset="-122"/>
                <a:cs typeface="Arial" pitchFamily="34" charset="0"/>
              </a:rPr>
              <a:t>Cascading</a:t>
            </a:r>
            <a:r>
              <a:rPr lang="fr-FR" altLang="zh-CN" sz="2600" i="1" dirty="0" smtClean="0">
                <a:ea typeface="SimSun" pitchFamily="2" charset="-122"/>
                <a:cs typeface="Arial" pitchFamily="34" charset="0"/>
              </a:rPr>
              <a:t> </a:t>
            </a:r>
            <a:r>
              <a:rPr lang="fr-FR" altLang="zh-CN" sz="2600" i="1" dirty="0" err="1" smtClean="0">
                <a:ea typeface="SimSun" pitchFamily="2" charset="-122"/>
                <a:cs typeface="Arial" pitchFamily="34" charset="0"/>
              </a:rPr>
              <a:t>StyleSheets</a:t>
            </a:r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 » (</a:t>
            </a:r>
            <a:r>
              <a:rPr lang="fr-FR" altLang="zh-CN" sz="2600" i="1" dirty="0" smtClean="0">
                <a:ea typeface="SimSun" pitchFamily="2" charset="-122"/>
                <a:cs typeface="Arial" pitchFamily="34" charset="0"/>
              </a:rPr>
              <a:t>feuilles de style en cascade</a:t>
            </a:r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)</a:t>
            </a:r>
          </a:p>
          <a:p>
            <a:pPr eaLnBrk="1" hangingPunct="1"/>
            <a:endParaRPr lang="fr-FR" sz="2600" dirty="0" smtClean="0">
              <a:ea typeface="SimSun" pitchFamily="2" charset="-122"/>
              <a:cs typeface="Arial" pitchFamily="34" charset="0"/>
            </a:endParaRPr>
          </a:p>
          <a:p>
            <a:pPr eaLnBrk="1" hangingPunct="1"/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CSS est un langage simple pour associer des propriétés de style à des éléments dans les documents structurés (html, </a:t>
            </a:r>
            <a:r>
              <a:rPr lang="fr-FR" altLang="zh-CN" sz="2600" dirty="0" err="1" smtClean="0">
                <a:ea typeface="SimSun" pitchFamily="2" charset="-122"/>
                <a:cs typeface="Arial" pitchFamily="34" charset="0"/>
              </a:rPr>
              <a:t>xml</a:t>
            </a:r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) (en séparant la présentation des documents </a:t>
            </a:r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de </a:t>
            </a:r>
            <a:r>
              <a:rPr lang="fr-FR" altLang="zh-CN" sz="2600" dirty="0" smtClean="0">
                <a:ea typeface="SimSun" pitchFamily="2" charset="-122"/>
                <a:cs typeface="Arial" pitchFamily="34" charset="0"/>
              </a:rPr>
              <a:t>leur contenu).</a:t>
            </a:r>
            <a:endParaRPr lang="fr-FR" sz="2600" dirty="0" smtClean="0">
              <a:ea typeface="SimSun" pitchFamily="2" charset="-122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9C8103-67B3-4A7D-B9BD-0A85EAD68A2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Syntaxe d'un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14288" eaLnBrk="1" hangingPunct="1">
              <a:buFont typeface="Wingdings" pitchFamily="2" charset="2"/>
              <a:buNone/>
              <a:defRPr/>
            </a:pPr>
            <a:r>
              <a:rPr lang="fr-FR" sz="2400" dirty="0" smtClean="0">
                <a:latin typeface="+mj-lt"/>
              </a:rPr>
              <a:t>Une règle CSS est caractérisée par deux principaux éléments :</a:t>
            </a:r>
          </a:p>
          <a:p>
            <a:pPr marL="754063" lvl="1" indent="-354013" eaLnBrk="1" hangingPunct="1">
              <a:buFont typeface="Wingdings" pitchFamily="2" charset="2"/>
              <a:buChar char="Ø"/>
              <a:defRPr/>
            </a:pPr>
            <a:r>
              <a:rPr lang="fr-FR" sz="2500" dirty="0" smtClean="0">
                <a:latin typeface="+mj-lt"/>
              </a:rPr>
              <a:t>Un sélecteur de </a:t>
            </a:r>
            <a:r>
              <a:rPr lang="fr-FR" sz="25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balises</a:t>
            </a:r>
            <a:r>
              <a:rPr lang="fr-FR" sz="2500" dirty="0" smtClean="0">
                <a:latin typeface="+mj-lt"/>
              </a:rPr>
              <a:t>, permettant de préciser à quelles balises du document le style s'applique</a:t>
            </a:r>
          </a:p>
          <a:p>
            <a:pPr marL="754063" lvl="1" indent="-354013" eaLnBrk="1" hangingPunct="1">
              <a:buFont typeface="Wingdings" pitchFamily="2" charset="2"/>
              <a:buChar char="Ø"/>
              <a:defRPr/>
            </a:pPr>
            <a:r>
              <a:rPr lang="fr-FR" sz="2500" dirty="0" smtClean="0">
                <a:latin typeface="+mj-lt"/>
              </a:rPr>
              <a:t>Une </a:t>
            </a:r>
            <a:r>
              <a:rPr lang="fr-FR" sz="25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déclaration</a:t>
            </a:r>
            <a:r>
              <a:rPr lang="fr-FR" sz="2500" dirty="0" smtClean="0">
                <a:latin typeface="+mj-lt"/>
              </a:rPr>
              <a:t> de style, définie entre accolades, permettant de préciser le style à appliquer aux balises sélectionnées. La déclaration est elle-même constituée :</a:t>
            </a:r>
          </a:p>
          <a:p>
            <a:pPr lvl="2" eaLnBrk="1" hangingPunct="1">
              <a:defRPr/>
            </a:pPr>
            <a:r>
              <a:rPr lang="fr-FR" sz="1700" dirty="0" smtClean="0">
                <a:latin typeface="+mj-lt"/>
              </a:rPr>
              <a:t>d'une ou plusieurs </a:t>
            </a:r>
            <a:r>
              <a:rPr lang="fr-FR" sz="1700" b="1" dirty="0" smtClean="0">
                <a:latin typeface="+mj-lt"/>
                <a:hlinkClick r:id="rId2" action="ppaction://hlinkpres?slideindex=1&amp;slidetitle="/>
              </a:rPr>
              <a:t>propriété</a:t>
            </a:r>
            <a:r>
              <a:rPr lang="fr-FR" sz="1700" dirty="0" smtClean="0">
                <a:latin typeface="+mj-lt"/>
              </a:rPr>
              <a:t>(s), suivie du caractère « : » (double point), </a:t>
            </a:r>
          </a:p>
          <a:p>
            <a:pPr lvl="2" eaLnBrk="1" hangingPunct="1">
              <a:defRPr/>
            </a:pPr>
            <a:r>
              <a:rPr lang="fr-FR" sz="1700" dirty="0" smtClean="0">
                <a:latin typeface="+mj-lt"/>
              </a:rPr>
              <a:t>d'une ou plusieurs valeur(s) associée(s) à chaque propriété, entourée de guillemets s'il s'agit de plusieurs mots ou séparés par des virgules s'il y en a plusieurs, suivie d'un point virgule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7695-E83E-49F3-AACF-E8D019D7726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827088" y="5716608"/>
            <a:ext cx="7632700" cy="641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fr-FR" altLang="zh-CN" b="1" i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balise { </a:t>
            </a:r>
            <a:r>
              <a:rPr lang="fr-FR" altLang="zh-CN" b="1" i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propriété_de_style</a:t>
            </a:r>
            <a:r>
              <a:rPr lang="fr-FR" altLang="zh-CN" b="1" i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: valeur; </a:t>
            </a:r>
            <a:r>
              <a:rPr lang="fr-FR" altLang="zh-CN" b="1" i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propriété_de_style</a:t>
            </a:r>
            <a:r>
              <a:rPr lang="fr-FR" altLang="zh-CN" b="1" i="1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: valeur }</a:t>
            </a:r>
          </a:p>
          <a:p>
            <a:pPr algn="ctr">
              <a:defRPr/>
            </a:pPr>
            <a:r>
              <a:rPr lang="fr-FR" altLang="zh-CN" b="1" i="1" u="sng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pitchFamily="2" charset="-122"/>
                <a:cs typeface="+mn-cs"/>
              </a:rPr>
              <a:t>Exemple :</a:t>
            </a:r>
            <a:r>
              <a:rPr lang="fr-FR" altLang="zh-CN" b="1" i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      H1 { font-</a:t>
            </a:r>
            <a:r>
              <a:rPr lang="fr-FR" altLang="zh-CN" b="1" i="1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family</a:t>
            </a:r>
            <a:r>
              <a:rPr lang="fr-FR" altLang="zh-CN" b="1" i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: Arial; font-style: </a:t>
            </a:r>
            <a:r>
              <a:rPr lang="fr-FR" altLang="zh-CN" b="1" i="1" dirty="0" err="1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italic</a:t>
            </a:r>
            <a:r>
              <a:rPr lang="fr-FR" altLang="zh-CN" b="1" i="1" dirty="0">
                <a:solidFill>
                  <a:schemeClr val="tx1">
                    <a:lumMod val="50000"/>
                  </a:schemeClr>
                </a:solidFill>
                <a:latin typeface="Arial" charset="0"/>
                <a:ea typeface="宋体" pitchFamily="2" charset="-122"/>
                <a:cs typeface="+mn-cs"/>
              </a:rPr>
              <a:t> }</a:t>
            </a:r>
            <a:endParaRPr lang="fr-FR" dirty="0">
              <a:solidFill>
                <a:schemeClr val="tx1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Notion d’héritage</a:t>
            </a:r>
            <a:endParaRPr lang="fr-FR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Si on traduit les trois mots de « Cascading Style Sheets » on obtient Feuille de style en cascade.</a:t>
            </a:r>
          </a:p>
          <a:p>
            <a:pPr eaLnBrk="1" hangingPunct="1"/>
            <a:endParaRPr lang="fr-FR" smtClean="0"/>
          </a:p>
          <a:p>
            <a:pPr eaLnBrk="1" hangingPunct="1"/>
            <a:r>
              <a:rPr lang="fr-FR" u="sng" smtClean="0"/>
              <a:t>Exemple: </a:t>
            </a:r>
            <a:br>
              <a:rPr lang="fr-FR" u="sng" smtClean="0"/>
            </a:br>
            <a:endParaRPr lang="fr-FR" u="sng" smtClean="0"/>
          </a:p>
          <a:p>
            <a:pPr algn="just" eaLnBrk="1" hangingPunct="1">
              <a:buFont typeface="Wingdings" pitchFamily="2" charset="2"/>
              <a:buNone/>
            </a:pPr>
            <a:r>
              <a:rPr lang="fr-FR" sz="2200" smtClean="0"/>
              <a:t>si vous définissez une police de type "arial" sur la balise &lt;body&gt;, l'ensemble des autres éléments du site prendra comme police "arial", inutile de le redéfinir à chaque éléments. Sauf, si une autre police de caractère est déclarée explitement.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606B1A-A9F9-4C0D-9A53-EFF24B399A7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Notion de classes</a:t>
            </a:r>
            <a:endParaRPr lang="fr-FR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400" smtClean="0"/>
              <a:t>Un sélecteur contextuel, ou classe, associe une règle particulière à un élément en fonction de sa situation.</a:t>
            </a:r>
          </a:p>
          <a:p>
            <a:pPr eaLnBrk="1" hangingPunct="1"/>
            <a:r>
              <a:rPr lang="fr-FR" sz="2400" smtClean="0"/>
              <a:t>On appel sélecteur simple les balises HTML classiques auxquelles on a attribué des caractéristiques de style.</a:t>
            </a:r>
          </a:p>
          <a:p>
            <a:pPr eaLnBrk="1" hangingPunct="1"/>
            <a:endParaRPr lang="fr-F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0B5FE-77B5-4413-AADF-E23AD7DC238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3214686"/>
            <a:ext cx="26098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5143500"/>
            <a:ext cx="2000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75" y="5715000"/>
            <a:ext cx="20955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88" y="5000625"/>
            <a:ext cx="20669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5572125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Notion des ID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La déclaration d'un ID en CSS est identique à la notion de class à une </a:t>
            </a:r>
            <a:r>
              <a:rPr lang="fr-FR" sz="2400" dirty="0" smtClean="0"/>
              <a:t>exception </a:t>
            </a:r>
            <a:r>
              <a:rPr lang="fr-FR" sz="2400" dirty="0" smtClean="0"/>
              <a:t>près : On ne peut déclarer un ID </a:t>
            </a:r>
            <a:r>
              <a:rPr lang="fr-FR" sz="2400" dirty="0" smtClean="0"/>
              <a:t>qu’une </a:t>
            </a:r>
            <a:r>
              <a:rPr lang="fr-FR" sz="2400" dirty="0" smtClean="0"/>
              <a:t>seule </a:t>
            </a:r>
            <a:r>
              <a:rPr lang="fr-FR" sz="2400" dirty="0" smtClean="0"/>
              <a:t>fois</a:t>
            </a:r>
            <a:endParaRPr lang="fr-FR" sz="2400" dirty="0" smtClean="0"/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fr-FR" sz="1400" dirty="0" smtClean="0"/>
              <a:t>        </a:t>
            </a:r>
            <a:r>
              <a:rPr lang="fr-FR" sz="1400" dirty="0" smtClean="0"/>
              <a:t>Mais si on rencontre dans la même page</a:t>
            </a:r>
            <a:endParaRPr lang="fr-FR" dirty="0" smtClean="0"/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endParaRPr lang="fr-FR" sz="1800" dirty="0" smtClean="0"/>
          </a:p>
          <a:p>
            <a:pPr eaLnBrk="1" hangingPunct="1">
              <a:defRPr/>
            </a:pPr>
            <a:r>
              <a:rPr lang="fr-FR" sz="2400" dirty="0" smtClean="0"/>
              <a:t>Remarque : On utilise un </a:t>
            </a:r>
            <a:r>
              <a:rPr lang="fr-F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fr-FR" sz="2400" dirty="0" smtClean="0"/>
              <a:t> pour les id et un "</a:t>
            </a:r>
            <a:r>
              <a:rPr lang="fr-F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2400" dirty="0" smtClean="0"/>
              <a:t>" pour les classes</a:t>
            </a:r>
            <a:endParaRPr lang="fr-F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AC7FEC-D0EB-4BC3-961E-911726A32D6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143116"/>
            <a:ext cx="1990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536" y="3212976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" y="4365104"/>
            <a:ext cx="2000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Combinaison </a:t>
            </a:r>
            <a:r>
              <a:rPr lang="fr-FR" dirty="0" smtClean="0"/>
              <a:t>de </a:t>
            </a:r>
            <a:r>
              <a:rPr lang="fr-FR" dirty="0" smtClean="0"/>
              <a:t>sélecteurs</a:t>
            </a:r>
            <a:endParaRPr lang="fr-FR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Il est possible de combiner les éléments HTML qui regroupent les mêmes </a:t>
            </a:r>
            <a:r>
              <a:rPr lang="fr-FR" dirty="0" smtClean="0"/>
              <a:t>caractéristiques</a:t>
            </a:r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endParaRPr lang="fr-FR" dirty="0" smtClean="0"/>
          </a:p>
          <a:p>
            <a:pPr eaLnBrk="1" hangingPunct="1"/>
            <a:r>
              <a:rPr lang="fr-FR" dirty="0" smtClean="0"/>
              <a:t>Dans ce cas, les images ainsi que les tableaux n’auront pas de bordure sauf si ce n’est pas précisé au niveau de la balise. 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84BD4-1E31-4B02-AFD8-2E45536E3A4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786058"/>
            <a:ext cx="22193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altLang="zh-CN" dirty="0" smtClean="0"/>
              <a:t>Déclaration d’une feuille de style</a:t>
            </a:r>
            <a:endParaRPr lang="fr-FR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indent="14288" eaLnBrk="1" hangingPunct="1">
              <a:buFont typeface="Wingdings" pitchFamily="2" charset="2"/>
              <a:buNone/>
            </a:pPr>
            <a:r>
              <a:rPr lang="fr-FR" sz="2500" dirty="0" smtClean="0"/>
              <a:t>Il y a plusieurs méthodes pour déclarer </a:t>
            </a:r>
            <a:r>
              <a:rPr lang="fr-FR" sz="2500" dirty="0" smtClean="0"/>
              <a:t>des styles </a:t>
            </a:r>
            <a:r>
              <a:rPr lang="fr-FR" sz="2500" dirty="0" smtClean="0"/>
              <a:t>:</a:t>
            </a:r>
          </a:p>
          <a:p>
            <a:pPr marL="88900" indent="14288" eaLnBrk="1" hangingPunct="1">
              <a:buFont typeface="Wingdings" pitchFamily="2" charset="2"/>
              <a:buNone/>
            </a:pPr>
            <a:endParaRPr lang="fr-FR" sz="1200" dirty="0" smtClean="0"/>
          </a:p>
          <a:p>
            <a:pPr marL="88900" indent="14288" eaLnBrk="1" hangingPunct="1"/>
            <a:r>
              <a:rPr lang="fr-FR" sz="2500" u="sng" dirty="0" smtClean="0"/>
              <a:t>En </a:t>
            </a:r>
            <a:r>
              <a:rPr lang="fr-FR" sz="2400" u="sng" dirty="0" smtClean="0"/>
              <a:t>en-tête </a:t>
            </a:r>
            <a:r>
              <a:rPr lang="fr-FR" sz="2400" u="sng" dirty="0" smtClean="0"/>
              <a:t>du </a:t>
            </a:r>
            <a:r>
              <a:rPr lang="fr-FR" sz="2400" u="sng" dirty="0" smtClean="0"/>
              <a:t>documents</a:t>
            </a:r>
          </a:p>
          <a:p>
            <a:pPr marL="88900" indent="14288" eaLnBrk="1" hangingPunct="1"/>
            <a:endParaRPr lang="fr-FR" dirty="0" smtClean="0"/>
          </a:p>
          <a:p>
            <a:pPr marL="88900" indent="14288" eaLnBrk="1" hangingPunct="1"/>
            <a:endParaRPr lang="fr-FR" dirty="0" smtClean="0"/>
          </a:p>
          <a:p>
            <a:pPr marL="88900" indent="14288" eaLnBrk="1" hangingPunct="1"/>
            <a:endParaRPr lang="fr-FR" dirty="0" smtClean="0"/>
          </a:p>
          <a:p>
            <a:pPr marL="88900" indent="14288" eaLnBrk="1" hangingPunct="1"/>
            <a:endParaRPr lang="fr-FR" dirty="0" smtClean="0"/>
          </a:p>
          <a:p>
            <a:pPr marL="88900" indent="14288" eaLnBrk="1" hangingPunct="1"/>
            <a:r>
              <a:rPr lang="fr-FR" sz="2400" u="sng" dirty="0" smtClean="0"/>
              <a:t>En </a:t>
            </a:r>
            <a:r>
              <a:rPr lang="fr-FR" sz="2400" u="sng" dirty="0" smtClean="0"/>
              <a:t>lien dans l'en-tête </a:t>
            </a:r>
            <a:r>
              <a:rPr lang="fr-FR" sz="2400" u="sng" dirty="0" smtClean="0"/>
              <a:t>du </a:t>
            </a:r>
            <a:r>
              <a:rPr lang="fr-FR" sz="2400" u="sng" dirty="0" smtClean="0"/>
              <a:t>documents </a:t>
            </a:r>
          </a:p>
          <a:p>
            <a:pPr marL="88900" indent="14288" eaLnBrk="1" hangingPunct="1"/>
            <a:endParaRPr lang="fr-FR" dirty="0" smtClean="0"/>
          </a:p>
          <a:p>
            <a:pPr marL="88900" indent="14288" eaLnBrk="1" hangingPunct="1"/>
            <a:endParaRPr lang="fr-FR" dirty="0" smtClean="0"/>
          </a:p>
          <a:p>
            <a:pPr marL="88900" indent="14288" eaLnBrk="1" hangingPunct="1"/>
            <a:r>
              <a:rPr lang="fr-FR" sz="2400" u="sng" dirty="0" smtClean="0"/>
              <a:t>Directement </a:t>
            </a:r>
            <a:r>
              <a:rPr lang="fr-FR" sz="2400" u="sng" dirty="0" smtClean="0"/>
              <a:t>dans une balise</a:t>
            </a:r>
            <a:endParaRPr lang="fr-FR" sz="2500" u="sng" dirty="0" smtClean="0"/>
          </a:p>
          <a:p>
            <a:pPr marL="88900" indent="14288" eaLnBrk="1" hangingPunct="1"/>
            <a:endParaRPr lang="fr-FR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1FA24B-0D1B-49E2-9B1A-ADB42508FD1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434" y="2635746"/>
            <a:ext cx="40957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5118323"/>
            <a:ext cx="54768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6381328"/>
            <a:ext cx="8001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CSS : Exemple 1</a:t>
            </a:r>
            <a:endParaRPr lang="fr-FR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 la balise &lt;H1&gt; on pourra lui rattacher la police Verdana, de taille 16 pixels, de couleur Rouge. Chaque fois qu’on utilisera la balise &lt;H1&gt; dans un document, tout le texte situé dans les limites de la balise recevra cette mise en forme.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5248BF-9985-4576-9F93-EE2B3AC3701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Group 39"/>
          <p:cNvGraphicFramePr>
            <a:graphicFrameLocks/>
          </p:cNvGraphicFramePr>
          <p:nvPr/>
        </p:nvGraphicFramePr>
        <p:xfrm>
          <a:off x="684213" y="3768725"/>
          <a:ext cx="7920037" cy="2517648"/>
        </p:xfrm>
        <a:graphic>
          <a:graphicData uri="http://schemas.openxmlformats.org/drawingml/2006/table">
            <a:tbl>
              <a:tblPr/>
              <a:tblGrid>
                <a:gridCol w="3959225"/>
                <a:gridCol w="396081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HTML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CSS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0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&lt;HTML&gt; </a:t>
                      </a:r>
                      <a:b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&lt;BODY&gt; </a:t>
                      </a:r>
                      <a:b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&lt;H1 style=" font-size: 18px; font-family: Arial; font-style: italic; </a:t>
                      </a:r>
                      <a:r>
                        <a:rPr kumimoji="0" lang="en-GB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color:black</a:t>
                      </a: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;"&gt; Titre de </a:t>
                      </a:r>
                      <a:r>
                        <a:rPr kumimoji="0" lang="en-GB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niveau</a:t>
                      </a: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1&lt;/H1&gt; </a:t>
                      </a:r>
                      <a:b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&lt;/BODY&gt; </a:t>
                      </a:r>
                      <a:b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&lt;/HTML&gt;</a:t>
                      </a:r>
                      <a:endParaRPr kumimoji="0" lang="fr-F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h1 {</a:t>
                      </a:r>
                      <a:b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font-size : 18px; </a:t>
                      </a:r>
                      <a:b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font-family : Arial;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font-style: italic;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color</a:t>
                      </a: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 black; </a:t>
                      </a:r>
                      <a:b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text-align: justify;</a:t>
                      </a: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/>
                      </a:r>
                      <a:b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</a:br>
                      <a:r>
                        <a:rPr kumimoji="0" lang="en-GB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}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ensi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ensi</Template>
  <TotalTime>884</TotalTime>
  <Words>534</Words>
  <Application>Microsoft Office PowerPoint</Application>
  <PresentationFormat>Affichage à l'écran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Verdana</vt:lpstr>
      <vt:lpstr>Wingdings</vt:lpstr>
      <vt:lpstr>Calibri</vt:lpstr>
      <vt:lpstr>Garamond</vt:lpstr>
      <vt:lpstr>Century</vt:lpstr>
      <vt:lpstr>Century Gothic</vt:lpstr>
      <vt:lpstr>SimSun</vt:lpstr>
      <vt:lpstr>template ensi</vt:lpstr>
      <vt:lpstr>Cascading Style Shit (CSS)</vt:lpstr>
      <vt:lpstr>C’est quoi CSS ?</vt:lpstr>
      <vt:lpstr>Syntaxe d'un style</vt:lpstr>
      <vt:lpstr>Notion d’héritage</vt:lpstr>
      <vt:lpstr>Notion de classes</vt:lpstr>
      <vt:lpstr>Notion des ID</vt:lpstr>
      <vt:lpstr>Combinaison de sélecteurs</vt:lpstr>
      <vt:lpstr>Déclaration d’une feuille de style</vt:lpstr>
      <vt:lpstr>CSS : Exemple 1</vt:lpstr>
      <vt:lpstr>CSS : Exemple 2</vt:lpstr>
      <vt:lpstr>Les commentaires</vt:lpstr>
      <vt:lpstr>Quelques propriétés</vt:lpstr>
      <vt:lpstr>Avantages </vt:lpstr>
      <vt:lpstr>Avantages (suite) </vt:lpstr>
      <vt:lpstr>Ressources utiles</vt:lpstr>
      <vt:lpstr>Diapositive 16</vt:lpstr>
    </vt:vector>
  </TitlesOfParts>
  <Company>TIA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Adel Haouas</dc:creator>
  <cp:lastModifiedBy>Leila</cp:lastModifiedBy>
  <cp:revision>373</cp:revision>
  <dcterms:created xsi:type="dcterms:W3CDTF">2008-10-31T20:36:58Z</dcterms:created>
  <dcterms:modified xsi:type="dcterms:W3CDTF">2014-02-18T22:45:41Z</dcterms:modified>
</cp:coreProperties>
</file>