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5" r:id="rId3"/>
    <p:sldId id="326" r:id="rId4"/>
    <p:sldId id="292" r:id="rId5"/>
    <p:sldId id="293" r:id="rId6"/>
    <p:sldId id="327" r:id="rId7"/>
    <p:sldId id="328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66" r:id="rId16"/>
    <p:sldId id="367" r:id="rId17"/>
    <p:sldId id="338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65" r:id="rId26"/>
    <p:sldId id="347" r:id="rId27"/>
    <p:sldId id="348" r:id="rId28"/>
    <p:sldId id="349" r:id="rId29"/>
    <p:sldId id="363" r:id="rId30"/>
    <p:sldId id="364" r:id="rId31"/>
    <p:sldId id="369" r:id="rId32"/>
    <p:sldId id="370" r:id="rId33"/>
    <p:sldId id="368" r:id="rId34"/>
    <p:sldId id="371" r:id="rId35"/>
    <p:sldId id="319" r:id="rId36"/>
    <p:sldId id="320" r:id="rId37"/>
    <p:sldId id="321" r:id="rId38"/>
    <p:sldId id="322" r:id="rId39"/>
    <p:sldId id="323" r:id="rId40"/>
    <p:sldId id="324" r:id="rId41"/>
    <p:sldId id="372" r:id="rId42"/>
    <p:sldId id="276" r:id="rId4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5" d="100"/>
          <a:sy n="6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072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41A5BE3-1DF1-4C02-AB03-42F6274D552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B37FFF0-24E2-42D5-9A5B-1486E829C30A}" type="datetimeFigureOut">
              <a:rPr lang="fr-FR"/>
              <a:pPr>
                <a:defRPr/>
              </a:pPr>
              <a:t>18/02/2014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E4964C5-129D-4DC4-8390-328891FAE7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E8A1C-A525-4EB6-812A-B4652562143A}" type="slidenum">
              <a:rPr lang="fr-FR" smtClean="0">
                <a:latin typeface="Arial" pitchFamily="34" charset="0"/>
              </a:rPr>
              <a:pPr/>
              <a:t>34</a:t>
            </a:fld>
            <a:endParaRPr lang="fr-FR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95600"/>
            <a:ext cx="9144000" cy="9906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477000"/>
            <a:ext cx="2895600" cy="244475"/>
          </a:xfrm>
        </p:spPr>
        <p:txBody>
          <a:bodyPr/>
          <a:lstStyle>
            <a:lvl1pPr algn="ct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9144000" cy="762000"/>
            <a:chOff x="0" y="2895600"/>
            <a:chExt cx="9144000" cy="99060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gray">
            <a:xfrm>
              <a:off x="0" y="2971959"/>
              <a:ext cx="9144000" cy="914241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2549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+mn-cs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gray">
            <a:xfrm>
              <a:off x="0" y="2895600"/>
              <a:ext cx="8229600" cy="914242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604000"/>
            <a:ext cx="2133600" cy="2540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fld id="{FE801D95-C535-4C6F-838B-01DB040CBF7A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0" y="6581775"/>
            <a:ext cx="2895600" cy="276225"/>
          </a:xfrm>
        </p:spPr>
        <p:txBody>
          <a:bodyPr/>
          <a:lstStyle>
            <a:lvl1pPr algn="l"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23D93-81B7-4D3C-8EC2-427C9677CF4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F90C-AE90-435C-A095-1D5994EDC22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0975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0603E01F-DF65-4915-AEE3-7F851C2E548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.org/TR/html4/strict.dtd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4175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H</a:t>
            </a:r>
            <a:r>
              <a:rPr lang="en-US" dirty="0" err="1" smtClean="0"/>
              <a:t>yper</a:t>
            </a:r>
            <a:r>
              <a:rPr lang="en-US" dirty="0" err="1" smtClean="0">
                <a:solidFill>
                  <a:srgbClr val="FFFF00"/>
                </a:solidFill>
              </a:rPr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dirty="0" smtClean="0"/>
              <a:t>anguage)</a:t>
            </a: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3643313" y="6572250"/>
            <a:ext cx="20716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dirty="0" smtClean="0">
                <a:latin typeface="Century Gothic" pitchFamily="34" charset="0"/>
              </a:rPr>
              <a:t>2013-2014</a:t>
            </a:r>
            <a:endParaRPr lang="fr-FR" sz="1200" dirty="0">
              <a:latin typeface="Century Gothic" pitchFamily="34" charset="0"/>
            </a:endParaRPr>
          </a:p>
        </p:txBody>
      </p:sp>
      <p:pic>
        <p:nvPicPr>
          <p:cNvPr id="6148" name="Picture 7" descr="Fichier:Logo ens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0" y="5283200"/>
            <a:ext cx="1314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ous-titre 4"/>
          <p:cNvSpPr txBox="1">
            <a:spLocks/>
          </p:cNvSpPr>
          <p:nvPr/>
        </p:nvSpPr>
        <p:spPr bwMode="black">
          <a:xfrm>
            <a:off x="1222375" y="1628775"/>
            <a:ext cx="66992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fr-FR" sz="2400" b="1" kern="0" dirty="0">
                <a:latin typeface="+mn-lt"/>
                <a:cs typeface="+mn-cs"/>
              </a:rPr>
              <a:t>Programmation Web et Multimédia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fr-FR" sz="2400" b="1" kern="0" dirty="0">
                <a:latin typeface="+mn-lt"/>
                <a:cs typeface="+mn-cs"/>
              </a:rPr>
              <a:t>II-1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smtClean="0"/>
              <a:t>Document HTML: </a:t>
            </a:r>
            <a:r>
              <a:rPr lang="fr-FR" sz="2800" dirty="0" smtClean="0"/>
              <a:t>information sur version HTML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DTD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D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ocument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T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ype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D</a:t>
            </a:r>
            <a:r>
              <a:rPr kumimoji="0" lang="fr-F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efinition</a:t>
            </a: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Description d’un langage particulier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Permet à l’agent utilisateur d’interpréter correctement le document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&lt;!DOCTYPE HTML PUBLIC "-//W3C//DTD HTML 4.01//EN" "http://www.w3.org/TR/html4/strict.dtd"&gt;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HTML: en-tête</a:t>
            </a:r>
            <a:endParaRPr lang="fr-FR" sz="31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550" y="3724994"/>
            <a:ext cx="7777163" cy="28003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CCCCFF"/>
                </a:solidFill>
              </a:rPr>
              <a:t>&lt;!DOCTYPE HTML PUBLIC "-//W3C//DTD HTML 4.01//EN"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CCCCFF"/>
                </a:solidFill>
              </a:rPr>
              <a:t> </a:t>
            </a:r>
            <a:r>
              <a:rPr lang="fr-FR" b="1" u="sng" dirty="0">
                <a:solidFill>
                  <a:srgbClr val="CCCCFF"/>
                </a:solidFill>
              </a:rPr>
              <a:t>"</a:t>
            </a:r>
            <a:r>
              <a:rPr lang="fr-FR" sz="2000" b="1" u="sng" dirty="0">
                <a:solidFill>
                  <a:srgbClr val="CCCCFF"/>
                </a:solidFill>
              </a:rPr>
              <a:t>http://www.w3.org/TR/html4/strict.dtd"</a:t>
            </a:r>
            <a:r>
              <a:rPr lang="fr-FR" sz="2000" b="1" dirty="0">
                <a:solidFill>
                  <a:srgbClr val="CCCCFF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CCCCFF"/>
                </a:solidFill>
              </a:rPr>
              <a:t>&lt;html&gt;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 err="1">
                <a:solidFill>
                  <a:srgbClr val="804040"/>
                </a:solidFill>
              </a:rPr>
              <a:t>head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 &lt;</a:t>
            </a:r>
            <a:r>
              <a:rPr lang="fr-FR" sz="2200" b="1" dirty="0" err="1">
                <a:solidFill>
                  <a:srgbClr val="804040"/>
                </a:solidFill>
              </a:rPr>
              <a:t>title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FF00FF"/>
                </a:solidFill>
              </a:rPr>
              <a:t>Ma première page Web</a:t>
            </a: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 err="1">
                <a:solidFill>
                  <a:srgbClr val="804040"/>
                </a:solidFill>
              </a:rPr>
              <a:t>title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&lt;/</a:t>
            </a:r>
            <a:r>
              <a:rPr lang="fr-FR" sz="2200" b="1" dirty="0" err="1">
                <a:solidFill>
                  <a:srgbClr val="804040"/>
                </a:solidFill>
              </a:rPr>
              <a:t>head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</a:t>
            </a:r>
            <a:r>
              <a:rPr lang="fr-FR" sz="2200" b="1" dirty="0">
                <a:solidFill>
                  <a:srgbClr val="CCCCFF"/>
                </a:solidFill>
              </a:rPr>
              <a:t>&lt;body&gt;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CCCCFF"/>
                </a:solidFill>
              </a:rPr>
              <a:t>   Salut !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CCCCFF"/>
                </a:solidFill>
              </a:rPr>
              <a:t> &lt;/body&gt;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CCCCFF"/>
                </a:solidFill>
              </a:rPr>
              <a:t>&lt;/html&gt;</a:t>
            </a:r>
            <a:r>
              <a:rPr lang="fr-FR" sz="22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68313" y="3669431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rgbClr val="CCCCFF"/>
                </a:solidFill>
                <a:latin typeface="Arial" charset="0"/>
              </a:rPr>
              <a:t>1.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68313" y="4745756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folHlink"/>
                </a:solidFill>
                <a:latin typeface="Arial" charset="0"/>
              </a:rPr>
              <a:t>2.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68313" y="5493469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rgbClr val="CCCCFF"/>
                </a:solidFill>
                <a:latin typeface="Arial" charset="0"/>
              </a:rPr>
              <a:t>3.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9151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Document texte ASCII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ou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Structure de base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uLnTx/>
                <a:uFillTx/>
                <a:latin typeface="Arial" charset="0"/>
              </a:rPr>
              <a:t>Information sur la version de HTML utilisée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En-tête déclaratif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uLnTx/>
                <a:uFillTx/>
                <a:latin typeface="Arial" charset="0"/>
              </a:rPr>
              <a:t>Corps, contenu du 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HTML: en-tête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Informations sur le 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Titre du document (obligatoire)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title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 …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&lt;/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title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Méta données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meta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name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nom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content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valeur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meta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name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Author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 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content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"auteur 1"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meta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name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"keywords" 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lang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fr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 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content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"cours, HTML"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meta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name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"keywords" 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lang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"en" 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content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"course, HTML"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meta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name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"copyright" 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content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"2013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 ENSI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Autres informations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Scripts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HTML: entité HTML (dans body)</a:t>
            </a:r>
            <a:endParaRPr lang="fr-FR" sz="31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550" y="3869010"/>
            <a:ext cx="7777163" cy="28003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000" b="1">
                <a:solidFill>
                  <a:srgbClr val="CCCCFF"/>
                </a:solidFill>
              </a:rPr>
              <a:t>&lt;!DOCTYPE HTML PUBLIC "-//W3C//DTD HTML 4.01//EN"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</a:t>
            </a:r>
            <a:r>
              <a:rPr lang="fr-FR" b="1">
                <a:solidFill>
                  <a:srgbClr val="CCCCFF"/>
                </a:solidFill>
                <a:hlinkClick r:id="rId2"/>
              </a:rPr>
              <a:t>"</a:t>
            </a:r>
            <a:r>
              <a:rPr lang="fr-FR" sz="2000" b="1">
                <a:solidFill>
                  <a:srgbClr val="CCCCFF"/>
                </a:solidFill>
                <a:hlinkClick r:id="rId2"/>
              </a:rPr>
              <a:t>http://www.w3.org/TR/html4/strict.dtd"</a:t>
            </a:r>
            <a:r>
              <a:rPr lang="fr-FR" sz="2000" b="1">
                <a:solidFill>
                  <a:srgbClr val="CCCCFF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&lt;html&gt;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&lt;head&gt;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 &lt;title&gt;Ma première page Web&lt;/title&gt;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&lt;/head&gt;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 &lt;</a:t>
            </a:r>
            <a:r>
              <a:rPr lang="fr-FR" sz="2200" b="1">
                <a:solidFill>
                  <a:srgbClr val="804040"/>
                </a:solidFill>
              </a:rPr>
              <a:t>body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00"/>
                </a:solidFill>
              </a:rPr>
              <a:t>   Salut !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 &lt;/</a:t>
            </a:r>
            <a:r>
              <a:rPr lang="fr-FR" sz="2200" b="1">
                <a:solidFill>
                  <a:srgbClr val="804040"/>
                </a:solidFill>
              </a:rPr>
              <a:t>body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&lt;/html&gt;</a:t>
            </a:r>
            <a:r>
              <a:rPr lang="fr-FR" sz="22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68313" y="3813447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dirty="0">
                <a:solidFill>
                  <a:srgbClr val="CCCCFF"/>
                </a:solidFill>
                <a:latin typeface="Arial" charset="0"/>
              </a:rPr>
              <a:t>1.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68313" y="4889772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rgbClr val="CCCCFF"/>
                </a:solidFill>
                <a:latin typeface="Arial" charset="0"/>
              </a:rPr>
              <a:t>2.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68313" y="563748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folHlink"/>
                </a:solidFill>
                <a:latin typeface="Arial" charset="0"/>
              </a:rPr>
              <a:t>3.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9151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Document texte ASCII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ou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Structure de base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uLnTx/>
                <a:uFillTx/>
                <a:latin typeface="Arial" charset="0"/>
              </a:rPr>
              <a:t>Information sur la version de HTML utilisée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uLnTx/>
                <a:uFillTx/>
                <a:latin typeface="Arial" charset="0"/>
              </a:rPr>
              <a:t>En-tête déclaratif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Corps, contenu du 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Initialement :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uLnTx/>
                <a:uFillTx/>
                <a:latin typeface="+mn-lt"/>
                <a:ea typeface="+mn-ea"/>
                <a:cs typeface="+mn-cs"/>
              </a:rPr>
              <a:t>mise en page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du document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Police, couleur, taille, alignement du texte,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Maintenant :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uLnTx/>
                <a:uFillTx/>
                <a:latin typeface="+mn-lt"/>
                <a:ea typeface="+mn-ea"/>
                <a:cs typeface="+mn-cs"/>
              </a:rPr>
              <a:t>structuration logique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du document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Titres de différents niveaux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Paragraphes, citation, exemple, code, 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Listes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Tableaux,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 le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uLnTx/>
                <a:uFillTx/>
                <a:latin typeface="+mn-lt"/>
                <a:ea typeface="+mn-ea"/>
                <a:cs typeface="+mn-cs"/>
              </a:rPr>
              <a:t>document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est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uLnTx/>
                <a:uFillTx/>
                <a:latin typeface="+mn-lt"/>
                <a:ea typeface="+mn-ea"/>
                <a:cs typeface="+mn-cs"/>
              </a:rPr>
              <a:t>correctement structuré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, chaque élément pourra être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uLnTx/>
                <a:uFillTx/>
                <a:latin typeface="+mn-lt"/>
                <a:ea typeface="+mn-ea"/>
                <a:cs typeface="+mn-cs"/>
              </a:rPr>
              <a:t>mis en forme via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une feuille de style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uLnTx/>
                <a:uFillTx/>
                <a:latin typeface="+mn-lt"/>
                <a:ea typeface="+mn-ea"/>
                <a:cs typeface="+mn-cs"/>
              </a:rPr>
              <a:t>CSS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492500" y="1124744"/>
            <a:ext cx="1295400" cy="12954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HTML: Quelques règles </a:t>
            </a:r>
            <a:endParaRPr lang="fr-FR" sz="28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170384"/>
            <a:ext cx="9144000" cy="5715000"/>
          </a:xfrm>
        </p:spPr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Texte ASCII 7 bits </a:t>
            </a:r>
            <a:r>
              <a:rPr lang="fr-FR" sz="1600" dirty="0" smtClean="0"/>
              <a:t>(alphabet non accentué + quelques symboles)</a:t>
            </a:r>
            <a:endParaRPr lang="fr-FR" sz="2400" dirty="0" smtClean="0"/>
          </a:p>
          <a:p>
            <a:pPr lvl="1" eaLnBrk="1" hangingPunct="1">
              <a:defRPr/>
            </a:pPr>
            <a:r>
              <a:rPr lang="fr-FR" sz="2400" b="1" dirty="0" smtClean="0"/>
              <a:t>ASCII</a:t>
            </a:r>
            <a:r>
              <a:rPr lang="fr-FR" sz="2400" dirty="0" smtClean="0"/>
              <a:t>: </a:t>
            </a:r>
            <a:r>
              <a:rPr lang="fr-FR" sz="2400" b="1" dirty="0" smtClean="0"/>
              <a:t>American Standard Code for Information </a:t>
            </a:r>
            <a:r>
              <a:rPr lang="fr-FR" sz="2400" b="1" dirty="0" err="1" smtClean="0"/>
              <a:t>Interchange</a:t>
            </a:r>
            <a:r>
              <a:rPr lang="fr-FR" sz="2400" b="1" dirty="0" smtClean="0"/>
              <a:t>. </a:t>
            </a: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Retour à la ligne non structurant :</a:t>
            </a:r>
            <a:br>
              <a:rPr lang="fr-FR" sz="2400" dirty="0" smtClean="0"/>
            </a:br>
            <a:r>
              <a:rPr lang="fr-FR" sz="2400" dirty="0" smtClean="0"/>
              <a:t>non mis en forme</a:t>
            </a:r>
          </a:p>
          <a:p>
            <a:pPr eaLnBrk="1" hangingPunct="1">
              <a:defRPr/>
            </a:pPr>
            <a:r>
              <a:rPr lang="fr-FR" sz="2400" dirty="0" smtClean="0"/>
              <a:t>Espaces (</a:t>
            </a:r>
            <a:r>
              <a:rPr lang="fr-FR" sz="2400" i="1" dirty="0" smtClean="0"/>
              <a:t>sens large</a:t>
            </a:r>
            <a:r>
              <a:rPr lang="fr-FR" sz="2400" dirty="0" smtClean="0"/>
              <a:t>) consécutifs = UN espace</a:t>
            </a:r>
          </a:p>
          <a:p>
            <a:pPr eaLnBrk="1" hangingPunct="1">
              <a:defRPr/>
            </a:pPr>
            <a:r>
              <a:rPr lang="fr-FR" sz="2400" dirty="0" smtClean="0"/>
              <a:t>Caractères accentués : représentation spécifique</a:t>
            </a:r>
          </a:p>
          <a:p>
            <a:pPr eaLnBrk="1" hangingPunct="1">
              <a:defRPr/>
            </a:pPr>
            <a:r>
              <a:rPr lang="fr-FR" sz="2400" dirty="0" smtClean="0"/>
              <a:t>Symboles : représentation spécifique</a:t>
            </a:r>
          </a:p>
          <a:p>
            <a:pPr eaLnBrk="1" hangingPunct="1">
              <a:defRPr/>
            </a:pPr>
            <a:r>
              <a:rPr lang="fr-FR" sz="2400" dirty="0" smtClean="0"/>
              <a:t>Balises = structure, pas (</a:t>
            </a:r>
            <a:r>
              <a:rPr lang="fr-FR" sz="2400" i="1" dirty="0" smtClean="0"/>
              <a:t>plus</a:t>
            </a:r>
            <a:r>
              <a:rPr lang="fr-FR" sz="2400" dirty="0" smtClean="0"/>
              <a:t>) mise en forme</a:t>
            </a:r>
          </a:p>
          <a:p>
            <a:pPr eaLnBrk="1" hangingPunct="1">
              <a:defRPr/>
            </a:pPr>
            <a:r>
              <a:rPr lang="fr-FR" sz="2400" dirty="0" smtClean="0"/>
              <a:t>Mise en forme : feuille de style CSS</a:t>
            </a:r>
          </a:p>
          <a:p>
            <a:pPr eaLnBrk="1" hangingPunct="1">
              <a:defRPr/>
            </a:pPr>
            <a:r>
              <a:rPr lang="fr-FR" sz="2400" dirty="0" smtClean="0"/>
              <a:t>Commentaires : </a:t>
            </a:r>
            <a:r>
              <a:rPr lang="fr-FR" sz="2400" dirty="0" smtClean="0">
                <a:solidFill>
                  <a:srgbClr val="0000FF"/>
                </a:solidFill>
                <a:latin typeface="Courier New" pitchFamily="49" charset="0"/>
              </a:rPr>
              <a:t>&lt;!-- commentaire </a:t>
            </a:r>
            <a:r>
              <a:rPr lang="fr-F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--&gt;</a:t>
            </a:r>
            <a:endParaRPr lang="fr-FR" sz="2400" dirty="0" smtClean="0">
              <a:latin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>
                <a:effectLst/>
              </a:rPr>
              <a:t>Document HTML: Caractères spéciaux</a:t>
            </a:r>
            <a:endParaRPr lang="fr-FR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0384"/>
            <a:ext cx="9144000" cy="5715000"/>
          </a:xfrm>
        </p:spPr>
        <p:txBody>
          <a:bodyPr/>
          <a:lstStyle/>
          <a:p>
            <a:pPr eaLnBrk="1" hangingPunct="1">
              <a:defRPr/>
            </a:pPr>
            <a:r>
              <a:rPr lang="fr-FR" b="0" dirty="0" smtClean="0"/>
              <a:t>Certains caractères ont une signification spécifique dans HTML. Pour les utiliser comme tels dans une page, il faut utiliser les commandes alternatives pour les afficher correctement à l'écran. Ces commandes sont :</a:t>
            </a:r>
          </a:p>
          <a:p>
            <a:pPr lvl="2" eaLnBrk="1" hangingPunct="1">
              <a:defRPr/>
            </a:pPr>
            <a:r>
              <a:rPr lang="fr-FR" b="1" dirty="0" smtClean="0">
                <a:latin typeface="+mn-lt"/>
              </a:rPr>
              <a:t>&amp;</a:t>
            </a:r>
            <a:r>
              <a:rPr lang="fr-FR" b="1" dirty="0" err="1" smtClean="0">
                <a:latin typeface="+mn-lt"/>
              </a:rPr>
              <a:t>lt</a:t>
            </a:r>
            <a:r>
              <a:rPr lang="fr-FR" b="1" dirty="0" smtClean="0">
                <a:latin typeface="+mn-lt"/>
              </a:rPr>
              <a:t>; </a:t>
            </a:r>
            <a:r>
              <a:rPr lang="fr-FR" dirty="0" smtClean="0">
                <a:latin typeface="+mn-lt"/>
              </a:rPr>
              <a:t>pour: </a:t>
            </a:r>
            <a:r>
              <a:rPr lang="fr-FR" b="1" dirty="0" smtClean="0">
                <a:latin typeface="+mn-lt"/>
              </a:rPr>
              <a:t>&lt;</a:t>
            </a:r>
          </a:p>
          <a:p>
            <a:pPr lvl="2" eaLnBrk="1" hangingPunct="1">
              <a:defRPr/>
            </a:pPr>
            <a:r>
              <a:rPr lang="fr-FR" b="1" dirty="0" smtClean="0">
                <a:latin typeface="+mn-lt"/>
              </a:rPr>
              <a:t>&amp;gt; </a:t>
            </a:r>
            <a:r>
              <a:rPr lang="fr-FR" dirty="0" smtClean="0">
                <a:latin typeface="+mn-lt"/>
              </a:rPr>
              <a:t>pour: </a:t>
            </a:r>
            <a:r>
              <a:rPr lang="fr-FR" b="1" dirty="0" smtClean="0">
                <a:latin typeface="+mn-lt"/>
              </a:rPr>
              <a:t>&gt;</a:t>
            </a:r>
          </a:p>
          <a:p>
            <a:pPr lvl="2" eaLnBrk="1" hangingPunct="1">
              <a:defRPr/>
            </a:pPr>
            <a:r>
              <a:rPr lang="fr-FR" b="1" dirty="0" smtClean="0">
                <a:latin typeface="+mn-lt"/>
              </a:rPr>
              <a:t>&amp;</a:t>
            </a:r>
            <a:r>
              <a:rPr lang="fr-FR" b="1" dirty="0" err="1" smtClean="0">
                <a:latin typeface="+mn-lt"/>
              </a:rPr>
              <a:t>amp</a:t>
            </a:r>
            <a:r>
              <a:rPr lang="fr-FR" b="1" dirty="0" smtClean="0">
                <a:latin typeface="+mn-lt"/>
              </a:rPr>
              <a:t>; </a:t>
            </a:r>
            <a:r>
              <a:rPr lang="fr-FR" dirty="0" smtClean="0">
                <a:latin typeface="+mn-lt"/>
              </a:rPr>
              <a:t>pour: </a:t>
            </a:r>
            <a:r>
              <a:rPr lang="fr-FR" b="1" dirty="0" smtClean="0">
                <a:latin typeface="+mn-lt"/>
              </a:rPr>
              <a:t>&amp;</a:t>
            </a:r>
          </a:p>
          <a:p>
            <a:pPr lvl="2" eaLnBrk="1" hangingPunct="1">
              <a:defRPr/>
            </a:pPr>
            <a:r>
              <a:rPr lang="fr-FR" b="1" dirty="0" smtClean="0">
                <a:latin typeface="+mn-lt"/>
              </a:rPr>
              <a:t>&amp;</a:t>
            </a:r>
            <a:r>
              <a:rPr lang="fr-FR" b="1" dirty="0" err="1" smtClean="0">
                <a:latin typeface="+mn-lt"/>
              </a:rPr>
              <a:t>quote</a:t>
            </a:r>
            <a:r>
              <a:rPr lang="fr-FR" b="1" dirty="0" smtClean="0">
                <a:latin typeface="+mn-lt"/>
              </a:rPr>
              <a:t>; </a:t>
            </a:r>
            <a:r>
              <a:rPr lang="fr-FR" dirty="0" smtClean="0">
                <a:latin typeface="+mn-lt"/>
              </a:rPr>
              <a:t>pour: </a:t>
            </a:r>
            <a:r>
              <a:rPr lang="fr-FR" b="1" dirty="0" smtClean="0">
                <a:latin typeface="+mn-lt"/>
              </a:rPr>
              <a:t>"</a:t>
            </a:r>
          </a:p>
          <a:p>
            <a:pPr eaLnBrk="1" hangingPunct="1">
              <a:defRPr/>
            </a:pPr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71" y="3633967"/>
            <a:ext cx="5057785" cy="267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HTML: Structuration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Titres (6 niveaux de hiérarchie)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h1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h1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h2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h2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h3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h3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h4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h4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h5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h5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h6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h6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Paragraphes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p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p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Saut de ligne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br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HTML: Structuration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Ligne de séparation horizontale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hr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Texte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préformaté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(brut)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pre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pre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Retours à la ligne et espaces multiples apparaissent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Groupe « mode en ligne »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structuration pure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span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span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Groupe « mode bloc »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structuration pure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div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</a:rPr>
              <a:t>…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&lt;/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div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Listes: Liste de définition 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Liste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dl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dl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Élément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dt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dt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Définition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dd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dd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8" y="3213100"/>
            <a:ext cx="8353425" cy="3068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dl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 err="1">
                <a:solidFill>
                  <a:srgbClr val="804040"/>
                </a:solidFill>
              </a:rPr>
              <a:t>dt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Ours</a:t>
            </a: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 err="1">
                <a:solidFill>
                  <a:srgbClr val="804040"/>
                </a:solidFill>
              </a:rPr>
              <a:t>dt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endParaRPr lang="fr-FR" sz="2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 &lt;</a:t>
            </a:r>
            <a:r>
              <a:rPr lang="fr-FR" sz="2200" b="1" dirty="0">
                <a:solidFill>
                  <a:srgbClr val="804040"/>
                </a:solidFill>
              </a:rPr>
              <a:t>dd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Les ours sont de grands mammifères plantigrades de l'ordre des Carnivores, famille des Ursidés, sous-famille des </a:t>
            </a:r>
            <a:r>
              <a:rPr lang="fr-FR" sz="2200" b="1" dirty="0" err="1">
                <a:solidFill>
                  <a:srgbClr val="000000"/>
                </a:solidFill>
              </a:rPr>
              <a:t>Ursinés</a:t>
            </a:r>
            <a:r>
              <a:rPr lang="fr-FR" sz="2200" b="1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0000"/>
                </a:solidFill>
              </a:rPr>
              <a:t>  </a:t>
            </a: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>
                <a:solidFill>
                  <a:srgbClr val="804040"/>
                </a:solidFill>
              </a:rPr>
              <a:t>dd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/>
              <a:t> </a:t>
            </a: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 err="1" smtClean="0">
                <a:solidFill>
                  <a:srgbClr val="804040"/>
                </a:solidFill>
              </a:rPr>
              <a:t>dt</a:t>
            </a:r>
            <a:r>
              <a:rPr lang="fr-FR" sz="2200" b="1" dirty="0" smtClean="0">
                <a:solidFill>
                  <a:srgbClr val="008080"/>
                </a:solidFill>
              </a:rPr>
              <a:t>&gt;</a:t>
            </a:r>
            <a:r>
              <a:rPr lang="fr-FR" sz="2200" b="1" dirty="0" smtClean="0">
                <a:solidFill>
                  <a:srgbClr val="000000"/>
                </a:solidFill>
              </a:rPr>
              <a:t>Chèvre</a:t>
            </a:r>
            <a:r>
              <a:rPr lang="fr-FR" sz="2200" b="1" dirty="0" smtClean="0">
                <a:solidFill>
                  <a:srgbClr val="008080"/>
                </a:solidFill>
              </a:rPr>
              <a:t> &lt;/</a:t>
            </a:r>
            <a:r>
              <a:rPr lang="fr-FR" sz="2200" b="1" dirty="0" err="1" smtClean="0">
                <a:solidFill>
                  <a:srgbClr val="804040"/>
                </a:solidFill>
              </a:rPr>
              <a:t>dt</a:t>
            </a:r>
            <a:r>
              <a:rPr lang="fr-FR" sz="2200" b="1" dirty="0" smtClean="0">
                <a:solidFill>
                  <a:srgbClr val="008080"/>
                </a:solidFill>
              </a:rPr>
              <a:t>&gt;</a:t>
            </a:r>
            <a:endParaRPr lang="fr-FR" sz="2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 &lt;</a:t>
            </a:r>
            <a:r>
              <a:rPr lang="fr-FR" sz="2200" b="1" dirty="0">
                <a:solidFill>
                  <a:srgbClr val="804040"/>
                </a:solidFill>
              </a:rPr>
              <a:t>dd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/>
              <a:t>La chèvre est un mammifère herbivore et ruminant, appartenant à la famille des bovidés, sous-famille des caprinés ou caprins.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>
                <a:solidFill>
                  <a:srgbClr val="804040"/>
                </a:solidFill>
              </a:rPr>
              <a:t>dl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 </a:t>
            </a:r>
            <a:r>
              <a:rPr lang="fr-FR" sz="2200" b="1" dirty="0">
                <a:solidFill>
                  <a:srgbClr val="0000FF"/>
                </a:solidFill>
              </a:rPr>
              <a:t>&lt;!-- source : http://fr.wikipedia.org --&gt;</a:t>
            </a:r>
          </a:p>
        </p:txBody>
      </p:sp>
      <p:pic>
        <p:nvPicPr>
          <p:cNvPr id="5" name="Picture 6" descr="Liste de définitions"/>
          <p:cNvPicPr>
            <a:picLocks noChangeAspect="1" noChangeArrowheads="1"/>
          </p:cNvPicPr>
          <p:nvPr/>
        </p:nvPicPr>
        <p:blipFill>
          <a:blip r:embed="rId2" cstate="print"/>
          <a:srcRect t="32916"/>
          <a:stretch>
            <a:fillRect/>
          </a:stretch>
        </p:blipFill>
        <p:spPr bwMode="auto">
          <a:xfrm>
            <a:off x="2771775" y="1052513"/>
            <a:ext cx="5943600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HTML?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59152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Hyper : </a:t>
            </a:r>
            <a:r>
              <a:rPr lang="fr-FR" b="0" dirty="0" smtClean="0"/>
              <a:t>Non linéaire, liens entre nœuds</a:t>
            </a:r>
          </a:p>
          <a:p>
            <a:pPr eaLnBrk="1" hangingPunct="1">
              <a:defRPr/>
            </a:pPr>
            <a:r>
              <a:rPr lang="fr-FR" dirty="0" err="1" smtClean="0"/>
              <a:t>Text</a:t>
            </a:r>
            <a:r>
              <a:rPr lang="fr-FR" dirty="0" smtClean="0"/>
              <a:t> : </a:t>
            </a:r>
            <a:r>
              <a:rPr lang="fr-FR" b="0" dirty="0" smtClean="0"/>
              <a:t>Composé de texte</a:t>
            </a:r>
          </a:p>
          <a:p>
            <a:pPr eaLnBrk="1" hangingPunct="1">
              <a:defRPr/>
            </a:pPr>
            <a:r>
              <a:rPr lang="fr-FR" dirty="0" err="1" smtClean="0"/>
              <a:t>Markup</a:t>
            </a:r>
            <a:r>
              <a:rPr lang="fr-FR" dirty="0" smtClean="0"/>
              <a:t> : </a:t>
            </a:r>
            <a:r>
              <a:rPr lang="fr-FR" b="0" dirty="0" smtClean="0"/>
              <a:t>Marqué, balisé</a:t>
            </a:r>
          </a:p>
          <a:p>
            <a:pPr eaLnBrk="1" hangingPunct="1"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: </a:t>
            </a:r>
            <a:r>
              <a:rPr lang="fr-FR" b="0" dirty="0" smtClean="0"/>
              <a:t>Langage</a:t>
            </a:r>
          </a:p>
          <a:p>
            <a:pPr marL="442913" lvl="1" indent="-266700" eaLnBrk="1" hangingPunct="1">
              <a:buFont typeface="Wingdings" pitchFamily="2" charset="2"/>
              <a:buChar char="è"/>
              <a:defRPr/>
            </a:pPr>
            <a:r>
              <a:rPr lang="fr-FR" dirty="0" smtClean="0"/>
              <a:t>Langage à syntaxe stricte de présentation de documents (non pas un langage de programmation),</a:t>
            </a:r>
          </a:p>
          <a:p>
            <a:pPr marL="442913" lvl="1" indent="-266700" eaLnBrk="1" hangingPunct="1">
              <a:buFont typeface="Wingdings" pitchFamily="2" charset="2"/>
              <a:buChar char="è"/>
              <a:defRPr/>
            </a:pPr>
            <a:r>
              <a:rPr lang="fr-FR" dirty="0" smtClean="0"/>
              <a:t>La description de contenus est faite par des éléments de formatage (balise)</a:t>
            </a:r>
          </a:p>
          <a:p>
            <a:pPr marL="442913" lvl="1" indent="-266700" eaLnBrk="1" hangingPunct="1">
              <a:buFont typeface="Wingdings" pitchFamily="2" charset="2"/>
              <a:buChar char="è"/>
              <a:defRPr/>
            </a:pPr>
            <a:r>
              <a:rPr lang="fr-FR" dirty="0" smtClean="0"/>
              <a:t>Il est utilisé pour construire les pages Web </a:t>
            </a:r>
          </a:p>
          <a:p>
            <a:pPr marL="442913" lvl="1" indent="-266700" eaLnBrk="1" hangingPunct="1">
              <a:buFont typeface="Wingdings" pitchFamily="2" charset="2"/>
              <a:buChar char="è"/>
              <a:defRPr/>
            </a:pPr>
            <a:r>
              <a:rPr lang="fr-FR" dirty="0" smtClean="0"/>
              <a:t>Permettant la navigation hypertexte (ancres: références internes, liens: références externes)</a:t>
            </a:r>
          </a:p>
          <a:p>
            <a:pPr marL="442913" lvl="1" indent="-266700" eaLnBrk="1" hangingPunct="1">
              <a:buFont typeface="Wingdings" pitchFamily="2" charset="2"/>
              <a:buChar char="è"/>
              <a:defRPr/>
            </a:pPr>
            <a:r>
              <a:rPr lang="fr-FR" dirty="0" smtClean="0">
                <a:latin typeface="Arial" charset="0"/>
              </a:rPr>
              <a:t>Destiné a être visualiser par un navigateur web  </a:t>
            </a:r>
          </a:p>
          <a:p>
            <a:pPr marL="442913" lvl="1" indent="-266700" eaLnBrk="1" hangingPunct="1">
              <a:buFont typeface="Wingdings" pitchFamily="2" charset="2"/>
              <a:buChar char="è"/>
              <a:defRPr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None/>
              <a:defRPr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Listes: Liste non numérotée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Liste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ul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&lt;/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ul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Élément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li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li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8" y="2636838"/>
            <a:ext cx="8353425" cy="22637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00"/>
                </a:solidFill>
              </a:rPr>
              <a:t>Liste des courses :</a:t>
            </a:r>
            <a:endParaRPr lang="fr-FR" sz="2200" b="1">
              <a:solidFill>
                <a:srgbClr val="00808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ul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Beurre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Sucre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Farine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Oeufs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Confiture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ul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</p:txBody>
      </p:sp>
      <p:pic>
        <p:nvPicPr>
          <p:cNvPr id="5" name="Picture 5" descr="Liste non numéroté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575" y="2492375"/>
            <a:ext cx="34036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Listes: Liste numérotée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Liste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ol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&lt;/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ol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Élément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li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li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8" y="2636838"/>
            <a:ext cx="8353425" cy="22637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00"/>
                </a:solidFill>
              </a:rPr>
              <a:t>Liste des courses :</a:t>
            </a:r>
            <a:endParaRPr lang="fr-FR" sz="2200" b="1">
              <a:solidFill>
                <a:srgbClr val="00808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ol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Beurre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Sucre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Farine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Oeufs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/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li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Confiture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ol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</p:txBody>
      </p:sp>
      <p:pic>
        <p:nvPicPr>
          <p:cNvPr id="5" name="Picture 6" descr="Liste numéroté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575" y="2492375"/>
            <a:ext cx="34036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Tableaux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Tableau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table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table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Ligne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tr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tr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Cellule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td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td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Cellule d’en-tête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th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th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Colonnes = nombre maxi de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td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par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tr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8" y="3870325"/>
            <a:ext cx="8353425" cy="12144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table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00"/>
                </a:solidFill>
              </a:rPr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tr</a:t>
            </a:r>
            <a:r>
              <a:rPr lang="fr-FR" sz="2200" b="1">
                <a:solidFill>
                  <a:srgbClr val="008080"/>
                </a:solidFill>
              </a:rPr>
              <a:t>&gt;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1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2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             &lt;/</a:t>
            </a:r>
            <a:r>
              <a:rPr lang="fr-FR" sz="2200" b="1">
                <a:solidFill>
                  <a:srgbClr val="804040"/>
                </a:solidFill>
              </a:rPr>
              <a:t>tr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00"/>
                </a:solidFill>
              </a:rPr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tr</a:t>
            </a:r>
            <a:r>
              <a:rPr lang="fr-FR" sz="2200" b="1">
                <a:solidFill>
                  <a:srgbClr val="008080"/>
                </a:solidFill>
              </a:rPr>
              <a:t>&gt;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3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4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 </a:t>
            </a:r>
            <a:r>
              <a:rPr lang="fr-FR" b="1">
                <a:solidFill>
                  <a:srgbClr val="008080"/>
                </a:solidFill>
              </a:rPr>
              <a:t>&lt;</a:t>
            </a:r>
            <a:r>
              <a:rPr lang="fr-FR" b="1">
                <a:solidFill>
                  <a:srgbClr val="804040"/>
                </a:solidFill>
              </a:rPr>
              <a:t>td</a:t>
            </a:r>
            <a:r>
              <a:rPr lang="fr-FR" b="1">
                <a:solidFill>
                  <a:srgbClr val="008080"/>
                </a:solidFill>
              </a:rPr>
              <a:t>&gt;</a:t>
            </a:r>
            <a:r>
              <a:rPr lang="fr-FR" b="1">
                <a:solidFill>
                  <a:srgbClr val="000000"/>
                </a:solidFill>
              </a:rPr>
              <a:t>5</a:t>
            </a:r>
            <a:r>
              <a:rPr lang="fr-FR" b="1">
                <a:solidFill>
                  <a:srgbClr val="008080"/>
                </a:solidFill>
              </a:rPr>
              <a:t>&lt;/</a:t>
            </a:r>
            <a:r>
              <a:rPr lang="fr-FR" b="1">
                <a:solidFill>
                  <a:srgbClr val="804040"/>
                </a:solidFill>
              </a:rPr>
              <a:t>td</a:t>
            </a:r>
            <a:r>
              <a:rPr lang="fr-FR" b="1">
                <a:solidFill>
                  <a:srgbClr val="008080"/>
                </a:solidFill>
              </a:rPr>
              <a:t>&gt;</a:t>
            </a:r>
            <a:r>
              <a:rPr lang="fr-FR" b="1"/>
              <a:t> </a:t>
            </a: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tr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table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288" y="5229225"/>
            <a:ext cx="8353425" cy="12144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table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00"/>
                </a:solidFill>
              </a:rPr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tr</a:t>
            </a:r>
            <a:r>
              <a:rPr lang="fr-FR" sz="2200" b="1">
                <a:solidFill>
                  <a:srgbClr val="008080"/>
                </a:solidFill>
              </a:rPr>
              <a:t>&gt;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1</a:t>
            </a:r>
            <a:r>
              <a:rPr lang="fr-FR" sz="2200" b="1">
                <a:solidFill>
                  <a:srgbClr val="008080"/>
                </a:solidFill>
              </a:rPr>
              <a:t>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2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00"/>
                </a:solidFill>
              </a:rPr>
              <a:t> </a:t>
            </a:r>
            <a:r>
              <a:rPr lang="fr-FR" sz="2200" b="1">
                <a:solidFill>
                  <a:srgbClr val="008080"/>
                </a:solidFill>
              </a:rPr>
              <a:t>&lt;</a:t>
            </a:r>
            <a:r>
              <a:rPr lang="fr-FR" sz="2200" b="1">
                <a:solidFill>
                  <a:srgbClr val="804040"/>
                </a:solidFill>
              </a:rPr>
              <a:t>tr</a:t>
            </a:r>
            <a:r>
              <a:rPr lang="fr-FR" sz="2200" b="1">
                <a:solidFill>
                  <a:srgbClr val="008080"/>
                </a:solidFill>
              </a:rPr>
              <a:t>&gt;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3</a:t>
            </a:r>
            <a:r>
              <a:rPr lang="fr-FR" sz="2200" b="1">
                <a:solidFill>
                  <a:srgbClr val="008080"/>
                </a:solidFill>
              </a:rPr>
              <a:t> &lt;</a:t>
            </a:r>
            <a:r>
              <a:rPr lang="fr-FR" sz="2200" b="1">
                <a:solidFill>
                  <a:srgbClr val="804040"/>
                </a:solidFill>
              </a:rPr>
              <a:t>td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4 </a:t>
            </a:r>
            <a:r>
              <a:rPr lang="fr-FR" b="1">
                <a:solidFill>
                  <a:srgbClr val="008080"/>
                </a:solidFill>
              </a:rPr>
              <a:t>&lt;</a:t>
            </a:r>
            <a:r>
              <a:rPr lang="fr-FR" b="1">
                <a:solidFill>
                  <a:srgbClr val="804040"/>
                </a:solidFill>
              </a:rPr>
              <a:t>td</a:t>
            </a:r>
            <a:r>
              <a:rPr lang="fr-FR" b="1">
                <a:solidFill>
                  <a:srgbClr val="008080"/>
                </a:solidFill>
              </a:rPr>
              <a:t>&gt;</a:t>
            </a:r>
            <a:r>
              <a:rPr lang="fr-FR" b="1">
                <a:solidFill>
                  <a:srgbClr val="000000"/>
                </a:solidFill>
              </a:rPr>
              <a:t>5</a:t>
            </a:r>
            <a:endParaRPr lang="fr-FR" sz="22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8080"/>
                </a:solidFill>
              </a:rPr>
              <a:t>&lt;/</a:t>
            </a:r>
            <a:r>
              <a:rPr lang="fr-FR" sz="2200" b="1">
                <a:solidFill>
                  <a:srgbClr val="804040"/>
                </a:solidFill>
              </a:rPr>
              <a:t>table</a:t>
            </a:r>
            <a:r>
              <a:rPr lang="fr-FR" sz="2200" b="1">
                <a:solidFill>
                  <a:srgbClr val="008080"/>
                </a:solidFill>
              </a:rPr>
              <a:t>&gt;</a:t>
            </a:r>
            <a:r>
              <a:rPr lang="fr-FR" sz="22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6" name="Picture 12" descr="Tableau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663" y="765175"/>
            <a:ext cx="22606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Tableaux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Extension de cellule sur </a:t>
            </a: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colonnes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td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colspan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urier New" pitchFamily="49" charset="0"/>
              </a:rPr>
              <a:t>C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8353425" cy="1190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table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0000"/>
                </a:solidFill>
              </a:rPr>
              <a:t> </a:t>
            </a: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tr</a:t>
            </a:r>
            <a:r>
              <a:rPr lang="fr-FR" sz="2200" b="1" dirty="0">
                <a:solidFill>
                  <a:srgbClr val="008080"/>
                </a:solidFill>
              </a:rPr>
              <a:t>&gt; 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1</a:t>
            </a: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>
                <a:solidFill>
                  <a:srgbClr val="804040"/>
                </a:solidFill>
              </a:rPr>
              <a:t>td </a:t>
            </a:r>
            <a:r>
              <a:rPr lang="fr-FR" sz="2200" b="1" dirty="0" err="1">
                <a:solidFill>
                  <a:srgbClr val="2E8B57"/>
                </a:solidFill>
              </a:rPr>
              <a:t>colspan</a:t>
            </a:r>
            <a:r>
              <a:rPr lang="fr-FR" sz="2200" b="1" dirty="0">
                <a:solidFill>
                  <a:srgbClr val="008080"/>
                </a:solidFill>
              </a:rPr>
              <a:t>=</a:t>
            </a:r>
            <a:r>
              <a:rPr lang="fr-FR" sz="2200" b="1" dirty="0">
                <a:solidFill>
                  <a:srgbClr val="FF0000"/>
                </a:solidFill>
              </a:rPr>
              <a:t>2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2 </a:t>
            </a:r>
            <a:r>
              <a:rPr lang="fr-FR" sz="2200" b="1" dirty="0">
                <a:solidFill>
                  <a:srgbClr val="0000FF"/>
                </a:solidFill>
              </a:rPr>
              <a:t>&lt;!-- suite --&gt;</a:t>
            </a:r>
            <a:endParaRPr lang="fr-FR" sz="2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0000"/>
                </a:solidFill>
              </a:rPr>
              <a:t> </a:t>
            </a: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tr</a:t>
            </a:r>
            <a:r>
              <a:rPr lang="fr-FR" sz="2200" b="1" dirty="0">
                <a:solidFill>
                  <a:srgbClr val="008080"/>
                </a:solidFill>
              </a:rPr>
              <a:t>&gt; 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3</a:t>
            </a: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4           </a:t>
            </a: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5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>
                <a:solidFill>
                  <a:srgbClr val="804040"/>
                </a:solidFill>
              </a:rPr>
              <a:t>table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Picture 6" descr="Tableau colspan"/>
          <p:cNvPicPr>
            <a:picLocks noChangeAspect="1" noChangeArrowheads="1"/>
          </p:cNvPicPr>
          <p:nvPr/>
        </p:nvPicPr>
        <p:blipFill>
          <a:blip r:embed="rId2" cstate="print"/>
          <a:srcRect t="7545"/>
          <a:stretch>
            <a:fillRect/>
          </a:stretch>
        </p:blipFill>
        <p:spPr bwMode="auto">
          <a:xfrm>
            <a:off x="6227763" y="3294063"/>
            <a:ext cx="2260600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Tableaux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Extension de cellule sur </a:t>
            </a: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lignes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td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rowspan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lang="fr-FR" sz="2800" b="1" kern="0" dirty="0" smtClean="0">
                <a:solidFill>
                  <a:srgbClr val="FF00FF"/>
                </a:solidFill>
                <a:latin typeface="Courier New" pitchFamily="49" charset="0"/>
              </a:rPr>
              <a:t>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2420938"/>
            <a:ext cx="8353425" cy="12495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table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0000"/>
                </a:solidFill>
              </a:rPr>
              <a:t> </a:t>
            </a: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tr</a:t>
            </a:r>
            <a:r>
              <a:rPr lang="fr-FR" sz="2200" b="1" dirty="0">
                <a:solidFill>
                  <a:srgbClr val="008080"/>
                </a:solidFill>
              </a:rPr>
              <a:t>&gt; 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1</a:t>
            </a: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>
                <a:solidFill>
                  <a:srgbClr val="804040"/>
                </a:solidFill>
              </a:rPr>
              <a:t>td </a:t>
            </a:r>
            <a:r>
              <a:rPr lang="fr-FR" sz="2200" b="1" dirty="0" err="1">
                <a:solidFill>
                  <a:srgbClr val="2E8B57"/>
                </a:solidFill>
              </a:rPr>
              <a:t>rowspan</a:t>
            </a:r>
            <a:r>
              <a:rPr lang="fr-FR" sz="2200" b="1" dirty="0">
                <a:solidFill>
                  <a:srgbClr val="008080"/>
                </a:solidFill>
              </a:rPr>
              <a:t>=</a:t>
            </a:r>
            <a:r>
              <a:rPr lang="fr-FR" sz="2800" b="1" kern="0" dirty="0">
                <a:solidFill>
                  <a:srgbClr val="FF00FF"/>
                </a:solidFill>
                <a:latin typeface="Courier New" pitchFamily="49" charset="0"/>
              </a:rPr>
              <a:t>2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2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0000"/>
                </a:solidFill>
              </a:rPr>
              <a:t> </a:t>
            </a: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tr</a:t>
            </a:r>
            <a:r>
              <a:rPr lang="fr-FR" sz="2200" b="1" dirty="0">
                <a:solidFill>
                  <a:srgbClr val="008080"/>
                </a:solidFill>
              </a:rPr>
              <a:t>&gt; 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3</a:t>
            </a:r>
            <a:r>
              <a:rPr lang="fr-FR" sz="2200" b="1" dirty="0">
                <a:solidFill>
                  <a:srgbClr val="008080"/>
                </a:solidFill>
              </a:rPr>
              <a:t> </a:t>
            </a:r>
            <a:r>
              <a:rPr lang="fr-FR" sz="2200" b="1" dirty="0">
                <a:solidFill>
                  <a:srgbClr val="0000FF"/>
                </a:solidFill>
              </a:rPr>
              <a:t>&lt;!-- suite --&gt;</a:t>
            </a: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4 </a:t>
            </a: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td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5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>
                <a:solidFill>
                  <a:srgbClr val="804040"/>
                </a:solidFill>
              </a:rPr>
              <a:t>table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Picture 6" descr="Tableau rowspan"/>
          <p:cNvPicPr>
            <a:picLocks noChangeAspect="1" noChangeArrowheads="1"/>
          </p:cNvPicPr>
          <p:nvPr/>
        </p:nvPicPr>
        <p:blipFill>
          <a:blip r:embed="rId2" cstate="print"/>
          <a:srcRect t="7545"/>
          <a:stretch>
            <a:fillRect/>
          </a:stretch>
        </p:blipFill>
        <p:spPr bwMode="auto">
          <a:xfrm>
            <a:off x="6227763" y="3284538"/>
            <a:ext cx="2260600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Tableaux</a:t>
            </a:r>
            <a:endParaRPr lang="fr-FR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Il existe 2 grands types d’utilisation des tableaux:</a:t>
            </a:r>
          </a:p>
          <a:p>
            <a:pPr lvl="1" eaLnBrk="1" hangingPunct="1"/>
            <a:r>
              <a:rPr lang="fr-FR" sz="2400" dirty="0" smtClean="0">
                <a:latin typeface="Arial" pitchFamily="34" charset="0"/>
              </a:rPr>
              <a:t>présentation de données</a:t>
            </a:r>
          </a:p>
          <a:p>
            <a:pPr lvl="1" eaLnBrk="1" hangingPunct="1"/>
            <a:r>
              <a:rPr lang="fr-FR" sz="2400" dirty="0" smtClean="0">
                <a:latin typeface="Arial" pitchFamily="34" charset="0"/>
              </a:rPr>
              <a:t>mise en page</a:t>
            </a:r>
          </a:p>
          <a:p>
            <a:pPr eaLnBrk="1" hangingPunct="1"/>
            <a:r>
              <a:rPr lang="fr-FR" sz="2400" dirty="0" smtClean="0"/>
              <a:t>Attributs :</a:t>
            </a:r>
          </a:p>
          <a:p>
            <a:pPr lvl="1" eaLnBrk="1" hangingPunct="1"/>
            <a:r>
              <a:rPr lang="fr-FR" sz="2400" dirty="0" err="1" smtClean="0">
                <a:latin typeface="Arial" pitchFamily="34" charset="0"/>
              </a:rPr>
              <a:t>align</a:t>
            </a:r>
            <a:r>
              <a:rPr lang="fr-FR" sz="2400" dirty="0" smtClean="0">
                <a:latin typeface="Arial" pitchFamily="34" charset="0"/>
              </a:rPr>
              <a:t>=”center” ou ”</a:t>
            </a:r>
            <a:r>
              <a:rPr lang="fr-FR" sz="2400" dirty="0" err="1" smtClean="0">
                <a:latin typeface="Arial" pitchFamily="34" charset="0"/>
              </a:rPr>
              <a:t>left</a:t>
            </a:r>
            <a:r>
              <a:rPr lang="fr-FR" sz="2400" dirty="0" smtClean="0">
                <a:latin typeface="Arial" pitchFamily="34" charset="0"/>
              </a:rPr>
              <a:t>” ou ”right”</a:t>
            </a:r>
          </a:p>
          <a:p>
            <a:pPr lvl="1" eaLnBrk="1" hangingPunct="1"/>
            <a:r>
              <a:rPr lang="fr-FR" sz="2400" dirty="0" smtClean="0">
                <a:latin typeface="Arial" pitchFamily="34" charset="0"/>
              </a:rPr>
              <a:t>border=”n”, n : nombre de pixels pour l’épaisseur du cadre</a:t>
            </a:r>
          </a:p>
          <a:p>
            <a:pPr lvl="1" eaLnBrk="1" hangingPunct="1"/>
            <a:r>
              <a:rPr lang="fr-FR" sz="2400" dirty="0" err="1" smtClean="0">
                <a:latin typeface="Arial" pitchFamily="34" charset="0"/>
              </a:rPr>
              <a:t>cellpadding</a:t>
            </a:r>
            <a:r>
              <a:rPr lang="fr-FR" sz="2400" dirty="0" smtClean="0">
                <a:latin typeface="Arial" pitchFamily="34" charset="0"/>
              </a:rPr>
              <a:t> = nombre de pixels entre le bord des cellules et leurs contenus</a:t>
            </a:r>
          </a:p>
          <a:p>
            <a:pPr lvl="1" eaLnBrk="1" hangingPunct="1"/>
            <a:r>
              <a:rPr lang="fr-FR" sz="2400" dirty="0" err="1" smtClean="0">
                <a:latin typeface="Arial" pitchFamily="34" charset="0"/>
              </a:rPr>
              <a:t>cellspacing</a:t>
            </a:r>
            <a:r>
              <a:rPr lang="fr-FR" sz="2400" dirty="0" smtClean="0">
                <a:latin typeface="Arial" pitchFamily="34" charset="0"/>
              </a:rPr>
              <a:t> = nombre de pixels entre les bords des cellules</a:t>
            </a:r>
          </a:p>
          <a:p>
            <a:pPr lvl="1" eaLnBrk="1" hangingPunct="1"/>
            <a:r>
              <a:rPr lang="fr-FR" sz="2400" dirty="0" err="1" smtClean="0">
                <a:latin typeface="Arial" pitchFamily="34" charset="0"/>
              </a:rPr>
              <a:t>bgcolor</a:t>
            </a:r>
            <a:r>
              <a:rPr lang="fr-FR" sz="2400" dirty="0" smtClean="0">
                <a:latin typeface="Arial" pitchFamily="34" charset="0"/>
              </a:rPr>
              <a:t> pour définir la couleur de fond</a:t>
            </a:r>
          </a:p>
          <a:p>
            <a:pPr lvl="1" eaLnBrk="1" hangingPunct="1"/>
            <a:r>
              <a:rPr lang="fr-FR" sz="2400" dirty="0" err="1" smtClean="0">
                <a:latin typeface="Arial" pitchFamily="34" charset="0"/>
              </a:rPr>
              <a:t>width</a:t>
            </a:r>
            <a:r>
              <a:rPr lang="fr-FR" sz="2400" dirty="0" smtClean="0">
                <a:latin typeface="Arial" pitchFamily="34" charset="0"/>
              </a:rPr>
              <a:t>, </a:t>
            </a:r>
            <a:r>
              <a:rPr lang="fr-FR" sz="2400" dirty="0" err="1" smtClean="0">
                <a:latin typeface="Arial" pitchFamily="34" charset="0"/>
              </a:rPr>
              <a:t>height</a:t>
            </a:r>
            <a:endParaRPr lang="fr-FR" sz="2400" dirty="0" smtClean="0">
              <a:latin typeface="Arial" pitchFamily="34" charset="0"/>
            </a:endParaRPr>
          </a:p>
          <a:p>
            <a:pPr eaLnBrk="1" hangingPunct="1"/>
            <a:r>
              <a:rPr lang="en-US" sz="2400" dirty="0" err="1" smtClean="0"/>
              <a:t>Exemple</a:t>
            </a:r>
            <a:r>
              <a:rPr lang="en-US" sz="2400" dirty="0" smtClean="0"/>
              <a:t> : </a:t>
            </a:r>
            <a:br>
              <a:rPr lang="en-US" sz="2400" dirty="0" smtClean="0"/>
            </a:br>
            <a:r>
              <a:rPr lang="en-US" sz="1600" dirty="0" smtClean="0"/>
              <a:t>&lt;table border=”2” </a:t>
            </a:r>
            <a:r>
              <a:rPr lang="en-US" sz="1600" dirty="0" err="1" smtClean="0"/>
              <a:t>cellpadding</a:t>
            </a:r>
            <a:r>
              <a:rPr lang="en-US" sz="1600" dirty="0" smtClean="0"/>
              <a:t>=”3” align=”center” width=”90%”&gt;</a:t>
            </a:r>
            <a:br>
              <a:rPr lang="en-US" sz="1600" dirty="0" smtClean="0"/>
            </a:br>
            <a:r>
              <a:rPr lang="en-US" sz="1600" dirty="0" smtClean="0"/>
              <a:t>  . . .</a:t>
            </a:r>
            <a:br>
              <a:rPr lang="en-US" sz="1600" dirty="0" smtClean="0"/>
            </a:br>
            <a:r>
              <a:rPr lang="fr-FR" sz="1600" dirty="0" smtClean="0"/>
              <a:t>&lt;/table&gt;</a:t>
            </a:r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Classe, identification et description 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Affecter une balise à une classe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Attribut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class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p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class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ma_classe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Donner un identifiant à une balise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Attribut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id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Identifiant doit être unique (charge du concepteur)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p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id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mon_id_unique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Décrire un élément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Attribut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title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 pour la plupart des éléments HTML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Texte affiché sous forme d’info-bulle (</a:t>
            </a: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tooltip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)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Arial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822825" y="2779713"/>
            <a:ext cx="3168650" cy="1296987"/>
          </a:xfrm>
          <a:prstGeom prst="wedgeRoundRectCallout">
            <a:avLst>
              <a:gd name="adj1" fmla="val -70991"/>
              <a:gd name="adj2" fmla="val -6419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fr-FR">
                <a:latin typeface="Arial" charset="0"/>
              </a:rPr>
              <a:t>Sous-groupe de l'ensemble des balises </a:t>
            </a:r>
            <a:r>
              <a:rPr lang="fr-FR" b="1">
                <a:solidFill>
                  <a:srgbClr val="008080"/>
                </a:solidFill>
              </a:rPr>
              <a:t>&lt;</a:t>
            </a:r>
            <a:r>
              <a:rPr lang="fr-FR" b="1">
                <a:solidFill>
                  <a:srgbClr val="804040"/>
                </a:solidFill>
              </a:rPr>
              <a:t>p</a:t>
            </a:r>
            <a:r>
              <a:rPr lang="fr-FR" b="1">
                <a:solidFill>
                  <a:srgbClr val="008080"/>
                </a:solidFill>
              </a:rPr>
              <a:t>&gt;</a:t>
            </a:r>
            <a:r>
              <a:rPr lang="fr-FR"/>
              <a:t>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824413" y="4581525"/>
            <a:ext cx="3168650" cy="1296988"/>
          </a:xfrm>
          <a:prstGeom prst="wedgeRoundRectCallout">
            <a:avLst>
              <a:gd name="adj1" fmla="val -72144"/>
              <a:gd name="adj2" fmla="val -616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fr-FR">
                <a:latin typeface="Arial" charset="0"/>
              </a:rPr>
              <a:t>Une balise </a:t>
            </a:r>
            <a:r>
              <a:rPr lang="fr-FR" b="1">
                <a:solidFill>
                  <a:srgbClr val="008080"/>
                </a:solidFill>
              </a:rPr>
              <a:t>&lt;</a:t>
            </a:r>
            <a:r>
              <a:rPr lang="fr-FR" b="1">
                <a:solidFill>
                  <a:srgbClr val="804040"/>
                </a:solidFill>
              </a:rPr>
              <a:t>p</a:t>
            </a:r>
            <a:r>
              <a:rPr lang="fr-FR" b="1">
                <a:solidFill>
                  <a:srgbClr val="008080"/>
                </a:solidFill>
              </a:rPr>
              <a:t>&gt;</a:t>
            </a:r>
            <a:r>
              <a:rPr lang="fr-FR">
                <a:latin typeface="Arial" charset="0"/>
              </a:rPr>
              <a:t> repérée de façon unique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Liens et ancres 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Base de la navigation hypertexte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fr-FR" sz="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Lien (</a:t>
            </a:r>
            <a:r>
              <a:rPr kumimoji="0" lang="fr-F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ancre source d’un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) : zone active cliquable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href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URL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6A5ACD"/>
                </a:solidFill>
                <a:uLnTx/>
                <a:uFillTx/>
                <a:latin typeface="Courier New" pitchFamily="49" charset="0"/>
              </a:rPr>
              <a:t>support du lien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&lt;/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Support : texte, image, contenus entre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 et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&lt;/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URL : </a:t>
            </a:r>
            <a:r>
              <a:rPr kumimoji="0" lang="fr-F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Universal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 Resource Locator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fr-FR" sz="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Ancre (nommée) : point cible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name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nom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</a:rPr>
              <a:t>"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ourier New" pitchFamily="49" charset="0"/>
              </a:rPr>
              <a:t>point d’ancrage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&lt;/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</a:rPr>
              <a:t>name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= 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nom unique (à la charge du concepteur)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Comment cibler l’ancre dans un lien ? 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  <a:sym typeface="Wingdings" pitchFamily="2" charset="2"/>
              </a:rPr>
              <a:t> URL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Images</a:t>
            </a:r>
            <a:endParaRPr lang="fr-FR" sz="31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Ajouter une image au sein du 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img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width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</a:t>
            </a:r>
            <a:r>
              <a:rPr kumimoji="0" lang="fr-F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w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height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</a:t>
            </a:r>
            <a:r>
              <a:rPr kumimoji="0" lang="fr-F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h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b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src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</a:t>
            </a:r>
            <a:r>
              <a:rPr kumimoji="0" lang="fr-F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URL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alt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</a:t>
            </a:r>
            <a:r>
              <a:rPr kumimoji="0" lang="fr-F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texte alternatif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"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src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2E8B57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URL permettant d’atteindre l’image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2E8B57"/>
              </a:solidFill>
              <a:uLnTx/>
              <a:uFillTx/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width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2400" kern="0" dirty="0" smtClean="0">
                <a:latin typeface="Arial" charset="0"/>
              </a:rPr>
              <a:t>et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height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permettent à l’agent de prévoir un emplacement avant d’avoir analysé l’image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permettent au concepteur de redimensionner l’image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8B57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alt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2E8B57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Texte alternatif si l’image est indisponible/corrompue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Codage des couleurs</a:t>
            </a:r>
            <a:endParaRPr lang="fr-FR" sz="28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Le codage des couleurs en HTML s'appuie sur le modèle RVB (Rouge - Vert - Bleu)</a:t>
            </a:r>
          </a:p>
          <a:p>
            <a:pPr eaLnBrk="1" hangingPunct="1"/>
            <a:r>
              <a:rPr lang="fr-FR" sz="2400" dirty="0" smtClean="0"/>
              <a:t>Chaque couleur affichée est décomposable en 3 couleurs de base, dont la valeur peut  varier entre 0 et 255</a:t>
            </a:r>
          </a:p>
          <a:p>
            <a:pPr eaLnBrk="1" hangingPunct="1"/>
            <a:r>
              <a:rPr lang="fr-FR" sz="2400" dirty="0" smtClean="0"/>
              <a:t>(0,0,0) correspond à la couleur noire</a:t>
            </a:r>
          </a:p>
          <a:p>
            <a:pPr eaLnBrk="1" hangingPunct="1"/>
            <a:r>
              <a:rPr lang="fr-FR" sz="2400" dirty="0" smtClean="0"/>
              <a:t>(255,255,255) correspond à la couleur blanche</a:t>
            </a:r>
          </a:p>
          <a:p>
            <a:pPr eaLnBrk="1" hangingPunct="1"/>
            <a:r>
              <a:rPr lang="fr-FR" sz="2400" dirty="0" smtClean="0"/>
              <a:t>Les couleurs dans une page HTML s'écrivent toujours sous la forme #RRVVBB</a:t>
            </a:r>
          </a:p>
          <a:p>
            <a:pPr eaLnBrk="1" hangingPunct="1"/>
            <a:r>
              <a:rPr lang="fr-FR" sz="2400" dirty="0" smtClean="0"/>
              <a:t>Exemples : </a:t>
            </a:r>
          </a:p>
          <a:p>
            <a:pPr lvl="1" eaLnBrk="1" hangingPunct="1"/>
            <a:r>
              <a:rPr lang="fr-FR" sz="2400" dirty="0" smtClean="0">
                <a:latin typeface="Arial" pitchFamily="34" charset="0"/>
              </a:rPr>
              <a:t>Rouge : #FF0000</a:t>
            </a:r>
          </a:p>
          <a:p>
            <a:pPr lvl="1" eaLnBrk="1" hangingPunct="1"/>
            <a:r>
              <a:rPr lang="fr-FR" sz="2400" dirty="0" smtClean="0">
                <a:latin typeface="Arial" pitchFamily="34" charset="0"/>
              </a:rPr>
              <a:t>Vert : #008000</a:t>
            </a:r>
          </a:p>
          <a:p>
            <a:pPr lvl="1" eaLnBrk="1" hangingPunct="1"/>
            <a:r>
              <a:rPr lang="fr-FR" sz="2400" dirty="0" err="1" smtClean="0">
                <a:latin typeface="Arial" pitchFamily="34" charset="0"/>
              </a:rPr>
              <a:t>DarkBlue</a:t>
            </a:r>
            <a:r>
              <a:rPr lang="fr-FR" sz="2400" dirty="0" smtClean="0">
                <a:latin typeface="Arial" pitchFamily="34" charset="0"/>
              </a:rPr>
              <a:t> : #00008B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Bref historique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59152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WWW (World </a:t>
            </a:r>
            <a:r>
              <a:rPr lang="fr-FR" dirty="0" err="1" smtClean="0">
                <a:latin typeface="Arial" charset="0"/>
              </a:rPr>
              <a:t>Wide</a:t>
            </a:r>
            <a:r>
              <a:rPr lang="fr-FR" dirty="0" smtClean="0">
                <a:latin typeface="Arial" charset="0"/>
              </a:rPr>
              <a:t> Web: W3) Project </a:t>
            </a:r>
            <a:r>
              <a:rPr lang="fr-FR" dirty="0" err="1" smtClean="0">
                <a:latin typeface="Arial" charset="0"/>
              </a:rPr>
              <a:t>Proposal</a:t>
            </a:r>
            <a:r>
              <a:rPr lang="fr-FR" dirty="0" smtClean="0">
                <a:latin typeface="Arial" charset="0"/>
              </a:rPr>
              <a:t> (mars 1989)</a:t>
            </a: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W3 Consortium (1994) </a:t>
            </a:r>
            <a:r>
              <a:rPr lang="fr-FR" dirty="0" smtClean="0">
                <a:latin typeface="Arial" charset="0"/>
                <a:hlinkClick r:id="rId2"/>
              </a:rPr>
              <a:t>http://www.w3.org</a:t>
            </a:r>
            <a:endParaRPr lang="fr-FR" dirty="0" smtClean="0">
              <a:latin typeface="Arial" charset="0"/>
            </a:endParaRP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HTML 1.0 (août 1994)</a:t>
            </a: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HTML 2.0 (novembre 1995)</a:t>
            </a: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HTML 3.2 (janvier 1997)</a:t>
            </a: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HTML 4.0 (avril 1998)</a:t>
            </a: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HTML 4.01 (décembre 1999)</a:t>
            </a: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XHTML 1.0 (janvier 2000)</a:t>
            </a:r>
          </a:p>
          <a:p>
            <a:pPr eaLnBrk="1" hangingPunct="1">
              <a:defRPr/>
            </a:pPr>
            <a:r>
              <a:rPr lang="fr-FR" dirty="0" smtClean="0">
                <a:latin typeface="Arial" charset="0"/>
              </a:rPr>
              <a:t>HTML 5 depuis 2003, depuis 2007 au W3C, standard prévu en 2014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C</a:t>
            </a:r>
            <a:r>
              <a:rPr lang="fr-FR" sz="3100" dirty="0" smtClean="0"/>
              <a:t>ouleurs nommées </a:t>
            </a:r>
            <a:endParaRPr lang="fr-FR" sz="31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5" y="1670645"/>
            <a:ext cx="45053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Formulaires: principe</a:t>
            </a:r>
            <a:endParaRPr lang="fr-FR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Ensemble de </a:t>
            </a:r>
            <a:r>
              <a:rPr lang="fr-FR" sz="2400" i="1" dirty="0" smtClean="0"/>
              <a:t>champs</a:t>
            </a:r>
            <a:r>
              <a:rPr lang="fr-FR" sz="2400" dirty="0" smtClean="0"/>
              <a:t>, interface interactive</a:t>
            </a:r>
          </a:p>
          <a:p>
            <a:pPr lvl="1" eaLnBrk="1" hangingPunct="1">
              <a:defRPr/>
            </a:pPr>
            <a:r>
              <a:rPr lang="fr-FR" sz="2400" dirty="0" smtClean="0"/>
              <a:t>Lignes de texte</a:t>
            </a:r>
          </a:p>
          <a:p>
            <a:pPr lvl="1" eaLnBrk="1" hangingPunct="1">
              <a:defRPr/>
            </a:pPr>
            <a:r>
              <a:rPr lang="fr-FR" sz="2400" dirty="0" smtClean="0"/>
              <a:t>Cases à cocher</a:t>
            </a:r>
          </a:p>
          <a:p>
            <a:pPr lvl="1" eaLnBrk="1" hangingPunct="1">
              <a:defRPr/>
            </a:pPr>
            <a:r>
              <a:rPr lang="fr-FR" sz="2400" dirty="0" smtClean="0"/>
              <a:t>Boutons radio</a:t>
            </a:r>
          </a:p>
          <a:p>
            <a:pPr lvl="1" eaLnBrk="1" hangingPunct="1">
              <a:defRPr/>
            </a:pPr>
            <a:r>
              <a:rPr lang="fr-FR" sz="2400" dirty="0" smtClean="0"/>
              <a:t>Listes de choix</a:t>
            </a:r>
          </a:p>
          <a:p>
            <a:pPr lvl="1" eaLnBrk="1" hangingPunct="1">
              <a:defRPr/>
            </a:pPr>
            <a:r>
              <a:rPr lang="fr-FR" sz="2400" dirty="0" smtClean="0"/>
              <a:t>Boutons</a:t>
            </a:r>
          </a:p>
          <a:p>
            <a:pPr eaLnBrk="1" hangingPunct="1">
              <a:defRPr/>
            </a:pP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Utilisateur </a:t>
            </a:r>
            <a:r>
              <a:rPr lang="fr-FR" sz="2400" dirty="0" smtClean="0">
                <a:sym typeface="Wingdings" pitchFamily="2" charset="2"/>
              </a:rPr>
              <a:t> fournit des données</a:t>
            </a:r>
          </a:p>
          <a:p>
            <a:pPr eaLnBrk="1" hangingPunct="1">
              <a:defRPr/>
            </a:pPr>
            <a:r>
              <a:rPr lang="fr-FR" sz="2400" dirty="0" smtClean="0"/>
              <a:t>Données traitées au niveau du serveur</a:t>
            </a:r>
          </a:p>
          <a:p>
            <a:pPr eaLnBrk="1" hangingPunct="1">
              <a:defRPr/>
            </a:pPr>
            <a:r>
              <a:rPr lang="fr-FR" sz="2400" dirty="0" smtClean="0"/>
              <a:t>Indépendant des plateformes utilisées</a:t>
            </a:r>
          </a:p>
          <a:p>
            <a:pPr eaLnBrk="1" hangingPunct="1"/>
            <a:endParaRPr lang="fr-FR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92500" y="1700808"/>
            <a:ext cx="51943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§"/>
              <a:defRPr/>
            </a:pPr>
            <a:r>
              <a:rPr lang="fr-FR" sz="2400" dirty="0">
                <a:latin typeface="Arial" charset="0"/>
              </a:rPr>
              <a:t>Zones de texte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§"/>
              <a:defRPr/>
            </a:pPr>
            <a:r>
              <a:rPr lang="fr-FR" sz="2400" dirty="0">
                <a:latin typeface="Arial" charset="0"/>
              </a:rPr>
              <a:t>Champs cachés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§"/>
              <a:defRPr/>
            </a:pPr>
            <a:r>
              <a:rPr lang="fr-FR" sz="2400" dirty="0">
                <a:latin typeface="Arial" charset="0"/>
              </a:rPr>
              <a:t>Lignes </a:t>
            </a:r>
            <a:r>
              <a:rPr lang="fr-FR" sz="2400" dirty="0" smtClean="0">
                <a:latin typeface="Arial" charset="0"/>
              </a:rPr>
              <a:t>de mot </a:t>
            </a:r>
            <a:r>
              <a:rPr lang="fr-FR" sz="2400" dirty="0">
                <a:latin typeface="Arial" charset="0"/>
              </a:rPr>
              <a:t>de passe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§"/>
              <a:defRPr/>
            </a:pPr>
            <a:r>
              <a:rPr lang="fr-FR" sz="2400" dirty="0">
                <a:latin typeface="Arial" charset="0"/>
              </a:rPr>
              <a:t>Envoi de fichier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Formulaires: fonctionnement</a:t>
            </a:r>
            <a:endParaRPr lang="fr-FR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Description des </a:t>
            </a:r>
            <a:r>
              <a:rPr lang="fr-FR" sz="2400" i="1" dirty="0" smtClean="0"/>
              <a:t>champs </a:t>
            </a:r>
            <a:r>
              <a:rPr lang="fr-FR" sz="2400" dirty="0" smtClean="0"/>
              <a:t>de saisie en HTML</a:t>
            </a:r>
          </a:p>
          <a:p>
            <a:pPr lvl="1" eaLnBrk="1" hangingPunct="1">
              <a:defRPr/>
            </a:pPr>
            <a:r>
              <a:rPr lang="fr-FR" sz="2400" dirty="0" smtClean="0"/>
              <a:t>Chaque champs est déclaré par une balise </a:t>
            </a:r>
          </a:p>
          <a:p>
            <a:pPr lvl="1" eaLnBrk="1" hangingPunct="1">
              <a:defRPr/>
            </a:pPr>
            <a:r>
              <a:rPr lang="fr-FR" sz="2400" dirty="0" smtClean="0"/>
              <a:t>Chaque champs doit être nommée</a:t>
            </a:r>
          </a:p>
          <a:p>
            <a:pPr lvl="1" eaLnBrk="1" hangingPunct="1">
              <a:defRPr/>
            </a:pP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Envoi des données au serveur</a:t>
            </a:r>
          </a:p>
          <a:p>
            <a:pPr lvl="1" eaLnBrk="1" hangingPunct="1">
              <a:defRPr/>
            </a:pPr>
            <a:r>
              <a:rPr lang="fr-FR" sz="2400" dirty="0" smtClean="0"/>
              <a:t>encodage des données</a:t>
            </a:r>
          </a:p>
          <a:p>
            <a:pPr lvl="1" eaLnBrk="1" hangingPunct="1">
              <a:defRPr/>
            </a:pPr>
            <a:r>
              <a:rPr lang="fr-FR" sz="2400" dirty="0" smtClean="0"/>
              <a:t>nom de chaque champs</a:t>
            </a:r>
            <a:r>
              <a:rPr lang="fr-FR" sz="2400" i="1" dirty="0" smtClean="0"/>
              <a:t> </a:t>
            </a:r>
            <a:r>
              <a:rPr lang="fr-FR" sz="2400" dirty="0" smtClean="0"/>
              <a:t>et valeur(s) associée(s)</a:t>
            </a:r>
          </a:p>
          <a:p>
            <a:pPr lvl="1" eaLnBrk="1" hangingPunct="1">
              <a:defRPr/>
            </a:pP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Traitement des données sur le serveur</a:t>
            </a:r>
          </a:p>
          <a:p>
            <a:pPr lvl="1" eaLnBrk="1" hangingPunct="1">
              <a:defRPr/>
            </a:pPr>
            <a:r>
              <a:rPr lang="fr-FR" sz="2400" dirty="0" smtClean="0"/>
              <a:t>JSP</a:t>
            </a:r>
          </a:p>
          <a:p>
            <a:pPr lvl="1" eaLnBrk="1" hangingPunct="1">
              <a:defRPr/>
            </a:pPr>
            <a:r>
              <a:rPr lang="fr-FR" sz="2400" dirty="0" smtClean="0"/>
              <a:t>PHP</a:t>
            </a:r>
          </a:p>
          <a:p>
            <a:pPr lvl="1" eaLnBrk="1" hangingPunct="1">
              <a:defRPr/>
            </a:pPr>
            <a:r>
              <a:rPr lang="fr-FR" sz="2400" dirty="0" smtClean="0"/>
              <a:t>ASP, …</a:t>
            </a:r>
          </a:p>
          <a:p>
            <a:pPr eaLnBrk="1" hangingPunct="1">
              <a:buFont typeface="Wingdings" pitchFamily="2" charset="2"/>
              <a:buNone/>
            </a:pPr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Formulaires: fonctionnement</a:t>
            </a:r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56325" y="3500438"/>
            <a:ext cx="230346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fr-FR" sz="1800">
                <a:effectLst/>
                <a:latin typeface="Arial" pitchFamily="34" charset="0"/>
              </a:rPr>
              <a:t>   Nom: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56325" y="3211513"/>
            <a:ext cx="23034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sz="1800">
                <a:effectLst/>
                <a:latin typeface="Arial" pitchFamily="34" charset="0"/>
              </a:rPr>
              <a:t>Formulaire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65975" y="3557588"/>
            <a:ext cx="1222375" cy="244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>
                <a:effectLst/>
              </a:rPr>
              <a:t>robert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04025" y="3932238"/>
            <a:ext cx="1152525" cy="2889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737373"/>
            </a:prstShdw>
          </a:effectLst>
        </p:spPr>
        <p:txBody>
          <a:bodyPr wrap="none" anchor="ctr"/>
          <a:lstStyle/>
          <a:p>
            <a:pPr algn="ctr"/>
            <a:r>
              <a:rPr lang="fr-FR" sz="1800">
                <a:solidFill>
                  <a:srgbClr val="000000"/>
                </a:solidFill>
                <a:effectLst/>
                <a:latin typeface="Arial" pitchFamily="34" charset="0"/>
              </a:rPr>
              <a:t>Valider</a:t>
            </a: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8244408" y="4292601"/>
            <a:ext cx="899592" cy="288527"/>
          </a:xfrm>
          <a:prstGeom prst="callout1">
            <a:avLst>
              <a:gd name="adj1" fmla="val 31718"/>
              <a:gd name="adj2" fmla="val -11764"/>
              <a:gd name="adj3" fmla="val -125551"/>
              <a:gd name="adj4" fmla="val -28676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ffectLst>
            <a:outerShdw dist="28398" dir="159390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fr-FR" sz="1800" b="1" dirty="0">
                <a:solidFill>
                  <a:schemeClr val="hlink"/>
                </a:solidFill>
                <a:effectLst/>
                <a:cs typeface="Courier New" pitchFamily="49" charset="0"/>
              </a:rPr>
              <a:t>nom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4213" y="908050"/>
            <a:ext cx="5616575" cy="3529013"/>
          </a:xfrm>
          <a:prstGeom prst="cloudCallout">
            <a:avLst>
              <a:gd name="adj1" fmla="val -44065"/>
              <a:gd name="adj2" fmla="val 650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fr-FR">
                <a:effectLst/>
                <a:latin typeface="Arial" pitchFamily="34" charset="0"/>
              </a:rPr>
              <a:t>Réseau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68313" y="3862388"/>
            <a:ext cx="3240087" cy="25193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fr-FR" sz="1800">
                <a:effectLst/>
                <a:latin typeface="Arial" pitchFamily="34" charset="0"/>
              </a:rPr>
              <a:t>Serveur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84213" y="4365625"/>
            <a:ext cx="2735262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fr-FR" sz="1800">
                <a:effectLst/>
                <a:latin typeface="Arial" pitchFamily="34" charset="0"/>
              </a:rPr>
              <a:t>Serveur Web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900113" y="4870450"/>
            <a:ext cx="2232025" cy="1079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>
                <a:effectLst/>
                <a:latin typeface="Arial" pitchFamily="34" charset="0"/>
              </a:rPr>
              <a:t>Module PHP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rot="5400000">
            <a:off x="2231231" y="4474369"/>
            <a:ext cx="504825" cy="287338"/>
          </a:xfrm>
          <a:prstGeom prst="leftRightArrow">
            <a:avLst>
              <a:gd name="adj1" fmla="val 50000"/>
              <a:gd name="adj2" fmla="val 3513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ffectLst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 rot="5400000">
            <a:off x="1943894" y="3971132"/>
            <a:ext cx="504825" cy="287337"/>
          </a:xfrm>
          <a:prstGeom prst="leftRightArrow">
            <a:avLst>
              <a:gd name="adj1" fmla="val 50000"/>
              <a:gd name="adj2" fmla="val 3513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ffectLst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867400" y="1125538"/>
            <a:ext cx="2592388" cy="18875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fr-FR" sz="1800">
                <a:effectLst/>
                <a:latin typeface="Arial" pitchFamily="34" charset="0"/>
              </a:rPr>
              <a:t>Client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370638" y="1541463"/>
            <a:ext cx="1925637" cy="1328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>
                <a:effectLst/>
                <a:latin typeface="Arial" pitchFamily="34" charset="0"/>
              </a:rPr>
              <a:t>Navigateur</a:t>
            </a:r>
          </a:p>
          <a:p>
            <a:pPr lvl="1">
              <a:buFontTx/>
              <a:buChar char="•"/>
            </a:pPr>
            <a:r>
              <a:rPr lang="fr-FR" sz="1800">
                <a:effectLst/>
                <a:latin typeface="Arial" pitchFamily="34" charset="0"/>
              </a:rPr>
              <a:t>HTML</a:t>
            </a:r>
          </a:p>
          <a:p>
            <a:pPr lvl="1">
              <a:buFontTx/>
              <a:buChar char="•"/>
            </a:pPr>
            <a:r>
              <a:rPr lang="fr-FR" sz="1800">
                <a:effectLst/>
                <a:latin typeface="Arial" pitchFamily="34" charset="0"/>
              </a:rPr>
              <a:t>JavaScript</a:t>
            </a:r>
          </a:p>
          <a:p>
            <a:pPr lvl="1">
              <a:buFontTx/>
              <a:buChar char="•"/>
            </a:pPr>
            <a:r>
              <a:rPr lang="fr-FR" sz="1800">
                <a:effectLst/>
                <a:latin typeface="Arial" pitchFamily="34" charset="0"/>
              </a:rPr>
              <a:t>CSS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5867400" y="1917700"/>
            <a:ext cx="503238" cy="287338"/>
          </a:xfrm>
          <a:prstGeom prst="leftRightArrow">
            <a:avLst>
              <a:gd name="adj1" fmla="val 50000"/>
              <a:gd name="adj2" fmla="val 3502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ffectLst/>
            </a:endParaRPr>
          </a:p>
        </p:txBody>
      </p:sp>
      <p:cxnSp>
        <p:nvCxnSpPr>
          <p:cNvPr id="20" name="AutoShape 18"/>
          <p:cNvCxnSpPr>
            <a:cxnSpLocks noChangeShapeType="1"/>
            <a:stCxn id="12" idx="0"/>
            <a:endCxn id="17" idx="1"/>
          </p:cNvCxnSpPr>
          <p:nvPr/>
        </p:nvCxnSpPr>
        <p:spPr bwMode="auto">
          <a:xfrm rot="16200000">
            <a:off x="3082131" y="1077119"/>
            <a:ext cx="1779588" cy="3765550"/>
          </a:xfrm>
          <a:prstGeom prst="curvedConnector2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187450" y="3716338"/>
            <a:ext cx="2533650" cy="180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HTML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</a:p>
          <a:p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HEAD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</a:p>
          <a:p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TITLE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  <a:r>
              <a:rPr lang="fr-FR" sz="1400" b="1">
                <a:solidFill>
                  <a:srgbClr val="FF00FF"/>
                </a:solidFill>
                <a:effectLst/>
                <a:cs typeface="Courier New" pitchFamily="49" charset="0"/>
              </a:rPr>
              <a:t>Bonjour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TITLE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</a:p>
          <a:p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HEAD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</a:p>
          <a:p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BODY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</a:p>
          <a:p>
            <a:r>
              <a:rPr lang="fr-FR" sz="1400" b="1">
                <a:effectLst/>
                <a:cs typeface="Courier New" pitchFamily="49" charset="0"/>
              </a:rPr>
              <a:t>Bonjour robert !</a:t>
            </a:r>
          </a:p>
          <a:p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BODY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</a:p>
          <a:p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/>
                <a:cs typeface="Courier New" pitchFamily="49" charset="0"/>
              </a:rPr>
              <a:t>HTML</a:t>
            </a:r>
            <a:r>
              <a:rPr lang="fr-FR" sz="1400" b="1">
                <a:solidFill>
                  <a:srgbClr val="008080"/>
                </a:solidFill>
                <a:effectLst/>
                <a:cs typeface="Courier New" pitchFamily="49" charset="0"/>
              </a:rPr>
              <a:t>&gt;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32363" y="1916113"/>
            <a:ext cx="2063750" cy="4381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0800" bIns="10800" anchor="ctr">
            <a:spAutoFit/>
          </a:bodyPr>
          <a:lstStyle/>
          <a:p>
            <a:pPr algn="ctr"/>
            <a:r>
              <a:rPr lang="fr-FR">
                <a:effectLst/>
              </a:rPr>
              <a:t>nom=robert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156325" y="3500438"/>
            <a:ext cx="230346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fr-FR" sz="1800">
                <a:effectLst/>
                <a:latin typeface="Arial" pitchFamily="34" charset="0"/>
              </a:rPr>
              <a:t>Bonjour robert !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156325" y="3211513"/>
            <a:ext cx="2303463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sz="1800">
                <a:effectLst/>
                <a:latin typeface="Arial" pitchFamily="34" charset="0"/>
              </a:rPr>
              <a:t>Bonjour</a:t>
            </a: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1088 C -0.05087 -0.00694 -0.09896 -0.00254 -0.1408 0.00741 C -0.18229 0.01736 -0.21615 0.02963 -0.25278 0.04885 C -0.28976 0.06806 -0.33455 0.09885 -0.36146 0.12246 C -0.38854 0.14584 -0.40104 0.16482 -0.41511 0.18982 C -0.42934 0.21482 -0.43768 0.24375 -0.44549 0.2726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63 -0.08935 C -0.05937 -0.09838 -0.05902 -0.12014 -0.04566 -0.14421 C -0.03246 -0.16852 -0.01579 -0.20301 0.01719 -0.23449 C 0.05053 -0.26574 0.09375 -0.30764 0.15313 -0.33264 C 0.21268 -0.35764 0.32744 -0.37292 0.37396 -0.38333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allAtOnce" animBg="1"/>
      <p:bldP spid="9" grpId="0" animBg="1"/>
      <p:bldP spid="9" grpId="1" animBg="1"/>
      <p:bldP spid="10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Formulaires: mise en place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54360"/>
            <a:ext cx="8676456" cy="5715000"/>
          </a:xfrm>
        </p:spPr>
        <p:txBody>
          <a:bodyPr/>
          <a:lstStyle/>
          <a:p>
            <a:pPr eaLnBrk="1" hangingPunct="1">
              <a:defRPr/>
            </a:pPr>
            <a:r>
              <a:rPr lang="fr-FR" sz="2400" b="0" dirty="0" smtClean="0"/>
              <a:t>Déclaration d’un formulaire: </a:t>
            </a:r>
          </a:p>
          <a:p>
            <a:pPr eaLnBrk="1" hangingPunct="1">
              <a:defRPr/>
            </a:pPr>
            <a:endParaRPr lang="fr-FR" sz="2400" b="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2400" b="1" dirty="0" err="1" smtClean="0">
                <a:solidFill>
                  <a:srgbClr val="804040"/>
                </a:solidFill>
                <a:latin typeface="Courier New" pitchFamily="49" charset="0"/>
              </a:rPr>
              <a:t>form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b="1" dirty="0" err="1" smtClean="0">
                <a:solidFill>
                  <a:srgbClr val="2E8B57"/>
                </a:solidFill>
                <a:latin typeface="Courier New" pitchFamily="49" charset="0"/>
              </a:rPr>
              <a:t>name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"…"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b="1" dirty="0" smtClean="0">
                <a:solidFill>
                  <a:srgbClr val="2E8B57"/>
                </a:solidFill>
                <a:latin typeface="Courier New" pitchFamily="49" charset="0"/>
              </a:rPr>
              <a:t>action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"</a:t>
            </a:r>
            <a:r>
              <a:rPr lang="fr-FR" sz="2400" dirty="0" smtClean="0">
                <a:solidFill>
                  <a:srgbClr val="FF00FF"/>
                </a:solidFill>
                <a:latin typeface="Courier New" pitchFamily="49" charset="0"/>
              </a:rPr>
              <a:t>…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"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b="1" dirty="0" err="1" smtClean="0">
                <a:solidFill>
                  <a:srgbClr val="2E8B57"/>
                </a:solidFill>
                <a:latin typeface="Courier New" pitchFamily="49" charset="0"/>
              </a:rPr>
              <a:t>method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"…"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2400" b="1" i="1" dirty="0" smtClean="0">
                <a:latin typeface="Courier New" pitchFamily="49" charset="0"/>
              </a:rPr>
              <a:t>commandes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2400" b="1" dirty="0" err="1" smtClean="0">
                <a:solidFill>
                  <a:srgbClr val="804040"/>
                </a:solidFill>
                <a:latin typeface="Courier New" pitchFamily="49" charset="0"/>
              </a:rPr>
              <a:t>form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sz="2400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fr-FR" sz="2400" b="1" dirty="0" err="1" smtClean="0">
                <a:solidFill>
                  <a:srgbClr val="2E8B57"/>
                </a:solidFill>
                <a:latin typeface="Courier New" pitchFamily="49" charset="0"/>
              </a:rPr>
              <a:t>method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</a:p>
          <a:p>
            <a:pPr lvl="1" eaLnBrk="1" hangingPunct="1">
              <a:defRPr/>
            </a:pP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GET: </a:t>
            </a:r>
            <a:r>
              <a:rPr lang="fr-FR" sz="2000" dirty="0" smtClean="0">
                <a:latin typeface="+mn-lt"/>
                <a:ea typeface="+mn-ea"/>
                <a:cs typeface="+mn-cs"/>
              </a:rPr>
              <a:t>Transfert de données dans l’adresse URL (les données sont visibles dans l’URL)</a:t>
            </a:r>
          </a:p>
          <a:p>
            <a:pPr lvl="1" eaLnBrk="1" hangingPunct="1">
              <a:defRPr/>
            </a:pP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POST: </a:t>
            </a:r>
            <a:r>
              <a:rPr lang="fr-FR" sz="2000" dirty="0" smtClean="0">
                <a:latin typeface="+mn-lt"/>
                <a:ea typeface="+mn-ea"/>
                <a:cs typeface="+mn-cs"/>
              </a:rPr>
              <a:t>Transfert de données se fait dans une requête http de façon transparente.    </a:t>
            </a:r>
          </a:p>
          <a:p>
            <a:pPr eaLnBrk="1" hangingPunct="1">
              <a:defRPr/>
            </a:pPr>
            <a:endParaRPr lang="fr-FR" sz="2400" dirty="0" smtClean="0">
              <a:solidFill>
                <a:srgbClr val="2E8B57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fr-FR" sz="2400" dirty="0" smtClean="0">
                <a:solidFill>
                  <a:srgbClr val="2E8B57"/>
                </a:solidFill>
                <a:latin typeface="Courier New" pitchFamily="49" charset="0"/>
              </a:rPr>
              <a:t>Action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= </a:t>
            </a:r>
            <a:r>
              <a:rPr lang="fr-FR" sz="2000" b="0" dirty="0" smtClean="0"/>
              <a:t>page destinataire </a:t>
            </a:r>
          </a:p>
          <a:p>
            <a:pPr eaLnBrk="1" hangingPunct="1">
              <a:defRPr/>
            </a:pPr>
            <a:endParaRPr lang="fr-FR" sz="2400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fr-FR" sz="2400" b="1" dirty="0" smtClean="0">
              <a:solidFill>
                <a:srgbClr val="008080"/>
              </a:solidFill>
              <a:latin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Formulaire: champs disponibles</a:t>
            </a:r>
            <a:endParaRPr lang="fr-FR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5767387"/>
          </a:xfrm>
        </p:spPr>
        <p:txBody>
          <a:bodyPr/>
          <a:lstStyle/>
          <a:p>
            <a:pPr eaLnBrk="1" hangingPunct="1">
              <a:buNone/>
            </a:pPr>
            <a:r>
              <a:rPr lang="fr-FR" sz="2000" dirty="0" smtClean="0"/>
              <a:t>Champ de saisie de texte</a:t>
            </a:r>
          </a:p>
          <a:p>
            <a:pPr eaLnBrk="1" hangingPunct="1"/>
            <a:r>
              <a:rPr lang="fr-FR" sz="2000" dirty="0" smtClean="0"/>
              <a:t>Les attributs:</a:t>
            </a:r>
          </a:p>
          <a:p>
            <a:pPr lvl="1" eaLnBrk="1" hangingPunct="1"/>
            <a:r>
              <a:rPr lang="fr-FR" sz="2000" b="1" i="1" dirty="0" smtClean="0">
                <a:latin typeface="Arial" pitchFamily="34" charset="0"/>
              </a:rPr>
              <a:t>size</a:t>
            </a:r>
            <a:r>
              <a:rPr lang="fr-FR" sz="2000" dirty="0" smtClean="0">
                <a:latin typeface="Arial" pitchFamily="34" charset="0"/>
              </a:rPr>
              <a:t> longueur de la zone du texte</a:t>
            </a:r>
          </a:p>
          <a:p>
            <a:pPr lvl="1" eaLnBrk="1" hangingPunct="1"/>
            <a:r>
              <a:rPr lang="fr-FR" sz="2000" b="1" i="1" dirty="0" err="1" smtClean="0">
                <a:latin typeface="Arial" pitchFamily="34" charset="0"/>
              </a:rPr>
              <a:t>maxlength</a:t>
            </a:r>
            <a:r>
              <a:rPr lang="fr-FR" sz="2000" dirty="0" smtClean="0">
                <a:latin typeface="Arial" pitchFamily="34" charset="0"/>
              </a:rPr>
              <a:t> nombre de caractères maximal autorisé </a:t>
            </a:r>
          </a:p>
          <a:p>
            <a:pPr lvl="1" eaLnBrk="1" hangingPunct="1"/>
            <a:r>
              <a:rPr lang="fr-FR" sz="2000" b="1" i="1" dirty="0" err="1" smtClean="0">
                <a:latin typeface="Arial" pitchFamily="34" charset="0"/>
              </a:rPr>
              <a:t>name</a:t>
            </a:r>
            <a:r>
              <a:rPr lang="fr-FR" sz="2000" dirty="0" smtClean="0">
                <a:latin typeface="Arial" pitchFamily="34" charset="0"/>
              </a:rPr>
              <a:t> identification</a:t>
            </a:r>
          </a:p>
          <a:p>
            <a:pPr lvl="1" eaLnBrk="1" hangingPunct="1"/>
            <a:r>
              <a:rPr lang="fr-FR" sz="2000" b="1" i="1" dirty="0" smtClean="0">
                <a:latin typeface="Arial" pitchFamily="34" charset="0"/>
              </a:rPr>
              <a:t>value</a:t>
            </a:r>
            <a:r>
              <a:rPr lang="fr-FR" sz="2000" dirty="0" smtClean="0">
                <a:latin typeface="Arial" pitchFamily="34" charset="0"/>
              </a:rPr>
              <a:t> pour inscrire un texte dans le champ</a:t>
            </a:r>
          </a:p>
          <a:p>
            <a:pPr lvl="1" eaLnBrk="1" hangingPunct="1"/>
            <a:r>
              <a:rPr lang="fr-FR" sz="2000" b="1" i="1" dirty="0" smtClean="0">
                <a:latin typeface="Arial" pitchFamily="34" charset="0"/>
              </a:rPr>
              <a:t>type </a:t>
            </a:r>
            <a:r>
              <a:rPr lang="fr-FR" sz="2000" dirty="0" err="1" smtClean="0">
                <a:latin typeface="Arial" pitchFamily="34" charset="0"/>
              </a:rPr>
              <a:t>type</a:t>
            </a:r>
            <a:r>
              <a:rPr lang="fr-FR" sz="2000" dirty="0" smtClean="0">
                <a:latin typeface="Arial" pitchFamily="34" charset="0"/>
              </a:rPr>
              <a:t> du contrôle: </a:t>
            </a:r>
          </a:p>
          <a:p>
            <a:pPr lvl="2" eaLnBrk="1" hangingPunct="1"/>
            <a:r>
              <a:rPr lang="fr-FR" sz="1800" dirty="0" smtClean="0">
                <a:latin typeface="Arial" pitchFamily="34" charset="0"/>
              </a:rPr>
              <a:t>type=</a:t>
            </a:r>
            <a:r>
              <a:rPr lang="fr-FR" sz="1800" dirty="0" err="1" smtClean="0">
                <a:latin typeface="Arial" pitchFamily="34" charset="0"/>
              </a:rPr>
              <a:t>text</a:t>
            </a:r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r>
              <a:rPr lang="fr-FR" sz="1800" dirty="0" smtClean="0">
                <a:latin typeface="Arial" pitchFamily="34" charset="0"/>
              </a:rPr>
              <a:t>type=</a:t>
            </a:r>
            <a:r>
              <a:rPr lang="fr-FR" sz="1800" dirty="0" err="1" smtClean="0">
                <a:latin typeface="Arial" pitchFamily="34" charset="0"/>
              </a:rPr>
              <a:t>password</a:t>
            </a:r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r>
              <a:rPr lang="fr-FR" sz="1800" dirty="0" smtClean="0">
                <a:latin typeface="Arial" pitchFamily="34" charset="0"/>
              </a:rPr>
              <a:t>type=</a:t>
            </a:r>
            <a:r>
              <a:rPr lang="fr-FR" sz="1800" dirty="0" err="1" smtClean="0">
                <a:latin typeface="Arial" pitchFamily="34" charset="0"/>
              </a:rPr>
              <a:t>hidden</a:t>
            </a:r>
            <a:endParaRPr lang="fr-FR" sz="1800" dirty="0" smtClean="0">
              <a:latin typeface="Arial" pitchFamily="34" charset="0"/>
            </a:endParaRPr>
          </a:p>
          <a:p>
            <a:pPr lvl="2" eaLnBrk="1" hangingPunct="1"/>
            <a:endParaRPr lang="fr-FR" sz="1800" dirty="0" smtClean="0">
              <a:latin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919711"/>
            <a:ext cx="71151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4348336"/>
            <a:ext cx="2705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5287304"/>
            <a:ext cx="5067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63" y="5654005"/>
            <a:ext cx="1952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6453336"/>
            <a:ext cx="4029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Formulaire: champs disponibles</a:t>
            </a:r>
            <a:endParaRPr lang="fr-FR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1170384"/>
            <a:ext cx="9144000" cy="5715000"/>
          </a:xfrm>
        </p:spPr>
        <p:txBody>
          <a:bodyPr/>
          <a:lstStyle/>
          <a:p>
            <a:pPr eaLnBrk="1" hangingPunct="1">
              <a:buNone/>
            </a:pPr>
            <a:r>
              <a:rPr lang="fr-FR" sz="2400" dirty="0" smtClean="0"/>
              <a:t>Cases à cocher</a:t>
            </a:r>
          </a:p>
          <a:p>
            <a:pPr eaLnBrk="1" hangingPunct="1"/>
            <a:r>
              <a:rPr lang="fr-FR" sz="2400" dirty="0" smtClean="0"/>
              <a:t>Les attributs:</a:t>
            </a:r>
          </a:p>
          <a:p>
            <a:pPr lvl="1" eaLnBrk="1" hangingPunct="1"/>
            <a:r>
              <a:rPr lang="fr-FR" sz="2400" b="1" i="1" dirty="0" err="1" smtClean="0">
                <a:latin typeface="Arial" pitchFamily="34" charset="0"/>
              </a:rPr>
              <a:t>name</a:t>
            </a:r>
            <a:r>
              <a:rPr lang="fr-FR" sz="2400" dirty="0" smtClean="0">
                <a:latin typeface="Arial" pitchFamily="34" charset="0"/>
              </a:rPr>
              <a:t> identifier le champs du formulaire</a:t>
            </a:r>
          </a:p>
          <a:p>
            <a:pPr lvl="1" eaLnBrk="1" hangingPunct="1"/>
            <a:r>
              <a:rPr lang="fr-FR" sz="2400" b="1" i="1" dirty="0" smtClean="0">
                <a:latin typeface="Arial" pitchFamily="34" charset="0"/>
              </a:rPr>
              <a:t>value</a:t>
            </a:r>
            <a:r>
              <a:rPr lang="fr-FR" sz="2400" dirty="0" smtClean="0">
                <a:latin typeface="Arial" pitchFamily="34" charset="0"/>
              </a:rPr>
              <a:t> pour spécifier la valeur à envoyer, par défaut la valeur on (</a:t>
            </a:r>
            <a:r>
              <a:rPr lang="fr-FR" sz="2400" dirty="0" err="1" smtClean="0">
                <a:latin typeface="Arial" pitchFamily="34" charset="0"/>
              </a:rPr>
              <a:t>checked</a:t>
            </a:r>
            <a:r>
              <a:rPr lang="fr-FR" sz="2400" dirty="0" smtClean="0">
                <a:latin typeface="Arial" pitchFamily="34" charset="0"/>
              </a:rPr>
              <a:t>) est envoyée</a:t>
            </a:r>
          </a:p>
          <a:p>
            <a:pPr lvl="1" eaLnBrk="1" hangingPunct="1"/>
            <a:r>
              <a:rPr lang="fr-FR" sz="2400" b="1" i="1" dirty="0" err="1" smtClean="0">
                <a:latin typeface="Arial" pitchFamily="34" charset="0"/>
              </a:rPr>
              <a:t>checked</a:t>
            </a:r>
            <a:r>
              <a:rPr lang="fr-FR" sz="2400" dirty="0" smtClean="0">
                <a:latin typeface="Arial" pitchFamily="34" charset="0"/>
              </a:rPr>
              <a:t> positionne par défaut le bouton en mode validé</a:t>
            </a:r>
          </a:p>
          <a:p>
            <a:pPr eaLnBrk="1" hangingPunct="1"/>
            <a:endParaRPr lang="fr-FR" dirty="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075312"/>
            <a:ext cx="18002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4005064"/>
            <a:ext cx="4248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Formulaire: champs disponibles</a:t>
            </a:r>
            <a:endParaRPr lang="fr-FR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1242392"/>
            <a:ext cx="9144000" cy="5715000"/>
          </a:xfrm>
        </p:spPr>
        <p:txBody>
          <a:bodyPr/>
          <a:lstStyle/>
          <a:p>
            <a:pPr eaLnBrk="1" hangingPunct="1">
              <a:buNone/>
            </a:pPr>
            <a:r>
              <a:rPr lang="fr-FR" sz="2400" b="0" dirty="0" smtClean="0"/>
              <a:t>Les boutons radio</a:t>
            </a:r>
          </a:p>
          <a:p>
            <a:pPr eaLnBrk="1" hangingPunct="1"/>
            <a:r>
              <a:rPr lang="fr-FR" sz="2400" b="0" dirty="0" smtClean="0"/>
              <a:t>Les attributs:</a:t>
            </a:r>
          </a:p>
          <a:p>
            <a:pPr lvl="1" eaLnBrk="1" hangingPunct="1"/>
            <a:r>
              <a:rPr lang="fr-FR" sz="2400" b="1" i="1" dirty="0" err="1" smtClean="0">
                <a:latin typeface="Arial" pitchFamily="34" charset="0"/>
              </a:rPr>
              <a:t>name</a:t>
            </a:r>
            <a:r>
              <a:rPr lang="fr-FR" sz="2400" dirty="0" smtClean="0">
                <a:latin typeface="Arial" pitchFamily="34" charset="0"/>
              </a:rPr>
              <a:t> pour nommer un groupe de boutons (il faut donner le même nom à tous les boutons radio du même groupe pour qu'ils soient exclusifs)</a:t>
            </a:r>
          </a:p>
          <a:p>
            <a:pPr lvl="1" eaLnBrk="1" hangingPunct="1"/>
            <a:r>
              <a:rPr lang="fr-FR" sz="2400" b="1" i="1" dirty="0" smtClean="0">
                <a:latin typeface="Arial" pitchFamily="34" charset="0"/>
              </a:rPr>
              <a:t>value</a:t>
            </a:r>
            <a:r>
              <a:rPr lang="fr-FR" sz="2400" dirty="0" smtClean="0">
                <a:latin typeface="Arial" pitchFamily="34" charset="0"/>
              </a:rPr>
              <a:t> pour spécifier la valeur à envoyer</a:t>
            </a:r>
          </a:p>
          <a:p>
            <a:pPr lvl="1" eaLnBrk="1" hangingPunct="1"/>
            <a:r>
              <a:rPr lang="fr-FR" sz="2400" b="1" i="1" dirty="0" err="1" smtClean="0">
                <a:latin typeface="Arial" pitchFamily="34" charset="0"/>
              </a:rPr>
              <a:t>checked</a:t>
            </a:r>
            <a:r>
              <a:rPr lang="fr-FR" sz="2400" dirty="0" smtClean="0">
                <a:latin typeface="Arial" pitchFamily="34" charset="0"/>
              </a:rPr>
              <a:t> positionne par défaut le bouton en mode validé</a:t>
            </a:r>
          </a:p>
          <a:p>
            <a:pPr eaLnBrk="1" hangingPunct="1"/>
            <a:endParaRPr lang="fr-FR" dirty="0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3" y="4675981"/>
            <a:ext cx="1104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828381"/>
            <a:ext cx="4686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Formulaire: champs disponibles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8376"/>
            <a:ext cx="9144000" cy="57150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fr-FR" b="0" dirty="0" smtClean="0"/>
              <a:t>Sélecteur de fichier</a:t>
            </a:r>
          </a:p>
          <a:p>
            <a:pPr eaLnBrk="1" hangingPunct="1">
              <a:defRPr/>
            </a:pPr>
            <a:r>
              <a:rPr lang="fr-FR" b="0" dirty="0" smtClean="0"/>
              <a:t>Permet l’envoi d’un fichier du client vers le serveur</a:t>
            </a:r>
          </a:p>
          <a:p>
            <a:pPr eaLnBrk="1" hangingPunct="1">
              <a:defRPr/>
            </a:pPr>
            <a:r>
              <a:rPr lang="fr-FR" b="0" dirty="0" smtClean="0"/>
              <a:t>NB : le type d'encodage du formulaire doit être : </a:t>
            </a:r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multipart</a:t>
            </a:r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-data</a:t>
            </a:r>
            <a:endParaRPr lang="fr-FR" b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874740"/>
            <a:ext cx="489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189190"/>
            <a:ext cx="335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Formulaire: champs disponibles</a:t>
            </a:r>
            <a:endParaRPr lang="fr-FR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1098376"/>
            <a:ext cx="9144000" cy="5715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fr-FR" sz="2400" dirty="0" smtClean="0"/>
              <a:t>Zone de texte </a:t>
            </a:r>
          </a:p>
          <a:p>
            <a:pPr eaLnBrk="1" hangingPunct="1">
              <a:lnSpc>
                <a:spcPct val="150000"/>
              </a:lnSpc>
            </a:pPr>
            <a:r>
              <a:rPr lang="fr-FR" sz="2400" dirty="0" smtClean="0"/>
              <a:t>Les attributs:</a:t>
            </a:r>
          </a:p>
          <a:p>
            <a:pPr lvl="1" eaLnBrk="1" hangingPunct="1">
              <a:lnSpc>
                <a:spcPct val="150000"/>
              </a:lnSpc>
            </a:pPr>
            <a:r>
              <a:rPr lang="fr-FR" sz="2400" b="1" i="1" dirty="0" err="1" smtClean="0">
                <a:latin typeface="Arial" pitchFamily="34" charset="0"/>
              </a:rPr>
              <a:t>name</a:t>
            </a:r>
            <a:r>
              <a:rPr lang="fr-FR" sz="2400" dirty="0" smtClean="0">
                <a:latin typeface="Arial" pitchFamily="34" charset="0"/>
              </a:rPr>
              <a:t> nom de la donnée</a:t>
            </a:r>
          </a:p>
          <a:p>
            <a:pPr lvl="1" eaLnBrk="1" hangingPunct="1">
              <a:lnSpc>
                <a:spcPct val="150000"/>
              </a:lnSpc>
            </a:pPr>
            <a:r>
              <a:rPr lang="fr-FR" sz="2400" b="1" i="1" dirty="0" err="1" smtClean="0">
                <a:latin typeface="Arial" pitchFamily="34" charset="0"/>
              </a:rPr>
              <a:t>rows</a:t>
            </a:r>
            <a:r>
              <a:rPr lang="fr-FR" sz="2400" dirty="0" smtClean="0">
                <a:latin typeface="Arial" pitchFamily="34" charset="0"/>
              </a:rPr>
              <a:t> nombre de lignes</a:t>
            </a:r>
          </a:p>
          <a:p>
            <a:pPr lvl="1" eaLnBrk="1" hangingPunct="1">
              <a:lnSpc>
                <a:spcPct val="150000"/>
              </a:lnSpc>
            </a:pPr>
            <a:r>
              <a:rPr lang="fr-FR" sz="2400" b="1" i="1" dirty="0" smtClean="0">
                <a:latin typeface="Arial" pitchFamily="34" charset="0"/>
              </a:rPr>
              <a:t>cols</a:t>
            </a:r>
            <a:r>
              <a:rPr lang="fr-FR" sz="2400" dirty="0" smtClean="0">
                <a:latin typeface="Arial" pitchFamily="34" charset="0"/>
              </a:rPr>
              <a:t> nombre de caractères pour une ligne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131" y="4421088"/>
            <a:ext cx="4810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853136"/>
            <a:ext cx="52149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Structurer un document</a:t>
            </a:r>
            <a:endParaRPr lang="fr-FR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dirty="0" smtClean="0"/>
          </a:p>
        </p:txBody>
      </p:sp>
      <p:pic>
        <p:nvPicPr>
          <p:cNvPr id="4" name="Picture 4" descr="F:\Mes Documents\Mes images\CaptIt\Ci090907224837.jpg"/>
          <p:cNvPicPr>
            <a:picLocks noChangeAspect="1" noChangeArrowheads="1"/>
          </p:cNvPicPr>
          <p:nvPr/>
        </p:nvPicPr>
        <p:blipFill>
          <a:blip r:embed="rId2" cstate="print"/>
          <a:srcRect b="22542"/>
          <a:stretch>
            <a:fillRect/>
          </a:stretch>
        </p:blipFill>
        <p:spPr bwMode="auto">
          <a:xfrm>
            <a:off x="360363" y="1285875"/>
            <a:ext cx="4008437" cy="50466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57188" y="1295400"/>
            <a:ext cx="1214437" cy="247650"/>
          </a:xfrm>
          <a:prstGeom prst="roundRect">
            <a:avLst>
              <a:gd name="adj" fmla="val 16667"/>
            </a:avLst>
          </a:prstGeom>
          <a:solidFill>
            <a:schemeClr val="accent6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143500" y="1285875"/>
            <a:ext cx="2679700" cy="5111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j-lt"/>
              </a:rPr>
              <a:t>Titre du document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7188" y="1524000"/>
            <a:ext cx="1071562" cy="119063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5143500" y="1846263"/>
            <a:ext cx="2514600" cy="5111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j-lt"/>
              </a:rPr>
              <a:t>Titre de niveau 1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7188" y="1738313"/>
            <a:ext cx="500062" cy="119062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57188" y="1952625"/>
            <a:ext cx="1000125" cy="119063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57188" y="2990850"/>
            <a:ext cx="966787" cy="12382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57188" y="3405188"/>
            <a:ext cx="2776537" cy="119062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57188" y="3609975"/>
            <a:ext cx="1081087" cy="123825"/>
          </a:xfrm>
          <a:prstGeom prst="roundRect">
            <a:avLst>
              <a:gd name="adj" fmla="val 16667"/>
            </a:avLst>
          </a:prstGeom>
          <a:solidFill>
            <a:schemeClr val="accent2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5143500" y="2417763"/>
            <a:ext cx="2514600" cy="511175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j-lt"/>
              </a:rPr>
              <a:t>Titre de niveau 2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5143500" y="2989263"/>
            <a:ext cx="2514600" cy="511175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j-lt"/>
              </a:rPr>
              <a:t>Titre de niveau 3</a:t>
            </a: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5143500" y="3571875"/>
            <a:ext cx="1830388" cy="5111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j-lt"/>
              </a:rPr>
              <a:t>Paragraphe</a:t>
            </a: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5143500" y="4132263"/>
            <a:ext cx="539750" cy="5111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j-lt"/>
              </a:rPr>
              <a:t>…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714875" y="4826000"/>
            <a:ext cx="4134007" cy="13280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chemeClr val="hlink"/>
                </a:solidFill>
                <a:latin typeface="+mn-lt"/>
              </a:rPr>
              <a:t>Repérer les structures :</a:t>
            </a:r>
          </a:p>
          <a:p>
            <a:pPr>
              <a:defRPr/>
            </a:pPr>
            <a:r>
              <a:rPr lang="fr-FR" sz="2400" dirty="0">
                <a:solidFill>
                  <a:schemeClr val="hlink"/>
                </a:solidFill>
                <a:latin typeface="+mn-lt"/>
                <a:sym typeface="Wingdings" pitchFamily="2" charset="2"/>
              </a:rPr>
              <a:t></a:t>
            </a:r>
            <a:r>
              <a:rPr lang="fr-FR" sz="2400" dirty="0">
                <a:solidFill>
                  <a:schemeClr val="hlink"/>
                </a:solidFill>
                <a:latin typeface="+mn-lt"/>
              </a:rPr>
              <a:t>Marquer leur début/fin</a:t>
            </a:r>
          </a:p>
          <a:p>
            <a:pPr>
              <a:defRPr/>
            </a:pPr>
            <a:r>
              <a:rPr lang="fr-FR" sz="2400" dirty="0">
                <a:solidFill>
                  <a:schemeClr val="hlink"/>
                </a:solidFill>
                <a:latin typeface="+mn-lt"/>
                <a:sym typeface="Wingdings" pitchFamily="2" charset="2"/>
              </a:rPr>
              <a:t>Utilisation de balises</a:t>
            </a:r>
            <a:endParaRPr lang="fr-FR" sz="2400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Formulaire: champs disponibles</a:t>
            </a:r>
            <a:endParaRPr lang="fr-FR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fr-FR" sz="2400" dirty="0" smtClean="0"/>
              <a:t>Liste de choix</a:t>
            </a:r>
          </a:p>
          <a:p>
            <a:pPr eaLnBrk="1" hangingPunct="1"/>
            <a:r>
              <a:rPr lang="fr-FR" sz="2400" dirty="0" smtClean="0"/>
              <a:t>Les attributs de l'élément &lt;SELECT&gt;:</a:t>
            </a:r>
          </a:p>
          <a:p>
            <a:pPr lvl="1" eaLnBrk="1" hangingPunct="1"/>
            <a:r>
              <a:rPr lang="fr-FR" sz="2400" b="1" i="1" dirty="0" err="1" smtClean="0">
                <a:latin typeface="Arial" pitchFamily="34" charset="0"/>
              </a:rPr>
              <a:t>name</a:t>
            </a:r>
            <a:r>
              <a:rPr lang="fr-FR" sz="2400" dirty="0" smtClean="0">
                <a:latin typeface="Arial" pitchFamily="34" charset="0"/>
              </a:rPr>
              <a:t> nom de la donnée</a:t>
            </a:r>
          </a:p>
          <a:p>
            <a:pPr lvl="1" eaLnBrk="1" hangingPunct="1"/>
            <a:r>
              <a:rPr lang="fr-FR" sz="2400" b="1" i="1" dirty="0" smtClean="0">
                <a:latin typeface="Arial" pitchFamily="34" charset="0"/>
              </a:rPr>
              <a:t>size</a:t>
            </a:r>
            <a:r>
              <a:rPr lang="fr-FR" sz="2400" dirty="0" smtClean="0">
                <a:latin typeface="Arial" pitchFamily="34" charset="0"/>
              </a:rPr>
              <a:t> nombre de lignes affichées pour une liste multiple</a:t>
            </a:r>
          </a:p>
          <a:p>
            <a:pPr lvl="1" eaLnBrk="1" hangingPunct="1"/>
            <a:r>
              <a:rPr lang="fr-FR" sz="2400" b="1" i="1" dirty="0" smtClean="0">
                <a:latin typeface="Arial" pitchFamily="34" charset="0"/>
              </a:rPr>
              <a:t>multiple</a:t>
            </a:r>
            <a:r>
              <a:rPr lang="fr-FR" sz="2400" dirty="0" smtClean="0">
                <a:latin typeface="Arial" pitchFamily="34" charset="0"/>
              </a:rPr>
              <a:t> autorise la sélection simultanée de plusieurs items de la liste</a:t>
            </a:r>
          </a:p>
          <a:p>
            <a:pPr eaLnBrk="1" hangingPunct="1"/>
            <a:r>
              <a:rPr lang="fr-FR" sz="2400" dirty="0" smtClean="0"/>
              <a:t>Les attributs de l'élément &lt;OPTION&gt;</a:t>
            </a:r>
          </a:p>
          <a:p>
            <a:pPr lvl="1" eaLnBrk="1" hangingPunct="1"/>
            <a:r>
              <a:rPr lang="fr-FR" sz="2400" b="1" i="1" dirty="0" smtClean="0">
                <a:latin typeface="Arial" pitchFamily="34" charset="0"/>
              </a:rPr>
              <a:t>value</a:t>
            </a:r>
            <a:r>
              <a:rPr lang="fr-FR" sz="2400" dirty="0" smtClean="0">
                <a:latin typeface="Arial" pitchFamily="34" charset="0"/>
              </a:rPr>
              <a:t> définit la valeur passée au script</a:t>
            </a:r>
          </a:p>
          <a:p>
            <a:pPr lvl="1" eaLnBrk="1" hangingPunct="1"/>
            <a:r>
              <a:rPr lang="fr-FR" sz="2400" b="1" i="1" dirty="0" err="1" smtClean="0">
                <a:latin typeface="Arial" pitchFamily="34" charset="0"/>
              </a:rPr>
              <a:t>selected</a:t>
            </a:r>
            <a:r>
              <a:rPr lang="fr-FR" sz="2400" dirty="0" smtClean="0">
                <a:latin typeface="Arial" pitchFamily="34" charset="0"/>
              </a:rPr>
              <a:t>  </a:t>
            </a:r>
            <a:r>
              <a:rPr lang="fr-FR" sz="2400" dirty="0" err="1" smtClean="0">
                <a:latin typeface="Arial" pitchFamily="34" charset="0"/>
              </a:rPr>
              <a:t>pré-sélection</a:t>
            </a:r>
            <a:r>
              <a:rPr lang="fr-FR" sz="2400" dirty="0" smtClean="0">
                <a:latin typeface="Arial" pitchFamily="34" charset="0"/>
              </a:rPr>
              <a:t> d’un élément de la liste ou valeur par défaut du menu </a:t>
            </a:r>
          </a:p>
          <a:p>
            <a:pPr lvl="1" eaLnBrk="1" hangingPunct="1"/>
            <a:r>
              <a:rPr lang="fr-FR" sz="2400" b="1" i="1" dirty="0" err="1" smtClean="0">
                <a:latin typeface="Arial" pitchFamily="34" charset="0"/>
              </a:rPr>
              <a:t>width</a:t>
            </a:r>
            <a:r>
              <a:rPr lang="fr-FR" sz="2400" dirty="0" smtClean="0">
                <a:latin typeface="Arial" pitchFamily="34" charset="0"/>
              </a:rPr>
              <a:t> largeur du menu en pixels</a:t>
            </a:r>
            <a:r>
              <a:rPr lang="fr-FR" dirty="0" smtClean="0">
                <a:latin typeface="Arial" pitchFamily="34" charset="0"/>
              </a:rPr>
              <a:t> </a:t>
            </a:r>
          </a:p>
          <a:p>
            <a:pPr lvl="1" eaLnBrk="1" hangingPunct="1"/>
            <a:endParaRPr lang="fr-FR" sz="2400" dirty="0" smtClean="0">
              <a:latin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5658569"/>
            <a:ext cx="28384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5" y="5587118"/>
            <a:ext cx="1895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>
                <a:effectLst/>
              </a:rPr>
              <a:t>Formulaire: champs disponibles</a:t>
            </a:r>
            <a:endParaRPr lang="fr-FR" dirty="0">
              <a:effectLst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1098376"/>
            <a:ext cx="9144000" cy="5715000"/>
          </a:xfrm>
        </p:spPr>
        <p:txBody>
          <a:bodyPr/>
          <a:lstStyle/>
          <a:p>
            <a:pPr eaLnBrk="1" hangingPunct="1">
              <a:buNone/>
            </a:pPr>
            <a:r>
              <a:rPr lang="fr-FR" sz="2400" dirty="0" smtClean="0"/>
              <a:t>Boutons: </a:t>
            </a:r>
          </a:p>
          <a:p>
            <a:pPr eaLnBrk="1" hangingPunct="1">
              <a:defRPr/>
            </a:pPr>
            <a:r>
              <a:rPr lang="fr-FR" sz="2400" dirty="0" smtClean="0"/>
              <a:t>Bouton d’envoi</a:t>
            </a:r>
          </a:p>
          <a:p>
            <a:pPr eaLnBrk="1" hangingPunct="1">
              <a:buNone/>
              <a:defRPr/>
            </a:pP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2400" dirty="0" smtClean="0">
                <a:solidFill>
                  <a:srgbClr val="804040"/>
                </a:solidFill>
                <a:latin typeface="Courier New" pitchFamily="49" charset="0"/>
              </a:rPr>
              <a:t>input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dirty="0" smtClean="0">
                <a:solidFill>
                  <a:srgbClr val="2E8B57"/>
                </a:solidFill>
                <a:latin typeface="Courier New" pitchFamily="49" charset="0"/>
              </a:rPr>
              <a:t>type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sz="2400" dirty="0" smtClean="0">
                <a:solidFill>
                  <a:srgbClr val="FF00FF"/>
                </a:solidFill>
                <a:latin typeface="Courier New" pitchFamily="49" charset="0"/>
              </a:rPr>
              <a:t>"</a:t>
            </a:r>
            <a:r>
              <a:rPr lang="fr-FR" sz="2400" dirty="0" err="1" smtClean="0">
                <a:solidFill>
                  <a:srgbClr val="FF00FF"/>
                </a:solidFill>
                <a:latin typeface="Courier New" pitchFamily="49" charset="0"/>
              </a:rPr>
              <a:t>submit</a:t>
            </a:r>
            <a:r>
              <a:rPr lang="fr-FR" sz="2400" dirty="0" smtClean="0">
                <a:solidFill>
                  <a:srgbClr val="FF00FF"/>
                </a:solidFill>
                <a:latin typeface="Courier New" pitchFamily="49" charset="0"/>
              </a:rPr>
              <a:t>"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dirty="0" smtClean="0">
                <a:solidFill>
                  <a:srgbClr val="2E8B57"/>
                </a:solidFill>
                <a:latin typeface="Courier New" pitchFamily="49" charset="0"/>
              </a:rPr>
              <a:t>value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sz="2400" dirty="0" smtClean="0">
                <a:solidFill>
                  <a:srgbClr val="FF00FF"/>
                </a:solidFill>
                <a:latin typeface="Courier New" pitchFamily="49" charset="0"/>
              </a:rPr>
              <a:t>"Envoyer"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None/>
              <a:defRPr/>
            </a:pP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Bouton de remise à zéro</a:t>
            </a:r>
          </a:p>
          <a:p>
            <a:pPr eaLnBrk="1" hangingPunct="1">
              <a:buNone/>
              <a:defRPr/>
            </a:pP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2400" dirty="0" smtClean="0">
                <a:solidFill>
                  <a:srgbClr val="804040"/>
                </a:solidFill>
                <a:latin typeface="Courier New" pitchFamily="49" charset="0"/>
              </a:rPr>
              <a:t>input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dirty="0" smtClean="0">
                <a:solidFill>
                  <a:srgbClr val="2E8B57"/>
                </a:solidFill>
                <a:latin typeface="Courier New" pitchFamily="49" charset="0"/>
              </a:rPr>
              <a:t>type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sz="2400" dirty="0" smtClean="0">
                <a:solidFill>
                  <a:srgbClr val="FF00FF"/>
                </a:solidFill>
                <a:latin typeface="Courier New" pitchFamily="49" charset="0"/>
              </a:rPr>
              <a:t>"reset"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dirty="0" smtClean="0">
                <a:solidFill>
                  <a:srgbClr val="2E8B57"/>
                </a:solidFill>
                <a:latin typeface="Courier New" pitchFamily="49" charset="0"/>
              </a:rPr>
              <a:t>value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sz="2400" dirty="0" smtClean="0">
                <a:solidFill>
                  <a:srgbClr val="FF00FF"/>
                </a:solidFill>
                <a:latin typeface="Courier New" pitchFamily="49" charset="0"/>
              </a:rPr>
              <a:t>"Effacer"</a:t>
            </a:r>
            <a:r>
              <a:rPr lang="fr-FR" sz="24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endParaRPr lang="fr-FR" sz="2400" dirty="0" smtClean="0"/>
          </a:p>
          <a:p>
            <a:pPr eaLnBrk="1" hangingPunct="1"/>
            <a:endParaRPr lang="fr-FR" sz="2400" dirty="0" smtClean="0">
              <a:latin typeface="Arial" pitchFamily="34" charset="0"/>
            </a:endParaRPr>
          </a:p>
        </p:txBody>
      </p:sp>
      <p:pic>
        <p:nvPicPr>
          <p:cNvPr id="6" name="Picture 8" descr="form_subm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1827" y="2666752"/>
            <a:ext cx="14540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form_re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962896"/>
            <a:ext cx="1573097" cy="60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fr-FR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rgbClr val="666666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Questions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0C8D232-4EC3-4AB1-91D8-BE8BADD85975}" type="slidenum">
              <a:rPr 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+mn-cs"/>
              </a:rPr>
              <a:pPr algn="r">
                <a:defRPr/>
              </a:pPr>
              <a:t>42</a:t>
            </a:fld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Balises (tags ou marqueurs)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HTML utilise des marques - ou balises - pour spécifier la façon dont un élément doit apparaître, pour afficher des images ou définir des actions.</a:t>
            </a:r>
          </a:p>
          <a:p>
            <a:pPr eaLnBrk="1" hangingPunct="1">
              <a:defRPr/>
            </a:pPr>
            <a:r>
              <a:rPr lang="fr-FR" sz="2400" dirty="0" smtClean="0"/>
              <a:t>Ces marques sont toujours placées entre les signes “</a:t>
            </a:r>
            <a:r>
              <a:rPr lang="fr-F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2400" dirty="0" smtClean="0"/>
              <a:t>” et “</a:t>
            </a:r>
            <a:r>
              <a:rPr lang="fr-F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fr-FR" sz="2400" dirty="0" smtClean="0"/>
              <a:t>” et agissent très souvent par paire : la première spécifie le début d’application du l’effet (style ou l’action), la seconde, qui comporte le signe “</a:t>
            </a:r>
            <a:r>
              <a:rPr lang="fr-FR" sz="2400" dirty="0" smtClean="0">
                <a:solidFill>
                  <a:srgbClr val="FF0000"/>
                </a:solidFill>
              </a:rPr>
              <a:t>/</a:t>
            </a:r>
            <a:r>
              <a:rPr lang="fr-FR" sz="2400" dirty="0" smtClean="0"/>
              <a:t>”, marque la fin de son application du style (ou de l’action).</a:t>
            </a:r>
          </a:p>
          <a:p>
            <a:pPr eaLnBrk="1" hangingPunct="1">
              <a:defRPr/>
            </a:pPr>
            <a:r>
              <a:rPr lang="fr-FR" sz="2400" dirty="0" smtClean="0"/>
              <a:t>exemples: </a:t>
            </a:r>
          </a:p>
          <a:p>
            <a:pPr lvl="1" eaLnBrk="1" hangingPunct="1">
              <a:defRPr/>
            </a:pPr>
            <a:r>
              <a:rPr lang="fr-FR" sz="2400" dirty="0" smtClean="0"/>
              <a:t>&lt;b&gt; : gras</a:t>
            </a:r>
          </a:p>
          <a:p>
            <a:pPr lvl="1" eaLnBrk="1" hangingPunct="1">
              <a:defRPr/>
            </a:pPr>
            <a:r>
              <a:rPr lang="fr-FR" sz="2400" dirty="0" smtClean="0"/>
              <a:t>&lt;u&gt; : souligné</a:t>
            </a:r>
          </a:p>
          <a:p>
            <a:pPr lvl="1" eaLnBrk="1" hangingPunct="1">
              <a:defRPr/>
            </a:pPr>
            <a:r>
              <a:rPr lang="fr-FR" sz="2400" dirty="0" smtClean="0"/>
              <a:t>&lt;p&gt; : nouveau paragraphe</a:t>
            </a:r>
          </a:p>
          <a:p>
            <a:pPr lvl="1" eaLnBrk="1" hangingPunct="1">
              <a:defRPr/>
            </a:pPr>
            <a:r>
              <a:rPr lang="fr-FR" sz="2400" dirty="0" smtClean="0"/>
              <a:t>&lt;</a:t>
            </a:r>
            <a:r>
              <a:rPr lang="fr-FR" sz="2400" dirty="0" err="1" smtClean="0"/>
              <a:t>br</a:t>
            </a:r>
            <a:r>
              <a:rPr lang="fr-FR" sz="2400" dirty="0" smtClean="0"/>
              <a:t>&gt; : nouvelle ligne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Balises (tags ou marqueurs)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Balises insensibles à la casse :</a:t>
            </a:r>
          </a:p>
          <a:p>
            <a:pPr lvl="1" eaLnBrk="1" hangingPunct="1">
              <a:defRPr/>
            </a:pP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BALISE</a:t>
            </a: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defRPr/>
            </a:pP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balise</a:t>
            </a: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defRPr/>
            </a:pP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Balise</a:t>
            </a: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defRPr/>
            </a:pP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804040"/>
                </a:solidFill>
                <a:latin typeface="Courier New" pitchFamily="49" charset="0"/>
              </a:rPr>
              <a:t>bAlIsE</a:t>
            </a: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442913" indent="0" eaLnBrk="1" hangingPunct="1">
              <a:buFont typeface="Wingdings" pitchFamily="2" charset="2"/>
              <a:buChar char="ü"/>
              <a:defRPr/>
            </a:pPr>
            <a:r>
              <a:rPr lang="fr-FR" dirty="0" smtClean="0">
                <a:latin typeface="Arial" charset="0"/>
              </a:rPr>
              <a:t>Ouvrante : </a:t>
            </a:r>
            <a:r>
              <a:rPr lang="fr-FR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dirty="0" smtClean="0">
                <a:solidFill>
                  <a:srgbClr val="804040"/>
                </a:solidFill>
                <a:latin typeface="Courier New" pitchFamily="49" charset="0"/>
              </a:rPr>
              <a:t>balise</a:t>
            </a:r>
            <a:r>
              <a:rPr lang="fr-FR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fr-FR" b="1" dirty="0" smtClean="0"/>
              <a:t>Fermante : </a:t>
            </a: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balise</a:t>
            </a:r>
            <a:r>
              <a:rPr lang="fr-FR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fr-FR" b="1" dirty="0" smtClean="0"/>
              <a:t> </a:t>
            </a:r>
            <a:r>
              <a:rPr lang="fr-FR" sz="1800" b="1" dirty="0" smtClean="0"/>
              <a:t>(éventuellement optionnelle)</a:t>
            </a:r>
          </a:p>
          <a:p>
            <a:pPr eaLnBrk="1" hangingPunct="1">
              <a:defRPr/>
            </a:pPr>
            <a:r>
              <a:rPr lang="fr-FR" dirty="0" smtClean="0"/>
              <a:t>Les balises ne sont pas visibles dans le rendu du navigateur</a:t>
            </a:r>
          </a:p>
          <a:p>
            <a:pPr eaLnBrk="1" hangingPunct="1">
              <a:defRPr/>
            </a:pPr>
            <a:r>
              <a:rPr lang="fr-FR" dirty="0" smtClean="0"/>
              <a:t>Possibilité d’ajouter des attributs/options: </a:t>
            </a:r>
            <a:r>
              <a:rPr lang="fr-FR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dirty="0" smtClean="0">
                <a:solidFill>
                  <a:srgbClr val="804040"/>
                </a:solidFill>
                <a:latin typeface="Courier New" pitchFamily="49" charset="0"/>
              </a:rPr>
              <a:t>balise</a:t>
            </a:r>
            <a:r>
              <a:rPr lang="fr-FR" dirty="0" smtClean="0">
                <a:latin typeface="Courier New" pitchFamily="49" charset="0"/>
              </a:rPr>
              <a:t> </a:t>
            </a:r>
            <a:r>
              <a:rPr lang="fr-FR" dirty="0" smtClean="0">
                <a:solidFill>
                  <a:srgbClr val="2E8B57"/>
                </a:solidFill>
                <a:latin typeface="Courier New" pitchFamily="49" charset="0"/>
              </a:rPr>
              <a:t>attribut</a:t>
            </a:r>
            <a:r>
              <a:rPr lang="fr-FR" dirty="0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fr-FR" dirty="0" smtClean="0">
                <a:solidFill>
                  <a:srgbClr val="FF00FF"/>
                </a:solidFill>
                <a:latin typeface="Courier New" pitchFamily="49" charset="0"/>
              </a:rPr>
              <a:t>"</a:t>
            </a:r>
            <a:r>
              <a:rPr lang="fr-FR" i="1" dirty="0" smtClean="0">
                <a:solidFill>
                  <a:srgbClr val="FF00FF"/>
                </a:solidFill>
                <a:latin typeface="Courier New" pitchFamily="49" charset="0"/>
              </a:rPr>
              <a:t>val</a:t>
            </a:r>
            <a:r>
              <a:rPr lang="fr-FR" dirty="0" smtClean="0">
                <a:solidFill>
                  <a:srgbClr val="FF00FF"/>
                </a:solidFill>
                <a:latin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</a:rPr>
              <a:t> </a:t>
            </a:r>
            <a:r>
              <a:rPr lang="fr-FR" dirty="0" err="1" smtClean="0">
                <a:solidFill>
                  <a:srgbClr val="2E8B57"/>
                </a:solidFill>
                <a:latin typeface="Courier New" pitchFamily="49" charset="0"/>
              </a:rPr>
              <a:t>opt</a:t>
            </a:r>
            <a:r>
              <a:rPr lang="fr-FR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2870200" y="1554485"/>
            <a:ext cx="287338" cy="1514475"/>
          </a:xfrm>
          <a:prstGeom prst="rightBrace">
            <a:avLst>
              <a:gd name="adj1" fmla="val 4392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99817" y="1762770"/>
            <a:ext cx="46005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800" dirty="0">
                <a:latin typeface="Arial" charset="0"/>
              </a:rPr>
              <a:t>Équivalent</a:t>
            </a:r>
          </a:p>
          <a:p>
            <a:pPr>
              <a:defRPr/>
            </a:pPr>
            <a:r>
              <a:rPr lang="fr-FR" sz="2800" dirty="0">
                <a:latin typeface="Arial" charset="0"/>
              </a:rPr>
              <a:t>mais XHTML </a:t>
            </a:r>
            <a:r>
              <a:rPr lang="fr-FR" sz="2800" dirty="0">
                <a:latin typeface="Arial" charset="0"/>
                <a:sym typeface="Wingdings" pitchFamily="2" charset="2"/>
              </a:rPr>
              <a:t> minuscules</a:t>
            </a:r>
            <a:endParaRPr lang="fr-FR" sz="2800" dirty="0">
              <a:latin typeface="Arial" charset="0"/>
            </a:endParaRP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605338" y="3284984"/>
            <a:ext cx="168275" cy="1008063"/>
          </a:xfrm>
          <a:prstGeom prst="rightBrace">
            <a:avLst>
              <a:gd name="adj1" fmla="val 4992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889500" y="3402459"/>
            <a:ext cx="33528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latin typeface="Arial" charset="0"/>
              </a:rPr>
              <a:t>Encadrement d'un bloc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Utilisation des balises 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Utilisation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2FF32"/>
                </a:solidFill>
                <a:uLnTx/>
                <a:uFillTx/>
                <a:latin typeface="+mn-lt"/>
                <a:ea typeface="+mn-ea"/>
                <a:cs typeface="+mn-cs"/>
              </a:rPr>
              <a:t>CORRECTE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ourier New" pitchFamily="49" charset="0"/>
              </a:rPr>
              <a:t>Texte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b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ourier New" pitchFamily="49" charset="0"/>
              </a:rPr>
              <a:t>Texte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ourier New" pitchFamily="49" charset="0"/>
              </a:rPr>
              <a:t>Texte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b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Utilisation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</a:rPr>
              <a:t>INCORRECTE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ourier New" pitchFamily="49" charset="0"/>
              </a:rPr>
              <a:t>Texte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b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ourier New" pitchFamily="49" charset="0"/>
              </a:rPr>
              <a:t>Texte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ourier New" pitchFamily="49" charset="0"/>
              </a:rPr>
              <a:t>Texte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i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&gt;&lt;/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4040"/>
                </a:solidFill>
                <a:uLnTx/>
                <a:uFillTx/>
                <a:latin typeface="Courier New" pitchFamily="49" charset="0"/>
              </a:rPr>
              <a:t>b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Jamais de chevauchement (pile d’états)</a:t>
            </a: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 rot="16200000">
            <a:off x="4175919" y="1016794"/>
            <a:ext cx="360362" cy="2736850"/>
          </a:xfrm>
          <a:prstGeom prst="leftBracket">
            <a:avLst>
              <a:gd name="adj" fmla="val 63289"/>
            </a:avLst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 rot="16200000">
            <a:off x="3707607" y="45244"/>
            <a:ext cx="576262" cy="4895850"/>
          </a:xfrm>
          <a:prstGeom prst="leftBracket">
            <a:avLst>
              <a:gd name="adj" fmla="val 70799"/>
            </a:avLst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 rot="16200000">
            <a:off x="3455988" y="2312988"/>
            <a:ext cx="360362" cy="4176712"/>
          </a:xfrm>
          <a:prstGeom prst="leftBracket">
            <a:avLst>
              <a:gd name="adj" fmla="val 96586"/>
            </a:avLst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 rot="16200000">
            <a:off x="4464051" y="2744787"/>
            <a:ext cx="576262" cy="3529013"/>
          </a:xfrm>
          <a:prstGeom prst="leftBracket">
            <a:avLst>
              <a:gd name="adj" fmla="val 51033"/>
            </a:avLst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18900000">
            <a:off x="2268538" y="4724400"/>
            <a:ext cx="792162" cy="466725"/>
          </a:xfrm>
          <a:prstGeom prst="rightArrow">
            <a:avLst>
              <a:gd name="adj1" fmla="val 46972"/>
              <a:gd name="adj2" fmla="val 7410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Document HTML</a:t>
            </a:r>
            <a:endParaRPr lang="fr-FR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3528" y="1268413"/>
            <a:ext cx="829151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Document texte ASCII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ou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Structure de base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Information sur la version de HTML utilisée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En-tête déclaratif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Corps, contenu du 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71550" y="3797002"/>
            <a:ext cx="7777163" cy="28003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0000FF"/>
                </a:solidFill>
              </a:rPr>
              <a:t>&lt;!DOCTYPE HTML PUBLIC "-//W3C//DTD HTML 4.01//EN"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00FF"/>
                </a:solidFill>
              </a:rPr>
              <a:t> </a:t>
            </a:r>
            <a:r>
              <a:rPr lang="fr-FR" b="1" dirty="0">
                <a:solidFill>
                  <a:srgbClr val="0000FF"/>
                </a:solidFill>
                <a:hlinkClick r:id="rId2"/>
              </a:rPr>
              <a:t>"</a:t>
            </a:r>
            <a:r>
              <a:rPr lang="fr-FR" sz="2000" b="1" dirty="0">
                <a:solidFill>
                  <a:srgbClr val="0000FF"/>
                </a:solidFill>
                <a:hlinkClick r:id="rId2"/>
              </a:rPr>
              <a:t>http://www.w3.org/TR/html4/strict.dtd"</a:t>
            </a:r>
            <a:r>
              <a:rPr lang="fr-FR" sz="2000" b="1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</a:t>
            </a:r>
            <a:r>
              <a:rPr lang="fr-FR" sz="2200" b="1" dirty="0">
                <a:solidFill>
                  <a:srgbClr val="804040"/>
                </a:solidFill>
              </a:rPr>
              <a:t>html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 err="1">
                <a:solidFill>
                  <a:srgbClr val="804040"/>
                </a:solidFill>
              </a:rPr>
              <a:t>head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 &lt;</a:t>
            </a:r>
            <a:r>
              <a:rPr lang="fr-FR" sz="2200" b="1" dirty="0" err="1">
                <a:solidFill>
                  <a:srgbClr val="804040"/>
                </a:solidFill>
              </a:rPr>
              <a:t>title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FF00FF"/>
                </a:solidFill>
              </a:rPr>
              <a:t>Ma première page Web</a:t>
            </a: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 err="1">
                <a:solidFill>
                  <a:srgbClr val="804040"/>
                </a:solidFill>
              </a:rPr>
              <a:t>title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&lt;/</a:t>
            </a:r>
            <a:r>
              <a:rPr lang="fr-FR" sz="2200" b="1" dirty="0" err="1">
                <a:solidFill>
                  <a:srgbClr val="804040"/>
                </a:solidFill>
              </a:rPr>
              <a:t>head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&lt;</a:t>
            </a:r>
            <a:r>
              <a:rPr lang="fr-FR" sz="2200" b="1" dirty="0">
                <a:solidFill>
                  <a:srgbClr val="804040"/>
                </a:solidFill>
              </a:rPr>
              <a:t>body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0000"/>
                </a:solidFill>
              </a:rPr>
              <a:t>   Salut !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 &lt;/</a:t>
            </a:r>
            <a:r>
              <a:rPr lang="fr-FR" sz="2200" b="1" dirty="0">
                <a:solidFill>
                  <a:srgbClr val="804040"/>
                </a:solidFill>
              </a:rPr>
              <a:t>body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 dirty="0">
                <a:solidFill>
                  <a:srgbClr val="008080"/>
                </a:solidFill>
              </a:rPr>
              <a:t>&lt;/</a:t>
            </a:r>
            <a:r>
              <a:rPr lang="fr-FR" sz="2200" b="1" dirty="0">
                <a:solidFill>
                  <a:srgbClr val="804040"/>
                </a:solidFill>
              </a:rPr>
              <a:t>html</a:t>
            </a:r>
            <a:r>
              <a:rPr lang="fr-FR" sz="2200" b="1" dirty="0">
                <a:solidFill>
                  <a:srgbClr val="008080"/>
                </a:solidFill>
              </a:rPr>
              <a:t>&gt;</a:t>
            </a:r>
            <a:r>
              <a:rPr lang="fr-FR" sz="2200" b="1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6" name="Picture 8" descr="Ma Premiere Page WE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16016" y="1235199"/>
            <a:ext cx="3933825" cy="2409825"/>
          </a:xfrm>
          <a:prstGeom prst="rect">
            <a:avLst/>
          </a:prstGeom>
          <a:noFill/>
        </p:spPr>
      </p:pic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68313" y="3741439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folHlink"/>
                </a:solidFill>
                <a:latin typeface="Arial" charset="0"/>
              </a:rPr>
              <a:t>1.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468313" y="4817764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folHlink"/>
                </a:solidFill>
                <a:latin typeface="Arial" charset="0"/>
              </a:rPr>
              <a:t>2.</a:t>
            </a: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468313" y="5565477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folHlink"/>
                </a:solidFill>
                <a:latin typeface="Arial" charset="0"/>
              </a:rPr>
              <a:t>3.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Document HTML: information sur version HTML</a:t>
            </a:r>
            <a:endParaRPr lang="fr-FR" sz="31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550" y="3749377"/>
            <a:ext cx="7777163" cy="28479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000" b="1">
                <a:solidFill>
                  <a:srgbClr val="0000FF"/>
                </a:solidFill>
              </a:rPr>
              <a:t>&lt;!DOCTYPE HTML PUBLIC "-//W3C//DTD HTML 4.01//EN"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0000FF"/>
                </a:solidFill>
              </a:rPr>
              <a:t> </a:t>
            </a:r>
            <a:r>
              <a:rPr lang="fr-FR" b="1">
                <a:solidFill>
                  <a:srgbClr val="0000FF"/>
                </a:solidFill>
                <a:hlinkClick r:id="rId2"/>
              </a:rPr>
              <a:t>"</a:t>
            </a:r>
            <a:r>
              <a:rPr lang="fr-FR" sz="2000" b="1">
                <a:solidFill>
                  <a:srgbClr val="0000FF"/>
                </a:solidFill>
                <a:hlinkClick r:id="rId2"/>
              </a:rPr>
              <a:t>http://www.w3.org/TR/html4/strict.dtd"</a:t>
            </a:r>
            <a:r>
              <a:rPr lang="fr-FR" sz="2000" b="1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fr-FR" b="1">
                <a:solidFill>
                  <a:srgbClr val="008080"/>
                </a:solidFill>
              </a:rPr>
              <a:t>&lt;</a:t>
            </a:r>
            <a:r>
              <a:rPr lang="fr-FR" b="1">
                <a:solidFill>
                  <a:srgbClr val="804040"/>
                </a:solidFill>
              </a:rPr>
              <a:t>html</a:t>
            </a:r>
            <a:r>
              <a:rPr lang="fr-FR" b="1">
                <a:solidFill>
                  <a:srgbClr val="008080"/>
                </a:solidFill>
              </a:rPr>
              <a:t>&gt;</a:t>
            </a:r>
            <a:endParaRPr lang="fr-FR" sz="2200" b="1">
              <a:solidFill>
                <a:srgbClr val="CCCCFF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&lt;head&gt;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 &lt;title&gt;Ma première page Web&lt;/title&gt;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&lt;/head&gt;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&lt;body&gt;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  Salut !</a:t>
            </a:r>
          </a:p>
          <a:p>
            <a:pPr>
              <a:lnSpc>
                <a:spcPct val="80000"/>
              </a:lnSpc>
              <a:defRPr/>
            </a:pPr>
            <a:r>
              <a:rPr lang="fr-FR" sz="2200" b="1">
                <a:solidFill>
                  <a:srgbClr val="CCCCFF"/>
                </a:solidFill>
              </a:rPr>
              <a:t> &lt;/body&gt;</a:t>
            </a:r>
          </a:p>
          <a:p>
            <a:pPr>
              <a:lnSpc>
                <a:spcPct val="80000"/>
              </a:lnSpc>
              <a:defRPr/>
            </a:pPr>
            <a:r>
              <a:rPr lang="fr-FR" b="1">
                <a:solidFill>
                  <a:srgbClr val="008080"/>
                </a:solidFill>
              </a:rPr>
              <a:t>&lt;/</a:t>
            </a:r>
            <a:r>
              <a:rPr lang="fr-FR" b="1">
                <a:solidFill>
                  <a:srgbClr val="804040"/>
                </a:solidFill>
              </a:rPr>
              <a:t>html</a:t>
            </a:r>
            <a:r>
              <a:rPr lang="fr-FR" b="1">
                <a:solidFill>
                  <a:srgbClr val="008080"/>
                </a:solidFill>
              </a:rPr>
              <a:t>&gt;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68313" y="3693814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dirty="0">
                <a:solidFill>
                  <a:schemeClr val="folHlink"/>
                </a:solidFill>
                <a:latin typeface="Arial" charset="0"/>
              </a:rPr>
              <a:t>1.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68313" y="4770139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rgbClr val="CCCCFF"/>
                </a:solidFill>
                <a:latin typeface="Arial" charset="0"/>
              </a:rPr>
              <a:t>2.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8313" y="5517852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rgbClr val="CCCCFF"/>
                </a:solidFill>
                <a:latin typeface="Arial" charset="0"/>
              </a:rPr>
              <a:t>3.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9151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Document texte ASCII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ou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+mn-ea"/>
                <a:cs typeface="+mn-cs"/>
              </a:rPr>
              <a:t>.html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Structure de base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charset="0"/>
              </a:rPr>
              <a:t>Information sur la version de HTML utilisée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5000"/>
                    <a:lumOff val="75000"/>
                  </a:schemeClr>
                </a:solidFill>
                <a:uLnTx/>
                <a:uFillTx/>
                <a:latin typeface="Arial" charset="0"/>
              </a:rPr>
              <a:t>En-tête déclaratif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5000"/>
                    <a:lumOff val="75000"/>
                  </a:schemeClr>
                </a:solidFill>
                <a:uLnTx/>
                <a:uFillTx/>
                <a:latin typeface="Arial" charset="0"/>
              </a:rPr>
              <a:t>Corps, contenu du 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AutoNum type="arabicPeriod"/>
              <a:tabLst/>
              <a:defRPr/>
            </a:pP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01D95-C535-4C6F-838B-01DB040CBF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ensi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ensi</Template>
  <TotalTime>2546</TotalTime>
  <Words>2491</Words>
  <Application>Microsoft Office PowerPoint</Application>
  <PresentationFormat>Affichage à l'écran (4:3)</PresentationFormat>
  <Paragraphs>496</Paragraphs>
  <Slides>42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template ensi</vt:lpstr>
      <vt:lpstr>HTML (HyperText Markup Language)</vt:lpstr>
      <vt:lpstr>HTML?</vt:lpstr>
      <vt:lpstr>Bref historique</vt:lpstr>
      <vt:lpstr>Structurer un document</vt:lpstr>
      <vt:lpstr>Balises (tags ou marqueurs)</vt:lpstr>
      <vt:lpstr>Balises (tags ou marqueurs)</vt:lpstr>
      <vt:lpstr>Utilisation des balises </vt:lpstr>
      <vt:lpstr>Document HTML</vt:lpstr>
      <vt:lpstr>Document HTML: information sur version HTML</vt:lpstr>
      <vt:lpstr>Document HTML: information sur version HTML</vt:lpstr>
      <vt:lpstr>Document HTML: en-tête</vt:lpstr>
      <vt:lpstr>Document HTML: en-tête</vt:lpstr>
      <vt:lpstr>Document HTML: entité HTML (dans body)</vt:lpstr>
      <vt:lpstr>Document HTML</vt:lpstr>
      <vt:lpstr>Document HTML: Quelques règles </vt:lpstr>
      <vt:lpstr>Document HTML: Caractères spéciaux</vt:lpstr>
      <vt:lpstr>Document HTML: Structuration</vt:lpstr>
      <vt:lpstr>Document HTML: Structuration</vt:lpstr>
      <vt:lpstr>Listes: Liste de définition </vt:lpstr>
      <vt:lpstr>Listes: Liste non numérotée</vt:lpstr>
      <vt:lpstr>Listes: Liste numérotée</vt:lpstr>
      <vt:lpstr>Tableaux</vt:lpstr>
      <vt:lpstr>Tableaux</vt:lpstr>
      <vt:lpstr>Tableaux</vt:lpstr>
      <vt:lpstr>Tableaux</vt:lpstr>
      <vt:lpstr>Classe, identification et description </vt:lpstr>
      <vt:lpstr>Liens et ancres </vt:lpstr>
      <vt:lpstr>Images</vt:lpstr>
      <vt:lpstr>Codage des couleurs</vt:lpstr>
      <vt:lpstr>Couleurs nommées </vt:lpstr>
      <vt:lpstr>Formulaires: principe</vt:lpstr>
      <vt:lpstr>Formulaires: fonctionnement</vt:lpstr>
      <vt:lpstr>Formulaires: fonctionnement</vt:lpstr>
      <vt:lpstr>Formulaires: mise en place</vt:lpstr>
      <vt:lpstr>Formulaire: champs disponibles</vt:lpstr>
      <vt:lpstr>Formulaire: champs disponibles</vt:lpstr>
      <vt:lpstr>Formulaire: champs disponibles</vt:lpstr>
      <vt:lpstr>Formulaire: champs disponibles</vt:lpstr>
      <vt:lpstr>Formulaire: champs disponibles</vt:lpstr>
      <vt:lpstr>Formulaire: champs disponibles</vt:lpstr>
      <vt:lpstr>Formulaire: champs disponibles</vt:lpstr>
      <vt:lpstr>Diapositive 42</vt:lpstr>
    </vt:vector>
  </TitlesOfParts>
  <Company>TIA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Adel Haouas</dc:creator>
  <cp:lastModifiedBy>Leila</cp:lastModifiedBy>
  <cp:revision>449</cp:revision>
  <dcterms:created xsi:type="dcterms:W3CDTF">2008-10-31T20:36:58Z</dcterms:created>
  <dcterms:modified xsi:type="dcterms:W3CDTF">2014-02-18T21:24:24Z</dcterms:modified>
</cp:coreProperties>
</file>