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7559675" cy="10691813"/>
  <p:embeddedFontLst>
    <p:embeddedFont>
      <p:font typeface="Gill Sans" panose="02000000000000000000" pitchFamily="2" charset="0"/>
      <p:regular r:id="rId15"/>
      <p:bold r:id="rId16"/>
    </p:embeddedFont>
    <p:embeddedFont>
      <p:font typeface="Libre Franklin"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PGDJJ6on/SMlFlzKazMKBtRIG2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customschemas.google.com/relationships/presentationmetadata" Target="metadata" /><Relationship Id="rId5" Type="http://schemas.openxmlformats.org/officeDocument/2006/relationships/slide" Target="slides/slide4.xml" /><Relationship Id="rId15" Type="http://schemas.openxmlformats.org/officeDocument/2006/relationships/font" Target="fonts/font1.fntdata"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4"/>
        <p:cNvGrpSpPr/>
        <p:nvPr/>
      </p:nvGrpSpPr>
      <p:grpSpPr>
        <a:xfrm>
          <a:off x="0" y="0"/>
          <a:ext cx="0" cy="0"/>
          <a:chOff x="0" y="0"/>
          <a:chExt cx="0" cy="0"/>
        </a:xfrm>
      </p:grpSpPr>
      <p:sp>
        <p:nvSpPr>
          <p:cNvPr id="15" name="Google Shape;15;p14"/>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4"/>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grpSp>
        <p:nvGrpSpPr>
          <p:cNvPr id="75" name="Google Shape;75;p23"/>
          <p:cNvGrpSpPr/>
          <p:nvPr/>
        </p:nvGrpSpPr>
        <p:grpSpPr>
          <a:xfrm>
            <a:off x="7477387" y="482170"/>
            <a:ext cx="4074533" cy="5149101"/>
            <a:chOff x="7477387" y="482170"/>
            <a:chExt cx="4074533" cy="5149101"/>
          </a:xfrm>
        </p:grpSpPr>
        <p:sp>
          <p:nvSpPr>
            <p:cNvPr id="76" name="Google Shape;76;p23"/>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3"/>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23"/>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3"/>
          <p:cNvSpPr>
            <a:spLocks noGrp="1"/>
          </p:cNvSpPr>
          <p:nvPr>
            <p:ph type="pic" idx="2"/>
          </p:nvPr>
        </p:nvSpPr>
        <p:spPr>
          <a:xfrm>
            <a:off x="8124389" y="1122542"/>
            <a:ext cx="2791171" cy="3866327"/>
          </a:xfrm>
          <a:prstGeom prst="rect">
            <a:avLst/>
          </a:prstGeom>
          <a:solidFill>
            <a:srgbClr val="D8D8D8"/>
          </a:solidFill>
          <a:ln>
            <a:noFill/>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accent1"/>
              </a:buClr>
              <a:buSzPts val="3200"/>
              <a:buFont typeface="Arial"/>
              <a:buNone/>
              <a:defRPr sz="3200" b="0" i="0" u="none" strike="noStrike" cap="none">
                <a:solidFill>
                  <a:schemeClr val="dk1"/>
                </a:solidFill>
                <a:latin typeface="Gill Sans"/>
                <a:ea typeface="Gill Sans"/>
                <a:cs typeface="Gill Sans"/>
                <a:sym typeface="Gill Sans"/>
              </a:defRPr>
            </a:lvl1pPr>
            <a:lvl2pPr marR="0" lvl="1" algn="l" rtl="0">
              <a:lnSpc>
                <a:spcPct val="120000"/>
              </a:lnSpc>
              <a:spcBef>
                <a:spcPts val="500"/>
              </a:spcBef>
              <a:spcAft>
                <a:spcPts val="0"/>
              </a:spcAft>
              <a:buClr>
                <a:schemeClr val="accent1"/>
              </a:buClr>
              <a:buSzPts val="2800"/>
              <a:buFont typeface="Arial"/>
              <a:buNone/>
              <a:defRPr sz="2800" b="0" i="0" u="none" strike="noStrike" cap="none">
                <a:solidFill>
                  <a:schemeClr val="dk1"/>
                </a:solidFill>
                <a:latin typeface="Gill Sans"/>
                <a:ea typeface="Gill Sans"/>
                <a:cs typeface="Gill Sans"/>
                <a:sym typeface="Gill Sans"/>
              </a:defRPr>
            </a:lvl2pPr>
            <a:lvl3pPr marR="0" lvl="2" algn="l" rtl="0">
              <a:lnSpc>
                <a:spcPct val="120000"/>
              </a:lnSpc>
              <a:spcBef>
                <a:spcPts val="500"/>
              </a:spcBef>
              <a:spcAft>
                <a:spcPts val="0"/>
              </a:spcAft>
              <a:buClr>
                <a:schemeClr val="accent1"/>
              </a:buClr>
              <a:buSzPts val="2400"/>
              <a:buFont typeface="Arial"/>
              <a:buNone/>
              <a:defRPr sz="2400" b="0" i="0" u="none" strike="noStrike" cap="none">
                <a:solidFill>
                  <a:schemeClr val="dk1"/>
                </a:solidFill>
                <a:latin typeface="Gill Sans"/>
                <a:ea typeface="Gill Sans"/>
                <a:cs typeface="Gill Sans"/>
                <a:sym typeface="Gill Sans"/>
              </a:defRPr>
            </a:lvl3pPr>
            <a:lvl4pPr marR="0" lvl="3"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4pPr>
            <a:lvl5pPr marR="0" lvl="4"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5pPr>
            <a:lvl6pPr marR="0" lvl="5"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6pPr>
            <a:lvl7pPr marR="0" lvl="6"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7pPr>
            <a:lvl8pPr marR="0" lvl="7"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8pPr>
            <a:lvl9pPr marR="0" lvl="8"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9pPr>
          </a:lstStyle>
          <a:p>
            <a:endParaRPr/>
          </a:p>
        </p:txBody>
      </p:sp>
      <p:sp>
        <p:nvSpPr>
          <p:cNvPr id="80" name="Google Shape;80;p23"/>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1" name="Google Shape;81;p23"/>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4" name="Google Shape;84;p23"/>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2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4"/>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8" name="Google Shape;88;p2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1" name="Google Shape;91;p24"/>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25"/>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5"/>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5" name="Google Shape;95;p2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8" name="Google Shape;98;p25"/>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1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6"/>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24" name="Google Shape;24;p1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16"/>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7"/>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1" name="Google Shape;31;p1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4" name="Google Shape;34;p1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8"/>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38" name="Google Shape;38;p1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1" name="Google Shape;41;p18"/>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19"/>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9"/>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5" name="Google Shape;45;p19"/>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6" name="Google Shape;46;p1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9" name="Google Shape;49;p19"/>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20"/>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0"/>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3" name="Google Shape;53;p20"/>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4" name="Google Shape;54;p20"/>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5" name="Google Shape;55;p20"/>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6" name="Google Shape;56;p20"/>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9" name="Google Shape;59;p20"/>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5" name="Google Shape;65;p21"/>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22"/>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2"/>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9" name="Google Shape;69;p22"/>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0" name="Google Shape;70;p2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3" name="Google Shape;73;p22"/>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7;p13"/>
          <p:cNvPicPr preferRelativeResize="0"/>
          <p:nvPr/>
        </p:nvPicPr>
        <p:blipFill rotWithShape="1">
          <a:blip r:embed="rId14">
            <a:alphaModFix/>
          </a:blip>
          <a:srcRect t="1538" b="-1538"/>
          <a:stretch/>
        </p:blipFill>
        <p:spPr>
          <a:xfrm>
            <a:off x="0" y="6126480"/>
            <a:ext cx="12192000" cy="742950"/>
          </a:xfrm>
          <a:prstGeom prst="rect">
            <a:avLst/>
          </a:prstGeom>
          <a:noFill/>
          <a:ln>
            <a:noFill/>
          </a:ln>
        </p:spPr>
      </p:pic>
      <p:sp>
        <p:nvSpPr>
          <p:cNvPr id="8" name="Google Shape;8;p1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10" name="Google Shape;10;p1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1" name="Google Shape;11;p1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1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13"/>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2"/>
        <p:cNvGrpSpPr/>
        <p:nvPr/>
      </p:nvGrpSpPr>
      <p:grpSpPr>
        <a:xfrm>
          <a:off x="0" y="0"/>
          <a:ext cx="0" cy="0"/>
          <a:chOff x="0" y="0"/>
          <a:chExt cx="0" cy="0"/>
        </a:xfrm>
      </p:grpSpPr>
      <p:sp>
        <p:nvSpPr>
          <p:cNvPr id="103" name="Google Shape;103;p1"/>
          <p:cNvSpPr/>
          <p:nvPr/>
        </p:nvSpPr>
        <p:spPr>
          <a:xfrm>
            <a:off x="667657" y="1313423"/>
            <a:ext cx="7771680" cy="2304360"/>
          </a:xfrm>
          <a:prstGeom prst="rect">
            <a:avLst/>
          </a:prstGeom>
          <a:noFill/>
          <a:ln>
            <a:noFill/>
          </a:ln>
        </p:spPr>
        <p:txBody>
          <a:bodyPr spcFirstLastPara="1" wrap="square" lIns="90000" tIns="45000" rIns="90000" bIns="45000" anchor="t" anchorCtr="0">
            <a:normAutofit/>
          </a:bodyPr>
          <a:lstStyle/>
          <a:p>
            <a:pPr marL="0" marR="0" lvl="0" indent="0" algn="l" rtl="0">
              <a:lnSpc>
                <a:spcPct val="100000"/>
              </a:lnSpc>
              <a:spcBef>
                <a:spcPts val="0"/>
              </a:spcBef>
              <a:spcAft>
                <a:spcPts val="0"/>
              </a:spcAft>
              <a:buNone/>
            </a:pPr>
            <a:r>
              <a:rPr lang="en-US" sz="2800" b="0" i="0" u="none" strike="noStrike" cap="none">
                <a:solidFill>
                  <a:srgbClr val="4E3B30"/>
                </a:solidFill>
                <a:latin typeface="Times New Roman"/>
                <a:ea typeface="Times New Roman"/>
                <a:cs typeface="Times New Roman"/>
                <a:sym typeface="Times New Roman"/>
              </a:rPr>
              <a:t>ENGLISH AUTOMATIC TEXT SUMMARIZATION: A</a:t>
            </a:r>
            <a:br>
              <a:rPr lang="en-US" sz="2800" b="0" i="0" u="none" strike="noStrike" cap="none">
                <a:solidFill>
                  <a:schemeClr val="dk1"/>
                </a:solidFill>
                <a:latin typeface="Times New Roman"/>
                <a:ea typeface="Times New Roman"/>
                <a:cs typeface="Times New Roman"/>
                <a:sym typeface="Times New Roman"/>
              </a:rPr>
            </a:br>
            <a:r>
              <a:rPr lang="en-US" sz="2800" b="0" i="0" u="none" strike="noStrike" cap="none">
                <a:solidFill>
                  <a:srgbClr val="4E3B30"/>
                </a:solidFill>
                <a:latin typeface="Times New Roman"/>
                <a:ea typeface="Times New Roman"/>
                <a:cs typeface="Times New Roman"/>
                <a:sym typeface="Times New Roman"/>
              </a:rPr>
              <a:t>DEEP LEARNING APPROACH</a:t>
            </a:r>
            <a:br>
              <a:rPr lang="en-US" sz="1800" b="0" i="0" u="none" strike="noStrike" cap="none">
                <a:solidFill>
                  <a:schemeClr val="dk1"/>
                </a:solidFill>
                <a:latin typeface="Times New Roman"/>
                <a:ea typeface="Times New Roman"/>
                <a:cs typeface="Times New Roman"/>
                <a:sym typeface="Times New Roman"/>
              </a:rPr>
            </a:br>
            <a:endParaRPr sz="3600" b="0" i="0" u="none" strike="noStrike" cap="none">
              <a:solidFill>
                <a:schemeClr val="dk1"/>
              </a:solidFill>
              <a:latin typeface="Times New Roman"/>
              <a:ea typeface="Times New Roman"/>
              <a:cs typeface="Times New Roman"/>
              <a:sym typeface="Times New Roman"/>
            </a:endParaRPr>
          </a:p>
        </p:txBody>
      </p:sp>
      <p:sp>
        <p:nvSpPr>
          <p:cNvPr id="104" name="Google Shape;104;p1"/>
          <p:cNvSpPr/>
          <p:nvPr/>
        </p:nvSpPr>
        <p:spPr>
          <a:xfrm>
            <a:off x="667657" y="3571876"/>
            <a:ext cx="8116274" cy="1462767"/>
          </a:xfrm>
          <a:prstGeom prst="rect">
            <a:avLst/>
          </a:prstGeom>
          <a:noFill/>
          <a:ln w="9525" cap="flat" cmpd="sng">
            <a:solidFill>
              <a:schemeClr val="accent1"/>
            </a:solidFill>
            <a:prstDash val="solid"/>
            <a:round/>
            <a:headEnd type="none" w="sm" len="sm"/>
            <a:tailEnd type="none" w="sm" len="sm"/>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US" sz="2800" b="0" i="0" u="none" strike="noStrike" cap="none">
                <a:solidFill>
                  <a:srgbClr val="44342A"/>
                </a:solidFill>
                <a:latin typeface="Times New Roman"/>
                <a:ea typeface="Times New Roman"/>
                <a:cs typeface="Times New Roman"/>
                <a:sym typeface="Times New Roman"/>
              </a:rPr>
              <a:t>Student Name : Chahedaoui ahmed amin </a:t>
            </a:r>
            <a:endParaRPr sz="2800" b="0" i="0" u="none" strike="noStrike" cap="none">
              <a:solidFill>
                <a:srgbClr val="44342A"/>
              </a:solidFill>
              <a:latin typeface="Times New Roman"/>
              <a:ea typeface="Times New Roman"/>
              <a:cs typeface="Times New Roman"/>
              <a:sym typeface="Times New Roman"/>
            </a:endParaRPr>
          </a:p>
          <a:p>
            <a:pPr marL="0" marR="0" lvl="0" indent="0" algn="l" rtl="0">
              <a:lnSpc>
                <a:spcPct val="100000"/>
              </a:lnSpc>
              <a:spcBef>
                <a:spcPts val="479"/>
              </a:spcBef>
              <a:spcAft>
                <a:spcPts val="0"/>
              </a:spcAft>
              <a:buNone/>
            </a:pPr>
            <a:r>
              <a:rPr lang="en-US" sz="2800" b="0" i="0" u="none" strike="noStrike" cap="none">
                <a:solidFill>
                  <a:srgbClr val="44342A"/>
                </a:solidFill>
                <a:latin typeface="Times New Roman"/>
                <a:ea typeface="Times New Roman"/>
                <a:cs typeface="Times New Roman"/>
                <a:sym typeface="Times New Roman"/>
              </a:rPr>
              <a:t>Group : 5300</a:t>
            </a:r>
            <a:endParaRPr sz="2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479"/>
              </a:spcBef>
              <a:spcAft>
                <a:spcPts val="0"/>
              </a:spcAft>
              <a:buNone/>
            </a:pPr>
            <a:r>
              <a:rPr lang="en-US" sz="2800" b="0" i="0" u="none" strike="noStrike" cap="none">
                <a:solidFill>
                  <a:srgbClr val="44342A"/>
                </a:solidFill>
                <a:latin typeface="Times New Roman"/>
                <a:ea typeface="Times New Roman"/>
                <a:cs typeface="Times New Roman"/>
                <a:sym typeface="Times New Roman"/>
              </a:rPr>
              <a:t>Scientific Supervisor : Posov Ilya Alexandrovich</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p:nvPr/>
        </p:nvSpPr>
        <p:spPr>
          <a:xfrm>
            <a:off x="457920" y="214290"/>
            <a:ext cx="8686080" cy="837360"/>
          </a:xfrm>
          <a:prstGeom prst="rect">
            <a:avLst/>
          </a:prstGeom>
          <a:noFill/>
          <a:ln>
            <a:noFill/>
          </a:ln>
        </p:spPr>
        <p:txBody>
          <a:bodyPr spcFirstLastPara="1" wrap="square" lIns="90000" tIns="45000" rIns="90000" bIns="45000" anchor="ctr" anchorCtr="0">
            <a:normAutofit/>
          </a:bodyPr>
          <a:lstStyle/>
          <a:p>
            <a:pPr marL="0" marR="0" lvl="0" indent="0" algn="l" rtl="0">
              <a:lnSpc>
                <a:spcPct val="90000"/>
              </a:lnSpc>
              <a:spcBef>
                <a:spcPts val="0"/>
              </a:spcBef>
              <a:spcAft>
                <a:spcPts val="0"/>
              </a:spcAft>
              <a:buNone/>
            </a:pPr>
            <a:r>
              <a:rPr lang="en-US" sz="2826" b="1" strike="noStrike" cap="none">
                <a:solidFill>
                  <a:srgbClr val="4E3B30"/>
                </a:solidFill>
                <a:latin typeface="Times New Roman"/>
                <a:ea typeface="Times New Roman"/>
                <a:cs typeface="Times New Roman"/>
                <a:sym typeface="Times New Roman"/>
              </a:rPr>
              <a:t>EXTRACTIVE TEXT SUMMARIZATION PIPELINE</a:t>
            </a:r>
            <a:endParaRPr sz="2826" b="0" strike="noStrike">
              <a:solidFill>
                <a:schemeClr val="dk1"/>
              </a:solidFill>
              <a:latin typeface="Times New Roman"/>
              <a:ea typeface="Times New Roman"/>
              <a:cs typeface="Times New Roman"/>
              <a:sym typeface="Times New Roman"/>
            </a:endParaRPr>
          </a:p>
        </p:txBody>
      </p:sp>
      <p:sp>
        <p:nvSpPr>
          <p:cNvPr id="160" name="Google Shape;160;p10"/>
          <p:cNvSpPr/>
          <p:nvPr/>
        </p:nvSpPr>
        <p:spPr>
          <a:xfrm>
            <a:off x="304920" y="1554120"/>
            <a:ext cx="8686080" cy="452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1" name="Google Shape;161;p10"/>
          <p:cNvPicPr preferRelativeResize="0"/>
          <p:nvPr/>
        </p:nvPicPr>
        <p:blipFill rotWithShape="1">
          <a:blip r:embed="rId3">
            <a:alphaModFix/>
          </a:blip>
          <a:srcRect/>
          <a:stretch/>
        </p:blipFill>
        <p:spPr>
          <a:xfrm>
            <a:off x="500034" y="928670"/>
            <a:ext cx="8136000" cy="4357718"/>
          </a:xfrm>
          <a:prstGeom prst="rect">
            <a:avLst/>
          </a:prstGeom>
          <a:noFill/>
          <a:ln>
            <a:noFill/>
          </a:ln>
        </p:spPr>
      </p:pic>
      <p:sp>
        <p:nvSpPr>
          <p:cNvPr id="162" name="Google Shape;162;p10"/>
          <p:cNvSpPr txBox="1"/>
          <p:nvPr/>
        </p:nvSpPr>
        <p:spPr>
          <a:xfrm>
            <a:off x="642910" y="4357694"/>
            <a:ext cx="4464000" cy="60228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1800" b="0" strike="noStrike">
                <a:solidFill>
                  <a:schemeClr val="dk1"/>
                </a:solidFill>
                <a:latin typeface="Arial"/>
                <a:ea typeface="Arial"/>
                <a:cs typeface="Arial"/>
                <a:sym typeface="Arial"/>
              </a:rPr>
              <a:t>Sentences, closest to the cluster centers,</a:t>
            </a:r>
            <a:br>
              <a:rPr lang="en-US" sz="1800">
                <a:solidFill>
                  <a:schemeClr val="dk1"/>
                </a:solidFill>
                <a:latin typeface="Gill Sans"/>
                <a:ea typeface="Gill Sans"/>
                <a:cs typeface="Gill Sans"/>
                <a:sym typeface="Gill Sans"/>
              </a:rPr>
            </a:br>
            <a:r>
              <a:rPr lang="en-US" sz="1800" b="0" strike="noStrike">
                <a:solidFill>
                  <a:schemeClr val="dk1"/>
                </a:solidFill>
                <a:latin typeface="Arial"/>
                <a:ea typeface="Arial"/>
                <a:cs typeface="Arial"/>
                <a:sym typeface="Arial"/>
              </a:rPr>
              <a:t>form the summary.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1"/>
          <p:cNvSpPr/>
          <p:nvPr/>
        </p:nvSpPr>
        <p:spPr>
          <a:xfrm>
            <a:off x="304920" y="457200"/>
            <a:ext cx="8686080" cy="837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2800" b="1" strike="noStrike" cap="none">
                <a:solidFill>
                  <a:srgbClr val="4E3B30"/>
                </a:solidFill>
                <a:latin typeface="Times New Roman"/>
                <a:ea typeface="Times New Roman"/>
                <a:cs typeface="Times New Roman"/>
                <a:sym typeface="Times New Roman"/>
              </a:rPr>
              <a:t>RESULTS</a:t>
            </a:r>
            <a:br>
              <a:rPr lang="en-US" sz="2800">
                <a:solidFill>
                  <a:schemeClr val="dk1"/>
                </a:solidFill>
                <a:latin typeface="Times New Roman"/>
                <a:ea typeface="Times New Roman"/>
                <a:cs typeface="Times New Roman"/>
                <a:sym typeface="Times New Roman"/>
              </a:rPr>
            </a:br>
            <a:endParaRPr sz="2800" b="0" strike="noStrike">
              <a:solidFill>
                <a:schemeClr val="dk1"/>
              </a:solidFill>
              <a:latin typeface="Times New Roman"/>
              <a:ea typeface="Times New Roman"/>
              <a:cs typeface="Times New Roman"/>
              <a:sym typeface="Times New Roman"/>
            </a:endParaRPr>
          </a:p>
        </p:txBody>
      </p:sp>
      <p:sp>
        <p:nvSpPr>
          <p:cNvPr id="168" name="Google Shape;168;p11"/>
          <p:cNvSpPr/>
          <p:nvPr/>
        </p:nvSpPr>
        <p:spPr>
          <a:xfrm>
            <a:off x="285720" y="1285860"/>
            <a:ext cx="8568000" cy="4680000"/>
          </a:xfrm>
          <a:prstGeom prst="rect">
            <a:avLst/>
          </a:prstGeom>
          <a:noFill/>
          <a:ln>
            <a:noFill/>
          </a:ln>
        </p:spPr>
        <p:txBody>
          <a:bodyPr spcFirstLastPara="1" wrap="square" lIns="90000" tIns="45000" rIns="90000" bIns="45000" anchor="t" anchorCtr="0">
            <a:normAutofit/>
          </a:bodyPr>
          <a:lstStyle/>
          <a:p>
            <a:pPr marL="343080" marR="0" lvl="0" indent="-342360" algn="just" rtl="0">
              <a:lnSpc>
                <a:spcPct val="100000"/>
              </a:lnSpc>
              <a:spcBef>
                <a:spcPts val="0"/>
              </a:spcBef>
              <a:spcAft>
                <a:spcPts val="0"/>
              </a:spcAft>
              <a:buClr>
                <a:srgbClr val="4E3B30"/>
              </a:buClr>
              <a:buSzPts val="1969"/>
              <a:buFont typeface="Noto Sans Symbols"/>
              <a:buChar char="❖"/>
            </a:pPr>
            <a:r>
              <a:rPr lang="en-US" sz="2813" b="0" strike="noStrike">
                <a:solidFill>
                  <a:srgbClr val="4E3B30"/>
                </a:solidFill>
                <a:latin typeface="Times New Roman"/>
                <a:ea typeface="Times New Roman"/>
                <a:cs typeface="Times New Roman"/>
                <a:sym typeface="Times New Roman"/>
              </a:rPr>
              <a:t>Approaches to text summarization are studied.</a:t>
            </a:r>
            <a:endParaRPr sz="2813" b="0" strike="noStrike">
              <a:solidFill>
                <a:schemeClr val="dk1"/>
              </a:solidFill>
              <a:latin typeface="Times New Roman"/>
              <a:ea typeface="Times New Roman"/>
              <a:cs typeface="Times New Roman"/>
              <a:sym typeface="Times New Roman"/>
            </a:endParaRPr>
          </a:p>
          <a:p>
            <a:pPr marL="343080" marR="0" lvl="0" indent="-342360" algn="just" rtl="0">
              <a:lnSpc>
                <a:spcPct val="100000"/>
              </a:lnSpc>
              <a:spcBef>
                <a:spcPts val="641"/>
              </a:spcBef>
              <a:spcAft>
                <a:spcPts val="0"/>
              </a:spcAft>
              <a:buClr>
                <a:srgbClr val="4E3B30"/>
              </a:buClr>
              <a:buSzPts val="1969"/>
              <a:buFont typeface="Noto Sans Symbols"/>
              <a:buChar char="❖"/>
            </a:pPr>
            <a:r>
              <a:rPr lang="en-US" sz="2813" b="0" strike="noStrike">
                <a:solidFill>
                  <a:srgbClr val="4E3B30"/>
                </a:solidFill>
                <a:latin typeface="Times New Roman"/>
                <a:ea typeface="Times New Roman"/>
                <a:cs typeface="Times New Roman"/>
                <a:sym typeface="Times New Roman"/>
              </a:rPr>
              <a:t>The approach to implement is selected.</a:t>
            </a:r>
            <a:endParaRPr sz="2813" b="0" strike="noStrike">
              <a:solidFill>
                <a:schemeClr val="dk1"/>
              </a:solidFill>
              <a:latin typeface="Times New Roman"/>
              <a:ea typeface="Times New Roman"/>
              <a:cs typeface="Times New Roman"/>
              <a:sym typeface="Times New Roman"/>
            </a:endParaRPr>
          </a:p>
          <a:p>
            <a:pPr marL="343080" marR="0" lvl="0" indent="-342360" algn="just" rtl="0">
              <a:lnSpc>
                <a:spcPct val="100000"/>
              </a:lnSpc>
              <a:spcBef>
                <a:spcPts val="641"/>
              </a:spcBef>
              <a:spcAft>
                <a:spcPts val="0"/>
              </a:spcAft>
              <a:buClr>
                <a:srgbClr val="4E3B30"/>
              </a:buClr>
              <a:buSzPts val="1969"/>
              <a:buFont typeface="Noto Sans Symbols"/>
              <a:buChar char="❖"/>
            </a:pPr>
            <a:r>
              <a:rPr lang="en-US" sz="2813" b="0" strike="noStrike">
                <a:solidFill>
                  <a:srgbClr val="4E3B30"/>
                </a:solidFill>
                <a:latin typeface="Times New Roman"/>
                <a:ea typeface="Times New Roman"/>
                <a:cs typeface="Times New Roman"/>
                <a:sym typeface="Times New Roman"/>
              </a:rPr>
              <a:t>Summarization based on the BERT model with the representation of summaries as a set of sentences-points is implemented.</a:t>
            </a:r>
            <a:endParaRPr sz="2813" b="0" strike="noStrike">
              <a:solidFill>
                <a:schemeClr val="dk1"/>
              </a:solidFill>
              <a:latin typeface="Times New Roman"/>
              <a:ea typeface="Times New Roman"/>
              <a:cs typeface="Times New Roman"/>
              <a:sym typeface="Times New Roman"/>
            </a:endParaRPr>
          </a:p>
          <a:p>
            <a:pPr marL="343080" marR="0" lvl="0" indent="-342360" algn="just" rtl="0">
              <a:lnSpc>
                <a:spcPct val="100000"/>
              </a:lnSpc>
              <a:spcBef>
                <a:spcPts val="641"/>
              </a:spcBef>
              <a:spcAft>
                <a:spcPts val="0"/>
              </a:spcAft>
              <a:buClr>
                <a:srgbClr val="4E3B30"/>
              </a:buClr>
              <a:buSzPts val="1969"/>
              <a:buFont typeface="Noto Sans Symbols"/>
              <a:buChar char="❖"/>
            </a:pPr>
            <a:r>
              <a:rPr lang="en-US" sz="2813" b="0" strike="noStrike">
                <a:solidFill>
                  <a:srgbClr val="4E3B30"/>
                </a:solidFill>
                <a:latin typeface="Times New Roman"/>
                <a:ea typeface="Times New Roman"/>
                <a:cs typeface="Times New Roman"/>
                <a:sym typeface="Times New Roman"/>
              </a:rPr>
              <a:t>The user interface for the summarization is party implemented.</a:t>
            </a:r>
            <a:endParaRPr sz="2813" b="0" strike="noStrike">
              <a:solidFill>
                <a:schemeClr val="dk1"/>
              </a:solidFill>
              <a:latin typeface="Times New Roman"/>
              <a:ea typeface="Times New Roman"/>
              <a:cs typeface="Times New Roman"/>
              <a:sym typeface="Times New Roman"/>
            </a:endParaRPr>
          </a:p>
          <a:p>
            <a:pPr marL="0" marR="0" lvl="0" indent="0" algn="l" rtl="0">
              <a:lnSpc>
                <a:spcPct val="100000"/>
              </a:lnSpc>
              <a:spcBef>
                <a:spcPts val="641"/>
              </a:spcBef>
              <a:spcAft>
                <a:spcPts val="0"/>
              </a:spcAft>
              <a:buNone/>
            </a:pPr>
            <a:endParaRPr sz="3104" b="0"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2"/>
          <p:cNvSpPr/>
          <p:nvPr/>
        </p:nvSpPr>
        <p:spPr>
          <a:xfrm>
            <a:off x="285720" y="214290"/>
            <a:ext cx="8686080" cy="837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2800" b="1" strike="noStrike" cap="none">
                <a:solidFill>
                  <a:srgbClr val="4E3B30"/>
                </a:solidFill>
                <a:latin typeface="Times New Roman"/>
                <a:ea typeface="Times New Roman"/>
                <a:cs typeface="Times New Roman"/>
                <a:sym typeface="Times New Roman"/>
              </a:rPr>
              <a:t>CONCLUSION</a:t>
            </a:r>
            <a:br>
              <a:rPr lang="en-US" sz="2800">
                <a:solidFill>
                  <a:schemeClr val="dk1"/>
                </a:solidFill>
                <a:latin typeface="Times New Roman"/>
                <a:ea typeface="Times New Roman"/>
                <a:cs typeface="Times New Roman"/>
                <a:sym typeface="Times New Roman"/>
              </a:rPr>
            </a:br>
            <a:endParaRPr sz="2800" b="0" strike="noStrike">
              <a:solidFill>
                <a:schemeClr val="dk1"/>
              </a:solidFill>
              <a:latin typeface="Times New Roman"/>
              <a:ea typeface="Times New Roman"/>
              <a:cs typeface="Times New Roman"/>
              <a:sym typeface="Times New Roman"/>
            </a:endParaRPr>
          </a:p>
        </p:txBody>
      </p:sp>
      <p:sp>
        <p:nvSpPr>
          <p:cNvPr id="174" name="Google Shape;174;p12"/>
          <p:cNvSpPr/>
          <p:nvPr/>
        </p:nvSpPr>
        <p:spPr>
          <a:xfrm>
            <a:off x="457920" y="785794"/>
            <a:ext cx="8568000" cy="4680000"/>
          </a:xfrm>
          <a:prstGeom prst="rect">
            <a:avLst/>
          </a:prstGeom>
          <a:noFill/>
          <a:ln>
            <a:noFill/>
          </a:ln>
        </p:spPr>
        <p:txBody>
          <a:bodyPr spcFirstLastPara="1" wrap="square" lIns="90000" tIns="45000" rIns="90000" bIns="45000" anchor="t" anchorCtr="0">
            <a:normAutofit/>
          </a:bodyPr>
          <a:lstStyle/>
          <a:p>
            <a:pPr marL="515070" marR="0" lvl="0" indent="-514350" algn="just" rtl="0">
              <a:lnSpc>
                <a:spcPct val="90000"/>
              </a:lnSpc>
              <a:spcBef>
                <a:spcPts val="0"/>
              </a:spcBef>
              <a:spcAft>
                <a:spcPts val="0"/>
              </a:spcAft>
              <a:buClr>
                <a:srgbClr val="4E3B30"/>
              </a:buClr>
              <a:buSzPts val="1964"/>
              <a:buFont typeface="Noto Sans Symbols"/>
              <a:buChar char="❖"/>
            </a:pPr>
            <a:r>
              <a:rPr lang="en-US" sz="2805" b="0" strike="noStrike">
                <a:solidFill>
                  <a:srgbClr val="4E3B30"/>
                </a:solidFill>
                <a:latin typeface="Times New Roman"/>
                <a:ea typeface="Times New Roman"/>
                <a:cs typeface="Times New Roman"/>
                <a:sym typeface="Times New Roman"/>
              </a:rPr>
              <a:t>The capability to properly summarize text is powerful and useful. </a:t>
            </a:r>
            <a:endParaRPr sz="2805" b="0" strike="noStrike">
              <a:solidFill>
                <a:schemeClr val="dk1"/>
              </a:solidFill>
              <a:latin typeface="Times New Roman"/>
              <a:ea typeface="Times New Roman"/>
              <a:cs typeface="Times New Roman"/>
              <a:sym typeface="Times New Roman"/>
            </a:endParaRPr>
          </a:p>
          <a:p>
            <a:pPr marL="515070" marR="0" lvl="0" indent="-514350" algn="just" rtl="0">
              <a:lnSpc>
                <a:spcPct val="90000"/>
              </a:lnSpc>
              <a:spcBef>
                <a:spcPts val="641"/>
              </a:spcBef>
              <a:spcAft>
                <a:spcPts val="0"/>
              </a:spcAft>
              <a:buClr>
                <a:srgbClr val="4E3B30"/>
              </a:buClr>
              <a:buSzPts val="1964"/>
              <a:buFont typeface="Noto Sans Symbols"/>
              <a:buChar char="❖"/>
            </a:pPr>
            <a:r>
              <a:rPr lang="en-US" sz="2805" b="0" strike="noStrike">
                <a:solidFill>
                  <a:srgbClr val="4E3B30"/>
                </a:solidFill>
                <a:latin typeface="Times New Roman"/>
                <a:ea typeface="Times New Roman"/>
                <a:cs typeface="Times New Roman"/>
                <a:sym typeface="Times New Roman"/>
              </a:rPr>
              <a:t>Automatic extractive summarization researchers have attempted to solve this problem for the last several years, producing research with decent results. </a:t>
            </a:r>
            <a:endParaRPr sz="2805" b="0" strike="noStrike">
              <a:solidFill>
                <a:schemeClr val="dk1"/>
              </a:solidFill>
              <a:latin typeface="Times New Roman"/>
              <a:ea typeface="Times New Roman"/>
              <a:cs typeface="Times New Roman"/>
              <a:sym typeface="Times New Roman"/>
            </a:endParaRPr>
          </a:p>
          <a:p>
            <a:pPr marL="515070" marR="0" lvl="0" indent="-514350" algn="just" rtl="0">
              <a:lnSpc>
                <a:spcPct val="90000"/>
              </a:lnSpc>
              <a:spcBef>
                <a:spcPts val="641"/>
              </a:spcBef>
              <a:spcAft>
                <a:spcPts val="0"/>
              </a:spcAft>
              <a:buClr>
                <a:srgbClr val="4E3B30"/>
              </a:buClr>
              <a:buSzPts val="1964"/>
              <a:buFont typeface="Noto Sans Symbols"/>
              <a:buChar char="❖"/>
            </a:pPr>
            <a:r>
              <a:rPr lang="en-US" sz="2805" b="0" strike="noStrike">
                <a:solidFill>
                  <a:srgbClr val="4E3B30"/>
                </a:solidFill>
                <a:latin typeface="Times New Roman"/>
                <a:ea typeface="Times New Roman"/>
                <a:cs typeface="Times New Roman"/>
                <a:sym typeface="Times New Roman"/>
              </a:rPr>
              <a:t>Most of the approaches leave room for improvement as they utilize dated natural language processing models.</a:t>
            </a:r>
            <a:endParaRPr sz="2805" b="0" strike="noStrike">
              <a:solidFill>
                <a:schemeClr val="dk1"/>
              </a:solidFill>
              <a:latin typeface="Times New Roman"/>
              <a:ea typeface="Times New Roman"/>
              <a:cs typeface="Times New Roman"/>
              <a:sym typeface="Times New Roman"/>
            </a:endParaRPr>
          </a:p>
          <a:p>
            <a:pPr marL="515070" marR="0" lvl="0" indent="-514350" algn="just" rtl="0">
              <a:lnSpc>
                <a:spcPct val="90000"/>
              </a:lnSpc>
              <a:spcBef>
                <a:spcPts val="641"/>
              </a:spcBef>
              <a:spcAft>
                <a:spcPts val="0"/>
              </a:spcAft>
              <a:buClr>
                <a:srgbClr val="4E3B30"/>
              </a:buClr>
              <a:buSzPts val="1964"/>
              <a:buFont typeface="Noto Sans Symbols"/>
              <a:buChar char="❖"/>
            </a:pPr>
            <a:r>
              <a:rPr lang="en-US" sz="2805" b="0" strike="noStrike">
                <a:solidFill>
                  <a:srgbClr val="4E3B30"/>
                </a:solidFill>
                <a:latin typeface="Times New Roman"/>
                <a:ea typeface="Times New Roman"/>
                <a:cs typeface="Times New Roman"/>
                <a:sym typeface="Times New Roman"/>
              </a:rPr>
              <a:t>Leveraging the most current deep learning NLP model called BERT, there is a steady improvement on dated approaches sin the quality of summaries, combining context with the most important sentences.</a:t>
            </a:r>
            <a:endParaRPr sz="2805" b="0" strike="noStrike">
              <a:solidFill>
                <a:schemeClr val="dk1"/>
              </a:solidFill>
              <a:latin typeface="Times New Roman"/>
              <a:ea typeface="Times New Roman"/>
              <a:cs typeface="Times New Roman"/>
              <a:sym typeface="Times New Roman"/>
            </a:endParaRPr>
          </a:p>
          <a:p>
            <a:pPr marL="0" marR="0" lvl="0" indent="0" algn="l" rtl="0">
              <a:lnSpc>
                <a:spcPct val="90000"/>
              </a:lnSpc>
              <a:spcBef>
                <a:spcPts val="641"/>
              </a:spcBef>
              <a:spcAft>
                <a:spcPts val="0"/>
              </a:spcAft>
              <a:buNone/>
            </a:pPr>
            <a:endParaRPr sz="2720" b="0"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p:nvPr/>
        </p:nvSpPr>
        <p:spPr>
          <a:xfrm>
            <a:off x="389963" y="428604"/>
            <a:ext cx="8754037" cy="1000131"/>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br>
              <a:rPr lang="en-US" sz="2800" b="1" i="0" u="none" strike="noStrike" cap="none">
                <a:solidFill>
                  <a:schemeClr val="dk1"/>
                </a:solidFill>
                <a:latin typeface="Gill Sans"/>
                <a:ea typeface="Gill Sans"/>
                <a:cs typeface="Gill Sans"/>
                <a:sym typeface="Gill Sans"/>
              </a:rPr>
            </a:br>
            <a:br>
              <a:rPr lang="en-US" sz="2800" b="1" i="0" u="none" strike="noStrike" cap="none">
                <a:solidFill>
                  <a:schemeClr val="dk1"/>
                </a:solidFill>
                <a:latin typeface="Gill Sans"/>
                <a:ea typeface="Gill Sans"/>
                <a:cs typeface="Gill Sans"/>
                <a:sym typeface="Gill Sans"/>
              </a:rPr>
            </a:br>
            <a:r>
              <a:rPr lang="en-US" sz="2800" b="1" i="0" u="none" strike="noStrike" cap="none">
                <a:solidFill>
                  <a:srgbClr val="4E3B30"/>
                </a:solidFill>
                <a:latin typeface="Times New Roman"/>
                <a:ea typeface="Times New Roman"/>
                <a:cs typeface="Times New Roman"/>
                <a:sym typeface="Times New Roman"/>
              </a:rPr>
              <a:t>MOTIVATION OF OUR RESEARCH AND RESEARCH OBJECTIVES</a:t>
            </a:r>
            <a:br>
              <a:rPr lang="en-US" sz="2800" b="1" i="0" u="none" strike="noStrike" cap="none">
                <a:solidFill>
                  <a:schemeClr val="dk1"/>
                </a:solidFill>
                <a:latin typeface="Gill Sans"/>
                <a:ea typeface="Gill Sans"/>
                <a:cs typeface="Gill Sans"/>
                <a:sym typeface="Gill Sans"/>
              </a:rPr>
            </a:br>
            <a:br>
              <a:rPr lang="en-US" sz="2800" b="1" i="0" u="none" strike="noStrike" cap="none">
                <a:solidFill>
                  <a:schemeClr val="dk1"/>
                </a:solidFill>
                <a:latin typeface="Gill Sans"/>
                <a:ea typeface="Gill Sans"/>
                <a:cs typeface="Gill Sans"/>
                <a:sym typeface="Gill Sans"/>
              </a:rPr>
            </a:br>
            <a:br>
              <a:rPr lang="en-US" sz="2800" b="1" i="0" u="none" strike="noStrike" cap="none">
                <a:solidFill>
                  <a:schemeClr val="dk1"/>
                </a:solidFill>
                <a:latin typeface="Gill Sans"/>
                <a:ea typeface="Gill Sans"/>
                <a:cs typeface="Gill Sans"/>
                <a:sym typeface="Gill Sans"/>
              </a:rPr>
            </a:br>
            <a:endParaRPr sz="2800" b="1" i="0" u="none" strike="noStrike" cap="none">
              <a:solidFill>
                <a:schemeClr val="dk1"/>
              </a:solidFill>
              <a:latin typeface="Arial"/>
              <a:ea typeface="Arial"/>
              <a:cs typeface="Arial"/>
              <a:sym typeface="Arial"/>
            </a:endParaRPr>
          </a:p>
        </p:txBody>
      </p:sp>
      <p:sp>
        <p:nvSpPr>
          <p:cNvPr id="110" name="Google Shape;110;p2"/>
          <p:cNvSpPr/>
          <p:nvPr/>
        </p:nvSpPr>
        <p:spPr>
          <a:xfrm>
            <a:off x="428564" y="1428736"/>
            <a:ext cx="8568000" cy="4680000"/>
          </a:xfrm>
          <a:prstGeom prst="rect">
            <a:avLst/>
          </a:prstGeom>
          <a:noFill/>
          <a:ln>
            <a:noFill/>
          </a:ln>
        </p:spPr>
        <p:txBody>
          <a:bodyPr spcFirstLastPara="1" wrap="square" lIns="90000" tIns="45000" rIns="90000" bIns="45000" anchor="t" anchorCtr="0">
            <a:noAutofit/>
          </a:bodyPr>
          <a:lstStyle/>
          <a:p>
            <a:pPr marL="343080" marR="0" lvl="0" indent="-342360" algn="just" rtl="0">
              <a:lnSpc>
                <a:spcPct val="100000"/>
              </a:lnSpc>
              <a:spcBef>
                <a:spcPts val="0"/>
              </a:spcBef>
              <a:spcAft>
                <a:spcPts val="0"/>
              </a:spcAft>
              <a:buClr>
                <a:srgbClr val="4E3B30"/>
              </a:buClr>
              <a:buSzPts val="1960"/>
              <a:buFont typeface="Noto Sans Symbols"/>
              <a:buChar char="❖"/>
            </a:pPr>
            <a:r>
              <a:rPr lang="en-US" sz="2800" b="0" i="0" u="none" strike="noStrike" cap="none">
                <a:solidFill>
                  <a:srgbClr val="4E3B30"/>
                </a:solidFill>
                <a:latin typeface="Times New Roman"/>
                <a:ea typeface="Times New Roman"/>
                <a:cs typeface="Times New Roman"/>
                <a:sym typeface="Times New Roman"/>
              </a:rPr>
              <a:t>Text summarization helps to understand what the text is about. </a:t>
            </a:r>
            <a:endParaRPr sz="2800" b="0" i="0" u="none" strike="noStrike" cap="none">
              <a:solidFill>
                <a:schemeClr val="dk1"/>
              </a:solidFill>
              <a:latin typeface="Times New Roman"/>
              <a:ea typeface="Times New Roman"/>
              <a:cs typeface="Times New Roman"/>
              <a:sym typeface="Times New Roman"/>
            </a:endParaRPr>
          </a:p>
          <a:p>
            <a:pPr marL="343080" marR="0" lvl="0" indent="-342360" algn="just" rtl="0">
              <a:lnSpc>
                <a:spcPct val="100000"/>
              </a:lnSpc>
              <a:spcBef>
                <a:spcPts val="641"/>
              </a:spcBef>
              <a:spcAft>
                <a:spcPts val="0"/>
              </a:spcAft>
              <a:buClr>
                <a:srgbClr val="4E3B30"/>
              </a:buClr>
              <a:buSzPts val="1960"/>
              <a:buFont typeface="Noto Sans Symbols"/>
              <a:buChar char="❖"/>
            </a:pPr>
            <a:r>
              <a:rPr lang="en-US" sz="2800" b="0" i="0" u="none" strike="noStrike" cap="none">
                <a:solidFill>
                  <a:srgbClr val="4E3B30"/>
                </a:solidFill>
                <a:latin typeface="Times New Roman"/>
                <a:ea typeface="Times New Roman"/>
                <a:cs typeface="Times New Roman"/>
                <a:sym typeface="Times New Roman"/>
              </a:rPr>
              <a:t>Modern systems achieve results comparable to humans. </a:t>
            </a:r>
            <a:endParaRPr sz="2800" b="0" i="0" u="none" strike="noStrike" cap="none">
              <a:solidFill>
                <a:schemeClr val="dk1"/>
              </a:solidFill>
              <a:latin typeface="Times New Roman"/>
              <a:ea typeface="Times New Roman"/>
              <a:cs typeface="Times New Roman"/>
              <a:sym typeface="Times New Roman"/>
            </a:endParaRPr>
          </a:p>
          <a:p>
            <a:pPr marL="343080" marR="0" lvl="0" indent="-342360" algn="just" rtl="0">
              <a:lnSpc>
                <a:spcPct val="100000"/>
              </a:lnSpc>
              <a:spcBef>
                <a:spcPts val="641"/>
              </a:spcBef>
              <a:spcAft>
                <a:spcPts val="0"/>
              </a:spcAft>
              <a:buClr>
                <a:srgbClr val="4E3B30"/>
              </a:buClr>
              <a:buSzPts val="1960"/>
              <a:buFont typeface="Noto Sans Symbols"/>
              <a:buChar char="❖"/>
            </a:pPr>
            <a:r>
              <a:rPr lang="en-US" sz="2800" b="0" i="0" u="none" strike="noStrike" cap="none">
                <a:solidFill>
                  <a:srgbClr val="4E3B30"/>
                </a:solidFill>
                <a:latin typeface="Times New Roman"/>
                <a:ea typeface="Times New Roman"/>
                <a:cs typeface="Times New Roman"/>
                <a:sym typeface="Times New Roman"/>
              </a:rPr>
              <a:t>Building blocks for such systems, including pretrained deep learning models, are open and available. </a:t>
            </a:r>
            <a:endParaRPr sz="2800" b="0" i="0" u="none" strike="noStrike" cap="none">
              <a:solidFill>
                <a:schemeClr val="dk1"/>
              </a:solidFill>
              <a:latin typeface="Times New Roman"/>
              <a:ea typeface="Times New Roman"/>
              <a:cs typeface="Times New Roman"/>
              <a:sym typeface="Times New Roman"/>
            </a:endParaRPr>
          </a:p>
          <a:p>
            <a:pPr marL="343080" marR="0" lvl="0" indent="-342360" algn="just" rtl="0">
              <a:lnSpc>
                <a:spcPct val="100000"/>
              </a:lnSpc>
              <a:spcBef>
                <a:spcPts val="641"/>
              </a:spcBef>
              <a:spcAft>
                <a:spcPts val="0"/>
              </a:spcAft>
              <a:buClr>
                <a:srgbClr val="4E3B30"/>
              </a:buClr>
              <a:buSzPts val="1960"/>
              <a:buFont typeface="Noto Sans Symbols"/>
              <a:buChar char="❖"/>
            </a:pPr>
            <a:r>
              <a:rPr lang="en-US" sz="2800" b="0" i="0" u="none" strike="noStrike" cap="none">
                <a:solidFill>
                  <a:srgbClr val="4E3B30"/>
                </a:solidFill>
                <a:latin typeface="Times New Roman"/>
                <a:ea typeface="Times New Roman"/>
                <a:cs typeface="Times New Roman"/>
                <a:sym typeface="Times New Roman"/>
              </a:rPr>
              <a:t>There are many types of summaries and they may be adjusted by many parameters, so it is possible to give users a special interface for to experiment with summaries of a text.</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p:nvPr/>
        </p:nvSpPr>
        <p:spPr>
          <a:xfrm>
            <a:off x="214282" y="0"/>
            <a:ext cx="8686080" cy="837360"/>
          </a:xfrm>
          <a:prstGeom prst="rect">
            <a:avLst/>
          </a:prstGeom>
          <a:noFill/>
          <a:ln>
            <a:noFill/>
          </a:ln>
        </p:spPr>
        <p:txBody>
          <a:bodyPr spcFirstLastPara="1" wrap="square" lIns="90000" tIns="45000" rIns="90000" bIns="45000" anchor="ctr" anchorCtr="0">
            <a:normAutofit/>
          </a:bodyPr>
          <a:lstStyle/>
          <a:p>
            <a:pPr marL="0" marR="0" lvl="0" indent="0" algn="l" rtl="0">
              <a:lnSpc>
                <a:spcPct val="100000"/>
              </a:lnSpc>
              <a:spcBef>
                <a:spcPts val="0"/>
              </a:spcBef>
              <a:spcAft>
                <a:spcPts val="0"/>
              </a:spcAft>
              <a:buNone/>
            </a:pPr>
            <a:r>
              <a:rPr lang="en-US" sz="2800" b="1" i="0" u="none" strike="noStrike" cap="none">
                <a:solidFill>
                  <a:srgbClr val="4E3B30"/>
                </a:solidFill>
                <a:latin typeface="Times New Roman"/>
                <a:ea typeface="Times New Roman"/>
                <a:cs typeface="Times New Roman"/>
                <a:sym typeface="Times New Roman"/>
              </a:rPr>
              <a:t>GOALS AND OBJECTIVES</a:t>
            </a:r>
            <a:endParaRPr sz="2800" b="1" i="0" u="none" strike="noStrike" cap="none">
              <a:solidFill>
                <a:schemeClr val="dk1"/>
              </a:solidFill>
              <a:latin typeface="Times New Roman"/>
              <a:ea typeface="Times New Roman"/>
              <a:cs typeface="Times New Roman"/>
              <a:sym typeface="Times New Roman"/>
            </a:endParaRPr>
          </a:p>
        </p:txBody>
      </p:sp>
      <p:sp>
        <p:nvSpPr>
          <p:cNvPr id="116" name="Google Shape;116;p3"/>
          <p:cNvSpPr/>
          <p:nvPr/>
        </p:nvSpPr>
        <p:spPr>
          <a:xfrm>
            <a:off x="357158" y="1214422"/>
            <a:ext cx="8568000" cy="4680000"/>
          </a:xfrm>
          <a:prstGeom prst="rect">
            <a:avLst/>
          </a:prstGeom>
          <a:noFill/>
          <a:ln>
            <a:noFill/>
          </a:ln>
        </p:spPr>
        <p:txBody>
          <a:bodyPr spcFirstLastPara="1" wrap="square" lIns="90000" tIns="45000" rIns="90000" bIns="45000" anchor="t" anchorCtr="0">
            <a:noAutofit/>
          </a:bodyPr>
          <a:lstStyle/>
          <a:p>
            <a:pPr marL="343080" marR="0" lvl="0" indent="-342360" algn="just" rtl="0">
              <a:lnSpc>
                <a:spcPct val="100000"/>
              </a:lnSpc>
              <a:spcBef>
                <a:spcPts val="0"/>
              </a:spcBef>
              <a:spcAft>
                <a:spcPts val="0"/>
              </a:spcAft>
              <a:buNone/>
            </a:pPr>
            <a:r>
              <a:rPr lang="en-US" sz="2400" b="1" i="0" u="none" strike="noStrike" cap="none">
                <a:solidFill>
                  <a:srgbClr val="4E3B30"/>
                </a:solidFill>
                <a:latin typeface="Times New Roman"/>
                <a:ea typeface="Times New Roman"/>
                <a:cs typeface="Times New Roman"/>
                <a:sym typeface="Times New Roman"/>
              </a:rPr>
              <a:t> </a:t>
            </a:r>
            <a:r>
              <a:rPr lang="en-US" sz="2800" b="1" i="0" u="none" strike="noStrike" cap="none">
                <a:solidFill>
                  <a:srgbClr val="4E3B30"/>
                </a:solidFill>
                <a:latin typeface="Times New Roman"/>
                <a:ea typeface="Times New Roman"/>
                <a:cs typeface="Times New Roman"/>
                <a:sym typeface="Times New Roman"/>
              </a:rPr>
              <a:t>Goals</a:t>
            </a:r>
            <a:r>
              <a:rPr lang="en-US" sz="2800" b="0" i="0" u="none" strike="noStrike" cap="none">
                <a:solidFill>
                  <a:srgbClr val="4E3B30"/>
                </a:solidFill>
                <a:latin typeface="Times New Roman"/>
                <a:ea typeface="Times New Roman"/>
                <a:cs typeface="Times New Roman"/>
                <a:sym typeface="Times New Roman"/>
              </a:rPr>
              <a:t>:</a:t>
            </a:r>
            <a:endParaRPr sz="2800" b="0" i="0" u="none" strike="noStrike" cap="none">
              <a:solidFill>
                <a:schemeClr val="dk1"/>
              </a:solidFill>
              <a:latin typeface="Times New Roman"/>
              <a:ea typeface="Times New Roman"/>
              <a:cs typeface="Times New Roman"/>
              <a:sym typeface="Times New Roman"/>
            </a:endParaRPr>
          </a:p>
          <a:p>
            <a:pPr marL="343080" marR="0" lvl="0" indent="-342360" algn="just" rtl="0">
              <a:lnSpc>
                <a:spcPct val="100000"/>
              </a:lnSpc>
              <a:spcBef>
                <a:spcPts val="641"/>
              </a:spcBef>
              <a:spcAft>
                <a:spcPts val="0"/>
              </a:spcAft>
              <a:buClr>
                <a:srgbClr val="4E3B30"/>
              </a:buClr>
              <a:buSzPts val="1960"/>
              <a:buFont typeface="Noto Sans Symbols"/>
              <a:buChar char="❖"/>
            </a:pPr>
            <a:r>
              <a:rPr lang="en-US" sz="2800" b="0" i="0" u="none" strike="noStrike" cap="none">
                <a:solidFill>
                  <a:srgbClr val="4E3B30"/>
                </a:solidFill>
                <a:latin typeface="Times New Roman"/>
                <a:ea typeface="Times New Roman"/>
                <a:cs typeface="Times New Roman"/>
                <a:sym typeface="Times New Roman"/>
              </a:rPr>
              <a:t>Implement a text summarization for texts of unspecified topics.</a:t>
            </a:r>
            <a:endParaRPr sz="2800" b="0" i="0" u="none" strike="noStrike" cap="none">
              <a:solidFill>
                <a:schemeClr val="dk1"/>
              </a:solidFill>
              <a:latin typeface="Times New Roman"/>
              <a:ea typeface="Times New Roman"/>
              <a:cs typeface="Times New Roman"/>
              <a:sym typeface="Times New Roman"/>
            </a:endParaRPr>
          </a:p>
          <a:p>
            <a:pPr marL="343080" marR="0" lvl="0" indent="-342360" algn="just" rtl="0">
              <a:lnSpc>
                <a:spcPct val="100000"/>
              </a:lnSpc>
              <a:spcBef>
                <a:spcPts val="641"/>
              </a:spcBef>
              <a:spcAft>
                <a:spcPts val="0"/>
              </a:spcAft>
              <a:buClr>
                <a:srgbClr val="4E3B30"/>
              </a:buClr>
              <a:buSzPts val="1960"/>
              <a:buFont typeface="Noto Sans Symbols"/>
              <a:buChar char="❖"/>
            </a:pPr>
            <a:r>
              <a:rPr lang="en-US" sz="2800" b="0" i="0" u="none" strike="noStrike" cap="none">
                <a:solidFill>
                  <a:srgbClr val="4E3B30"/>
                </a:solidFill>
                <a:latin typeface="Times New Roman"/>
                <a:ea typeface="Times New Roman"/>
                <a:cs typeface="Times New Roman"/>
                <a:sym typeface="Times New Roman"/>
              </a:rPr>
              <a:t>Invent a user interface to view the summary and adjust its parameters, and implement it.</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p:nvPr/>
        </p:nvSpPr>
        <p:spPr>
          <a:xfrm>
            <a:off x="357158" y="1142983"/>
            <a:ext cx="8568000" cy="4680000"/>
          </a:xfrm>
          <a:prstGeom prst="rect">
            <a:avLst/>
          </a:prstGeom>
          <a:noFill/>
          <a:ln>
            <a:noFill/>
          </a:ln>
        </p:spPr>
        <p:txBody>
          <a:bodyPr spcFirstLastPara="1" wrap="square" lIns="91425" tIns="45700" rIns="91425" bIns="45700" anchor="t" anchorCtr="0">
            <a:spAutoFit/>
          </a:bodyPr>
          <a:lstStyle/>
          <a:p>
            <a:pPr marL="343080" marR="0" lvl="0" indent="-342360" algn="just" rtl="0">
              <a:lnSpc>
                <a:spcPct val="100000"/>
              </a:lnSpc>
              <a:spcBef>
                <a:spcPts val="0"/>
              </a:spcBef>
              <a:spcAft>
                <a:spcPts val="0"/>
              </a:spcAft>
              <a:buNone/>
            </a:pPr>
            <a:r>
              <a:rPr lang="en-US" sz="2800" b="1" i="0" u="none" strike="noStrike" cap="none">
                <a:solidFill>
                  <a:srgbClr val="4E3B30"/>
                </a:solidFill>
                <a:latin typeface="Times New Roman"/>
                <a:ea typeface="Times New Roman"/>
                <a:cs typeface="Times New Roman"/>
                <a:sym typeface="Times New Roman"/>
              </a:rPr>
              <a:t>Objectives</a:t>
            </a:r>
            <a:r>
              <a:rPr lang="en-US" sz="2800" b="0" i="0" u="none" strike="noStrike" cap="none">
                <a:solidFill>
                  <a:srgbClr val="4E3B30"/>
                </a:solidFill>
                <a:latin typeface="Times New Roman"/>
                <a:ea typeface="Times New Roman"/>
                <a:cs typeface="Times New Roman"/>
                <a:sym typeface="Times New Roman"/>
              </a:rPr>
              <a:t>:</a:t>
            </a:r>
            <a:endParaRPr sz="2800" b="0" i="0" u="none" strike="noStrike" cap="none">
              <a:solidFill>
                <a:schemeClr val="dk1"/>
              </a:solidFill>
              <a:latin typeface="Times New Roman"/>
              <a:ea typeface="Times New Roman"/>
              <a:cs typeface="Times New Roman"/>
              <a:sym typeface="Times New Roman"/>
            </a:endParaRPr>
          </a:p>
          <a:p>
            <a:pPr marL="343080" marR="0" lvl="0" indent="-342360" algn="just" rtl="0">
              <a:lnSpc>
                <a:spcPct val="100000"/>
              </a:lnSpc>
              <a:spcBef>
                <a:spcPts val="641"/>
              </a:spcBef>
              <a:spcAft>
                <a:spcPts val="0"/>
              </a:spcAft>
              <a:buClr>
                <a:srgbClr val="4E3B30"/>
              </a:buClr>
              <a:buSzPts val="1960"/>
              <a:buFont typeface="Noto Sans Symbols"/>
              <a:buChar char="❖"/>
            </a:pPr>
            <a:r>
              <a:rPr lang="en-US" sz="2800" b="0" i="0" u="none" strike="noStrike" cap="none">
                <a:solidFill>
                  <a:srgbClr val="4E3B30"/>
                </a:solidFill>
                <a:latin typeface="Times New Roman"/>
                <a:ea typeface="Times New Roman"/>
                <a:cs typeface="Times New Roman"/>
                <a:sym typeface="Times New Roman"/>
              </a:rPr>
              <a:t>Study existing types of text summarization. </a:t>
            </a:r>
            <a:endParaRPr sz="2800" b="0" i="0" u="none" strike="noStrike" cap="none">
              <a:solidFill>
                <a:schemeClr val="dk1"/>
              </a:solidFill>
              <a:latin typeface="Times New Roman"/>
              <a:ea typeface="Times New Roman"/>
              <a:cs typeface="Times New Roman"/>
              <a:sym typeface="Times New Roman"/>
            </a:endParaRPr>
          </a:p>
          <a:p>
            <a:pPr marL="343080" marR="0" lvl="0" indent="-342360" algn="just" rtl="0">
              <a:lnSpc>
                <a:spcPct val="100000"/>
              </a:lnSpc>
              <a:spcBef>
                <a:spcPts val="641"/>
              </a:spcBef>
              <a:spcAft>
                <a:spcPts val="0"/>
              </a:spcAft>
              <a:buClr>
                <a:srgbClr val="4E3B30"/>
              </a:buClr>
              <a:buSzPts val="1960"/>
              <a:buFont typeface="Noto Sans Symbols"/>
              <a:buChar char="❖"/>
            </a:pPr>
            <a:r>
              <a:rPr lang="en-US" sz="2800" b="0" i="0" u="none" strike="noStrike" cap="none">
                <a:solidFill>
                  <a:srgbClr val="4E3B30"/>
                </a:solidFill>
                <a:latin typeface="Times New Roman"/>
                <a:ea typeface="Times New Roman"/>
                <a:cs typeface="Times New Roman"/>
                <a:sym typeface="Times New Roman"/>
              </a:rPr>
              <a:t>Study different approaches to text summarization including out-dated and state of the art approaches. </a:t>
            </a:r>
            <a:endParaRPr sz="2800" b="0" i="0" u="none" strike="noStrike" cap="none">
              <a:solidFill>
                <a:schemeClr val="dk1"/>
              </a:solidFill>
              <a:latin typeface="Times New Roman"/>
              <a:ea typeface="Times New Roman"/>
              <a:cs typeface="Times New Roman"/>
              <a:sym typeface="Times New Roman"/>
            </a:endParaRPr>
          </a:p>
          <a:p>
            <a:pPr marL="343080" marR="0" lvl="0" indent="-342360" algn="just" rtl="0">
              <a:lnSpc>
                <a:spcPct val="100000"/>
              </a:lnSpc>
              <a:spcBef>
                <a:spcPts val="641"/>
              </a:spcBef>
              <a:spcAft>
                <a:spcPts val="0"/>
              </a:spcAft>
              <a:buClr>
                <a:srgbClr val="4E3B30"/>
              </a:buClr>
              <a:buSzPts val="1960"/>
              <a:buFont typeface="Noto Sans Symbols"/>
              <a:buChar char="❖"/>
            </a:pPr>
            <a:r>
              <a:rPr lang="en-US" sz="2800" b="0" i="0" u="none" strike="noStrike" cap="none">
                <a:solidFill>
                  <a:srgbClr val="4E3B30"/>
                </a:solidFill>
                <a:latin typeface="Times New Roman"/>
                <a:ea typeface="Times New Roman"/>
                <a:cs typeface="Times New Roman"/>
                <a:sym typeface="Times New Roman"/>
              </a:rPr>
              <a:t>Select an approach to implement. </a:t>
            </a:r>
            <a:endParaRPr sz="2800" b="0" i="0" u="none" strike="noStrike" cap="none">
              <a:solidFill>
                <a:schemeClr val="dk1"/>
              </a:solidFill>
              <a:latin typeface="Times New Roman"/>
              <a:ea typeface="Times New Roman"/>
              <a:cs typeface="Times New Roman"/>
              <a:sym typeface="Times New Roman"/>
            </a:endParaRPr>
          </a:p>
          <a:p>
            <a:pPr marL="343080" marR="0" lvl="0" indent="-342360" algn="just" rtl="0">
              <a:lnSpc>
                <a:spcPct val="100000"/>
              </a:lnSpc>
              <a:spcBef>
                <a:spcPts val="641"/>
              </a:spcBef>
              <a:spcAft>
                <a:spcPts val="0"/>
              </a:spcAft>
              <a:buClr>
                <a:srgbClr val="4E3B30"/>
              </a:buClr>
              <a:buSzPts val="1960"/>
              <a:buFont typeface="Noto Sans Symbols"/>
              <a:buChar char="❖"/>
            </a:pPr>
            <a:r>
              <a:rPr lang="en-US" sz="2800" b="0" i="0" u="none" strike="noStrike" cap="none">
                <a:solidFill>
                  <a:srgbClr val="4E3B30"/>
                </a:solidFill>
                <a:latin typeface="Times New Roman"/>
                <a:ea typeface="Times New Roman"/>
                <a:cs typeface="Times New Roman"/>
                <a:sym typeface="Times New Roman"/>
              </a:rPr>
              <a:t>Implement a summarization. </a:t>
            </a:r>
            <a:endParaRPr sz="2800" b="0" i="0" u="none" strike="noStrike" cap="none">
              <a:solidFill>
                <a:schemeClr val="dk1"/>
              </a:solidFill>
              <a:latin typeface="Times New Roman"/>
              <a:ea typeface="Times New Roman"/>
              <a:cs typeface="Times New Roman"/>
              <a:sym typeface="Times New Roman"/>
            </a:endParaRPr>
          </a:p>
          <a:p>
            <a:pPr marL="343080" marR="0" lvl="0" indent="-342360" algn="just" rtl="0">
              <a:lnSpc>
                <a:spcPct val="100000"/>
              </a:lnSpc>
              <a:spcBef>
                <a:spcPts val="641"/>
              </a:spcBef>
              <a:spcAft>
                <a:spcPts val="0"/>
              </a:spcAft>
              <a:buClr>
                <a:srgbClr val="4E3B30"/>
              </a:buClr>
              <a:buSzPts val="1960"/>
              <a:buFont typeface="Noto Sans Symbols"/>
              <a:buChar char="❖"/>
            </a:pPr>
            <a:r>
              <a:rPr lang="en-US" sz="2800" b="0" i="0" u="none" strike="noStrike" cap="none">
                <a:solidFill>
                  <a:srgbClr val="4E3B30"/>
                </a:solidFill>
                <a:latin typeface="Times New Roman"/>
                <a:ea typeface="Times New Roman"/>
                <a:cs typeface="Times New Roman"/>
                <a:sym typeface="Times New Roman"/>
              </a:rPr>
              <a:t>Select a form to display a summary. </a:t>
            </a:r>
            <a:endParaRPr sz="2800" b="0" i="0" u="none" strike="noStrike" cap="none">
              <a:solidFill>
                <a:schemeClr val="dk1"/>
              </a:solidFill>
              <a:latin typeface="Times New Roman"/>
              <a:ea typeface="Times New Roman"/>
              <a:cs typeface="Times New Roman"/>
              <a:sym typeface="Times New Roman"/>
            </a:endParaRPr>
          </a:p>
          <a:p>
            <a:pPr marL="343080" marR="0" lvl="0" indent="-342360" algn="just" rtl="0">
              <a:lnSpc>
                <a:spcPct val="100000"/>
              </a:lnSpc>
              <a:spcBef>
                <a:spcPts val="641"/>
              </a:spcBef>
              <a:spcAft>
                <a:spcPts val="0"/>
              </a:spcAft>
              <a:buClr>
                <a:srgbClr val="4E3B30"/>
              </a:buClr>
              <a:buSzPts val="1960"/>
              <a:buFont typeface="Noto Sans Symbols"/>
              <a:buChar char="❖"/>
            </a:pPr>
            <a:r>
              <a:rPr lang="en-US" sz="2800" b="0" i="0" u="none" strike="noStrike" cap="none">
                <a:solidFill>
                  <a:srgbClr val="4E3B30"/>
                </a:solidFill>
                <a:latin typeface="Times New Roman"/>
                <a:ea typeface="Times New Roman"/>
                <a:cs typeface="Times New Roman"/>
                <a:sym typeface="Times New Roman"/>
              </a:rPr>
              <a:t>Implement a user interface to display a summary and allow adjusting it.</a:t>
            </a:r>
            <a:endParaRPr sz="2800" b="0" i="0" u="none" strike="noStrike" cap="none">
              <a:solidFill>
                <a:schemeClr val="dk1"/>
              </a:solidFill>
              <a:latin typeface="Times New Roman"/>
              <a:ea typeface="Times New Roman"/>
              <a:cs typeface="Times New Roman"/>
              <a:sym typeface="Times New Roman"/>
            </a:endParaRPr>
          </a:p>
        </p:txBody>
      </p:sp>
      <p:sp>
        <p:nvSpPr>
          <p:cNvPr id="122" name="Google Shape;122;p4"/>
          <p:cNvSpPr/>
          <p:nvPr/>
        </p:nvSpPr>
        <p:spPr>
          <a:xfrm>
            <a:off x="357158" y="214290"/>
            <a:ext cx="465069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4E3B30"/>
                </a:solidFill>
                <a:latin typeface="Times New Roman"/>
                <a:ea typeface="Times New Roman"/>
                <a:cs typeface="Times New Roman"/>
                <a:sym typeface="Times New Roman"/>
              </a:rPr>
              <a:t>GOALS AND OBJECTIVES</a:t>
            </a:r>
            <a:endParaRPr sz="28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p:nvPr/>
        </p:nvSpPr>
        <p:spPr>
          <a:xfrm>
            <a:off x="357158" y="0"/>
            <a:ext cx="8328922" cy="714356"/>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2800" b="1" i="0" u="none" strike="noStrike" cap="none">
                <a:solidFill>
                  <a:srgbClr val="4E3B30"/>
                </a:solidFill>
                <a:latin typeface="Times New Roman"/>
                <a:ea typeface="Times New Roman"/>
                <a:cs typeface="Times New Roman"/>
                <a:sym typeface="Times New Roman"/>
              </a:rPr>
              <a:t>AUTOMATIC EXTRACTIVE SUMMARIZATION</a:t>
            </a:r>
            <a:endParaRPr sz="2800" b="1" i="0" u="none" strike="noStrike" cap="none">
              <a:solidFill>
                <a:schemeClr val="dk1"/>
              </a:solidFill>
              <a:latin typeface="Times New Roman"/>
              <a:ea typeface="Times New Roman"/>
              <a:cs typeface="Times New Roman"/>
              <a:sym typeface="Times New Roman"/>
            </a:endParaRPr>
          </a:p>
        </p:txBody>
      </p:sp>
      <p:pic>
        <p:nvPicPr>
          <p:cNvPr id="128" name="Google Shape;128;p5" descr="C:\Users\amin\Desktop\extractive1.jpg"/>
          <p:cNvPicPr preferRelativeResize="0"/>
          <p:nvPr/>
        </p:nvPicPr>
        <p:blipFill rotWithShape="1">
          <a:blip r:embed="rId3">
            <a:alphaModFix/>
          </a:blip>
          <a:srcRect/>
          <a:stretch/>
        </p:blipFill>
        <p:spPr>
          <a:xfrm>
            <a:off x="1714480" y="3786190"/>
            <a:ext cx="5643602" cy="2010254"/>
          </a:xfrm>
          <a:prstGeom prst="rect">
            <a:avLst/>
          </a:prstGeom>
          <a:noFill/>
          <a:ln>
            <a:noFill/>
          </a:ln>
        </p:spPr>
      </p:pic>
      <p:sp>
        <p:nvSpPr>
          <p:cNvPr id="129" name="Google Shape;129;p5"/>
          <p:cNvSpPr/>
          <p:nvPr/>
        </p:nvSpPr>
        <p:spPr>
          <a:xfrm>
            <a:off x="428400" y="1071546"/>
            <a:ext cx="8568000" cy="2245315"/>
          </a:xfrm>
          <a:prstGeom prst="rect">
            <a:avLst/>
          </a:prstGeom>
          <a:noFill/>
          <a:ln>
            <a:noFill/>
          </a:ln>
        </p:spPr>
        <p:txBody>
          <a:bodyPr spcFirstLastPara="1" wrap="square" lIns="90000" tIns="45000" rIns="90000" bIns="45000" anchor="t" anchorCtr="0">
            <a:spAutoFit/>
          </a:bodyPr>
          <a:lstStyle/>
          <a:p>
            <a:pPr marL="0" marR="0" lvl="0" indent="0" algn="just" rtl="0">
              <a:lnSpc>
                <a:spcPct val="100000"/>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The name gives away what this approach does. We identify the important sentences or phrases from the original text and extract only those from the text. Those extracted sentences would be our summary. The below diagram illustrates extractive summarization:</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p:nvPr/>
        </p:nvSpPr>
        <p:spPr>
          <a:xfrm>
            <a:off x="304920" y="357166"/>
            <a:ext cx="8686080" cy="71438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2800" b="1" i="0" u="none" strike="noStrike" cap="none">
                <a:solidFill>
                  <a:srgbClr val="000000"/>
                </a:solidFill>
                <a:latin typeface="Times New Roman"/>
                <a:ea typeface="Times New Roman"/>
                <a:cs typeface="Times New Roman"/>
                <a:sym typeface="Times New Roman"/>
              </a:rPr>
              <a:t>THE TEXTRANK LIKE ALGORITHMS</a:t>
            </a:r>
            <a:br>
              <a:rPr lang="en-US" sz="2800" b="1" i="0" u="none" strike="noStrike" cap="none">
                <a:solidFill>
                  <a:schemeClr val="dk1"/>
                </a:solidFill>
                <a:latin typeface="Times New Roman"/>
                <a:ea typeface="Times New Roman"/>
                <a:cs typeface="Times New Roman"/>
                <a:sym typeface="Times New Roman"/>
              </a:rPr>
            </a:br>
            <a:endParaRPr sz="2800" b="1" i="0" u="none" strike="noStrike" cap="none">
              <a:solidFill>
                <a:schemeClr val="dk1"/>
              </a:solidFill>
              <a:latin typeface="Times New Roman"/>
              <a:ea typeface="Times New Roman"/>
              <a:cs typeface="Times New Roman"/>
              <a:sym typeface="Times New Roman"/>
            </a:endParaRPr>
          </a:p>
        </p:txBody>
      </p:sp>
      <p:sp>
        <p:nvSpPr>
          <p:cNvPr id="135" name="Google Shape;135;p6"/>
          <p:cNvSpPr/>
          <p:nvPr/>
        </p:nvSpPr>
        <p:spPr>
          <a:xfrm>
            <a:off x="304920" y="1071546"/>
            <a:ext cx="8568000" cy="4680000"/>
          </a:xfrm>
          <a:prstGeom prst="rect">
            <a:avLst/>
          </a:prstGeom>
          <a:noFill/>
          <a:ln>
            <a:noFill/>
          </a:ln>
        </p:spPr>
        <p:txBody>
          <a:bodyPr spcFirstLastPara="1" wrap="square" lIns="90000" tIns="45000" rIns="90000" bIns="45000" anchor="t" anchorCtr="0">
            <a:normAutofit/>
          </a:bodyPr>
          <a:lstStyle/>
          <a:p>
            <a:pPr marL="114300" marR="0" lvl="0" indent="-130860" algn="just" rtl="0">
              <a:lnSpc>
                <a:spcPct val="80000"/>
              </a:lnSpc>
              <a:spcBef>
                <a:spcPts val="0"/>
              </a:spcBef>
              <a:spcAft>
                <a:spcPts val="0"/>
              </a:spcAft>
              <a:buClr>
                <a:srgbClr val="4E3B30"/>
              </a:buClr>
              <a:buSzPts val="2061"/>
              <a:buFont typeface="Noto Sans Symbols"/>
              <a:buChar char="❖"/>
            </a:pPr>
            <a:r>
              <a:rPr lang="en-US" sz="2944" b="1" i="0" u="none" strike="noStrike" cap="none">
                <a:solidFill>
                  <a:srgbClr val="4E3B30"/>
                </a:solidFill>
                <a:latin typeface="Times New Roman"/>
                <a:ea typeface="Times New Roman"/>
                <a:cs typeface="Times New Roman"/>
                <a:sym typeface="Times New Roman"/>
              </a:rPr>
              <a:t> </a:t>
            </a:r>
            <a:r>
              <a:rPr lang="en-US" sz="2760" b="0" i="0" u="none" strike="noStrike" cap="none">
                <a:solidFill>
                  <a:schemeClr val="dk1"/>
                </a:solidFill>
                <a:latin typeface="Times New Roman"/>
                <a:ea typeface="Times New Roman"/>
                <a:cs typeface="Times New Roman"/>
                <a:sym typeface="Times New Roman"/>
              </a:rPr>
              <a:t>Convert Paragraphs to Sentences.</a:t>
            </a:r>
            <a:endParaRPr sz="2760" b="0" i="0" u="none" strike="noStrike" cap="none">
              <a:solidFill>
                <a:schemeClr val="dk1"/>
              </a:solidFill>
              <a:latin typeface="Times New Roman"/>
              <a:ea typeface="Times New Roman"/>
              <a:cs typeface="Times New Roman"/>
              <a:sym typeface="Times New Roman"/>
            </a:endParaRPr>
          </a:p>
          <a:p>
            <a:pPr marL="114300" marR="0" lvl="0" indent="-122682" algn="just" rtl="0">
              <a:lnSpc>
                <a:spcPct val="80000"/>
              </a:lnSpc>
              <a:spcBef>
                <a:spcPts val="641"/>
              </a:spcBef>
              <a:spcAft>
                <a:spcPts val="0"/>
              </a:spcAft>
              <a:buClr>
                <a:schemeClr val="dk1"/>
              </a:buClr>
              <a:buSzPts val="1932"/>
              <a:buFont typeface="Noto Sans Symbols"/>
              <a:buChar char="❖"/>
            </a:pPr>
            <a:r>
              <a:rPr lang="en-US" sz="2760" b="0" i="0" u="none" strike="noStrike" cap="none">
                <a:solidFill>
                  <a:schemeClr val="dk1"/>
                </a:solidFill>
                <a:latin typeface="Times New Roman"/>
                <a:ea typeface="Times New Roman"/>
                <a:cs typeface="Times New Roman"/>
                <a:sym typeface="Times New Roman"/>
              </a:rPr>
              <a:t> Tokenize the Sentences.</a:t>
            </a:r>
            <a:endParaRPr sz="2760" b="0" i="0" u="none" strike="noStrike" cap="none">
              <a:solidFill>
                <a:schemeClr val="dk1"/>
              </a:solidFill>
              <a:latin typeface="Times New Roman"/>
              <a:ea typeface="Times New Roman"/>
              <a:cs typeface="Times New Roman"/>
              <a:sym typeface="Times New Roman"/>
            </a:endParaRPr>
          </a:p>
          <a:p>
            <a:pPr marL="114300" marR="0" lvl="0" indent="-122682" algn="l" rtl="0">
              <a:lnSpc>
                <a:spcPct val="80000"/>
              </a:lnSpc>
              <a:spcBef>
                <a:spcPts val="641"/>
              </a:spcBef>
              <a:spcAft>
                <a:spcPts val="0"/>
              </a:spcAft>
              <a:buClr>
                <a:schemeClr val="dk1"/>
              </a:buClr>
              <a:buSzPts val="1932"/>
              <a:buFont typeface="Noto Sans Symbols"/>
              <a:buChar char="❖"/>
            </a:pPr>
            <a:r>
              <a:rPr lang="en-US" sz="2760" b="0" i="0" u="none" strike="noStrike" cap="none">
                <a:solidFill>
                  <a:schemeClr val="dk1"/>
                </a:solidFill>
                <a:latin typeface="Times New Roman"/>
                <a:ea typeface="Times New Roman"/>
                <a:cs typeface="Times New Roman"/>
                <a:sym typeface="Times New Roman"/>
              </a:rPr>
              <a:t> Text Preprocessing (remove all the special characters,     stop words and numbers from all the sentences).</a:t>
            </a:r>
            <a:endParaRPr sz="2760" b="0" i="0" u="none" strike="noStrike" cap="none">
              <a:solidFill>
                <a:schemeClr val="dk1"/>
              </a:solidFill>
              <a:latin typeface="Times New Roman"/>
              <a:ea typeface="Times New Roman"/>
              <a:cs typeface="Times New Roman"/>
              <a:sym typeface="Times New Roman"/>
            </a:endParaRPr>
          </a:p>
          <a:p>
            <a:pPr marL="114300" marR="0" lvl="0" indent="-122682" algn="l" rtl="0">
              <a:lnSpc>
                <a:spcPct val="80000"/>
              </a:lnSpc>
              <a:spcBef>
                <a:spcPts val="641"/>
              </a:spcBef>
              <a:spcAft>
                <a:spcPts val="0"/>
              </a:spcAft>
              <a:buClr>
                <a:schemeClr val="dk1"/>
              </a:buClr>
              <a:buSzPts val="1932"/>
              <a:buFont typeface="Noto Sans Symbols"/>
              <a:buChar char="❖"/>
            </a:pPr>
            <a:r>
              <a:rPr lang="en-US" sz="2760" b="0" i="0" u="none" strike="noStrike" cap="none">
                <a:solidFill>
                  <a:schemeClr val="dk1"/>
                </a:solidFill>
                <a:latin typeface="Times New Roman"/>
                <a:ea typeface="Times New Roman"/>
                <a:cs typeface="Times New Roman"/>
                <a:sym typeface="Times New Roman"/>
              </a:rPr>
              <a:t> Find Weighted Frequency of Occurrence. (TF-IDF or PageRank).</a:t>
            </a:r>
            <a:endParaRPr sz="2760" b="0" i="0" u="none" strike="noStrike" cap="none">
              <a:solidFill>
                <a:schemeClr val="dk1"/>
              </a:solidFill>
              <a:latin typeface="Times New Roman"/>
              <a:ea typeface="Times New Roman"/>
              <a:cs typeface="Times New Roman"/>
              <a:sym typeface="Times New Roman"/>
            </a:endParaRPr>
          </a:p>
          <a:p>
            <a:pPr marL="114300" marR="0" lvl="0" indent="-122682" algn="l" rtl="0">
              <a:lnSpc>
                <a:spcPct val="80000"/>
              </a:lnSpc>
              <a:spcBef>
                <a:spcPts val="641"/>
              </a:spcBef>
              <a:spcAft>
                <a:spcPts val="0"/>
              </a:spcAft>
              <a:buClr>
                <a:schemeClr val="dk1"/>
              </a:buClr>
              <a:buSzPts val="1932"/>
              <a:buFont typeface="Noto Sans Symbols"/>
              <a:buChar char="❖"/>
            </a:pPr>
            <a:r>
              <a:rPr lang="en-US" sz="2760" b="0" i="0" u="none" strike="noStrike" cap="none">
                <a:solidFill>
                  <a:schemeClr val="dk1"/>
                </a:solidFill>
                <a:latin typeface="Times New Roman"/>
                <a:ea typeface="Times New Roman"/>
                <a:cs typeface="Times New Roman"/>
                <a:sym typeface="Times New Roman"/>
              </a:rPr>
              <a:t>  Replace Words by Weighted Frequency in Original       Sentences.</a:t>
            </a:r>
            <a:endParaRPr sz="2760" b="0" i="0" u="none" strike="noStrike" cap="none">
              <a:solidFill>
                <a:schemeClr val="dk1"/>
              </a:solidFill>
              <a:latin typeface="Times New Roman"/>
              <a:ea typeface="Times New Roman"/>
              <a:cs typeface="Times New Roman"/>
              <a:sym typeface="Times New Roman"/>
            </a:endParaRPr>
          </a:p>
          <a:p>
            <a:pPr marL="114300" marR="0" lvl="0" indent="-122682" algn="just" rtl="0">
              <a:lnSpc>
                <a:spcPct val="80000"/>
              </a:lnSpc>
              <a:spcBef>
                <a:spcPts val="641"/>
              </a:spcBef>
              <a:spcAft>
                <a:spcPts val="0"/>
              </a:spcAft>
              <a:buClr>
                <a:schemeClr val="dk1"/>
              </a:buClr>
              <a:buSzPts val="1932"/>
              <a:buFont typeface="Noto Sans Symbols"/>
              <a:buChar char="❖"/>
            </a:pPr>
            <a:r>
              <a:rPr lang="en-US" sz="2760" b="0" i="0" u="none" strike="noStrike" cap="none">
                <a:solidFill>
                  <a:schemeClr val="dk1"/>
                </a:solidFill>
                <a:latin typeface="Times New Roman"/>
                <a:ea typeface="Times New Roman"/>
                <a:cs typeface="Times New Roman"/>
                <a:sym typeface="Times New Roman"/>
              </a:rPr>
              <a:t>  Sort Sentences in Descending Order of Sum.</a:t>
            </a:r>
            <a:endParaRPr sz="2760" b="0" i="0" u="none" strike="noStrike" cap="none">
              <a:solidFill>
                <a:schemeClr val="dk1"/>
              </a:solidFill>
              <a:latin typeface="Times New Roman"/>
              <a:ea typeface="Times New Roman"/>
              <a:cs typeface="Times New Roman"/>
              <a:sym typeface="Times New Roman"/>
            </a:endParaRPr>
          </a:p>
          <a:p>
            <a:pPr marL="0" marR="0" lvl="0" indent="0" algn="l" rtl="0">
              <a:lnSpc>
                <a:spcPct val="80000"/>
              </a:lnSpc>
              <a:spcBef>
                <a:spcPts val="641"/>
              </a:spcBef>
              <a:spcAft>
                <a:spcPts val="0"/>
              </a:spcAft>
              <a:buNone/>
            </a:pPr>
            <a:br>
              <a:rPr lang="en-US" sz="1656" b="0" i="0" u="none" strike="noStrike" cap="none">
                <a:solidFill>
                  <a:schemeClr val="dk1"/>
                </a:solidFill>
                <a:latin typeface="Gill Sans"/>
                <a:ea typeface="Gill Sans"/>
                <a:cs typeface="Gill Sans"/>
                <a:sym typeface="Gill Sans"/>
              </a:rPr>
            </a:br>
            <a:br>
              <a:rPr lang="en-US" sz="1656" b="0" i="0" u="none" strike="noStrike" cap="none">
                <a:solidFill>
                  <a:schemeClr val="dk1"/>
                </a:solidFill>
                <a:latin typeface="Gill Sans"/>
                <a:ea typeface="Gill Sans"/>
                <a:cs typeface="Gill Sans"/>
                <a:sym typeface="Gill Sans"/>
              </a:rPr>
            </a:br>
            <a:br>
              <a:rPr lang="en-US" sz="1656" b="0" i="0" u="none" strike="noStrike" cap="none">
                <a:solidFill>
                  <a:schemeClr val="dk1"/>
                </a:solidFill>
                <a:latin typeface="Gill Sans"/>
                <a:ea typeface="Gill Sans"/>
                <a:cs typeface="Gill Sans"/>
                <a:sym typeface="Gill Sans"/>
              </a:rPr>
            </a:br>
            <a:endParaRPr sz="2944"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7"/>
          <p:cNvSpPr/>
          <p:nvPr/>
        </p:nvSpPr>
        <p:spPr>
          <a:xfrm>
            <a:off x="295849" y="242071"/>
            <a:ext cx="8686080" cy="837360"/>
          </a:xfrm>
          <a:prstGeom prst="rect">
            <a:avLst/>
          </a:prstGeom>
          <a:noFill/>
          <a:ln>
            <a:noFill/>
          </a:ln>
        </p:spPr>
        <p:txBody>
          <a:bodyPr spcFirstLastPara="1" wrap="square" lIns="90000" tIns="45000" rIns="90000" bIns="45000" anchor="ctr" anchorCtr="0">
            <a:normAutofit/>
          </a:bodyPr>
          <a:lstStyle/>
          <a:p>
            <a:pPr marL="0" marR="0" lvl="0" indent="0" algn="l" rtl="0">
              <a:lnSpc>
                <a:spcPct val="80000"/>
              </a:lnSpc>
              <a:spcBef>
                <a:spcPts val="0"/>
              </a:spcBef>
              <a:spcAft>
                <a:spcPts val="0"/>
              </a:spcAft>
              <a:buNone/>
            </a:pPr>
            <a:r>
              <a:rPr lang="en-US" sz="2826" b="1" i="0" u="none" strike="noStrike" cap="none">
                <a:solidFill>
                  <a:srgbClr val="4E3B30"/>
                </a:solidFill>
                <a:latin typeface="Times New Roman"/>
                <a:ea typeface="Times New Roman"/>
                <a:cs typeface="Times New Roman"/>
                <a:sym typeface="Times New Roman"/>
              </a:rPr>
              <a:t>THE OVERVIEW ARCHITECTURE OF THE BERTSUM MODEL.</a:t>
            </a:r>
            <a:endParaRPr sz="2826" b="1" i="0" u="none" strike="noStrike" cap="none">
              <a:solidFill>
                <a:schemeClr val="dk1"/>
              </a:solidFill>
              <a:latin typeface="Times New Roman"/>
              <a:ea typeface="Times New Roman"/>
              <a:cs typeface="Times New Roman"/>
              <a:sym typeface="Times New Roman"/>
            </a:endParaRPr>
          </a:p>
        </p:txBody>
      </p:sp>
      <p:sp>
        <p:nvSpPr>
          <p:cNvPr id="141" name="Google Shape;141;p7"/>
          <p:cNvSpPr/>
          <p:nvPr/>
        </p:nvSpPr>
        <p:spPr>
          <a:xfrm>
            <a:off x="304920" y="1554120"/>
            <a:ext cx="8686080" cy="4525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200" b="0" i="0" u="none" strike="noStrike" cap="none">
                <a:solidFill>
                  <a:srgbClr val="4E3B30"/>
                </a:solidFill>
                <a:latin typeface="Libre Franklin"/>
                <a:ea typeface="Libre Franklin"/>
                <a:cs typeface="Libre Franklin"/>
                <a:sym typeface="Libre Franklin"/>
              </a:rPr>
              <a:t>	 </a:t>
            </a:r>
            <a:endParaRPr sz="3200" b="0" i="0" u="none" strike="noStrike" cap="none">
              <a:solidFill>
                <a:schemeClr val="dk1"/>
              </a:solidFill>
              <a:latin typeface="Arial"/>
              <a:ea typeface="Arial"/>
              <a:cs typeface="Arial"/>
              <a:sym typeface="Arial"/>
            </a:endParaRPr>
          </a:p>
          <a:p>
            <a:pPr marL="0" marR="0" lvl="0" indent="0" algn="l" rtl="0">
              <a:lnSpc>
                <a:spcPct val="100000"/>
              </a:lnSpc>
              <a:spcBef>
                <a:spcPts val="641"/>
              </a:spcBef>
              <a:spcAft>
                <a:spcPts val="0"/>
              </a:spcAft>
              <a:buNone/>
            </a:pPr>
            <a:endParaRPr sz="3200" b="0" i="0" u="none" strike="noStrike" cap="none">
              <a:solidFill>
                <a:schemeClr val="dk1"/>
              </a:solidFill>
              <a:latin typeface="Arial"/>
              <a:ea typeface="Arial"/>
              <a:cs typeface="Arial"/>
              <a:sym typeface="Arial"/>
            </a:endParaRPr>
          </a:p>
        </p:txBody>
      </p:sp>
      <p:pic>
        <p:nvPicPr>
          <p:cNvPr id="142" name="Google Shape;142;p7" descr="C:\Users\amin\Desktop\11.PNG"/>
          <p:cNvPicPr preferRelativeResize="0"/>
          <p:nvPr/>
        </p:nvPicPr>
        <p:blipFill rotWithShape="1">
          <a:blip r:embed="rId3">
            <a:alphaModFix/>
          </a:blip>
          <a:srcRect/>
          <a:stretch/>
        </p:blipFill>
        <p:spPr>
          <a:xfrm>
            <a:off x="457200" y="1214422"/>
            <a:ext cx="8228880" cy="44291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p:nvPr/>
        </p:nvSpPr>
        <p:spPr>
          <a:xfrm>
            <a:off x="304920" y="457200"/>
            <a:ext cx="8686080" cy="614346"/>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2800" b="1" i="0" u="none" strike="noStrike" cap="none">
                <a:solidFill>
                  <a:srgbClr val="4E3B30"/>
                </a:solidFill>
                <a:latin typeface="Times New Roman"/>
                <a:ea typeface="Times New Roman"/>
                <a:cs typeface="Times New Roman"/>
                <a:sym typeface="Times New Roman"/>
              </a:rPr>
              <a:t>METHOD THAT INSPIRED THE RESEARCH</a:t>
            </a:r>
            <a:br>
              <a:rPr lang="en-US" sz="2800" b="0" i="0" u="none" strike="noStrike" cap="none">
                <a:solidFill>
                  <a:schemeClr val="dk1"/>
                </a:solidFill>
                <a:latin typeface="Times New Roman"/>
                <a:ea typeface="Times New Roman"/>
                <a:cs typeface="Times New Roman"/>
                <a:sym typeface="Times New Roman"/>
              </a:rPr>
            </a:br>
            <a:endParaRPr sz="2800" b="0" i="0" u="none" strike="noStrike" cap="none">
              <a:solidFill>
                <a:schemeClr val="dk1"/>
              </a:solidFill>
              <a:latin typeface="Times New Roman"/>
              <a:ea typeface="Times New Roman"/>
              <a:cs typeface="Times New Roman"/>
              <a:sym typeface="Times New Roman"/>
            </a:endParaRPr>
          </a:p>
        </p:txBody>
      </p:sp>
      <p:sp>
        <p:nvSpPr>
          <p:cNvPr id="148" name="Google Shape;148;p8"/>
          <p:cNvSpPr/>
          <p:nvPr/>
        </p:nvSpPr>
        <p:spPr>
          <a:xfrm>
            <a:off x="142844" y="1000108"/>
            <a:ext cx="8568000" cy="4680000"/>
          </a:xfrm>
          <a:prstGeom prst="rect">
            <a:avLst/>
          </a:prstGeom>
          <a:noFill/>
          <a:ln>
            <a:noFill/>
          </a:ln>
        </p:spPr>
        <p:txBody>
          <a:bodyPr spcFirstLastPara="1" wrap="square" lIns="90000" tIns="45000" rIns="90000" bIns="45000" anchor="t" anchorCtr="0">
            <a:normAutofit/>
          </a:bodyPr>
          <a:lstStyle/>
          <a:p>
            <a:pPr marL="343080" marR="0" lvl="0" indent="-342360" algn="just" rtl="0">
              <a:lnSpc>
                <a:spcPct val="100000"/>
              </a:lnSpc>
              <a:spcBef>
                <a:spcPts val="0"/>
              </a:spcBef>
              <a:spcAft>
                <a:spcPts val="0"/>
              </a:spcAft>
              <a:buClr>
                <a:schemeClr val="dk1"/>
              </a:buClr>
              <a:buSzPts val="2206"/>
              <a:buFont typeface="Noto Sans Symbols"/>
              <a:buChar char="❖"/>
            </a:pPr>
            <a:r>
              <a:rPr lang="en-US" sz="3152" b="0" i="0" u="none" strike="noStrike" cap="none">
                <a:solidFill>
                  <a:srgbClr val="4E3B30"/>
                </a:solidFill>
                <a:latin typeface="Times New Roman"/>
                <a:ea typeface="Times New Roman"/>
                <a:cs typeface="Times New Roman"/>
                <a:sym typeface="Times New Roman"/>
              </a:rPr>
              <a:t> </a:t>
            </a:r>
            <a:r>
              <a:rPr lang="en-US" sz="3053" b="0" i="0" u="none" strike="noStrike" cap="none">
                <a:solidFill>
                  <a:srgbClr val="4E3B30"/>
                </a:solidFill>
                <a:latin typeface="Times New Roman"/>
                <a:ea typeface="Times New Roman"/>
                <a:cs typeface="Times New Roman"/>
                <a:sym typeface="Times New Roman"/>
              </a:rPr>
              <a:t>   </a:t>
            </a:r>
            <a:r>
              <a:rPr lang="en-US" sz="2758" b="0" i="0" u="none" strike="noStrike" cap="none">
                <a:solidFill>
                  <a:srgbClr val="4E3B30"/>
                </a:solidFill>
                <a:latin typeface="Times New Roman"/>
                <a:ea typeface="Times New Roman"/>
                <a:cs typeface="Times New Roman"/>
                <a:sym typeface="Times New Roman"/>
              </a:rPr>
              <a:t>The lecture summarization service:</a:t>
            </a:r>
            <a:endParaRPr sz="2758" b="0" i="0" u="none" strike="noStrike" cap="none">
              <a:solidFill>
                <a:schemeClr val="dk1"/>
              </a:solidFill>
              <a:latin typeface="Times New Roman"/>
              <a:ea typeface="Times New Roman"/>
              <a:cs typeface="Times New Roman"/>
              <a:sym typeface="Times New Roman"/>
            </a:endParaRPr>
          </a:p>
          <a:p>
            <a:pPr marL="432000" marR="0" lvl="1" indent="-216000" algn="just" rtl="0">
              <a:lnSpc>
                <a:spcPct val="100000"/>
              </a:lnSpc>
              <a:spcBef>
                <a:spcPts val="641"/>
              </a:spcBef>
              <a:spcAft>
                <a:spcPts val="0"/>
              </a:spcAft>
              <a:buClr>
                <a:srgbClr val="000000"/>
              </a:buClr>
              <a:buSzPts val="1241"/>
              <a:buFont typeface="Noto Sans Symbols"/>
              <a:buChar char="❖"/>
            </a:pPr>
            <a:r>
              <a:rPr lang="en-US" sz="2758" b="0" i="0" u="none" strike="noStrike" cap="none">
                <a:solidFill>
                  <a:srgbClr val="4E3B30"/>
                </a:solidFill>
                <a:latin typeface="Times New Roman"/>
                <a:ea typeface="Times New Roman"/>
                <a:cs typeface="Times New Roman"/>
                <a:sym typeface="Times New Roman"/>
              </a:rPr>
              <a:t>Service allows managing lecture transcripts and summarizations.</a:t>
            </a:r>
            <a:endParaRPr sz="2758" b="0" i="0" u="none" strike="noStrike" cap="none">
              <a:solidFill>
                <a:schemeClr val="dk1"/>
              </a:solidFill>
              <a:latin typeface="Times New Roman"/>
              <a:ea typeface="Times New Roman"/>
              <a:cs typeface="Times New Roman"/>
              <a:sym typeface="Times New Roman"/>
            </a:endParaRPr>
          </a:p>
          <a:p>
            <a:pPr marL="432000" marR="0" lvl="1" indent="-216000" algn="just" rtl="0">
              <a:lnSpc>
                <a:spcPct val="100000"/>
              </a:lnSpc>
              <a:spcBef>
                <a:spcPts val="641"/>
              </a:spcBef>
              <a:spcAft>
                <a:spcPts val="0"/>
              </a:spcAft>
              <a:buClr>
                <a:srgbClr val="000000"/>
              </a:buClr>
              <a:buSzPts val="1241"/>
              <a:buFont typeface="Noto Sans Symbols"/>
              <a:buChar char="❖"/>
            </a:pPr>
            <a:r>
              <a:rPr lang="en-US" sz="2758" b="0" i="0" u="none" strike="noStrike" cap="none">
                <a:solidFill>
                  <a:srgbClr val="4E3B30"/>
                </a:solidFill>
                <a:latin typeface="Times New Roman"/>
                <a:ea typeface="Times New Roman"/>
                <a:cs typeface="Times New Roman"/>
                <a:sym typeface="Times New Roman"/>
              </a:rPr>
              <a:t>BERT model produces embeddings for clustering, using a K-Means model, creating a summary.</a:t>
            </a:r>
            <a:endParaRPr sz="2758" b="0" i="0" u="none" strike="noStrike" cap="none">
              <a:solidFill>
                <a:schemeClr val="dk1"/>
              </a:solidFill>
              <a:latin typeface="Times New Roman"/>
              <a:ea typeface="Times New Roman"/>
              <a:cs typeface="Times New Roman"/>
              <a:sym typeface="Times New Roman"/>
            </a:endParaRPr>
          </a:p>
          <a:p>
            <a:pPr marL="343080" marR="0" lvl="0" indent="-342360" algn="just" rtl="0">
              <a:lnSpc>
                <a:spcPct val="100000"/>
              </a:lnSpc>
              <a:spcBef>
                <a:spcPts val="641"/>
              </a:spcBef>
              <a:spcAft>
                <a:spcPts val="0"/>
              </a:spcAft>
              <a:buClr>
                <a:schemeClr val="dk1"/>
              </a:buClr>
              <a:buSzPts val="1931"/>
              <a:buFont typeface="Noto Sans Symbols"/>
              <a:buChar char="❖"/>
            </a:pPr>
            <a:r>
              <a:rPr lang="en-US" sz="2758" b="0" i="0" u="none" strike="noStrike" cap="none">
                <a:solidFill>
                  <a:srgbClr val="4E3B30"/>
                </a:solidFill>
                <a:latin typeface="Times New Roman"/>
                <a:ea typeface="Times New Roman"/>
                <a:cs typeface="Times New Roman"/>
                <a:sym typeface="Times New Roman"/>
              </a:rPr>
              <a:t>    The idea for our research is to represent summaries visually as points on the plain, that correspond to sentences of the text.</a:t>
            </a:r>
            <a:endParaRPr sz="2758" b="0" i="0" u="none" strike="noStrike" cap="none">
              <a:solidFill>
                <a:schemeClr val="dk1"/>
              </a:solidFill>
              <a:latin typeface="Times New Roman"/>
              <a:ea typeface="Times New Roman"/>
              <a:cs typeface="Times New Roman"/>
              <a:sym typeface="Times New Roman"/>
            </a:endParaRPr>
          </a:p>
          <a:p>
            <a:pPr marL="432000" marR="0" lvl="1" indent="-216000" algn="just" rtl="0">
              <a:lnSpc>
                <a:spcPct val="100000"/>
              </a:lnSpc>
              <a:spcBef>
                <a:spcPts val="641"/>
              </a:spcBef>
              <a:spcAft>
                <a:spcPts val="0"/>
              </a:spcAft>
              <a:buClr>
                <a:srgbClr val="000000"/>
              </a:buClr>
              <a:buSzPts val="1241"/>
              <a:buFont typeface="Noto Sans Symbols"/>
              <a:buChar char="❖"/>
            </a:pPr>
            <a:r>
              <a:rPr lang="en-US" sz="2758" b="0" i="0" u="none" strike="noStrike" cap="none">
                <a:solidFill>
                  <a:srgbClr val="4E3B30"/>
                </a:solidFill>
                <a:latin typeface="Times New Roman"/>
                <a:ea typeface="Times New Roman"/>
                <a:cs typeface="Times New Roman"/>
                <a:sym typeface="Times New Roman"/>
              </a:rPr>
              <a:t>Clusters of points represent topics inside the text.</a:t>
            </a:r>
            <a:endParaRPr sz="2758"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641"/>
              </a:spcBef>
              <a:spcAft>
                <a:spcPts val="0"/>
              </a:spcAft>
              <a:buNone/>
            </a:pPr>
            <a:endParaRPr sz="3152"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9"/>
          <p:cNvPicPr preferRelativeResize="0"/>
          <p:nvPr/>
        </p:nvPicPr>
        <p:blipFill rotWithShape="1">
          <a:blip r:embed="rId3">
            <a:alphaModFix/>
          </a:blip>
          <a:srcRect/>
          <a:stretch/>
        </p:blipFill>
        <p:spPr>
          <a:xfrm>
            <a:off x="500034" y="1142984"/>
            <a:ext cx="8143560" cy="4247640"/>
          </a:xfrm>
          <a:prstGeom prst="rect">
            <a:avLst/>
          </a:prstGeom>
          <a:noFill/>
          <a:ln>
            <a:noFill/>
          </a:ln>
        </p:spPr>
      </p:pic>
      <p:sp>
        <p:nvSpPr>
          <p:cNvPr id="154" name="Google Shape;154;p9"/>
          <p:cNvSpPr txBox="1"/>
          <p:nvPr/>
        </p:nvSpPr>
        <p:spPr>
          <a:xfrm>
            <a:off x="576000" y="449280"/>
            <a:ext cx="7210710" cy="48672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800" b="1" i="0" u="none" strike="noStrike" cap="none">
                <a:solidFill>
                  <a:schemeClr val="dk1"/>
                </a:solidFill>
                <a:latin typeface="Times New Roman" panose="02020603050405020304" pitchFamily="18" charset="0"/>
                <a:cs typeface="Times New Roman" panose="02020603050405020304" pitchFamily="18" charset="0"/>
                <a:sym typeface="Arial"/>
              </a:rPr>
              <a:t>TEXT SUMMARY EXAMPLE</a:t>
            </a:r>
            <a:r>
              <a:rPr lang="en-US" sz="2800" b="0" i="0" u="none" strike="noStrike" cap="none">
                <a:solidFill>
                  <a:schemeClr val="dk1"/>
                </a:solidFill>
                <a:latin typeface="Arial"/>
                <a:ea typeface="Arial"/>
                <a:cs typeface="Arial"/>
                <a:sym typeface="Arial"/>
              </a:rPr>
              <a:t> </a:t>
            </a:r>
            <a:endParaRPr sz="2800" b="0"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amin</dc:creator>
  <cp:lastModifiedBy>chahedaoui ahmed amin</cp:lastModifiedBy>
  <cp:revision>1</cp:revision>
  <dcterms:created xsi:type="dcterms:W3CDTF">2021-04-24T01:18:21Z</dcterms:created>
  <dcterms:modified xsi:type="dcterms:W3CDTF">2021-05-29T13:20:39Z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