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9" r:id="rId2"/>
    <p:sldId id="260" r:id="rId3"/>
    <p:sldId id="261" r:id="rId4"/>
    <p:sldId id="267" r:id="rId5"/>
    <p:sldId id="262" r:id="rId6"/>
    <p:sldId id="263" r:id="rId7"/>
    <p:sldId id="286" r:id="rId8"/>
    <p:sldId id="278" r:id="rId9"/>
    <p:sldId id="276" r:id="rId10"/>
    <p:sldId id="274" r:id="rId11"/>
    <p:sldId id="265" r:id="rId12"/>
    <p:sldId id="279" r:id="rId13"/>
    <p:sldId id="277" r:id="rId14"/>
    <p:sldId id="268" r:id="rId15"/>
    <p:sldId id="269" r:id="rId16"/>
    <p:sldId id="281" r:id="rId17"/>
    <p:sldId id="282" r:id="rId18"/>
    <p:sldId id="283" r:id="rId19"/>
    <p:sldId id="284" r:id="rId20"/>
    <p:sldId id="285" r:id="rId21"/>
    <p:sldId id="280" r:id="rId22"/>
    <p:sldId id="271" r:id="rId23"/>
    <p:sldId id="27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2110" autoAdjust="0"/>
  </p:normalViewPr>
  <p:slideViewPr>
    <p:cSldViewPr snapToGrid="0">
      <p:cViewPr varScale="1">
        <p:scale>
          <a:sx n="84" d="100"/>
          <a:sy n="84" d="100"/>
        </p:scale>
        <p:origin x="81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A30F3F-F84E-4187-9521-8CE572399A64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92039A-296E-4A74-BBFE-D3792E899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78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26888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solidFill>
                  <a:schemeClr val="accent2"/>
                </a:solidFill>
              </a:rPr>
              <a:t>function</a:t>
            </a:r>
            <a:r>
              <a:rPr lang="en-US" altLang="zh-CN" dirty="0" smtClean="0">
                <a:solidFill>
                  <a:schemeClr val="accent2"/>
                </a:solidFill>
              </a:rPr>
              <a:t> </a:t>
            </a:r>
            <a:r>
              <a:rPr lang="en-US" altLang="zh-CN" sz="1200" dirty="0" smtClean="0"/>
              <a:t>[y1,y2] = </a:t>
            </a:r>
            <a:r>
              <a:rPr lang="en-US" altLang="zh-CN" sz="1200" dirty="0" err="1" smtClean="0"/>
              <a:t>My_function</a:t>
            </a:r>
            <a:r>
              <a:rPr lang="en-US" altLang="zh-CN" sz="1200" dirty="0" smtClean="0"/>
              <a:t>(x)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y1=sin(x);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y2=cos(x);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56214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solidFill>
                  <a:schemeClr val="accent2"/>
                </a:solidFill>
              </a:rPr>
              <a:t>function</a:t>
            </a:r>
            <a:r>
              <a:rPr lang="en-US" altLang="zh-CN" dirty="0" smtClean="0">
                <a:solidFill>
                  <a:schemeClr val="accent2"/>
                </a:solidFill>
              </a:rPr>
              <a:t> </a:t>
            </a:r>
            <a:r>
              <a:rPr lang="en-US" altLang="zh-CN" sz="1200" dirty="0" smtClean="0"/>
              <a:t>[y1,y2] = </a:t>
            </a:r>
            <a:r>
              <a:rPr lang="en-US" altLang="zh-CN" sz="1200" dirty="0" err="1" smtClean="0"/>
              <a:t>My_function</a:t>
            </a:r>
            <a:r>
              <a:rPr lang="en-US" altLang="zh-CN" sz="1200" dirty="0" smtClean="0"/>
              <a:t>(x)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y1=sin(x);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y2=cos(x);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58279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lang="en-US" b="0" i="0" u="none" strike="noStrike" baseline="0" dirty="0" smtClean="0"/>
          </a:p>
        </p:txBody>
      </p:sp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66204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25917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5326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discr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b*b - 4*a*c;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discr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 0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('Warning: discriminant is negative, roots are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imaginary');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elseif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discr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== 0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('Discriminant is zero, roots are repeated')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('Roots are real')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x = 10; </a:t>
            </a:r>
            <a:r>
              <a:rPr lang="en-US" dirty="0" err="1" smtClean="0"/>
              <a:t>minVal</a:t>
            </a:r>
            <a:r>
              <a:rPr lang="en-US" dirty="0" smtClean="0"/>
              <a:t> = 2; </a:t>
            </a:r>
            <a:r>
              <a:rPr lang="en-US" dirty="0" err="1" smtClean="0"/>
              <a:t>maxVal</a:t>
            </a:r>
            <a:r>
              <a:rPr lang="en-US" dirty="0" smtClean="0"/>
              <a:t> = 6;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n-US" dirty="0" smtClean="0"/>
              <a:t> (x &gt;= </a:t>
            </a:r>
            <a:r>
              <a:rPr lang="en-US" dirty="0" err="1" smtClean="0"/>
              <a:t>minVal</a:t>
            </a:r>
            <a:r>
              <a:rPr lang="en-US" dirty="0" smtClean="0"/>
              <a:t>) &amp;&amp; (x &lt;= </a:t>
            </a:r>
            <a:r>
              <a:rPr lang="en-US" dirty="0" err="1" smtClean="0"/>
              <a:t>maxVal</a:t>
            </a:r>
            <a:r>
              <a:rPr lang="en-US" dirty="0" smtClean="0"/>
              <a:t>) </a:t>
            </a:r>
            <a:r>
              <a:rPr lang="en-US" dirty="0" err="1" smtClean="0"/>
              <a:t>disp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'Value within specified range.'</a:t>
            </a:r>
            <a:r>
              <a:rPr lang="en-US" dirty="0" smtClean="0"/>
              <a:t>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elseif</a:t>
            </a:r>
            <a:r>
              <a:rPr lang="en-US" dirty="0" smtClean="0"/>
              <a:t> (x &gt; </a:t>
            </a:r>
            <a:r>
              <a:rPr lang="en-US" dirty="0" err="1" smtClean="0"/>
              <a:t>maxVal</a:t>
            </a:r>
            <a:r>
              <a:rPr lang="en-US" dirty="0" smtClean="0"/>
              <a:t>) </a:t>
            </a:r>
            <a:r>
              <a:rPr lang="en-US" dirty="0" err="1" smtClean="0"/>
              <a:t>disp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'Value exceeds maximum value.'</a:t>
            </a:r>
            <a:r>
              <a:rPr lang="en-US" dirty="0" smtClean="0"/>
              <a:t>)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</a:t>
            </a:r>
            <a:r>
              <a:rPr lang="en-US" dirty="0" smtClean="0"/>
              <a:t> </a:t>
            </a:r>
            <a:r>
              <a:rPr lang="en-US" dirty="0" err="1" smtClean="0"/>
              <a:t>disp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'Value is below minimum value.'</a:t>
            </a:r>
            <a:r>
              <a:rPr lang="en-US" dirty="0" smtClean="0"/>
              <a:t>)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</a:t>
            </a:r>
            <a:endParaRPr b="1" dirty="0"/>
          </a:p>
        </p:txBody>
      </p:sp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99024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lang="en-US" b="0" i="0" u="none" strike="noStrike" baseline="0" dirty="0" smtClean="0"/>
          </a:p>
          <a:p>
            <a:r>
              <a:rPr lang="en-US" sz="12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syms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x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y</a:t>
            </a:r>
          </a:p>
          <a:p>
            <a:r>
              <a:rPr lang="en-US" sz="1200" b="1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b="1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%% One variable</a:t>
            </a:r>
          </a:p>
          <a:p>
            <a:r>
              <a:rPr lang="en-US" sz="12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eqns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2*x^2 + x - 2 == 0;</a:t>
            </a:r>
          </a:p>
          <a:p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solution= solve(</a:t>
            </a:r>
            <a:r>
              <a:rPr lang="en-US" sz="12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eqns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 x)</a:t>
            </a:r>
          </a:p>
          <a:p>
            <a:endParaRPr lang="en-US" b="0" i="0" u="none" strike="noStrike" baseline="0" dirty="0" smtClean="0"/>
          </a:p>
          <a:p>
            <a:endParaRPr lang="en-US" b="0" i="0" u="none" strike="noStrike" baseline="0" dirty="0" smtClean="0"/>
          </a:p>
        </p:txBody>
      </p:sp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54381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30148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%% FOR LOOP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Sum=0;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=1:5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Sum=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Sum+i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</a:t>
            </a:r>
          </a:p>
          <a:p>
            <a:endParaRPr lang="en-US" b="0" i="0" u="none" strike="noStrike" baseline="0" dirty="0" smtClean="0"/>
          </a:p>
          <a:p>
            <a:endParaRPr lang="en-US" b="0" i="0" u="none" strike="noStrike" baseline="0" dirty="0" smtClean="0"/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%% Exercise 4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y=0;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M=10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=1:M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y=y *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</a:t>
            </a:r>
          </a:p>
          <a:p>
            <a:endParaRPr lang="en-US" b="0" i="0" u="none" strike="noStrike" baseline="0" dirty="0" smtClean="0"/>
          </a:p>
          <a:p>
            <a:endParaRPr lang="en-US" b="0" i="0" u="none" strike="noStrike" baseline="0" dirty="0" smtClean="0"/>
          </a:p>
        </p:txBody>
      </p:sp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06993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7905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92849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46043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93350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4964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9383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9132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0638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0651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lang="en-US" b="0" i="0" u="none" strike="noStrike" baseline="0" dirty="0" smtClean="0"/>
          </a:p>
          <a:p>
            <a:endParaRPr lang="en-US" b="0" i="0" u="none" strike="noStrike" baseline="0" dirty="0" smtClean="0"/>
          </a:p>
          <a:p>
            <a:endParaRPr lang="en-US" b="0" i="0" u="none" strike="noStrike" baseline="0" dirty="0" smtClean="0"/>
          </a:p>
          <a:p>
            <a:endParaRPr lang="en-US" b="0" i="0" u="none" strike="noStrike" baseline="0" dirty="0" smtClean="0"/>
          </a:p>
          <a:p>
            <a:endParaRPr lang="en-US" b="0" i="0" u="none" strike="noStrike" baseline="0" dirty="0" smtClean="0"/>
          </a:p>
          <a:p>
            <a:endParaRPr lang="en-US" b="0" i="0" u="none" strike="noStrike" baseline="0" dirty="0" smtClean="0"/>
          </a:p>
        </p:txBody>
      </p:sp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294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lang="en-US" b="0" i="0" u="none" strike="noStrike" baseline="0" dirty="0" smtClean="0"/>
          </a:p>
          <a:p>
            <a:endParaRPr lang="en-US" b="0" i="0" u="none" strike="noStrike" baseline="0" dirty="0" smtClean="0"/>
          </a:p>
          <a:p>
            <a:endParaRPr lang="en-US" b="0" i="0" u="none" strike="noStrike" baseline="0" dirty="0" smtClean="0"/>
          </a:p>
          <a:p>
            <a:endParaRPr lang="en-US" b="0" i="0" u="none" strike="noStrike" baseline="0" dirty="0" smtClean="0"/>
          </a:p>
          <a:p>
            <a:endParaRPr lang="en-US" b="0" i="0" u="none" strike="noStrike" baseline="0" dirty="0" smtClean="0"/>
          </a:p>
          <a:p>
            <a:endParaRPr lang="en-US" b="0" i="0" u="none" strike="noStrike" baseline="0" dirty="0" smtClean="0"/>
          </a:p>
        </p:txBody>
      </p:sp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29240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8794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085B1-30C9-4382-9B72-C9AF486136A4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3ACB-8BD1-412A-962F-BD74850DE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1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085B1-30C9-4382-9B72-C9AF486136A4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3ACB-8BD1-412A-962F-BD74850DE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8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085B1-30C9-4382-9B72-C9AF486136A4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3ACB-8BD1-412A-962F-BD74850DE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15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085B1-30C9-4382-9B72-C9AF486136A4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3ACB-8BD1-412A-962F-BD74850DE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7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085B1-30C9-4382-9B72-C9AF486136A4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3ACB-8BD1-412A-962F-BD74850DE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736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085B1-30C9-4382-9B72-C9AF486136A4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3ACB-8BD1-412A-962F-BD74850DE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49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085B1-30C9-4382-9B72-C9AF486136A4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3ACB-8BD1-412A-962F-BD74850DE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634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085B1-30C9-4382-9B72-C9AF486136A4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3ACB-8BD1-412A-962F-BD74850DE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619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085B1-30C9-4382-9B72-C9AF486136A4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3ACB-8BD1-412A-962F-BD74850DE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096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085B1-30C9-4382-9B72-C9AF486136A4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3ACB-8BD1-412A-962F-BD74850DE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53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085B1-30C9-4382-9B72-C9AF486136A4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3ACB-8BD1-412A-962F-BD74850DE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35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085B1-30C9-4382-9B72-C9AF486136A4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53ACB-8BD1-412A-962F-BD74850DE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97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help/matlab/mathematics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ccormick.northwestern.edu/documents/students/undergraduate/introduction-to-matlab.pdf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tutorialspoint.com/matlab/index.ht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gif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Shape 160" descr="https://encrypted-tbn0.gstatic.com/images?q=tbn:ANd9GcSNW4hfn5Oa1hbPtG7YUYXzJbyiv9lF3vey5tzoamm3QyUy7SbW5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28887" y="25217"/>
            <a:ext cx="2340431" cy="1016506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/>
          <p:nvPr/>
        </p:nvSpPr>
        <p:spPr>
          <a:xfrm>
            <a:off x="1397238" y="1200150"/>
            <a:ext cx="9325231" cy="202311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1900" tIns="60933" rIns="121900" bIns="60933" anchor="t" anchorCtr="0">
            <a:noAutofit/>
          </a:bodyPr>
          <a:lstStyle/>
          <a:p>
            <a:pPr algn="ctr">
              <a:buSzPct val="25000"/>
            </a:pPr>
            <a:endParaRPr lang="en" b="1" i="1" dirty="0" smtClean="0">
              <a:solidFill>
                <a:srgbClr val="FF0000"/>
              </a:solidFill>
              <a:latin typeface="Bell MT" panose="02020503060305020303" pitchFamily="18" charset="0"/>
              <a:ea typeface="Nunito"/>
              <a:cs typeface="Shruti" panose="020B0502040204020203" pitchFamily="34" charset="0"/>
              <a:sym typeface="Nunito"/>
            </a:endParaRPr>
          </a:p>
          <a:p>
            <a:pPr algn="ctr">
              <a:buSzPct val="25000"/>
            </a:pPr>
            <a:r>
              <a:rPr lang="en" sz="4000" b="1" i="1" dirty="0" smtClean="0">
                <a:solidFill>
                  <a:srgbClr val="FF0000"/>
                </a:solidFill>
                <a:latin typeface="Bell MT" panose="02020503060305020303" pitchFamily="18" charset="0"/>
                <a:ea typeface="Nunito"/>
                <a:cs typeface="Shruti" panose="020B0502040204020203" pitchFamily="34" charset="0"/>
                <a:sym typeface="Nunito"/>
              </a:rPr>
              <a:t>Matlab Tutorial  </a:t>
            </a:r>
            <a:endParaRPr lang="en" sz="4000" b="1" i="1" dirty="0" smtClean="0">
              <a:solidFill>
                <a:srgbClr val="FF0000"/>
              </a:solidFill>
              <a:latin typeface="Bell MT" panose="02020503060305020303" pitchFamily="18" charset="0"/>
              <a:ea typeface="Nunito"/>
              <a:cs typeface="Shruti" panose="020B0502040204020203" pitchFamily="34" charset="0"/>
              <a:sym typeface="Nunito"/>
            </a:endParaRPr>
          </a:p>
          <a:p>
            <a:pPr algn="ctr">
              <a:buSzPct val="25000"/>
            </a:pPr>
            <a:r>
              <a:rPr lang="en-GB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r>
              <a:rPr lang="en-GB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basics for Computational Mathematics</a:t>
            </a:r>
          </a:p>
          <a:p>
            <a:pPr algn="ctr"/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Shape 164"/>
          <p:cNvSpPr txBox="1">
            <a:spLocks noGrp="1"/>
          </p:cNvSpPr>
          <p:nvPr>
            <p:ph type="sldNum" idx="12"/>
          </p:nvPr>
        </p:nvSpPr>
        <p:spPr>
          <a:xfrm>
            <a:off x="9267219" y="6449180"/>
            <a:ext cx="4366800" cy="365200"/>
          </a:xfrm>
          <a:prstGeom prst="rect">
            <a:avLst/>
          </a:prstGeom>
          <a:noFill/>
          <a:ln>
            <a:noFill/>
          </a:ln>
        </p:spPr>
        <p:txBody>
          <a:bodyPr vert="horz" lIns="121900" tIns="60933" rIns="121900" bIns="60933" rtlCol="0" anchor="ctr" anchorCtr="0">
            <a:noAutofit/>
          </a:bodyPr>
          <a:lstStyle/>
          <a:p>
            <a:pPr algn="l">
              <a:buSzPct val="25000"/>
            </a:pPr>
            <a:fld id="{538B8BE7-1CDD-BF42-843C-3C54752DE310}" type="datetime2">
              <a:rPr lang="en-US" sz="2000" b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pPr algn="l">
                <a:buSzPct val="25000"/>
              </a:pPr>
              <a:t>Tuesday, June 26, 2018</a:t>
            </a:fld>
            <a:endParaRPr lang="en" sz="2000" b="1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pic>
        <p:nvPicPr>
          <p:cNvPr id="165" name="Shape 165" descr="EMANG Logo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0369" y="120316"/>
            <a:ext cx="1882804" cy="85098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roup 1"/>
          <p:cNvGrpSpPr/>
          <p:nvPr/>
        </p:nvGrpSpPr>
        <p:grpSpPr>
          <a:xfrm>
            <a:off x="0" y="6431580"/>
            <a:ext cx="8823960" cy="400400"/>
            <a:chOff x="300369" y="6297519"/>
            <a:chExt cx="8823960" cy="400400"/>
          </a:xfrm>
        </p:grpSpPr>
        <p:sp>
          <p:nvSpPr>
            <p:cNvPr id="11" name="Shape 162"/>
            <p:cNvSpPr/>
            <p:nvPr/>
          </p:nvSpPr>
          <p:spPr>
            <a:xfrm>
              <a:off x="2205456" y="6297519"/>
              <a:ext cx="6918873" cy="400400"/>
            </a:xfrm>
            <a:prstGeom prst="rect">
              <a:avLst/>
            </a:prstGeom>
            <a:noFill/>
            <a:ln>
              <a:noFill/>
            </a:ln>
          </p:spPr>
          <p:txBody>
            <a:bodyPr lIns="121900" tIns="60933" rIns="121900" bIns="60933" anchor="t" anchorCtr="0">
              <a:noAutofit/>
            </a:bodyPr>
            <a:lstStyle/>
            <a:p>
              <a:r>
                <a:rPr lang="en" sz="2000" dirty="0">
                  <a:solidFill>
                    <a:schemeClr val="dk1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rPr>
                <a:t>Abderrazak </a:t>
              </a:r>
              <a:r>
                <a:rPr lang="en" sz="2000" dirty="0" smtClean="0">
                  <a:solidFill>
                    <a:schemeClr val="dk1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rPr>
                <a:t>Chahid               </a:t>
              </a:r>
              <a:r>
                <a:rPr lang="en-US" sz="2000" i="1" dirty="0" smtClean="0">
                  <a:solidFill>
                    <a:schemeClr val="dk1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rPr>
                <a:t>a</a:t>
              </a:r>
              <a:r>
                <a:rPr lang="en" sz="2000" i="1" dirty="0" smtClean="0">
                  <a:solidFill>
                    <a:schemeClr val="dk1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rPr>
                <a:t>bderrazak.chahid@kaust.edu.sa</a:t>
              </a:r>
              <a:endParaRPr lang="en" sz="2000" i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endParaRPr>
            </a:p>
          </p:txBody>
        </p:sp>
        <p:sp>
          <p:nvSpPr>
            <p:cNvPr id="12" name="Shape 163"/>
            <p:cNvSpPr txBox="1"/>
            <p:nvPr/>
          </p:nvSpPr>
          <p:spPr>
            <a:xfrm>
              <a:off x="300369" y="6297519"/>
              <a:ext cx="2183173" cy="400400"/>
            </a:xfrm>
            <a:prstGeom prst="rect">
              <a:avLst/>
            </a:prstGeom>
            <a:noFill/>
            <a:ln>
              <a:noFill/>
            </a:ln>
          </p:spPr>
          <p:txBody>
            <a:bodyPr lIns="121900" tIns="60933" rIns="121900" bIns="60933" anchor="t" anchorCtr="0">
              <a:noAutofit/>
            </a:bodyPr>
            <a:lstStyle/>
            <a:p>
              <a:r>
                <a:rPr lang="en" sz="2000" b="1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rPr>
                <a:t>Presented by : </a:t>
              </a:r>
              <a:endParaRPr lang="e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endParaRPr>
            </a:p>
          </p:txBody>
        </p:sp>
      </p:grpSp>
      <p:pic>
        <p:nvPicPr>
          <p:cNvPr id="3074" name="Picture 2" descr="Image result for matlab  plots 3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719" y="3436717"/>
            <a:ext cx="3477509" cy="260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matlab  plots 3D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920" y="3768213"/>
            <a:ext cx="3251230" cy="1625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matlab  plots 3D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79" y="3319730"/>
            <a:ext cx="3495348" cy="2338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613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sldNum" idx="12"/>
          </p:nvPr>
        </p:nvSpPr>
        <p:spPr>
          <a:xfrm>
            <a:off x="8737600" y="6356349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vert="horz" lIns="121900" tIns="60933" rIns="121900" bIns="60933" rtlCol="0" anchor="ctr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"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10</a:t>
            </a:fld>
            <a:endParaRPr lang="en" sz="16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Shape 199"/>
          <p:cNvSpPr/>
          <p:nvPr/>
        </p:nvSpPr>
        <p:spPr>
          <a:xfrm>
            <a:off x="0" y="3667"/>
            <a:ext cx="12192000" cy="584800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pPr algn="ctr">
              <a:buSzPct val="25000"/>
            </a:pPr>
            <a:r>
              <a:rPr lang="en" sz="3600" b="1" dirty="0" smtClean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Matlab Basics:  </a:t>
            </a:r>
            <a:r>
              <a:rPr lang="en-US" sz="36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en" sz="3600" b="1" dirty="0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seful commands</a:t>
            </a:r>
            <a:endParaRPr lang="en" sz="3600"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710046" y="1114409"/>
            <a:ext cx="8203309" cy="4621373"/>
            <a:chOff x="2399167" y="1031282"/>
            <a:chExt cx="7134178" cy="392851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/>
            <a:srcRect b="39440"/>
            <a:stretch/>
          </p:blipFill>
          <p:spPr>
            <a:xfrm>
              <a:off x="2399168" y="1031282"/>
              <a:ext cx="7134177" cy="267158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t="68598" b="1473"/>
            <a:stretch/>
          </p:blipFill>
          <p:spPr>
            <a:xfrm>
              <a:off x="2399167" y="3639496"/>
              <a:ext cx="7134177" cy="13202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431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sldNum" idx="12"/>
          </p:nvPr>
        </p:nvSpPr>
        <p:spPr>
          <a:xfrm>
            <a:off x="8737600" y="6356349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vert="horz" lIns="121900" tIns="60933" rIns="121900" bIns="60933" rtlCol="0" anchor="ctr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"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11</a:t>
            </a:fld>
            <a:endParaRPr lang="en" sz="16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Shape 199"/>
          <p:cNvSpPr/>
          <p:nvPr/>
        </p:nvSpPr>
        <p:spPr>
          <a:xfrm>
            <a:off x="0" y="3667"/>
            <a:ext cx="12192000" cy="584800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pPr algn="ctr">
              <a:buSzPct val="25000"/>
            </a:pPr>
            <a:r>
              <a:rPr lang="en" sz="3600" b="1" dirty="0" smtClean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Matlab Basics:  </a:t>
            </a:r>
            <a:r>
              <a:rPr lang="en" sz="3600" b="1" dirty="0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Script &amp; Functins</a:t>
            </a:r>
            <a:endParaRPr lang="en" sz="3600"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/>
          <a:srcRect t="11676"/>
          <a:stretch/>
        </p:blipFill>
        <p:spPr>
          <a:xfrm>
            <a:off x="502165" y="1628362"/>
            <a:ext cx="11401425" cy="472798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308690" y="1105142"/>
            <a:ext cx="64924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Difference </a:t>
            </a:r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between scripts and </a:t>
            </a:r>
            <a:r>
              <a:rPr lang="en-US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r>
              <a:rPr lang="en-GB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3497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sldNum" idx="12"/>
          </p:nvPr>
        </p:nvSpPr>
        <p:spPr>
          <a:xfrm>
            <a:off x="8737600" y="6356349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vert="horz" lIns="121900" tIns="60933" rIns="121900" bIns="60933" rtlCol="0" anchor="ctr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"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12</a:t>
            </a:fld>
            <a:endParaRPr lang="en" sz="16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Shape 199"/>
          <p:cNvSpPr/>
          <p:nvPr/>
        </p:nvSpPr>
        <p:spPr>
          <a:xfrm>
            <a:off x="0" y="3667"/>
            <a:ext cx="12192000" cy="584800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pPr algn="ctr">
              <a:buSzPct val="25000"/>
            </a:pPr>
            <a:r>
              <a:rPr lang="en" sz="3600" b="1" dirty="0" smtClean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Matlab Basics:  </a:t>
            </a:r>
            <a:r>
              <a:rPr lang="en" sz="3600" b="1" dirty="0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Script &amp; Functins</a:t>
            </a:r>
            <a:endParaRPr lang="en" sz="3600"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16853" y="1017573"/>
            <a:ext cx="10242676" cy="2834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Each function consists of a name, user-provided input, and calculated output. For example, the function: </a:t>
            </a:r>
            <a:r>
              <a:rPr lang="en-US" altLang="zh-CN" b="1" dirty="0" err="1">
                <a:ea typeface="宋体" panose="02010600030101010101" pitchFamily="2" charset="-122"/>
              </a:rPr>
              <a:t>my_function</a:t>
            </a:r>
            <a:r>
              <a:rPr lang="en-US" altLang="zh-CN" b="1" dirty="0">
                <a:ea typeface="宋体" panose="02010600030101010101" pitchFamily="2" charset="-122"/>
              </a:rPr>
              <a:t>(x) </a:t>
            </a:r>
          </a:p>
          <a:p>
            <a:pPr marL="800100" lvl="1" indent="-342900" eaLnBrk="1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>
                <a:ea typeface="宋体" panose="02010600030101010101" pitchFamily="2" charset="-122"/>
              </a:rPr>
              <a:t>is named </a:t>
            </a:r>
            <a:r>
              <a:rPr lang="en-US" altLang="zh-CN" sz="2000" dirty="0" err="1">
                <a:ea typeface="宋体" panose="02010600030101010101" pitchFamily="2" charset="-122"/>
              </a:rPr>
              <a:t>my_function</a:t>
            </a:r>
            <a:r>
              <a:rPr lang="en-US" altLang="zh-CN" sz="2000" dirty="0">
                <a:ea typeface="宋体" panose="02010600030101010101" pitchFamily="2" charset="-122"/>
              </a:rPr>
              <a:t>,</a:t>
            </a:r>
          </a:p>
          <a:p>
            <a:pPr marL="800100" lvl="1" indent="-342900" eaLnBrk="1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>
                <a:ea typeface="宋体" panose="02010600030101010101" pitchFamily="2" charset="-122"/>
              </a:rPr>
              <a:t>takes user input inside the parentheses (in this case, </a:t>
            </a:r>
            <a:r>
              <a:rPr lang="en-US" altLang="zh-CN" sz="2000" b="1" dirty="0">
                <a:ea typeface="宋体" panose="02010600030101010101" pitchFamily="2" charset="-122"/>
              </a:rPr>
              <a:t>x</a:t>
            </a:r>
            <a:r>
              <a:rPr lang="en-US" altLang="zh-CN" sz="2000" dirty="0">
                <a:ea typeface="宋体" panose="02010600030101010101" pitchFamily="2" charset="-122"/>
              </a:rPr>
              <a:t>), and</a:t>
            </a:r>
          </a:p>
          <a:p>
            <a:pPr marL="800100" lvl="1" indent="-342900" eaLnBrk="1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>
                <a:ea typeface="宋体" panose="02010600030101010101" pitchFamily="2" charset="-122"/>
              </a:rPr>
              <a:t>calculate a result.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The user does not see the calculations performed, but just accepts the answer. The function could be regarded as a black box.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81302" y="4237964"/>
            <a:ext cx="6107623" cy="762243"/>
            <a:chOff x="3107629" y="4200631"/>
            <a:chExt cx="7069524" cy="762243"/>
          </a:xfrm>
        </p:grpSpPr>
        <p:sp>
          <p:nvSpPr>
            <p:cNvPr id="5" name="Line 4"/>
            <p:cNvSpPr>
              <a:spLocks noChangeShapeType="1"/>
            </p:cNvSpPr>
            <p:nvPr/>
          </p:nvSpPr>
          <p:spPr bwMode="auto">
            <a:xfrm>
              <a:off x="4180313" y="4630681"/>
              <a:ext cx="7207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4901038" y="4341756"/>
              <a:ext cx="2274306" cy="57626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err="1" smtClean="0">
                  <a:solidFill>
                    <a:schemeClr val="bg1"/>
                  </a:solidFill>
                </a:rPr>
                <a:t>My_function</a:t>
              </a:r>
              <a:endParaRPr lang="zh-CN" altLang="en-US" dirty="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3107629" y="4400686"/>
              <a:ext cx="126983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 smtClean="0">
                  <a:ea typeface="宋体" panose="02010600030101010101" pitchFamily="2" charset="-122"/>
                </a:rPr>
                <a:t>Input: x</a:t>
              </a:r>
              <a:endParaRPr lang="en-US" altLang="zh-CN" sz="2000" dirty="0">
                <a:ea typeface="宋体" panose="02010600030101010101" pitchFamily="2" charset="-122"/>
              </a:endParaRPr>
            </a:p>
          </p:txBody>
        </p:sp>
        <p:sp>
          <p:nvSpPr>
            <p:cNvPr id="13" name="Line 6"/>
            <p:cNvSpPr>
              <a:spLocks noChangeShapeType="1"/>
            </p:cNvSpPr>
            <p:nvPr/>
          </p:nvSpPr>
          <p:spPr bwMode="auto">
            <a:xfrm>
              <a:off x="7175344" y="4414460"/>
              <a:ext cx="5048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" name="Text Box 8"/>
            <p:cNvSpPr txBox="1">
              <a:spLocks noChangeArrowheads="1"/>
            </p:cNvSpPr>
            <p:nvPr/>
          </p:nvSpPr>
          <p:spPr bwMode="auto">
            <a:xfrm>
              <a:off x="7800975" y="4200631"/>
              <a:ext cx="21535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 smtClean="0">
                  <a:ea typeface="宋体" panose="02010600030101010101" pitchFamily="2" charset="-122"/>
                </a:rPr>
                <a:t>Outputs1: y1</a:t>
              </a:r>
              <a:endParaRPr lang="en-US" altLang="zh-CN" sz="2000" dirty="0">
                <a:ea typeface="宋体" panose="02010600030101010101" pitchFamily="2" charset="-122"/>
              </a:endParaRPr>
            </a:p>
          </p:txBody>
        </p:sp>
        <p:sp>
          <p:nvSpPr>
            <p:cNvPr id="15" name="Line 6"/>
            <p:cNvSpPr>
              <a:spLocks noChangeShapeType="1"/>
            </p:cNvSpPr>
            <p:nvPr/>
          </p:nvSpPr>
          <p:spPr bwMode="auto">
            <a:xfrm>
              <a:off x="7175344" y="4776593"/>
              <a:ext cx="5048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Text Box 8"/>
            <p:cNvSpPr txBox="1">
              <a:spLocks noChangeArrowheads="1"/>
            </p:cNvSpPr>
            <p:nvPr/>
          </p:nvSpPr>
          <p:spPr bwMode="auto">
            <a:xfrm>
              <a:off x="7800975" y="4562764"/>
              <a:ext cx="237617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 smtClean="0">
                  <a:ea typeface="宋体" panose="02010600030101010101" pitchFamily="2" charset="-122"/>
                </a:rPr>
                <a:t>Outputs2 : y2</a:t>
              </a:r>
              <a:endParaRPr lang="en-US" altLang="zh-CN" sz="2000" dirty="0">
                <a:ea typeface="宋体" panose="02010600030101010101" pitchFamily="2" charset="-122"/>
              </a:endParaRPr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3994208"/>
            <a:ext cx="4767844" cy="1346024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30629" y="3852191"/>
            <a:ext cx="11846922" cy="1657959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9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sldNum" idx="12"/>
          </p:nvPr>
        </p:nvSpPr>
        <p:spPr>
          <a:xfrm>
            <a:off x="8737600" y="6356349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vert="horz" lIns="121900" tIns="60933" rIns="121900" bIns="60933" rtlCol="0" anchor="ctr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"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13</a:t>
            </a:fld>
            <a:endParaRPr lang="en" sz="16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Shape 199"/>
          <p:cNvSpPr/>
          <p:nvPr/>
        </p:nvSpPr>
        <p:spPr>
          <a:xfrm>
            <a:off x="61622" y="-62197"/>
            <a:ext cx="12192000" cy="584800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pPr algn="ctr">
              <a:buSzPct val="25000"/>
            </a:pPr>
            <a:r>
              <a:rPr lang="en" sz="3600" b="1" dirty="0" smtClean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Exercise 2 </a:t>
            </a:r>
            <a:endParaRPr lang="en" sz="3600"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55648" y="824739"/>
            <a:ext cx="907190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/>
              <a:t>Solve the pervious exercises using </a:t>
            </a:r>
            <a:r>
              <a:rPr lang="en-US" sz="3200" b="1" i="1" dirty="0" smtClean="0">
                <a:solidFill>
                  <a:srgbClr val="FF0000"/>
                </a:solidFill>
              </a:rPr>
              <a:t>function structure</a:t>
            </a:r>
          </a:p>
          <a:p>
            <a:pPr algn="ctr"/>
            <a:r>
              <a:rPr lang="en-US" sz="3200" b="1" i="1" dirty="0" smtClean="0">
                <a:solidFill>
                  <a:srgbClr val="7030A0"/>
                </a:solidFill>
              </a:rPr>
              <a:t> </a:t>
            </a:r>
            <a:r>
              <a:rPr lang="en-US" sz="3200" i="1" dirty="0" smtClean="0"/>
              <a:t>for the question from 2 to 6 ?</a:t>
            </a:r>
            <a:r>
              <a:rPr lang="en-US" sz="3200" dirty="0" smtClean="0"/>
              <a:t> </a:t>
            </a:r>
            <a:r>
              <a:rPr lang="en-US" sz="3200" i="1" dirty="0" smtClean="0"/>
              <a:t> </a:t>
            </a:r>
            <a:endParaRPr lang="en-US" sz="3200" i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916" y="2063714"/>
            <a:ext cx="7408106" cy="429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02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sldNum" idx="12"/>
          </p:nvPr>
        </p:nvSpPr>
        <p:spPr>
          <a:xfrm>
            <a:off x="8737600" y="6356349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vert="horz" lIns="121900" tIns="60933" rIns="121900" bIns="60933" rtlCol="0" anchor="ctr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"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14</a:t>
            </a:fld>
            <a:endParaRPr lang="en" sz="16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280234" y="296067"/>
            <a:ext cx="8343066" cy="574108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00" tIns="60933" rIns="121900" bIns="60933" anchor="t" anchorCtr="0">
            <a:noAutofit/>
          </a:bodyPr>
          <a:lstStyle/>
          <a:p>
            <a:pPr marL="1028700" lvl="1" indent="-571500">
              <a:buFont typeface="+mj-lt"/>
              <a:buAutoNum type="romanUcPeriod"/>
            </a:pPr>
            <a:r>
              <a:rPr lang="en-GB" sz="3200" dirty="0" smtClean="0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971550" lvl="1" indent="-514350">
              <a:buAutoNum type="romanUcPeriod"/>
            </a:pPr>
            <a:r>
              <a:rPr lang="en-GB" sz="3200" dirty="0" smtClean="0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Matlab Basics:</a:t>
            </a:r>
          </a:p>
          <a:p>
            <a:pPr marL="2228850" lvl="3" indent="-857250">
              <a:buFont typeface="+mj-lt"/>
              <a:buAutoNum type="romanLcPeriod"/>
            </a:pPr>
            <a:r>
              <a:rPr lang="en-GB" sz="2800" i="1" dirty="0" smtClean="0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MATLAB </a:t>
            </a:r>
            <a:r>
              <a:rPr lang="en-GB" sz="2800" i="1" dirty="0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</a:p>
          <a:p>
            <a:pPr marL="2228850" lvl="3" indent="-857250">
              <a:buFont typeface="+mj-lt"/>
              <a:buAutoNum type="romanLcPeriod"/>
            </a:pPr>
            <a:r>
              <a:rPr lang="en-GB" sz="2800" i="1" dirty="0" smtClean="0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Type of Variables</a:t>
            </a:r>
            <a:endParaRPr lang="en-GB" sz="2800" i="1" dirty="0" smtClean="0">
              <a:ln w="0"/>
              <a:solidFill>
                <a:schemeClr val="bg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28850" lvl="3" indent="-857250">
              <a:buFont typeface="+mj-lt"/>
              <a:buAutoNum type="romanLcPeriod"/>
            </a:pPr>
            <a:r>
              <a:rPr lang="en-GB" sz="2800" i="1" dirty="0" smtClean="0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operations</a:t>
            </a:r>
          </a:p>
          <a:p>
            <a:pPr marL="2228850" lvl="3" indent="-857250">
              <a:buFont typeface="+mj-lt"/>
              <a:buAutoNum type="romanLcPeriod"/>
            </a:pPr>
            <a:r>
              <a:rPr lang="en-GB" sz="2800" i="1" dirty="0" smtClean="0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Plotting </a:t>
            </a:r>
            <a:r>
              <a:rPr lang="en-GB" sz="2800" i="1" dirty="0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graphs</a:t>
            </a:r>
          </a:p>
          <a:p>
            <a:pPr marL="2228850" lvl="3" indent="-857250">
              <a:buFont typeface="+mj-lt"/>
              <a:buAutoNum type="romanLcPeriod"/>
            </a:pPr>
            <a:r>
              <a:rPr lang="en-GB" sz="2800" i="1" dirty="0" smtClean="0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Scripts and functions</a:t>
            </a:r>
            <a:endParaRPr lang="en-GB" sz="2800" i="1" dirty="0" smtClean="0">
              <a:ln w="0"/>
              <a:solidFill>
                <a:schemeClr val="bg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endParaRPr lang="en-GB" sz="2800" i="1" dirty="0">
              <a:ln w="0"/>
              <a:solidFill>
                <a:schemeClr val="bg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AutoNum type="romanUcPeriod"/>
            </a:pPr>
            <a:r>
              <a:rPr lang="en-GB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Matlab Advanced tools</a:t>
            </a:r>
            <a:r>
              <a:rPr lang="en-GB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GB" sz="2800" i="1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28850" lvl="3" indent="-857250">
              <a:buFont typeface="+mj-lt"/>
              <a:buAutoNum type="romanLcPeriod"/>
            </a:pPr>
            <a:r>
              <a:rPr lang="en-US" sz="28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Control flow and operators </a:t>
            </a:r>
          </a:p>
          <a:p>
            <a:pPr marL="2228850" lvl="3" indent="-857250">
              <a:buFont typeface="+mj-lt"/>
              <a:buAutoNum type="romanLcPeriod"/>
            </a:pPr>
            <a:r>
              <a:rPr lang="en-GB" sz="2800" i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Algebra and Calculus </a:t>
            </a:r>
            <a:endParaRPr lang="en-GB" sz="2800" i="1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28850" lvl="3" indent="-857250">
              <a:buFont typeface="+mj-lt"/>
              <a:buAutoNum type="romanLcPeriod"/>
            </a:pPr>
            <a:r>
              <a:rPr lang="en-GB" sz="2800" i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Transforms and advanced  operations</a:t>
            </a:r>
          </a:p>
          <a:p>
            <a:pPr marL="2228850" lvl="3" indent="-857250">
              <a:buFont typeface="+mj-lt"/>
              <a:buAutoNum type="romanLcPeriod"/>
            </a:pPr>
            <a:endParaRPr lang="en-GB" sz="2800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AutoNum type="romanUcPeriod"/>
            </a:pPr>
            <a:r>
              <a:rPr lang="en-GB" sz="3200" dirty="0" smtClean="0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Usefu</a:t>
            </a:r>
            <a:r>
              <a:rPr lang="en-GB" sz="3200" dirty="0" smtClean="0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 resources</a:t>
            </a:r>
            <a:endParaRPr lang="en-GB" sz="3200" dirty="0">
              <a:ln w="0"/>
              <a:solidFill>
                <a:schemeClr val="bg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hape 199"/>
          <p:cNvSpPr/>
          <p:nvPr/>
        </p:nvSpPr>
        <p:spPr>
          <a:xfrm>
            <a:off x="3188970" y="-26227"/>
            <a:ext cx="12192000" cy="584800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pPr algn="ctr">
              <a:buSzPct val="25000"/>
            </a:pPr>
            <a:r>
              <a:rPr lang="en" sz="3600" b="1" dirty="0" smtClean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Tutorial Content</a:t>
            </a:r>
            <a:endParaRPr lang="en" sz="36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" name="Picture 2" descr="Image result for matlab tutorial pd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5" t="30899"/>
          <a:stretch/>
        </p:blipFill>
        <p:spPr bwMode="auto">
          <a:xfrm>
            <a:off x="7932808" y="1428608"/>
            <a:ext cx="4155531" cy="347290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57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sldNum" idx="12"/>
          </p:nvPr>
        </p:nvSpPr>
        <p:spPr>
          <a:xfrm>
            <a:off x="8737600" y="6356349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vert="horz" lIns="121900" tIns="60933" rIns="121900" bIns="60933" rtlCol="0" anchor="ctr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"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15</a:t>
            </a:fld>
            <a:endParaRPr lang="en" sz="16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Shape 199"/>
          <p:cNvSpPr/>
          <p:nvPr/>
        </p:nvSpPr>
        <p:spPr>
          <a:xfrm>
            <a:off x="0" y="3667"/>
            <a:ext cx="12192000" cy="584800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pPr algn="ctr">
              <a:buSzPct val="25000"/>
            </a:pPr>
            <a:r>
              <a:rPr lang="en" sz="3600" b="1" dirty="0" smtClean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Matlab Advanced:  </a:t>
            </a:r>
            <a:r>
              <a:rPr lang="en-US" sz="36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</a:t>
            </a:r>
            <a:r>
              <a:rPr lang="en-US" sz="3600" b="1" dirty="0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flow </a:t>
            </a:r>
            <a:r>
              <a:rPr lang="en-US" sz="36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lang="en-US" sz="3600" b="1" dirty="0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operators</a:t>
            </a:r>
            <a:endParaRPr lang="en" sz="3600"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54160" y="1129964"/>
            <a:ext cx="48314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“</a:t>
            </a:r>
            <a:r>
              <a:rPr lang="en-GB" sz="3600" b="1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if...end</a:t>
            </a:r>
            <a:r>
              <a:rPr lang="en-GB" sz="36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” structure</a:t>
            </a:r>
            <a:endParaRPr lang="en-US" sz="36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1864426" y="2218431"/>
            <a:ext cx="8716488" cy="3422348"/>
            <a:chOff x="0" y="2022021"/>
            <a:chExt cx="7297341" cy="2672754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2022021"/>
              <a:ext cx="7297341" cy="2253096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1269" y="4105584"/>
              <a:ext cx="5593277" cy="5891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487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sldNum" idx="12"/>
          </p:nvPr>
        </p:nvSpPr>
        <p:spPr>
          <a:xfrm>
            <a:off x="8737600" y="6356349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vert="horz" lIns="121900" tIns="60933" rIns="121900" bIns="60933" rtlCol="0" anchor="ctr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"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16</a:t>
            </a:fld>
            <a:endParaRPr lang="en" sz="16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Shape 199"/>
          <p:cNvSpPr/>
          <p:nvPr/>
        </p:nvSpPr>
        <p:spPr>
          <a:xfrm>
            <a:off x="0" y="3667"/>
            <a:ext cx="12192000" cy="584800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pPr algn="ctr">
              <a:buSzPct val="25000"/>
            </a:pPr>
            <a:r>
              <a:rPr lang="en" sz="3600" b="1" dirty="0" smtClean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Matlab Advanced:  </a:t>
            </a:r>
            <a:r>
              <a:rPr lang="en-US" sz="36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</a:t>
            </a:r>
            <a:r>
              <a:rPr lang="en-US" sz="3600" b="1" dirty="0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flow </a:t>
            </a:r>
            <a:r>
              <a:rPr lang="en-US" sz="36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lang="en-US" sz="3600" b="1" dirty="0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operators</a:t>
            </a:r>
            <a:endParaRPr lang="en" sz="3600"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055" y="1946087"/>
            <a:ext cx="8758114" cy="441026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354160" y="1129964"/>
            <a:ext cx="48314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“</a:t>
            </a:r>
            <a:r>
              <a:rPr lang="en-GB" sz="3600" b="1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if...end</a:t>
            </a:r>
            <a:r>
              <a:rPr lang="en-GB" sz="36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” structure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18497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sldNum" idx="12"/>
          </p:nvPr>
        </p:nvSpPr>
        <p:spPr>
          <a:xfrm>
            <a:off x="8737600" y="6356349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vert="horz" lIns="121900" tIns="60933" rIns="121900" bIns="60933" rtlCol="0" anchor="ctr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"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17</a:t>
            </a:fld>
            <a:endParaRPr lang="en" sz="16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Shape 199"/>
          <p:cNvSpPr/>
          <p:nvPr/>
        </p:nvSpPr>
        <p:spPr>
          <a:xfrm>
            <a:off x="61622" y="-62197"/>
            <a:ext cx="12192000" cy="584800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pPr algn="ctr">
              <a:buSzPct val="25000"/>
            </a:pPr>
            <a:r>
              <a:rPr lang="en" sz="3600" b="1" dirty="0" smtClean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Exercise 3 </a:t>
            </a:r>
            <a:endParaRPr lang="en" sz="3600"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37693" y="630979"/>
            <a:ext cx="11639858" cy="2352675"/>
            <a:chOff x="337693" y="630979"/>
            <a:chExt cx="11639858" cy="2352675"/>
          </a:xfrm>
        </p:grpSpPr>
        <p:sp>
          <p:nvSpPr>
            <p:cNvPr id="4" name="TextBox 3"/>
            <p:cNvSpPr txBox="1"/>
            <p:nvPr/>
          </p:nvSpPr>
          <p:spPr>
            <a:xfrm>
              <a:off x="362138" y="933115"/>
              <a:ext cx="544636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sz="2400" b="1" dirty="0" smtClean="0"/>
                <a:t>Solve the equation using if statement: </a:t>
              </a:r>
            </a:p>
            <a:p>
              <a:r>
                <a:rPr lang="en-US" sz="2000" dirty="0" smtClean="0"/>
                <a:t> </a:t>
              </a:r>
            </a:p>
            <a:p>
              <a:endParaRPr lang="en-US" sz="2000" dirty="0" smtClean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7693" y="630979"/>
              <a:ext cx="11639858" cy="2352675"/>
            </a:xfrm>
            <a:prstGeom prst="rect">
              <a:avLst/>
            </a:prstGeom>
            <a:noFill/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/>
                <p:cNvSpPr txBox="1"/>
                <p:nvPr/>
              </p:nvSpPr>
              <p:spPr>
                <a:xfrm>
                  <a:off x="1441254" y="1539012"/>
                  <a:ext cx="4006866" cy="692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4400" b="1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en-US" sz="4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4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sz="4400" b="1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44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4400" b="1" i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m:rPr>
                            <m:nor/>
                          </m:rPr>
                          <a:rPr lang="en-US" sz="44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4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m:rPr>
                            <m:nor/>
                          </m:rPr>
                          <a:rPr lang="en-US" sz="4400" b="1" i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m:rPr>
                            <m:nor/>
                          </m:rPr>
                          <a:rPr lang="en-US" sz="44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4400" b="1" i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44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4400" b="1" i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4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1254" y="1539012"/>
                  <a:ext cx="4006866" cy="69243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362138" y="3493664"/>
            <a:ext cx="11639858" cy="2862685"/>
            <a:chOff x="362138" y="3493664"/>
            <a:chExt cx="11639858" cy="2862685"/>
          </a:xfrm>
        </p:grpSpPr>
        <p:sp>
          <p:nvSpPr>
            <p:cNvPr id="14" name="TextBox 13"/>
            <p:cNvSpPr txBox="1"/>
            <p:nvPr/>
          </p:nvSpPr>
          <p:spPr>
            <a:xfrm>
              <a:off x="386583" y="3795800"/>
              <a:ext cx="304346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2. Solve the equation: </a:t>
              </a:r>
            </a:p>
            <a:p>
              <a:r>
                <a:rPr lang="en-US" sz="2000" dirty="0" smtClean="0"/>
                <a:t> </a:t>
              </a:r>
            </a:p>
            <a:p>
              <a:endParaRPr lang="en-US" sz="2000" dirty="0" smtClean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62138" y="3493664"/>
              <a:ext cx="11639858" cy="2862685"/>
            </a:xfrm>
            <a:prstGeom prst="rect">
              <a:avLst/>
            </a:prstGeom>
            <a:noFill/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/>
                <a:t>syms x y</a:t>
              </a:r>
            </a:p>
            <a:p>
              <a:r>
                <a:rPr lang="en-US"/>
                <a:t> </a:t>
              </a:r>
            </a:p>
            <a:p>
              <a:r>
                <a:rPr lang="en-US"/>
                <a:t>%% One variable</a:t>
              </a:r>
            </a:p>
            <a:p>
              <a:r>
                <a:rPr lang="en-US"/>
                <a:t>eqns = 2*x^2 + x-2 == 0;</a:t>
              </a:r>
            </a:p>
            <a:p>
              <a:r>
                <a:rPr lang="en-US"/>
                <a:t>solxtion= solve(eqns, x)</a:t>
              </a:r>
            </a:p>
            <a:p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1465699" y="4401697"/>
                  <a:ext cx="3928190" cy="1510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en-US" sz="4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44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</m:rPr>
                                    <a:rPr lang="en-US" sz="4400" b="1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sz="4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4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4400" b="1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  <m:r>
                                        <a:rPr lang="en-US" sz="4400" b="1" i="1"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</m:sup>
                                  </m:sSup>
                                  <m:r>
                                    <m:rPr>
                                      <m:nor/>
                                    </m:rPr>
                                    <a:rPr lang="en-US" sz="4400" b="1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4400" b="1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 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4400" b="1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sz="4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4400" b="1" i="1" smtClean="0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p>
                                      <m:r>
                                        <a:rPr lang="en-US" sz="4400" b="1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  <m:r>
                                        <a:rPr lang="en-US" sz="4400" b="1" i="1"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</m:sup>
                                  </m:sSup>
                                  <m:r>
                                    <m:rPr>
                                      <m:nor/>
                                    </m:rPr>
                                    <a:rPr lang="en-US" sz="4400" b="1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4400" b="1" i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4400" b="1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4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sz="4400" b="1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n-US" sz="44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en-US" sz="4400" b="1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4400" b="1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4400" b="1" i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  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4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5699" y="4401697"/>
                  <a:ext cx="3928190" cy="151035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1"/>
          <p:cNvSpPr/>
          <p:nvPr/>
        </p:nvSpPr>
        <p:spPr>
          <a:xfrm>
            <a:off x="7193280" y="837820"/>
            <a:ext cx="4389120" cy="19389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syms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A020F0"/>
                </a:solidFill>
                <a:latin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A020F0"/>
                </a:solidFill>
                <a:latin typeface="Courier New" panose="02070309020205020404" pitchFamily="49" charset="0"/>
              </a:rPr>
              <a:t>y</a:t>
            </a:r>
          </a:p>
          <a:p>
            <a:r>
              <a:rPr lang="en-US" sz="2000" b="1" dirty="0">
                <a:solidFill>
                  <a:srgbClr val="A020F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228B22"/>
                </a:solidFill>
                <a:latin typeface="Courier New" panose="02070309020205020404" pitchFamily="49" charset="0"/>
              </a:rPr>
              <a:t>%% One variable</a:t>
            </a:r>
          </a:p>
          <a:p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eqns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2*x^2 + 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 - 2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== 0;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solution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= solve(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eqns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 x)</a:t>
            </a:r>
          </a:p>
          <a:p>
            <a:endParaRPr lang="en-US" sz="2000" b="1" dirty="0"/>
          </a:p>
        </p:txBody>
      </p:sp>
      <p:sp>
        <p:nvSpPr>
          <p:cNvPr id="18" name="Rectangle 17"/>
          <p:cNvSpPr/>
          <p:nvPr/>
        </p:nvSpPr>
        <p:spPr>
          <a:xfrm>
            <a:off x="6015805" y="4034610"/>
            <a:ext cx="5814245" cy="1877437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28B22"/>
                </a:solidFill>
                <a:latin typeface="Courier New" panose="02070309020205020404" pitchFamily="49" charset="0"/>
              </a:rPr>
              <a:t>%% Two  variables</a:t>
            </a:r>
          </a:p>
          <a:p>
            <a:r>
              <a:rPr lang="es-E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eqns</a:t>
            </a:r>
            <a:r>
              <a:rPr lang="es-E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sz="2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=[</a:t>
            </a:r>
            <a:r>
              <a:rPr lang="es-E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2*x^2 + y^2 == </a:t>
            </a:r>
            <a:r>
              <a:rPr lang="es-ES" sz="2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0,x </a:t>
            </a:r>
            <a:r>
              <a:rPr lang="es-E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- y == 1];</a:t>
            </a:r>
          </a:p>
          <a:p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vars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=[y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x];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solv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solx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] = solve(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eqns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vars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8501" y="888737"/>
            <a:ext cx="6144488" cy="520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571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sldNum" idx="12"/>
          </p:nvPr>
        </p:nvSpPr>
        <p:spPr>
          <a:xfrm>
            <a:off x="8737600" y="6356349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vert="horz" lIns="121900" tIns="60933" rIns="121900" bIns="60933" rtlCol="0" anchor="ctr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"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18</a:t>
            </a:fld>
            <a:endParaRPr lang="en" sz="16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Shape 199"/>
          <p:cNvSpPr/>
          <p:nvPr/>
        </p:nvSpPr>
        <p:spPr>
          <a:xfrm>
            <a:off x="0" y="3667"/>
            <a:ext cx="12192000" cy="584800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pPr algn="ctr">
              <a:buSzPct val="25000"/>
            </a:pPr>
            <a:r>
              <a:rPr lang="en" sz="3600" b="1" dirty="0" smtClean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Matlab Advanced:  </a:t>
            </a:r>
            <a:r>
              <a:rPr lang="en-US" sz="36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</a:t>
            </a:r>
            <a:r>
              <a:rPr lang="en-US" sz="3600" b="1" dirty="0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flow </a:t>
            </a:r>
            <a:r>
              <a:rPr lang="en-US" sz="36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lang="en-US" sz="3600" b="1" dirty="0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operators</a:t>
            </a:r>
            <a:endParaRPr lang="en" sz="3600"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54160" y="1129964"/>
            <a:ext cx="36432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3600" b="1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GB" sz="36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r>
              <a:rPr lang="en-GB" sz="3600" b="1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GB" sz="36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loop</a:t>
            </a:r>
            <a:endParaRPr lang="en-US" sz="36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360" y="3175992"/>
            <a:ext cx="5943600" cy="18002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8191" y="2317792"/>
            <a:ext cx="5045393" cy="38907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295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sldNum" idx="12"/>
          </p:nvPr>
        </p:nvSpPr>
        <p:spPr>
          <a:xfrm>
            <a:off x="8737600" y="6356349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vert="horz" lIns="121900" tIns="60933" rIns="121900" bIns="60933" rtlCol="0" anchor="ctr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"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19</a:t>
            </a:fld>
            <a:endParaRPr lang="en" sz="16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Shape 199"/>
          <p:cNvSpPr/>
          <p:nvPr/>
        </p:nvSpPr>
        <p:spPr>
          <a:xfrm>
            <a:off x="61622" y="-62197"/>
            <a:ext cx="12192000" cy="584800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pPr algn="ctr">
              <a:buSzPct val="25000"/>
            </a:pPr>
            <a:r>
              <a:rPr lang="en" sz="3600" b="1" dirty="0" smtClean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Exercise 4 </a:t>
            </a:r>
            <a:endParaRPr lang="en" sz="3600"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37693" y="630979"/>
            <a:ext cx="11639858" cy="2352675"/>
            <a:chOff x="337693" y="630979"/>
            <a:chExt cx="11639858" cy="2352675"/>
          </a:xfrm>
        </p:grpSpPr>
        <p:sp>
          <p:nvSpPr>
            <p:cNvPr id="4" name="TextBox 3"/>
            <p:cNvSpPr txBox="1"/>
            <p:nvPr/>
          </p:nvSpPr>
          <p:spPr>
            <a:xfrm>
              <a:off x="362138" y="933115"/>
              <a:ext cx="218784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sz="2400" b="1" dirty="0" smtClean="0"/>
                <a:t>Compute n!: </a:t>
              </a:r>
            </a:p>
            <a:p>
              <a:r>
                <a:rPr lang="en-US" sz="2000" dirty="0" smtClean="0"/>
                <a:t> </a:t>
              </a:r>
            </a:p>
            <a:p>
              <a:endParaRPr lang="en-US" sz="2000" dirty="0" smtClean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7693" y="630979"/>
              <a:ext cx="11639858" cy="2352675"/>
            </a:xfrm>
            <a:prstGeom prst="rect">
              <a:avLst/>
            </a:prstGeom>
            <a:noFill/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/>
                <p:cNvSpPr txBox="1"/>
                <p:nvPr/>
              </p:nvSpPr>
              <p:spPr>
                <a:xfrm>
                  <a:off x="1441254" y="1539012"/>
                  <a:ext cx="3450786" cy="67941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a14:m>
                  <a:r>
                    <a:rPr lang="en-US" sz="4400" dirty="0" smtClean="0">
                      <a:cs typeface="Times New Roman" panose="02020603050405020304" pitchFamily="18" charset="0"/>
                    </a:rPr>
                    <a:t> = </a:t>
                  </a:r>
                  <a14:m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en-US" sz="4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nary>
                    </m:oMath>
                  </a14:m>
                  <a:endParaRPr lang="en-US" sz="4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1254" y="1539012"/>
                  <a:ext cx="3450786" cy="67941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24107" b="-491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1"/>
          <p:cNvSpPr/>
          <p:nvPr/>
        </p:nvSpPr>
        <p:spPr>
          <a:xfrm>
            <a:off x="3832860" y="3633124"/>
            <a:ext cx="4389120" cy="19389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 </a:t>
            </a:r>
            <a:r>
              <a:rPr lang="en-US" sz="2000" b="1" dirty="0">
                <a:solidFill>
                  <a:srgbClr val="228B22"/>
                </a:solidFill>
                <a:latin typeface="Courier New" panose="02070309020205020404" pitchFamily="49" charset="0"/>
              </a:rPr>
              <a:t>%% </a:t>
            </a:r>
            <a:r>
              <a:rPr lang="en-US" sz="2000" b="1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Answer 4</a:t>
            </a:r>
            <a:endParaRPr lang="en-US" sz="2000" b="1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y=1;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n=10</a:t>
            </a:r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=1:n</a:t>
            </a:r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y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 y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*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en-US" sz="20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  <p:pic>
        <p:nvPicPr>
          <p:cNvPr id="3074" name="Picture 2" descr="Image result for factorial numb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518" y="760260"/>
            <a:ext cx="5069752" cy="2094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7802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sldNum" idx="12"/>
          </p:nvPr>
        </p:nvSpPr>
        <p:spPr>
          <a:xfrm>
            <a:off x="8737600" y="6356349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vert="horz" lIns="121900" tIns="60933" rIns="121900" bIns="60933" rtlCol="0" anchor="ctr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"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2</a:t>
            </a:fld>
            <a:endParaRPr lang="en" sz="16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163875" y="547542"/>
            <a:ext cx="8343066" cy="574108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00" tIns="60933" rIns="121900" bIns="60933" anchor="t" anchorCtr="0">
            <a:noAutofit/>
          </a:bodyPr>
          <a:lstStyle/>
          <a:p>
            <a:pPr marL="1028700" lvl="1" indent="-571500">
              <a:buFont typeface="+mj-lt"/>
              <a:buAutoNum type="romanUcPeriod"/>
            </a:pPr>
            <a:r>
              <a:rPr lang="en-GB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971550" lvl="1" indent="-514350">
              <a:buAutoNum type="romanUcPeriod"/>
            </a:pPr>
            <a:r>
              <a:rPr lang="en-GB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Matlab Basics:</a:t>
            </a:r>
          </a:p>
          <a:p>
            <a:pPr marL="2228850" lvl="3" indent="-857250">
              <a:buFont typeface="+mj-lt"/>
              <a:buAutoNum type="romanLcPeriod"/>
            </a:pPr>
            <a:r>
              <a:rPr lang="en-GB" sz="2800" i="1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MATLAB </a:t>
            </a:r>
            <a:r>
              <a:rPr lang="en-GB" sz="2800" i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</a:p>
          <a:p>
            <a:pPr marL="2228850" lvl="3" indent="-857250">
              <a:buFont typeface="+mj-lt"/>
              <a:buAutoNum type="romanLcPeriod"/>
            </a:pPr>
            <a:r>
              <a:rPr lang="en-GB" sz="2800" i="1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Type of Variables</a:t>
            </a:r>
            <a:endParaRPr lang="en-GB" sz="2800" i="1" dirty="0" smtClean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28850" lvl="3" indent="-857250">
              <a:buFont typeface="+mj-lt"/>
              <a:buAutoNum type="romanLcPeriod"/>
            </a:pPr>
            <a:r>
              <a:rPr lang="en-GB" sz="2800" i="1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operations</a:t>
            </a:r>
          </a:p>
          <a:p>
            <a:pPr marL="2228850" lvl="3" indent="-857250">
              <a:buFont typeface="+mj-lt"/>
              <a:buAutoNum type="romanLcPeriod"/>
            </a:pPr>
            <a:r>
              <a:rPr lang="en-GB" sz="2800" i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Plotting </a:t>
            </a:r>
            <a:r>
              <a:rPr lang="en-GB" sz="2800" i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graphs</a:t>
            </a:r>
          </a:p>
          <a:p>
            <a:pPr marL="2228850" lvl="3" indent="-857250">
              <a:buFont typeface="+mj-lt"/>
              <a:buAutoNum type="romanLcPeriod"/>
            </a:pPr>
            <a:r>
              <a:rPr lang="en-GB" sz="2800" i="1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Scripts and functions</a:t>
            </a:r>
            <a:endParaRPr lang="en-GB" sz="2800" i="1" dirty="0" smtClean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endParaRPr lang="en-GB" sz="2800" i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AutoNum type="romanUcPeriod"/>
            </a:pPr>
            <a:r>
              <a:rPr lang="en-GB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Matlab Advanced tools:</a:t>
            </a:r>
          </a:p>
          <a:p>
            <a:pPr marL="2228850" lvl="3" indent="-857250">
              <a:buFont typeface="+mj-lt"/>
              <a:buAutoNum type="romanLcPeriod"/>
            </a:pPr>
            <a:r>
              <a:rPr lang="en-US" sz="2800" i="1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Control flow and operators </a:t>
            </a:r>
          </a:p>
          <a:p>
            <a:pPr marL="2228850" lvl="3" indent="-857250">
              <a:buFont typeface="+mj-lt"/>
              <a:buAutoNum type="romanLcPeriod"/>
            </a:pPr>
            <a:r>
              <a:rPr lang="en-GB" sz="2800" i="1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Algebra and Calculus </a:t>
            </a:r>
            <a:endParaRPr lang="en-GB" sz="2800" i="1" dirty="0" smtClean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28850" lvl="3" indent="-857250">
              <a:buFont typeface="+mj-lt"/>
              <a:buAutoNum type="romanLcPeriod"/>
            </a:pPr>
            <a:r>
              <a:rPr lang="en-GB" sz="2800" i="1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Transforms and advanced  operations</a:t>
            </a:r>
          </a:p>
          <a:p>
            <a:pPr marL="2228850" lvl="3" indent="-857250">
              <a:buFont typeface="+mj-lt"/>
              <a:buAutoNum type="romanLcPeriod"/>
            </a:pPr>
            <a:endParaRPr lang="en-GB" sz="2800" i="1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AutoNum type="romanUcPeriod"/>
            </a:pPr>
            <a:r>
              <a:rPr lang="en-GB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Usefu</a:t>
            </a:r>
            <a:r>
              <a:rPr lang="en-GB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 resources</a:t>
            </a:r>
            <a:endParaRPr lang="en-GB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28850" lvl="3" indent="-857250">
              <a:buFont typeface="+mj-lt"/>
              <a:buAutoNum type="romanLcPeriod"/>
            </a:pPr>
            <a:endParaRPr lang="en-GB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28850" lvl="3" indent="-857250">
              <a:buFont typeface="+mj-lt"/>
              <a:buAutoNum type="romanLcPeriod"/>
            </a:pPr>
            <a:endParaRPr lang="en-GB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GB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AutoNum type="alphaLcParenR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lphaLcParenR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hape 199"/>
          <p:cNvSpPr/>
          <p:nvPr/>
        </p:nvSpPr>
        <p:spPr>
          <a:xfrm>
            <a:off x="0" y="3667"/>
            <a:ext cx="12192000" cy="584800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pPr algn="ctr">
              <a:buSzPct val="25000"/>
            </a:pPr>
            <a:r>
              <a:rPr lang="en" sz="3600" b="1" dirty="0" smtClean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Tutorial Content</a:t>
            </a:r>
            <a:endParaRPr lang="en" sz="36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" name="Picture 2" descr="Image result for matlab tutorial pd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5" t="30899"/>
          <a:stretch/>
        </p:blipFill>
        <p:spPr bwMode="auto">
          <a:xfrm>
            <a:off x="7932808" y="1428608"/>
            <a:ext cx="4155531" cy="347290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21460" y="6457890"/>
            <a:ext cx="6804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Source</a:t>
            </a:r>
            <a:r>
              <a:rPr lang="en-US" sz="2000" dirty="0" smtClean="0"/>
              <a:t>: https://www.tutorialspoint.com/matlab/index.htm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1715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sldNum" idx="12"/>
          </p:nvPr>
        </p:nvSpPr>
        <p:spPr>
          <a:xfrm>
            <a:off x="8737600" y="6356349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vert="horz" lIns="121900" tIns="60933" rIns="121900" bIns="60933" rtlCol="0" anchor="ctr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"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20</a:t>
            </a:fld>
            <a:endParaRPr lang="en" sz="16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Shape 199"/>
          <p:cNvSpPr/>
          <p:nvPr/>
        </p:nvSpPr>
        <p:spPr>
          <a:xfrm>
            <a:off x="0" y="3667"/>
            <a:ext cx="12192000" cy="584800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pPr algn="ctr">
              <a:buSzPct val="25000"/>
            </a:pPr>
            <a:r>
              <a:rPr lang="en" sz="3600" b="1" dirty="0" smtClean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Matlab Advanced:  </a:t>
            </a:r>
            <a:r>
              <a:rPr lang="en-US" sz="36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</a:t>
            </a:r>
            <a:r>
              <a:rPr lang="en-US" sz="3600" b="1" dirty="0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flow </a:t>
            </a:r>
            <a:r>
              <a:rPr lang="en-US" sz="36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lang="en-US" sz="3600" b="1" dirty="0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operators</a:t>
            </a:r>
            <a:endParaRPr lang="en" sz="3600"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78872" y="1084244"/>
            <a:ext cx="32028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3600" b="1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GB" sz="36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endParaRPr lang="en-US" sz="3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475" y="2432092"/>
            <a:ext cx="5242430" cy="29379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098" name="Picture 2" descr="Image result for switch case matla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475" y="2300664"/>
            <a:ext cx="3856355" cy="30693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577792" y="1071208"/>
            <a:ext cx="36471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3600" b="1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Switch </a:t>
            </a:r>
            <a:r>
              <a:rPr lang="en-GB" sz="36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cases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001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sldNum" idx="12"/>
          </p:nvPr>
        </p:nvSpPr>
        <p:spPr>
          <a:xfrm>
            <a:off x="8737600" y="6356349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vert="horz" lIns="121900" tIns="60933" rIns="121900" bIns="60933" rtlCol="0" anchor="ctr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"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21</a:t>
            </a:fld>
            <a:endParaRPr lang="en" sz="16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Shape 199"/>
          <p:cNvSpPr/>
          <p:nvPr/>
        </p:nvSpPr>
        <p:spPr>
          <a:xfrm>
            <a:off x="0" y="3667"/>
            <a:ext cx="12192000" cy="584800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pPr algn="ctr">
              <a:buSzPct val="25000"/>
            </a:pPr>
            <a:r>
              <a:rPr lang="en" sz="3600" b="1" dirty="0" smtClean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Matlab Advanced:  </a:t>
            </a:r>
            <a:r>
              <a:rPr lang="en" sz="3600" b="1" dirty="0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Algebra &amp; Calculus  </a:t>
            </a:r>
            <a:endParaRPr lang="en" sz="3600"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438696" y="1011211"/>
            <a:ext cx="5298904" cy="3144028"/>
            <a:chOff x="3467068" y="1153715"/>
            <a:chExt cx="5298904" cy="3144028"/>
          </a:xfrm>
        </p:grpSpPr>
        <p:sp>
          <p:nvSpPr>
            <p:cNvPr id="2" name="Rectangle 1"/>
            <p:cNvSpPr/>
            <p:nvPr/>
          </p:nvSpPr>
          <p:spPr>
            <a:xfrm>
              <a:off x="4073332" y="1153715"/>
              <a:ext cx="408637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Solve system of equations</a:t>
              </a:r>
              <a:endParaRPr lang="en-US" sz="2800" b="1" dirty="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67068" y="2099679"/>
              <a:ext cx="5298904" cy="2198064"/>
            </a:xfrm>
            <a:prstGeom prst="rect">
              <a:avLst/>
            </a:prstGeom>
            <a:ln w="127000" cap="rnd">
              <a:solidFill>
                <a:srgbClr val="FFFFFF"/>
              </a:solidFill>
            </a:ln>
            <a:effectLst>
              <a:outerShdw blurRad="76200" dist="95250" dir="10500000" sx="97000" sy="23000" kx="900000" algn="br" rotWithShape="0">
                <a:srgbClr val="000000">
                  <a:alpha val="20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</p:spPr>
        </p:pic>
      </p:grp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t="7670" b="14476"/>
          <a:stretch/>
        </p:blipFill>
        <p:spPr>
          <a:xfrm>
            <a:off x="3395469" y="4791739"/>
            <a:ext cx="5442099" cy="1698173"/>
          </a:xfrm>
          <a:prstGeom prst="rect">
            <a:avLst/>
          </a:prstGeom>
          <a:ln w="28575" cap="rnd">
            <a:solidFill>
              <a:srgbClr val="00B0F0"/>
            </a:solidFill>
            <a:prstDash val="dash"/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656449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sldNum" idx="12"/>
          </p:nvPr>
        </p:nvSpPr>
        <p:spPr>
          <a:xfrm>
            <a:off x="8737600" y="6356349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vert="horz" lIns="121900" tIns="60933" rIns="121900" bIns="60933" rtlCol="0" anchor="ctr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"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22</a:t>
            </a:fld>
            <a:endParaRPr lang="en" sz="16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Shape 199"/>
          <p:cNvSpPr/>
          <p:nvPr/>
        </p:nvSpPr>
        <p:spPr>
          <a:xfrm>
            <a:off x="0" y="3667"/>
            <a:ext cx="12192000" cy="584800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pPr algn="ctr">
              <a:buSzPct val="25000"/>
            </a:pPr>
            <a:r>
              <a:rPr lang="en" sz="3600" b="1" dirty="0" smtClean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Matlab Advanced:  </a:t>
            </a:r>
            <a:r>
              <a:rPr lang="en" sz="3600" b="1" dirty="0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Transforms</a:t>
            </a:r>
            <a:endParaRPr lang="en" sz="3600"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08461" y="1548470"/>
            <a:ext cx="1087393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hlinkClick r:id="rId3"/>
              </a:rPr>
              <a:t>https://</a:t>
            </a:r>
            <a:r>
              <a:rPr lang="en-US" sz="3200" b="1" dirty="0" smtClean="0">
                <a:hlinkClick r:id="rId3"/>
              </a:rPr>
              <a:t>www.mathworks.com/help/matlab/mathematics.html</a:t>
            </a:r>
            <a:endParaRPr lang="en-US" sz="3200" b="1" dirty="0" smtClean="0"/>
          </a:p>
          <a:p>
            <a:endParaRPr lang="en-US" sz="3200" b="1" dirty="0"/>
          </a:p>
        </p:txBody>
      </p:sp>
      <p:sp>
        <p:nvSpPr>
          <p:cNvPr id="5" name="Rectangle 4"/>
          <p:cNvSpPr/>
          <p:nvPr/>
        </p:nvSpPr>
        <p:spPr>
          <a:xfrm>
            <a:off x="251460" y="745303"/>
            <a:ext cx="70711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Practices based on the Matlab help</a:t>
            </a:r>
            <a:endParaRPr lang="en-US" sz="3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b="25156"/>
          <a:stretch/>
        </p:blipFill>
        <p:spPr>
          <a:xfrm>
            <a:off x="49430" y="2351637"/>
            <a:ext cx="12192000" cy="382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68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sldNum" idx="12"/>
          </p:nvPr>
        </p:nvSpPr>
        <p:spPr>
          <a:xfrm>
            <a:off x="8737600" y="6356349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vert="horz" lIns="121900" tIns="60933" rIns="121900" bIns="60933" rtlCol="0" anchor="ctr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"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23</a:t>
            </a:fld>
            <a:endParaRPr lang="en" sz="16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Shape 199"/>
          <p:cNvSpPr/>
          <p:nvPr/>
        </p:nvSpPr>
        <p:spPr>
          <a:xfrm>
            <a:off x="0" y="3667"/>
            <a:ext cx="12192000" cy="584800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pPr algn="ctr">
              <a:buSzPct val="25000"/>
            </a:pPr>
            <a:r>
              <a:rPr lang="en" sz="3600" b="1" dirty="0" smtClean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Useful Resources</a:t>
            </a:r>
            <a:endParaRPr lang="en" sz="3600"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36616" y="1287194"/>
            <a:ext cx="9718767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Get </a:t>
            </a:r>
            <a:r>
              <a:rPr lang="en-US" sz="2800" b="1" dirty="0" smtClean="0">
                <a:solidFill>
                  <a:srgbClr val="FF0000"/>
                </a:solidFill>
              </a:rPr>
              <a:t>started Matlab [74 page]: 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www.mccormick.northwestern.edu/documents/students/undergraduate/introduction-to-matlab.pdf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Matlab tutorial online </a:t>
            </a:r>
            <a:r>
              <a:rPr lang="en-US" sz="2400" b="1" dirty="0"/>
              <a:t>:         </a:t>
            </a:r>
          </a:p>
          <a:p>
            <a:r>
              <a:rPr lang="en-US" dirty="0"/>
              <a:t>    </a:t>
            </a:r>
            <a:r>
              <a:rPr lang="en-US" dirty="0">
                <a:hlinkClick r:id="rId4"/>
              </a:rPr>
              <a:t>https://www.tutorialspoint.com/matlab/index.htm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Matlab help:  </a:t>
            </a:r>
            <a:r>
              <a:rPr lang="en-US" dirty="0" smtClean="0">
                <a:hlinkClick r:id="rId3"/>
              </a:rPr>
              <a:t>https://www.mccormick.northwestern.edu/documents/students/undergraduate/introduction-to-matlab.pdf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38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sldNum" idx="12"/>
          </p:nvPr>
        </p:nvSpPr>
        <p:spPr>
          <a:xfrm>
            <a:off x="8737600" y="6356349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vert="horz" lIns="121900" tIns="60933" rIns="121900" bIns="60933" rtlCol="0" anchor="ctr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"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3</a:t>
            </a:fld>
            <a:endParaRPr lang="en" sz="16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Shape 199"/>
          <p:cNvSpPr/>
          <p:nvPr/>
        </p:nvSpPr>
        <p:spPr>
          <a:xfrm>
            <a:off x="0" y="3667"/>
            <a:ext cx="12192000" cy="584800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pPr algn="ctr">
              <a:buSzPct val="25000"/>
            </a:pPr>
            <a:r>
              <a:rPr lang="en" sz="3600" b="1" dirty="0" smtClean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</a:t>
            </a:r>
            <a:endParaRPr lang="en" sz="36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5459" y="1028343"/>
            <a:ext cx="111622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MATLAB is used in every facet of computational mathematics. Following are some commonly used mathematical 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: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873211" y="2032323"/>
            <a:ext cx="11516497" cy="2030622"/>
            <a:chOff x="766119" y="3704848"/>
            <a:chExt cx="11516497" cy="2030622"/>
          </a:xfrm>
        </p:grpSpPr>
        <p:sp>
          <p:nvSpPr>
            <p:cNvPr id="8" name="Rounded Rectangle 7"/>
            <p:cNvSpPr/>
            <p:nvPr/>
          </p:nvSpPr>
          <p:spPr>
            <a:xfrm>
              <a:off x="766119" y="3704848"/>
              <a:ext cx="10527957" cy="203062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079156" y="3783154"/>
              <a:ext cx="6096000" cy="175432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dirty="0">
                  <a:solidFill>
                    <a:srgbClr val="000000"/>
                  </a:solidFill>
                  <a:latin typeface="Verdana" panose="020B0604030504040204" pitchFamily="34" charset="0"/>
                </a:rPr>
                <a:t>Dealing with Matrices and Arrays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dirty="0">
                  <a:solidFill>
                    <a:srgbClr val="000000"/>
                  </a:solidFill>
                  <a:latin typeface="Verdana" panose="020B0604030504040204" pitchFamily="34" charset="0"/>
                </a:rPr>
                <a:t>2-D and 3-D Plotting and graphics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dirty="0">
                  <a:solidFill>
                    <a:srgbClr val="000000"/>
                  </a:solidFill>
                  <a:latin typeface="Verdana" panose="020B0604030504040204" pitchFamily="34" charset="0"/>
                </a:rPr>
                <a:t>Linear Algebra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dirty="0">
                  <a:solidFill>
                    <a:srgbClr val="000000"/>
                  </a:solidFill>
                  <a:latin typeface="Verdana" panose="020B0604030504040204" pitchFamily="34" charset="0"/>
                </a:rPr>
                <a:t>Algebraic Equations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dirty="0">
                  <a:solidFill>
                    <a:srgbClr val="000000"/>
                  </a:solidFill>
                  <a:latin typeface="Verdana" panose="020B0604030504040204" pitchFamily="34" charset="0"/>
                </a:rPr>
                <a:t>Non-linear Functions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dirty="0" smtClean="0">
                  <a:solidFill>
                    <a:srgbClr val="000000"/>
                  </a:solidFill>
                  <a:latin typeface="Verdana" panose="020B0604030504040204" pitchFamily="34" charset="0"/>
                </a:rPr>
                <a:t>Statistics</a:t>
              </a:r>
              <a:endParaRPr lang="en-US" dirty="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6186616" y="3783154"/>
              <a:ext cx="6096000" cy="175432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dirty="0">
                  <a:solidFill>
                    <a:srgbClr val="000000"/>
                  </a:solidFill>
                  <a:latin typeface="Verdana" panose="020B0604030504040204" pitchFamily="34" charset="0"/>
                </a:rPr>
                <a:t>Data Analysis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dirty="0">
                  <a:solidFill>
                    <a:srgbClr val="000000"/>
                  </a:solidFill>
                  <a:latin typeface="Verdana" panose="020B0604030504040204" pitchFamily="34" charset="0"/>
                </a:rPr>
                <a:t>Calculus and Differential Equations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dirty="0">
                  <a:solidFill>
                    <a:srgbClr val="000000"/>
                  </a:solidFill>
                  <a:latin typeface="Verdana" panose="020B0604030504040204" pitchFamily="34" charset="0"/>
                </a:rPr>
                <a:t>Numerical Calculations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dirty="0" smtClean="0">
                  <a:solidFill>
                    <a:srgbClr val="000000"/>
                  </a:solidFill>
                  <a:latin typeface="Verdana" panose="020B0604030504040204" pitchFamily="34" charset="0"/>
                </a:rPr>
                <a:t>Integration, Transforms</a:t>
              </a:r>
              <a:endParaRPr lang="en-US" dirty="0">
                <a:solidFill>
                  <a:srgbClr val="000000"/>
                </a:solidFill>
                <a:latin typeface="Verdana" panose="020B0604030504040204" pitchFamily="34" charset="0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dirty="0">
                  <a:solidFill>
                    <a:srgbClr val="000000"/>
                  </a:solidFill>
                  <a:latin typeface="Verdana" panose="020B0604030504040204" pitchFamily="34" charset="0"/>
                </a:rPr>
                <a:t>Curve Fitting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dirty="0">
                  <a:solidFill>
                    <a:srgbClr val="000000"/>
                  </a:solidFill>
                  <a:latin typeface="Verdana" panose="020B0604030504040204" pitchFamily="34" charset="0"/>
                </a:rPr>
                <a:t>Various other special functions</a:t>
              </a:r>
              <a:endParaRPr lang="en-US" dirty="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</p:grpSp>
      <p:pic>
        <p:nvPicPr>
          <p:cNvPr id="1028" name="Picture 4" descr="Image result for lena  matla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0831" y="4177437"/>
            <a:ext cx="2364647" cy="249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tatistics    matla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28" y="4331970"/>
            <a:ext cx="3152732" cy="236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matric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28" y="4979787"/>
            <a:ext cx="3027966" cy="938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509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sldNum" idx="12"/>
          </p:nvPr>
        </p:nvSpPr>
        <p:spPr>
          <a:xfrm>
            <a:off x="8737600" y="6356349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vert="horz" lIns="121900" tIns="60933" rIns="121900" bIns="60933" rtlCol="0" anchor="ctr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"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4</a:t>
            </a:fld>
            <a:endParaRPr lang="en" sz="16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394534" y="716804"/>
            <a:ext cx="8343066" cy="574108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00" tIns="60933" rIns="121900" bIns="60933" anchor="t" anchorCtr="0">
            <a:noAutofit/>
          </a:bodyPr>
          <a:lstStyle/>
          <a:p>
            <a:pPr marL="1028700" lvl="1" indent="-571500">
              <a:buFont typeface="+mj-lt"/>
              <a:buAutoNum type="romanUcPeriod"/>
            </a:pPr>
            <a:r>
              <a:rPr lang="en-GB" sz="3200" dirty="0" smtClean="0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971550" lvl="1" indent="-514350">
              <a:buAutoNum type="romanUcPeriod"/>
            </a:pPr>
            <a:r>
              <a:rPr lang="en-GB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Matlab Basics:</a:t>
            </a:r>
          </a:p>
          <a:p>
            <a:pPr marL="2228850" lvl="3" indent="-857250">
              <a:buFont typeface="+mj-lt"/>
              <a:buAutoNum type="romanLcPeriod"/>
            </a:pPr>
            <a:r>
              <a:rPr lang="en-GB" sz="2800" i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MATLAB </a:t>
            </a:r>
            <a:r>
              <a:rPr lang="en-GB" sz="28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</a:p>
          <a:p>
            <a:pPr marL="2228850" lvl="3" indent="-857250">
              <a:buFont typeface="+mj-lt"/>
              <a:buAutoNum type="romanLcPeriod"/>
            </a:pPr>
            <a:r>
              <a:rPr lang="en-GB" sz="2800" i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Type of Variables</a:t>
            </a:r>
            <a:endParaRPr lang="en-GB" sz="2800" i="1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28850" lvl="3" indent="-857250">
              <a:buFont typeface="+mj-lt"/>
              <a:buAutoNum type="romanLcPeriod"/>
            </a:pPr>
            <a:r>
              <a:rPr lang="en-GB" sz="2800" i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operations</a:t>
            </a:r>
          </a:p>
          <a:p>
            <a:pPr marL="2228850" lvl="3" indent="-857250">
              <a:buFont typeface="+mj-lt"/>
              <a:buAutoNum type="romanLcPeriod"/>
            </a:pPr>
            <a:r>
              <a:rPr lang="en-GB" sz="2800" i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Scripts and functions</a:t>
            </a:r>
            <a:endParaRPr lang="en-GB" sz="2800" i="1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endParaRPr lang="en-GB" sz="2800" i="1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AutoNum type="romanUcPeriod"/>
            </a:pPr>
            <a:r>
              <a:rPr lang="en-GB" sz="3200" dirty="0" smtClean="0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Matlab Advanced tools:</a:t>
            </a:r>
          </a:p>
          <a:p>
            <a:pPr marL="2228850" lvl="3" indent="-857250">
              <a:buFont typeface="+mj-lt"/>
              <a:buAutoNum type="romanLcPeriod"/>
            </a:pPr>
            <a:r>
              <a:rPr lang="en-US" sz="2800" i="1" dirty="0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Control flow and operators </a:t>
            </a:r>
            <a:endParaRPr lang="en-US" sz="2800" i="1" dirty="0">
              <a:ln w="0"/>
              <a:solidFill>
                <a:schemeClr val="bg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  <a:p>
            <a:pPr marL="2228850" lvl="3" indent="-857250">
              <a:buFont typeface="+mj-lt"/>
              <a:buAutoNum type="romanLcPeriod"/>
            </a:pPr>
            <a:r>
              <a:rPr lang="en-GB" sz="2800" i="1" dirty="0" smtClean="0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Algebra and Calculus </a:t>
            </a:r>
            <a:endParaRPr lang="en-GB" sz="2800" i="1" dirty="0" smtClean="0">
              <a:ln w="0"/>
              <a:solidFill>
                <a:schemeClr val="bg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28850" lvl="3" indent="-857250">
              <a:buFont typeface="+mj-lt"/>
              <a:buAutoNum type="romanLcPeriod"/>
            </a:pPr>
            <a:r>
              <a:rPr lang="en-GB" sz="2800" i="1" dirty="0" smtClean="0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Transforms and advanced  operations</a:t>
            </a:r>
          </a:p>
          <a:p>
            <a:pPr marL="2228850" lvl="3" indent="-857250">
              <a:buFont typeface="+mj-lt"/>
              <a:buAutoNum type="romanLcPeriod"/>
            </a:pPr>
            <a:endParaRPr lang="en-GB" sz="2800" i="1" dirty="0">
              <a:ln w="0"/>
              <a:solidFill>
                <a:schemeClr val="bg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AutoNum type="romanUcPeriod"/>
            </a:pPr>
            <a:r>
              <a:rPr lang="en-GB" sz="3200" dirty="0" smtClean="0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Usefu</a:t>
            </a:r>
            <a:r>
              <a:rPr lang="en-GB" sz="3200" dirty="0" smtClean="0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 resources</a:t>
            </a:r>
            <a:endParaRPr lang="en-GB" sz="3200" dirty="0">
              <a:ln w="0"/>
              <a:solidFill>
                <a:schemeClr val="bg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28850" lvl="3" indent="-857250">
              <a:buFont typeface="+mj-lt"/>
              <a:buAutoNum type="romanLcPeriod"/>
            </a:pPr>
            <a:endParaRPr lang="en-GB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28850" lvl="3" indent="-857250">
              <a:buFont typeface="+mj-lt"/>
              <a:buAutoNum type="romanLcPeriod"/>
            </a:pPr>
            <a:endParaRPr lang="en-GB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GB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AutoNum type="alphaLcParenR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lphaLcParenR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hape 199"/>
          <p:cNvSpPr/>
          <p:nvPr/>
        </p:nvSpPr>
        <p:spPr>
          <a:xfrm>
            <a:off x="0" y="3667"/>
            <a:ext cx="12192000" cy="584800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pPr algn="ctr">
              <a:buSzPct val="25000"/>
            </a:pPr>
            <a:r>
              <a:rPr lang="en" sz="3600" b="1" dirty="0" smtClean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Tutorial Content</a:t>
            </a:r>
            <a:endParaRPr lang="en" sz="36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" name="Picture 2" descr="Image result for matlab tutorial pd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5" t="30899"/>
          <a:stretch/>
        </p:blipFill>
        <p:spPr bwMode="auto">
          <a:xfrm>
            <a:off x="7932808" y="1428608"/>
            <a:ext cx="4155531" cy="347290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551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sldNum" idx="12"/>
          </p:nvPr>
        </p:nvSpPr>
        <p:spPr>
          <a:xfrm>
            <a:off x="8737600" y="6356349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vert="horz" lIns="121900" tIns="60933" rIns="121900" bIns="60933" rtlCol="0" anchor="ctr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"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5</a:t>
            </a:fld>
            <a:endParaRPr lang="en" sz="16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Shape 199"/>
          <p:cNvSpPr/>
          <p:nvPr/>
        </p:nvSpPr>
        <p:spPr>
          <a:xfrm>
            <a:off x="0" y="3667"/>
            <a:ext cx="12192000" cy="584800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pPr algn="ctr">
              <a:buSzPct val="25000"/>
            </a:pPr>
            <a:r>
              <a:rPr lang="en" sz="3600" b="1" dirty="0" smtClean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Matlab Basics:  </a:t>
            </a:r>
            <a:r>
              <a:rPr lang="en" sz="3600" b="1" dirty="0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Environment </a:t>
            </a:r>
            <a:endParaRPr lang="en" sz="3600"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167" y="661764"/>
            <a:ext cx="10989276" cy="595562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27446" y="1482811"/>
            <a:ext cx="5379308" cy="148281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33167" y="1639330"/>
            <a:ext cx="2891482" cy="23724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33167" y="4085124"/>
            <a:ext cx="2891482" cy="2299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82312" y="1712627"/>
            <a:ext cx="4720282" cy="3122984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669957" y="4884194"/>
            <a:ext cx="4720282" cy="1561492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51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sldNum" idx="12"/>
          </p:nvPr>
        </p:nvSpPr>
        <p:spPr>
          <a:xfrm>
            <a:off x="8737600" y="6356349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vert="horz" lIns="121900" tIns="60933" rIns="121900" bIns="60933" rtlCol="0" anchor="ctr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"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6</a:t>
            </a:fld>
            <a:endParaRPr lang="en" sz="16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Shape 199"/>
          <p:cNvSpPr/>
          <p:nvPr/>
        </p:nvSpPr>
        <p:spPr>
          <a:xfrm>
            <a:off x="0" y="3667"/>
            <a:ext cx="12192000" cy="584800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pPr algn="ctr">
              <a:buSzPct val="25000"/>
            </a:pPr>
            <a:r>
              <a:rPr lang="en" sz="3600" b="1" dirty="0" smtClean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Matlab Basics:  </a:t>
            </a:r>
            <a:r>
              <a:rPr lang="en" sz="3600" b="1" dirty="0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Variables</a:t>
            </a:r>
            <a:endParaRPr lang="en" sz="3600"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986707"/>
              </p:ext>
            </p:extLst>
          </p:nvPr>
        </p:nvGraphicFramePr>
        <p:xfrm>
          <a:off x="1026983" y="1288074"/>
          <a:ext cx="9879915" cy="420737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29471"/>
                <a:gridCol w="3857139"/>
                <a:gridCol w="3293305"/>
              </a:tblGrid>
              <a:tr h="7960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Scalar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Vector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Matrix</a:t>
                      </a:r>
                      <a:endParaRPr lang="en-US" dirty="0"/>
                    </a:p>
                  </a:txBody>
                  <a:tcPr anchor="ctr"/>
                </a:tc>
              </a:tr>
              <a:tr h="3411280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 </a:t>
                      </a:r>
                    </a:p>
                    <a:p>
                      <a:endParaRPr lang="en-US" sz="1800" u="none" strike="noStrike" kern="1200" baseline="0" dirty="0" smtClean="0"/>
                    </a:p>
                    <a:p>
                      <a:r>
                        <a:rPr lang="en-US" sz="1800" u="none" strike="noStrike" kern="1200" baseline="0" dirty="0" smtClean="0"/>
                        <a:t>x = 3            </a:t>
                      </a:r>
                      <a:r>
                        <a:rPr lang="en-US" sz="1800" u="none" strike="noStrike" kern="1200" baseline="0" dirty="0" smtClean="0">
                          <a:solidFill>
                            <a:srgbClr val="00B050"/>
                          </a:solidFill>
                        </a:rPr>
                        <a:t>% defining x  </a:t>
                      </a:r>
                    </a:p>
                    <a:p>
                      <a:r>
                        <a:rPr lang="en-US" sz="1800" u="none" strike="noStrike" kern="1200" baseline="0" dirty="0" smtClean="0"/>
                        <a:t>y = x + 5      </a:t>
                      </a:r>
                      <a:r>
                        <a:rPr lang="en-US" sz="1800" u="none" strike="noStrike" kern="1200" baseline="0" dirty="0" smtClean="0">
                          <a:solidFill>
                            <a:srgbClr val="00B050"/>
                          </a:solidFill>
                        </a:rPr>
                        <a:t>% addition</a:t>
                      </a:r>
                    </a:p>
                    <a:p>
                      <a:endParaRPr lang="en-US" sz="1800" u="none" strike="noStrike" kern="1200" baseline="0" dirty="0" smtClean="0"/>
                    </a:p>
                    <a:p>
                      <a:r>
                        <a:rPr lang="en-US" sz="1800" u="none" strike="noStrike" kern="1200" baseline="0" dirty="0" smtClean="0">
                          <a:solidFill>
                            <a:srgbClr val="00B050"/>
                          </a:solidFill>
                        </a:rPr>
                        <a:t>% logical test</a:t>
                      </a:r>
                    </a:p>
                    <a:p>
                      <a:r>
                        <a:rPr lang="en-US" sz="1800" u="none" strike="noStrike" kern="1200" baseline="0" dirty="0" smtClean="0"/>
                        <a:t>test= (x==3) </a:t>
                      </a:r>
                    </a:p>
                    <a:p>
                      <a:endParaRPr lang="en-US" u="none" strike="noStrike" baseline="0" dirty="0" smtClean="0"/>
                    </a:p>
                    <a:p>
                      <a:endParaRPr lang="en-US" sz="1800" u="none" strike="noStrike" kern="1200" baseline="0" dirty="0" smtClean="0"/>
                    </a:p>
                    <a:p>
                      <a:endParaRPr lang="en-US" u="none" strike="noStrike" baseline="0" dirty="0" smtClean="0"/>
                    </a:p>
                    <a:p>
                      <a:pPr algn="l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u="none" strike="noStrike" kern="1200" baseline="0" dirty="0" smtClean="0"/>
                    </a:p>
                    <a:p>
                      <a:r>
                        <a:rPr lang="en-US" sz="1800" u="none" strike="noStrike" kern="1200" baseline="0" dirty="0" smtClean="0"/>
                        <a:t>x1 = [1 2 3];          </a:t>
                      </a:r>
                      <a:r>
                        <a:rPr lang="en-US" sz="1800" u="none" strike="noStrike" kern="1200" baseline="0" dirty="0" smtClean="0">
                          <a:solidFill>
                            <a:srgbClr val="00B050"/>
                          </a:solidFill>
                        </a:rPr>
                        <a:t>% defining x1 </a:t>
                      </a:r>
                    </a:p>
                    <a:p>
                      <a:r>
                        <a:rPr lang="en-US" sz="1800" u="none" strike="noStrike" kern="1200" baseline="0" dirty="0" smtClean="0"/>
                        <a:t>x2 = [10 20 30];    </a:t>
                      </a:r>
                      <a:r>
                        <a:rPr lang="en-US" sz="1800" u="none" strike="noStrike" kern="1200" baseline="0" dirty="0" smtClean="0">
                          <a:solidFill>
                            <a:srgbClr val="00B050"/>
                          </a:solidFill>
                        </a:rPr>
                        <a:t>% defining x2</a:t>
                      </a:r>
                      <a:r>
                        <a:rPr lang="en-US" sz="1800" u="none" strike="noStrike" kern="1200" baseline="0" dirty="0" smtClean="0"/>
                        <a:t> </a:t>
                      </a:r>
                    </a:p>
                    <a:p>
                      <a:r>
                        <a:rPr lang="en-US" sz="1800" u="none" strike="noStrike" kern="1200" baseline="0" dirty="0" smtClean="0"/>
                        <a:t>y = x1 + x2             </a:t>
                      </a:r>
                      <a:r>
                        <a:rPr lang="en-US" sz="1800" u="none" strike="noStrike" kern="1200" baseline="0" dirty="0" smtClean="0">
                          <a:solidFill>
                            <a:srgbClr val="00B050"/>
                          </a:solidFill>
                        </a:rPr>
                        <a:t>% addition</a:t>
                      </a:r>
                    </a:p>
                    <a:p>
                      <a:pPr algn="l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y=[ 11    22     33 ]</a:t>
                      </a:r>
                    </a:p>
                    <a:p>
                      <a:pPr algn="ctr"/>
                      <a:endParaRPr lang="en-US" dirty="0" smtClean="0"/>
                    </a:p>
                    <a:p>
                      <a:pPr marL="457200" indent="-457200" eaLnBrk="1" hangingPunct="1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pt-BR" altLang="zh-CN" sz="2000" dirty="0" smtClean="0"/>
                        <a:t>&gt;&gt; </a:t>
                      </a:r>
                      <a:r>
                        <a:rPr lang="pt-BR" altLang="zh-CN" sz="1800" dirty="0" smtClean="0"/>
                        <a:t>x =</a:t>
                      </a:r>
                      <a:r>
                        <a:rPr lang="pt-BR" altLang="zh-CN" sz="1800" baseline="0" dirty="0" smtClean="0"/>
                        <a:t> 1:2:10</a:t>
                      </a:r>
                    </a:p>
                    <a:p>
                      <a:pPr marL="457200" indent="-457200" eaLnBrk="1" hangingPunct="1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pt-BR" altLang="zh-CN" sz="1800" dirty="0" smtClean="0"/>
                        <a:t>&gt;&gt; y=cos(x)</a:t>
                      </a:r>
                    </a:p>
                    <a:p>
                      <a:pPr marL="457200" indent="-457200" eaLnBrk="1" hangingPunct="1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pt-BR" altLang="zh-CN" sz="1800" dirty="0" smtClean="0"/>
                        <a:t>&gt;&gt; plot(x,y)      </a:t>
                      </a:r>
                      <a:r>
                        <a:rPr lang="pt-BR" altLang="zh-CN" sz="1800" dirty="0" smtClean="0">
                          <a:solidFill>
                            <a:srgbClr val="00B050"/>
                          </a:solidFill>
                        </a:rPr>
                        <a:t>% plot</a:t>
                      </a:r>
                      <a:r>
                        <a:rPr lang="pt-BR" altLang="zh-CN" sz="1800" baseline="0" dirty="0" smtClean="0">
                          <a:solidFill>
                            <a:srgbClr val="00B050"/>
                          </a:solidFill>
                        </a:rPr>
                        <a:t> the graph </a:t>
                      </a:r>
                      <a:endParaRPr lang="pt-BR" altLang="zh-CN" sz="1800" dirty="0" smtClean="0">
                        <a:solidFill>
                          <a:srgbClr val="00B050"/>
                        </a:solidFill>
                      </a:endParaRPr>
                    </a:p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= [1 2 3; 4 5 6; 7 8 9]         </a:t>
                      </a:r>
                    </a:p>
                    <a:p>
                      <a:endParaRPr lang="en-US" b="0" i="0" u="none" strike="noStrike" baseline="0" dirty="0" smtClean="0"/>
                    </a:p>
                    <a:p>
                      <a:pPr algn="l"/>
                      <a:endParaRPr lang="en-US" dirty="0" smtClean="0"/>
                    </a:p>
                    <a:p>
                      <a:pPr algn="l"/>
                      <a:endParaRPr lang="en-US" dirty="0" smtClean="0"/>
                    </a:p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9532" y="3358836"/>
            <a:ext cx="2836245" cy="1521527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22819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" y="522603"/>
            <a:ext cx="12192000" cy="6414924"/>
          </a:xfrm>
          <a:prstGeom prst="rect">
            <a:avLst/>
          </a:prstGeom>
        </p:spPr>
      </p:pic>
      <p:sp>
        <p:nvSpPr>
          <p:cNvPr id="3" name="Shape 199"/>
          <p:cNvSpPr/>
          <p:nvPr/>
        </p:nvSpPr>
        <p:spPr>
          <a:xfrm>
            <a:off x="61622" y="-62197"/>
            <a:ext cx="12192000" cy="584800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pPr algn="ctr">
              <a:buSzPct val="25000"/>
            </a:pPr>
            <a:r>
              <a:rPr lang="en" sz="3600" b="1" dirty="0" smtClean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Practices </a:t>
            </a:r>
            <a:endParaRPr lang="en" sz="3600"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5757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21953"/>
          <a:stretch/>
        </p:blipFill>
        <p:spPr>
          <a:xfrm>
            <a:off x="4963886" y="3370376"/>
            <a:ext cx="6776852" cy="321038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00B0F0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72" name="Shape 172"/>
          <p:cNvSpPr txBox="1">
            <a:spLocks noGrp="1"/>
          </p:cNvSpPr>
          <p:nvPr>
            <p:ph type="sldNum" idx="12"/>
          </p:nvPr>
        </p:nvSpPr>
        <p:spPr>
          <a:xfrm>
            <a:off x="8737600" y="6356349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vert="horz" lIns="121900" tIns="60933" rIns="121900" bIns="60933" rtlCol="0" anchor="ctr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"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8</a:t>
            </a:fld>
            <a:endParaRPr lang="en" sz="16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Shape 199"/>
          <p:cNvSpPr/>
          <p:nvPr/>
        </p:nvSpPr>
        <p:spPr>
          <a:xfrm>
            <a:off x="61622" y="-62197"/>
            <a:ext cx="12192000" cy="584800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pPr algn="ctr">
              <a:buSzPct val="25000"/>
            </a:pPr>
            <a:r>
              <a:rPr lang="en" sz="3600" b="1" dirty="0" smtClean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Exercise 1 </a:t>
            </a:r>
            <a:endParaRPr lang="en" sz="3600"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2138" y="933115"/>
            <a:ext cx="571733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Create a vector x in the range  [0,10] with step 0.1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Plot y1=sin(x)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Compute the mean(y1)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Compute the </a:t>
            </a:r>
            <a:r>
              <a:rPr lang="en-US" sz="2000" dirty="0" err="1" smtClean="0"/>
              <a:t>std</a:t>
            </a:r>
            <a:r>
              <a:rPr lang="en-US" sz="2000" dirty="0" smtClean="0"/>
              <a:t>(y1)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Repeat 3 and 4 with y2=cos(x)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Plot y1 and y2 in the same figure  [use </a:t>
            </a:r>
            <a:r>
              <a:rPr lang="en-US" sz="2000" b="1" dirty="0" smtClean="0"/>
              <a:t>hold on </a:t>
            </a:r>
            <a:r>
              <a:rPr lang="en-US" sz="2000" dirty="0" smtClean="0"/>
              <a:t>]</a:t>
            </a:r>
          </a:p>
          <a:p>
            <a:endParaRPr lang="en-US" sz="20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t="6999"/>
          <a:stretch/>
        </p:blipFill>
        <p:spPr>
          <a:xfrm>
            <a:off x="6638791" y="713312"/>
            <a:ext cx="5114925" cy="218800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00B0F0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5" name="Rectangle 4"/>
          <p:cNvSpPr/>
          <p:nvPr/>
        </p:nvSpPr>
        <p:spPr>
          <a:xfrm>
            <a:off x="735903" y="3611005"/>
            <a:ext cx="33660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Compute this operation: </a:t>
            </a:r>
            <a:endParaRPr lang="en-US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337693" y="630979"/>
            <a:ext cx="11639858" cy="2352675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37693" y="3229587"/>
            <a:ext cx="11639858" cy="3491962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420" y="4454088"/>
            <a:ext cx="3393374" cy="17021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600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sldNum" idx="12"/>
          </p:nvPr>
        </p:nvSpPr>
        <p:spPr>
          <a:xfrm>
            <a:off x="8737600" y="6356349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vert="horz" lIns="121900" tIns="60933" rIns="121900" bIns="60933" rtlCol="0" anchor="ctr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"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9</a:t>
            </a:fld>
            <a:endParaRPr lang="en" sz="16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Shape 199"/>
          <p:cNvSpPr/>
          <p:nvPr/>
        </p:nvSpPr>
        <p:spPr>
          <a:xfrm>
            <a:off x="-3118157" y="0"/>
            <a:ext cx="12192000" cy="584800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pPr algn="ctr">
              <a:buSzPct val="25000"/>
            </a:pPr>
            <a:r>
              <a:rPr lang="en" sz="3600" b="1" dirty="0" smtClean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Answers 1</a:t>
            </a:r>
            <a:endParaRPr lang="en" sz="3600"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645" y="292400"/>
            <a:ext cx="5736396" cy="462253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889" y="2070512"/>
            <a:ext cx="5699908" cy="401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71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1363</TotalTime>
  <Words>864</Words>
  <Application>Microsoft Office PowerPoint</Application>
  <PresentationFormat>Widescreen</PresentationFormat>
  <Paragraphs>249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6" baseType="lpstr">
      <vt:lpstr>宋体</vt:lpstr>
      <vt:lpstr>Arial</vt:lpstr>
      <vt:lpstr>Bell MT</vt:lpstr>
      <vt:lpstr>Calibri</vt:lpstr>
      <vt:lpstr>Calibri Light</vt:lpstr>
      <vt:lpstr>Cambria Math</vt:lpstr>
      <vt:lpstr>Courier New</vt:lpstr>
      <vt:lpstr>Nunito</vt:lpstr>
      <vt:lpstr>Shruti</vt:lpstr>
      <vt:lpstr>Times New Roman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KAUST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Abderrazak Chahid</dc:creator>
  <cp:lastModifiedBy>Abderrazak Chahid</cp:lastModifiedBy>
  <cp:revision>64</cp:revision>
  <dcterms:created xsi:type="dcterms:W3CDTF">2018-06-26T08:26:48Z</dcterms:created>
  <dcterms:modified xsi:type="dcterms:W3CDTF">2018-06-27T07:17:45Z</dcterms:modified>
</cp:coreProperties>
</file>