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embeddedFontLst>
    <p:embeddedFont>
      <p:font typeface="Montserrat SemiBold"/>
      <p:regular r:id="rId36"/>
      <p:bold r:id="rId37"/>
      <p:italic r:id="rId38"/>
      <p:boldItalic r:id="rId39"/>
    </p:embeddedFont>
    <p:embeddedFont>
      <p:font typeface="Montserrat"/>
      <p:regular r:id="rId40"/>
      <p:bold r:id="rId41"/>
      <p:italic r:id="rId42"/>
      <p:boldItalic r:id="rId43"/>
    </p:embeddedFont>
    <p:embeddedFont>
      <p:font typeface="Montserrat Medium"/>
      <p:regular r:id="rId44"/>
      <p:bold r:id="rId45"/>
      <p:italic r:id="rId46"/>
      <p:boldItalic r:id="rId47"/>
    </p:embeddedFont>
    <p:embeddedFont>
      <p:font typeface="Montserrat ExtraBold"/>
      <p:bold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BA6618-57F9-4E78-8034-F1895C0DE6BF}">
  <a:tblStyle styleId="{58BA6618-57F9-4E78-8034-F1895C0DE6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44" Type="http://schemas.openxmlformats.org/officeDocument/2006/relationships/font" Target="fonts/MontserratMedium-regular.fntdata"/><Relationship Id="rId43" Type="http://schemas.openxmlformats.org/officeDocument/2006/relationships/font" Target="fonts/Montserrat-boldItalic.fntdata"/><Relationship Id="rId46" Type="http://schemas.openxmlformats.org/officeDocument/2006/relationships/font" Target="fonts/MontserratMedium-italic.fntdata"/><Relationship Id="rId45" Type="http://schemas.openxmlformats.org/officeDocument/2006/relationships/font" Target="fonts/Montserrat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ExtraBold-bold.fntdata"/><Relationship Id="rId47" Type="http://schemas.openxmlformats.org/officeDocument/2006/relationships/font" Target="fonts/MontserratMedium-boldItalic.fntdata"/><Relationship Id="rId49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MontserratSemiBold-bold.fntdata"/><Relationship Id="rId36" Type="http://schemas.openxmlformats.org/officeDocument/2006/relationships/font" Target="fonts/MontserratSemiBold-regular.fntdata"/><Relationship Id="rId39" Type="http://schemas.openxmlformats.org/officeDocument/2006/relationships/font" Target="fonts/MontserratSemiBold-boldItalic.fntdata"/><Relationship Id="rId38" Type="http://schemas.openxmlformats.org/officeDocument/2006/relationships/font" Target="fonts/MontserratSemiBold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57eae5079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57eae5079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8fcd6a62f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8fcd6a6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8fcd6a62f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8fcd6a62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8fcd6a62f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8fcd6a62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4b858443e_3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4b858443e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4b858443e_3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4b858443e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8fcd6a62f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c8fcd6a62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8fcd6a62f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c8fcd6a62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57fafeae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a57fafeae3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4b858443e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4b858443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4b858443e_5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a4b858443e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c8fcd6a62f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c8fcd6a62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57eae5079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a57eae5079_1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57eae5079_1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57eae5079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4b858443e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4b858443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4b858443e_1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4b858443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a4b858443e_1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a4b858443e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57fafeae3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a57fafeae3_0_4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57fafeae3_0_4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a57fafeae3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a4b858443e_6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a4b858443e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4b858443e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2a4b858443e_5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4b858443e_4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4b858443e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4b858443e_4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4b858443e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57eae507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57eae50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4b858443e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4b858443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57fafeae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a57fafeae3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57fafeae3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57fafeae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598550" y="1283600"/>
            <a:ext cx="11337900" cy="79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Montserrat ExtraBold"/>
              <a:buNone/>
            </a:pPr>
            <a:r>
              <a:rPr b="1" lang="fr-FR" sz="34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Compétition Kaggle</a:t>
            </a:r>
            <a:r>
              <a:rPr b="1" lang="fr-FR" sz="34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 : Bank Churn Prediction</a:t>
            </a:r>
            <a:endParaRPr b="1" sz="3400">
              <a:solidFill>
                <a:srgbClr val="1435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668275" y="5620425"/>
            <a:ext cx="48615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Chahla TARMOUN</a:t>
            </a:r>
            <a:endParaRPr sz="4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Aya MOKHTAR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292525" y="266700"/>
            <a:ext cx="11613000" cy="6324600"/>
          </a:xfrm>
          <a:prstGeom prst="rect">
            <a:avLst/>
          </a:prstGeom>
          <a:noFill/>
          <a:ln cap="flat" cmpd="sng" w="2857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1252400" y="2190775"/>
            <a:ext cx="10030200" cy="18300"/>
          </a:xfrm>
          <a:prstGeom prst="straightConnector1">
            <a:avLst/>
          </a:prstGeom>
          <a:noFill/>
          <a:ln cap="flat" cmpd="sng" w="19050">
            <a:solidFill>
              <a:srgbClr val="14359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800" y="2190775"/>
            <a:ext cx="5754451" cy="36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/>
        </p:nvSpPr>
        <p:spPr>
          <a:xfrm>
            <a:off x="655300" y="396250"/>
            <a:ext cx="85521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Variables Numériques : Score de crédit bancaire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22"/>
          <p:cNvCxnSpPr/>
          <p:nvPr/>
        </p:nvCxnSpPr>
        <p:spPr>
          <a:xfrm>
            <a:off x="767688" y="911260"/>
            <a:ext cx="10464300" cy="0"/>
          </a:xfrm>
          <a:prstGeom prst="straightConnector1">
            <a:avLst/>
          </a:prstGeom>
          <a:noFill/>
          <a:ln cap="flat" cmpd="sng" w="19050">
            <a:solidFill>
              <a:srgbClr val="14359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68" name="Google Shape;168;p22"/>
          <p:cNvSpPr txBox="1"/>
          <p:nvPr/>
        </p:nvSpPr>
        <p:spPr>
          <a:xfrm>
            <a:off x="0" y="6519300"/>
            <a:ext cx="6126600" cy="3387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Analyse exploratoire et visualisation des données</a:t>
            </a:r>
            <a:endParaRPr sz="200"/>
          </a:p>
        </p:txBody>
      </p:sp>
      <p:sp>
        <p:nvSpPr>
          <p:cNvPr id="169" name="Google Shape;169;p22"/>
          <p:cNvSpPr txBox="1"/>
          <p:nvPr/>
        </p:nvSpPr>
        <p:spPr>
          <a:xfrm>
            <a:off x="6065400" y="6519300"/>
            <a:ext cx="6126600" cy="33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Analyse des Variables Numériques : Score de crédit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342025" y="1676725"/>
            <a:ext cx="4809900" cy="3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Distribution du score de crédit très similaires entre les deux groupes.</a:t>
            </a:r>
            <a:endParaRPr sz="2000">
              <a:solidFill>
                <a:srgbClr val="FF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 score semble avoir un impact distinguant les clients qui quittent la banque de ceux qui ne la quittent pas, bien que cet impact soit relativement mineur.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11628000" y="6004075"/>
            <a:ext cx="564000" cy="36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4359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</a:t>
            </a:r>
            <a:endParaRPr>
              <a:solidFill>
                <a:srgbClr val="143590"/>
              </a:solidFill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075" y="1676750"/>
            <a:ext cx="6126600" cy="37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/>
        </p:nvSpPr>
        <p:spPr>
          <a:xfrm>
            <a:off x="655300" y="396250"/>
            <a:ext cx="68274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</a:t>
            </a: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Variables Numériques : Âge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23"/>
          <p:cNvCxnSpPr/>
          <p:nvPr/>
        </p:nvCxnSpPr>
        <p:spPr>
          <a:xfrm>
            <a:off x="767688" y="911260"/>
            <a:ext cx="10464300" cy="0"/>
          </a:xfrm>
          <a:prstGeom prst="straightConnector1">
            <a:avLst/>
          </a:prstGeom>
          <a:noFill/>
          <a:ln cap="flat" cmpd="sng" w="19050">
            <a:solidFill>
              <a:srgbClr val="14359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79" name="Google Shape;179;p23"/>
          <p:cNvSpPr txBox="1"/>
          <p:nvPr/>
        </p:nvSpPr>
        <p:spPr>
          <a:xfrm>
            <a:off x="0" y="6519300"/>
            <a:ext cx="6126600" cy="3387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Analyse exploratoire et visualisation des données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6065400" y="6519300"/>
            <a:ext cx="6126600" cy="33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Analyse des Variables Numériques : Âge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863850" y="4682600"/>
            <a:ext cx="10464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1900"/>
              <a:buFont typeface="Montserrat Medium"/>
              <a:buChar char="-"/>
            </a:pPr>
            <a:r>
              <a:rPr lang="fr-FR" sz="19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Distribution des âges est clairement différente entre les deux groupes: </a:t>
            </a:r>
            <a:endParaRPr sz="19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Les clients plus âgés sont plus susceptibles de quitter la banque</a:t>
            </a:r>
            <a:r>
              <a:rPr lang="fr-FR" sz="19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9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→</a:t>
            </a:r>
            <a:r>
              <a:rPr lang="fr-FR" sz="19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L'âge est une variable discriminante. </a:t>
            </a:r>
            <a:endParaRPr sz="19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11628000" y="6004075"/>
            <a:ext cx="564000" cy="36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4359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11</a:t>
            </a:r>
            <a:endParaRPr sz="1800">
              <a:solidFill>
                <a:srgbClr val="14359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200" y="1176674"/>
            <a:ext cx="7499601" cy="34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/>
        </p:nvSpPr>
        <p:spPr>
          <a:xfrm>
            <a:off x="655300" y="396250"/>
            <a:ext cx="57456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</a:t>
            </a: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</a:t>
            </a: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Variables Numériques : </a:t>
            </a: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Ancienneté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24"/>
          <p:cNvCxnSpPr/>
          <p:nvPr/>
        </p:nvCxnSpPr>
        <p:spPr>
          <a:xfrm>
            <a:off x="767688" y="911260"/>
            <a:ext cx="10464300" cy="0"/>
          </a:xfrm>
          <a:prstGeom prst="straightConnector1">
            <a:avLst/>
          </a:prstGeom>
          <a:noFill/>
          <a:ln cap="flat" cmpd="sng" w="19050">
            <a:solidFill>
              <a:srgbClr val="14359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90" name="Google Shape;190;p24"/>
          <p:cNvSpPr txBox="1"/>
          <p:nvPr/>
        </p:nvSpPr>
        <p:spPr>
          <a:xfrm>
            <a:off x="0" y="6519300"/>
            <a:ext cx="6126600" cy="3387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Analyse exploratoire et visualisation des données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11478900" y="6004075"/>
            <a:ext cx="530700" cy="36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4359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12</a:t>
            </a:r>
            <a:endParaRPr>
              <a:solidFill>
                <a:srgbClr val="143590"/>
              </a:solidFill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731100" y="1293775"/>
            <a:ext cx="10896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435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435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6065400" y="6519300"/>
            <a:ext cx="6126600" cy="33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Analyse des Variables Numériques : </a:t>
            </a: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Ancienneté</a:t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2463300" y="5127525"/>
            <a:ext cx="726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FF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distributions sont très proches pour les deux groupes.</a:t>
            </a:r>
            <a:endParaRPr sz="19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700" y="1551300"/>
            <a:ext cx="6966307" cy="33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/>
        </p:nvSpPr>
        <p:spPr>
          <a:xfrm>
            <a:off x="655300" y="396250"/>
            <a:ext cx="68274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5</a:t>
            </a: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</a:t>
            </a: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Variables Numériques : Solde Bancaire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25"/>
          <p:cNvCxnSpPr/>
          <p:nvPr/>
        </p:nvCxnSpPr>
        <p:spPr>
          <a:xfrm>
            <a:off x="767688" y="911260"/>
            <a:ext cx="10464300" cy="0"/>
          </a:xfrm>
          <a:prstGeom prst="straightConnector1">
            <a:avLst/>
          </a:prstGeom>
          <a:noFill/>
          <a:ln cap="flat" cmpd="sng" w="19050">
            <a:solidFill>
              <a:srgbClr val="14359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202" name="Google Shape;202;p25"/>
          <p:cNvSpPr txBox="1"/>
          <p:nvPr/>
        </p:nvSpPr>
        <p:spPr>
          <a:xfrm>
            <a:off x="0" y="6519300"/>
            <a:ext cx="6126600" cy="3387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Analyse exploratoire et visualisation des données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6065400" y="6519300"/>
            <a:ext cx="6126600" cy="33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Analyse des Variables Numériques : </a:t>
            </a: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Solde Bancaire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625950" y="4767213"/>
            <a:ext cx="109401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1900"/>
              <a:buFont typeface="Montserrat Medium"/>
              <a:buChar char="-"/>
            </a:pPr>
            <a:r>
              <a:rPr lang="fr-FR" sz="19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clients qui quittent ont tendance à avoir des soldes plus élevés, tandis que ceux qui restent ont une densité significative autour de zéro (peu ou pas de solde).</a:t>
            </a:r>
            <a:endParaRPr sz="19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1900"/>
              <a:buFont typeface="Montserrat Medium"/>
              <a:buChar char="-"/>
            </a:pPr>
            <a:r>
              <a:rPr b="1" lang="fr-FR" sz="19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Raisons possibles :</a:t>
            </a:r>
            <a:r>
              <a:rPr lang="fr-FR" sz="19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un mécontentement ou une recherche de meilleures </a:t>
            </a:r>
            <a:endParaRPr sz="19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opportunités </a:t>
            </a:r>
            <a:endParaRPr sz="19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11628000" y="6004075"/>
            <a:ext cx="564000" cy="36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4359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13</a:t>
            </a:r>
            <a:endParaRPr>
              <a:solidFill>
                <a:srgbClr val="143590"/>
              </a:solidFill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000" y="1135900"/>
            <a:ext cx="7433699" cy="34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/>
        </p:nvSpPr>
        <p:spPr>
          <a:xfrm>
            <a:off x="655300" y="396250"/>
            <a:ext cx="68274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6</a:t>
            </a: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 </a:t>
            </a: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Variables Numériques : </a:t>
            </a: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Salaire Estimé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26"/>
          <p:cNvCxnSpPr/>
          <p:nvPr/>
        </p:nvCxnSpPr>
        <p:spPr>
          <a:xfrm>
            <a:off x="767688" y="911260"/>
            <a:ext cx="10464300" cy="0"/>
          </a:xfrm>
          <a:prstGeom prst="straightConnector1">
            <a:avLst/>
          </a:prstGeom>
          <a:noFill/>
          <a:ln cap="flat" cmpd="sng" w="19050">
            <a:solidFill>
              <a:srgbClr val="14359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213" name="Google Shape;213;p26"/>
          <p:cNvSpPr txBox="1"/>
          <p:nvPr/>
        </p:nvSpPr>
        <p:spPr>
          <a:xfrm>
            <a:off x="0" y="6519300"/>
            <a:ext cx="6126600" cy="3387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Analyse exploratoire et visualisation des données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6065400" y="6519300"/>
            <a:ext cx="6126600" cy="33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Analyse des Variables Numériques : </a:t>
            </a: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Salaire Estimé</a:t>
            </a: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777000" y="4829375"/>
            <a:ext cx="106380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1900"/>
              <a:buFont typeface="Montserrat Medium"/>
              <a:buChar char="-"/>
            </a:pPr>
            <a:r>
              <a:rPr lang="fr-FR" sz="19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distributions sont presque identiques pour les deux groupes. </a:t>
            </a:r>
            <a:endParaRPr sz="19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→ </a:t>
            </a:r>
            <a:r>
              <a:rPr lang="fr-FR" sz="19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 salaire estimé ne semble pas avoir d'impact significatif sur la probabilité de quitter ou rester</a:t>
            </a:r>
            <a:endParaRPr sz="19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11628000" y="6004075"/>
            <a:ext cx="564000" cy="36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4359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14</a:t>
            </a:r>
            <a:endParaRPr>
              <a:solidFill>
                <a:srgbClr val="143590"/>
              </a:solidFill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000" y="1066750"/>
            <a:ext cx="7433711" cy="36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/>
        </p:nvSpPr>
        <p:spPr>
          <a:xfrm>
            <a:off x="655300" y="396250"/>
            <a:ext cx="84918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7</a:t>
            </a: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 </a:t>
            </a: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Variables Numériques : </a:t>
            </a: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Nombre de produits bancaires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27"/>
          <p:cNvCxnSpPr/>
          <p:nvPr/>
        </p:nvCxnSpPr>
        <p:spPr>
          <a:xfrm>
            <a:off x="767688" y="911260"/>
            <a:ext cx="10464300" cy="0"/>
          </a:xfrm>
          <a:prstGeom prst="straightConnector1">
            <a:avLst/>
          </a:prstGeom>
          <a:noFill/>
          <a:ln cap="flat" cmpd="sng" w="19050">
            <a:solidFill>
              <a:srgbClr val="14359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224" name="Google Shape;224;p27"/>
          <p:cNvSpPr txBox="1"/>
          <p:nvPr/>
        </p:nvSpPr>
        <p:spPr>
          <a:xfrm>
            <a:off x="0" y="6519300"/>
            <a:ext cx="6126600" cy="3387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Analyse exploratoire et visualisation des données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6065400" y="6519300"/>
            <a:ext cx="6126600" cy="33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Analyse des Variables Numériques : </a:t>
            </a: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Nombre de produits</a:t>
            </a: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1116900" y="4884613"/>
            <a:ext cx="101151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1900"/>
              <a:buFont typeface="Montserrat Medium"/>
              <a:buChar char="-"/>
            </a:pPr>
            <a:r>
              <a:rPr lang="fr-FR" sz="19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clients avec</a:t>
            </a:r>
            <a:r>
              <a:rPr b="1" lang="fr-FR" sz="19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 2</a:t>
            </a:r>
            <a:r>
              <a:rPr lang="fr-FR" sz="19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produits restent majoritaire</a:t>
            </a:r>
            <a:r>
              <a:rPr lang="fr-FR" sz="19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ment</a:t>
            </a:r>
            <a:r>
              <a:rPr lang="fr-FR" sz="19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9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→ </a:t>
            </a:r>
            <a:r>
              <a:rPr lang="fr-FR" sz="19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clients ayant plus de produits sont plus fidèles, tandis que ceux avec un seul produit sont plus susceptibles de quitter.</a:t>
            </a:r>
            <a:endParaRPr sz="19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11628000" y="6004075"/>
            <a:ext cx="564000" cy="36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4359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15</a:t>
            </a:r>
            <a:endParaRPr>
              <a:solidFill>
                <a:srgbClr val="143590"/>
              </a:solidFill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000" y="1274400"/>
            <a:ext cx="7433711" cy="36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/>
        </p:nvSpPr>
        <p:spPr>
          <a:xfrm>
            <a:off x="655300" y="396250"/>
            <a:ext cx="57456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8</a:t>
            </a: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Variables Catégorielles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28"/>
          <p:cNvCxnSpPr/>
          <p:nvPr/>
        </p:nvCxnSpPr>
        <p:spPr>
          <a:xfrm>
            <a:off x="767688" y="911260"/>
            <a:ext cx="10464300" cy="0"/>
          </a:xfrm>
          <a:prstGeom prst="straightConnector1">
            <a:avLst/>
          </a:prstGeom>
          <a:noFill/>
          <a:ln cap="flat" cmpd="sng" w="19050">
            <a:solidFill>
              <a:srgbClr val="14359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235" name="Google Shape;235;p28"/>
          <p:cNvSpPr txBox="1"/>
          <p:nvPr/>
        </p:nvSpPr>
        <p:spPr>
          <a:xfrm>
            <a:off x="0" y="6519300"/>
            <a:ext cx="6126600" cy="3387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Analyse exploratoire et visualisation des données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11446100" y="6004075"/>
            <a:ext cx="563400" cy="36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4359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16</a:t>
            </a:r>
            <a:endParaRPr sz="1800">
              <a:solidFill>
                <a:srgbClr val="14359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731100" y="1293775"/>
            <a:ext cx="10896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435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435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6065400" y="6519300"/>
            <a:ext cx="6126600" cy="33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Analyse des Variables Catégorielles</a:t>
            </a:r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6126600" y="1481475"/>
            <a:ext cx="57795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FF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1900"/>
              <a:buFont typeface="Montserrat Medium"/>
              <a:buChar char="-"/>
            </a:pPr>
            <a:r>
              <a:rPr lang="fr-FR" sz="19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femmes semblent avoir un taux de départ légèrement plus élevé proportionnellement.</a:t>
            </a:r>
            <a:endParaRPr sz="19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1900"/>
              <a:buFont typeface="Montserrat Medium"/>
              <a:buChar char="-"/>
            </a:pPr>
            <a:r>
              <a:rPr lang="fr-FR" sz="19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 proportion de clients quittant la banque semble relativement similaire entre les pays.</a:t>
            </a:r>
            <a:endParaRPr sz="19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1900"/>
              <a:buFont typeface="Montserrat Medium"/>
              <a:buChar char="-"/>
            </a:pPr>
            <a:r>
              <a:rPr lang="fr-FR" sz="19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Avoir une carte de crédit ne semble pas fortement influencer la décision de partir.</a:t>
            </a:r>
            <a:endParaRPr sz="19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9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1900"/>
              <a:buFont typeface="Montserrat Medium"/>
              <a:buChar char="-"/>
            </a:pPr>
            <a:r>
              <a:rPr lang="fr-FR" sz="19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membres inactifs ont tendance à quitter la banque plus fréquemment que les membres actifs.</a:t>
            </a:r>
            <a:endParaRPr sz="22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25" y="1232301"/>
            <a:ext cx="5779498" cy="496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/>
        </p:nvSpPr>
        <p:spPr>
          <a:xfrm>
            <a:off x="655300" y="396250"/>
            <a:ext cx="68274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9</a:t>
            </a: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 Corrélation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29"/>
          <p:cNvCxnSpPr/>
          <p:nvPr/>
        </p:nvCxnSpPr>
        <p:spPr>
          <a:xfrm>
            <a:off x="767688" y="911260"/>
            <a:ext cx="10464300" cy="0"/>
          </a:xfrm>
          <a:prstGeom prst="straightConnector1">
            <a:avLst/>
          </a:prstGeom>
          <a:noFill/>
          <a:ln cap="flat" cmpd="sng" w="19050">
            <a:solidFill>
              <a:srgbClr val="14359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247" name="Google Shape;247;p29"/>
          <p:cNvSpPr txBox="1"/>
          <p:nvPr/>
        </p:nvSpPr>
        <p:spPr>
          <a:xfrm>
            <a:off x="0" y="6519300"/>
            <a:ext cx="6126600" cy="3387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Analyse exploratoire et visualisation des données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6065400" y="6519300"/>
            <a:ext cx="6126600" cy="33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Corrélation</a:t>
            </a:r>
            <a:endParaRPr/>
          </a:p>
        </p:txBody>
      </p:sp>
      <p:sp>
        <p:nvSpPr>
          <p:cNvPr id="249" name="Google Shape;249;p29"/>
          <p:cNvSpPr txBox="1"/>
          <p:nvPr/>
        </p:nvSpPr>
        <p:spPr>
          <a:xfrm>
            <a:off x="459275" y="2404025"/>
            <a:ext cx="50295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1900"/>
              <a:buFont typeface="Montserrat Medium"/>
              <a:buChar char="-"/>
            </a:pPr>
            <a:r>
              <a:rPr lang="fr-FR" sz="19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 plupart des variables ont des corrélations faibles entre elles.</a:t>
            </a:r>
            <a:endParaRPr sz="19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1900"/>
              <a:buFont typeface="Montserrat Medium"/>
              <a:buChar char="-"/>
            </a:pPr>
            <a:r>
              <a:rPr lang="fr-FR" sz="19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Profil type du client à risque serait : une personne âgée, inactive, avec peu de produits mais un solde élevé.</a:t>
            </a:r>
            <a:endParaRPr sz="19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11628000" y="6004075"/>
            <a:ext cx="564000" cy="36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4359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17</a:t>
            </a:r>
            <a:endParaRPr>
              <a:solidFill>
                <a:srgbClr val="143590"/>
              </a:solidFill>
            </a:endParaRPr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788" y="1227900"/>
            <a:ext cx="5972411" cy="51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/>
          <p:nvPr/>
        </p:nvSpPr>
        <p:spPr>
          <a:xfrm>
            <a:off x="-632400" y="2682300"/>
            <a:ext cx="13456800" cy="14934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2887800" y="3167400"/>
            <a:ext cx="64164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666666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III.  Préparation des données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/>
        </p:nvSpPr>
        <p:spPr>
          <a:xfrm>
            <a:off x="655300" y="396250"/>
            <a:ext cx="104643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ExtraBold"/>
              <a:buAutoNum type="arabicPeriod"/>
            </a:pP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Vérification des valeurs uniques et des valeurs manquantes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31"/>
          <p:cNvCxnSpPr/>
          <p:nvPr/>
        </p:nvCxnSpPr>
        <p:spPr>
          <a:xfrm>
            <a:off x="767688" y="911260"/>
            <a:ext cx="10464300" cy="0"/>
          </a:xfrm>
          <a:prstGeom prst="straightConnector1">
            <a:avLst/>
          </a:prstGeom>
          <a:noFill/>
          <a:ln cap="flat" cmpd="sng" w="19050">
            <a:solidFill>
              <a:srgbClr val="14359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264" name="Google Shape;264;p31"/>
          <p:cNvSpPr txBox="1"/>
          <p:nvPr/>
        </p:nvSpPr>
        <p:spPr>
          <a:xfrm>
            <a:off x="0" y="6519300"/>
            <a:ext cx="6126600" cy="3387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Préparation des données</a:t>
            </a:r>
            <a:endParaRPr sz="5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6065400" y="6519300"/>
            <a:ext cx="6126600" cy="33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Valeurs uniques et valeurs manquantes</a:t>
            </a:r>
            <a:endParaRPr/>
          </a:p>
        </p:txBody>
      </p:sp>
      <p:sp>
        <p:nvSpPr>
          <p:cNvPr id="266" name="Google Shape;266;p31"/>
          <p:cNvSpPr txBox="1"/>
          <p:nvPr/>
        </p:nvSpPr>
        <p:spPr>
          <a:xfrm>
            <a:off x="897450" y="1148450"/>
            <a:ext cx="59370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Valeurs uniques</a:t>
            </a:r>
            <a:endParaRPr b="1" sz="1900">
              <a:solidFill>
                <a:srgbClr val="1435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7" name="Google Shape;267;p31"/>
          <p:cNvSpPr txBox="1"/>
          <p:nvPr/>
        </p:nvSpPr>
        <p:spPr>
          <a:xfrm>
            <a:off x="11628000" y="6004075"/>
            <a:ext cx="564000" cy="36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4359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19</a:t>
            </a:r>
            <a:endParaRPr>
              <a:solidFill>
                <a:srgbClr val="143590"/>
              </a:solidFill>
            </a:endParaRPr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950" y="1806650"/>
            <a:ext cx="4880475" cy="44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275" y="1772400"/>
            <a:ext cx="4775099" cy="445505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1"/>
          <p:cNvSpPr txBox="1"/>
          <p:nvPr/>
        </p:nvSpPr>
        <p:spPr>
          <a:xfrm>
            <a:off x="6743025" y="1148450"/>
            <a:ext cx="59370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Valeurs manquantes</a:t>
            </a:r>
            <a:endParaRPr b="1" sz="1900">
              <a:solidFill>
                <a:srgbClr val="1435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668910" y="438375"/>
            <a:ext cx="3480300" cy="4308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Table des M</a:t>
            </a:r>
            <a:r>
              <a:rPr lang="fr-FR" sz="22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atières</a:t>
            </a:r>
            <a:endParaRPr sz="1600">
              <a:solidFill>
                <a:srgbClr val="143590"/>
              </a:solidFill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767688" y="911260"/>
            <a:ext cx="10464419" cy="0"/>
          </a:xfrm>
          <a:prstGeom prst="straightConnector1">
            <a:avLst/>
          </a:prstGeom>
          <a:noFill/>
          <a:ln cap="flat" cmpd="sng" w="19050">
            <a:solidFill>
              <a:srgbClr val="14359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95" name="Google Shape;95;p14"/>
          <p:cNvSpPr txBox="1"/>
          <p:nvPr/>
        </p:nvSpPr>
        <p:spPr>
          <a:xfrm>
            <a:off x="1043500" y="1889850"/>
            <a:ext cx="103464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910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300"/>
              <a:buFont typeface="Calibri"/>
              <a:buAutoNum type="romanUcPeriod"/>
            </a:pPr>
            <a:r>
              <a:rPr lang="fr-FR" sz="23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Contexte général du challenge</a:t>
            </a:r>
            <a:endParaRPr sz="1700">
              <a:solidFill>
                <a:srgbClr val="143590"/>
              </a:solidFill>
            </a:endParaRPr>
          </a:p>
          <a:p>
            <a:pPr indent="-41910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300"/>
              <a:buFont typeface="Calibri"/>
              <a:buAutoNum type="romanUcPeriod"/>
            </a:pPr>
            <a:r>
              <a:rPr lang="fr-FR" sz="23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Analyse exploratoire et visualisation des données </a:t>
            </a:r>
            <a:endParaRPr sz="2300">
              <a:solidFill>
                <a:srgbClr val="1435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300"/>
              <a:buFont typeface="Calibri"/>
              <a:buAutoNum type="romanUcPeriod"/>
            </a:pPr>
            <a:r>
              <a:rPr lang="fr-FR" sz="23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Préparation des données</a:t>
            </a:r>
            <a:endParaRPr sz="2300">
              <a:solidFill>
                <a:srgbClr val="1435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300"/>
              <a:buFont typeface="Calibri"/>
              <a:buAutoNum type="romanUcPeriod"/>
            </a:pPr>
            <a:r>
              <a:rPr lang="fr-FR" sz="23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Entraînement</a:t>
            </a:r>
            <a:r>
              <a:rPr lang="fr-FR" sz="23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 et évaluation des modèles</a:t>
            </a:r>
            <a:endParaRPr sz="1700">
              <a:solidFill>
                <a:srgbClr val="143590"/>
              </a:solidFill>
            </a:endParaRPr>
          </a:p>
          <a:p>
            <a:pPr indent="-41910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300"/>
              <a:buFont typeface="Calibri"/>
              <a:buAutoNum type="romanUcPeriod"/>
            </a:pPr>
            <a:r>
              <a:rPr lang="fr-FR" sz="23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fr-FR" sz="23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onclusion et Axes d’amélioration</a:t>
            </a:r>
            <a:endParaRPr sz="2300">
              <a:solidFill>
                <a:srgbClr val="1435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700" u="none" strike="noStrike">
              <a:solidFill>
                <a:srgbClr val="1435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0" y="6519300"/>
            <a:ext cx="12192000" cy="3387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Bank Churn Prediction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1725801" y="6004065"/>
            <a:ext cx="283946" cy="36933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4359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>
              <a:solidFill>
                <a:srgbClr val="1435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/>
        </p:nvSpPr>
        <p:spPr>
          <a:xfrm>
            <a:off x="655300" y="396250"/>
            <a:ext cx="104643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2. Outliers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p32"/>
          <p:cNvCxnSpPr/>
          <p:nvPr/>
        </p:nvCxnSpPr>
        <p:spPr>
          <a:xfrm>
            <a:off x="767688" y="911260"/>
            <a:ext cx="10464300" cy="0"/>
          </a:xfrm>
          <a:prstGeom prst="straightConnector1">
            <a:avLst/>
          </a:prstGeom>
          <a:noFill/>
          <a:ln cap="flat" cmpd="sng" w="19050">
            <a:solidFill>
              <a:srgbClr val="14359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277" name="Google Shape;277;p32"/>
          <p:cNvSpPr txBox="1"/>
          <p:nvPr/>
        </p:nvSpPr>
        <p:spPr>
          <a:xfrm>
            <a:off x="0" y="6519300"/>
            <a:ext cx="6126600" cy="3387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Préparation des données</a:t>
            </a:r>
            <a:endParaRPr sz="5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6065400" y="6519300"/>
            <a:ext cx="6126600" cy="33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Outliers</a:t>
            </a:r>
            <a:endParaRPr/>
          </a:p>
        </p:txBody>
      </p:sp>
      <p:sp>
        <p:nvSpPr>
          <p:cNvPr id="279" name="Google Shape;279;p32"/>
          <p:cNvSpPr txBox="1"/>
          <p:nvPr/>
        </p:nvSpPr>
        <p:spPr>
          <a:xfrm>
            <a:off x="11628000" y="6004075"/>
            <a:ext cx="564000" cy="36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4359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</a:t>
            </a:r>
            <a:endParaRPr>
              <a:solidFill>
                <a:srgbClr val="143590"/>
              </a:solidFill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1029000" y="3631475"/>
            <a:ext cx="10134000" cy="26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1800"/>
              <a:buFont typeface="Montserrat Medium"/>
              <a:buChar char="-"/>
            </a:pPr>
            <a:r>
              <a:rPr lang="fr-FR" sz="18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valeurs semblent être logiques, à l’exception du CreditScore, qui nécessite un traitement spécifique. </a:t>
            </a:r>
            <a:endParaRPr sz="18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❗️ Après avoir testé la suppression de cette valeur aberrante, nous avons constaté une baisse significative des performances des modèles  </a:t>
            </a:r>
            <a:r>
              <a:rPr lang="fr-FR" sz="25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→</a:t>
            </a:r>
            <a:r>
              <a:rPr lang="fr-FR" sz="18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fr-FR" sz="18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Nous avons décidé de la conserver.</a:t>
            </a:r>
            <a:r>
              <a:rPr lang="fr-FR" sz="18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9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81" name="Google Shape;281;p32"/>
          <p:cNvPicPr preferRelativeResize="0"/>
          <p:nvPr/>
        </p:nvPicPr>
        <p:blipFill rotWithShape="1">
          <a:blip r:embed="rId3">
            <a:alphaModFix/>
          </a:blip>
          <a:srcRect b="0" l="0" r="0" t="-10619"/>
          <a:stretch/>
        </p:blipFill>
        <p:spPr>
          <a:xfrm>
            <a:off x="303575" y="1012650"/>
            <a:ext cx="11584850" cy="27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/>
        </p:nvSpPr>
        <p:spPr>
          <a:xfrm>
            <a:off x="655300" y="396250"/>
            <a:ext cx="68274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Autres </a:t>
            </a: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prétraitements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p33"/>
          <p:cNvCxnSpPr/>
          <p:nvPr/>
        </p:nvCxnSpPr>
        <p:spPr>
          <a:xfrm>
            <a:off x="767688" y="911260"/>
            <a:ext cx="10464300" cy="0"/>
          </a:xfrm>
          <a:prstGeom prst="straightConnector1">
            <a:avLst/>
          </a:prstGeom>
          <a:noFill/>
          <a:ln cap="flat" cmpd="sng" w="19050">
            <a:solidFill>
              <a:srgbClr val="14359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288" name="Google Shape;288;p33"/>
          <p:cNvSpPr txBox="1"/>
          <p:nvPr/>
        </p:nvSpPr>
        <p:spPr>
          <a:xfrm>
            <a:off x="0" y="6519300"/>
            <a:ext cx="6126600" cy="3387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Préparation des données</a:t>
            </a:r>
            <a:endParaRPr/>
          </a:p>
        </p:txBody>
      </p:sp>
      <p:sp>
        <p:nvSpPr>
          <p:cNvPr id="289" name="Google Shape;289;p33"/>
          <p:cNvSpPr txBox="1"/>
          <p:nvPr/>
        </p:nvSpPr>
        <p:spPr>
          <a:xfrm>
            <a:off x="6065400" y="6519300"/>
            <a:ext cx="6126600" cy="33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Autres prétraitements </a:t>
            </a:r>
            <a:endParaRPr/>
          </a:p>
        </p:txBody>
      </p:sp>
      <p:sp>
        <p:nvSpPr>
          <p:cNvPr id="290" name="Google Shape;290;p33"/>
          <p:cNvSpPr txBox="1"/>
          <p:nvPr/>
        </p:nvSpPr>
        <p:spPr>
          <a:xfrm>
            <a:off x="846000" y="1956300"/>
            <a:ext cx="10307700" cy="3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Medium"/>
              <a:buChar char="-"/>
            </a:pPr>
            <a:r>
              <a:rPr b="1" lang="fr-FR" sz="21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Encoding:</a:t>
            </a:r>
            <a:r>
              <a:rPr lang="fr-FR" sz="21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</a:t>
            </a:r>
            <a:r>
              <a:rPr lang="fr-FR" sz="21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Geography</a:t>
            </a:r>
            <a:r>
              <a:rPr lang="fr-FR" sz="21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et Gender </a:t>
            </a:r>
            <a:endParaRPr sz="21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100"/>
              <a:buFont typeface="Montserrat Medium"/>
              <a:buChar char="-"/>
            </a:pPr>
            <a:r>
              <a:rPr b="1" lang="fr-FR" sz="21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Normalisation :</a:t>
            </a:r>
            <a:r>
              <a:rPr lang="fr-FR" sz="21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CreditScore, Age, Balance, EstimatedSalary, Tenure, NumOfProducts</a:t>
            </a:r>
            <a:endParaRPr sz="21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100"/>
              <a:buFont typeface="Montserrat Medium"/>
              <a:buChar char="-"/>
            </a:pPr>
            <a:r>
              <a:rPr b="1" lang="fr-FR" sz="21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Séparation</a:t>
            </a:r>
            <a:r>
              <a:rPr b="1" lang="fr-FR" sz="21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 du dataset en :</a:t>
            </a:r>
            <a:r>
              <a:rPr lang="fr-FR" sz="21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Train 80% et Validation 20%</a:t>
            </a:r>
            <a:endParaRPr sz="21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100"/>
              <a:buFont typeface="Montserrat Medium"/>
              <a:buChar char="-"/>
            </a:pPr>
            <a:r>
              <a:rPr lang="fr-FR" sz="21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colonnes comme </a:t>
            </a:r>
            <a:r>
              <a:rPr b="1" lang="fr-FR" sz="21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Customer ID </a:t>
            </a:r>
            <a:r>
              <a:rPr lang="fr-FR" sz="21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et </a:t>
            </a:r>
            <a:r>
              <a:rPr b="1" lang="fr-FR" sz="21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Surname</a:t>
            </a:r>
            <a:r>
              <a:rPr lang="fr-FR" sz="21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ont été exclues de la modélisation car elles n’ont pas de pertinence prédictive.</a:t>
            </a:r>
            <a:endParaRPr sz="19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11628000" y="6004075"/>
            <a:ext cx="564000" cy="36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4359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21</a:t>
            </a:r>
            <a:endParaRPr>
              <a:solidFill>
                <a:srgbClr val="14359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/>
          <p:nvPr/>
        </p:nvSpPr>
        <p:spPr>
          <a:xfrm>
            <a:off x="-632400" y="2682300"/>
            <a:ext cx="13456800" cy="14934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1388000" y="3167400"/>
            <a:ext cx="95808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666666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</a:t>
            </a:r>
            <a:r>
              <a:rPr lang="fr-FR" sz="2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V.  </a:t>
            </a:r>
            <a:r>
              <a:rPr lang="fr-FR" sz="2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Entraînement</a:t>
            </a:r>
            <a:r>
              <a:rPr lang="fr-FR" sz="2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et évaluation des modèles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/>
        </p:nvSpPr>
        <p:spPr>
          <a:xfrm>
            <a:off x="655300" y="396250"/>
            <a:ext cx="66312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Random Forest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35"/>
          <p:cNvCxnSpPr/>
          <p:nvPr/>
        </p:nvCxnSpPr>
        <p:spPr>
          <a:xfrm>
            <a:off x="767688" y="911260"/>
            <a:ext cx="10464300" cy="0"/>
          </a:xfrm>
          <a:prstGeom prst="straightConnector1">
            <a:avLst/>
          </a:prstGeom>
          <a:noFill/>
          <a:ln cap="flat" cmpd="sng" w="19050">
            <a:solidFill>
              <a:srgbClr val="14359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304" name="Google Shape;304;p35"/>
          <p:cNvSpPr txBox="1"/>
          <p:nvPr/>
        </p:nvSpPr>
        <p:spPr>
          <a:xfrm>
            <a:off x="0" y="6519300"/>
            <a:ext cx="6126600" cy="3387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Entraînement et évaluation des modèles</a:t>
            </a:r>
            <a:endParaRPr/>
          </a:p>
        </p:txBody>
      </p:sp>
      <p:sp>
        <p:nvSpPr>
          <p:cNvPr id="305" name="Google Shape;305;p35"/>
          <p:cNvSpPr txBox="1"/>
          <p:nvPr/>
        </p:nvSpPr>
        <p:spPr>
          <a:xfrm>
            <a:off x="6065400" y="6519300"/>
            <a:ext cx="6126600" cy="33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Random Forest</a:t>
            </a:r>
            <a:endParaRPr/>
          </a:p>
        </p:txBody>
      </p:sp>
      <p:sp>
        <p:nvSpPr>
          <p:cNvPr id="306" name="Google Shape;306;p35"/>
          <p:cNvSpPr txBox="1"/>
          <p:nvPr/>
        </p:nvSpPr>
        <p:spPr>
          <a:xfrm>
            <a:off x="11628000" y="6004075"/>
            <a:ext cx="564000" cy="36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4359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23</a:t>
            </a:r>
            <a:endParaRPr>
              <a:solidFill>
                <a:srgbClr val="143590"/>
              </a:solidFill>
            </a:endParaRPr>
          </a:p>
        </p:txBody>
      </p:sp>
      <p:sp>
        <p:nvSpPr>
          <p:cNvPr id="307" name="Google Shape;307;p35"/>
          <p:cNvSpPr txBox="1"/>
          <p:nvPr/>
        </p:nvSpPr>
        <p:spPr>
          <a:xfrm>
            <a:off x="7499700" y="2536100"/>
            <a:ext cx="41283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b="1" lang="fr-FR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1000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essais avec Optuna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AUC Score sur le dataset validation : </a:t>
            </a:r>
            <a:r>
              <a:rPr b="1" lang="fr-FR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0.9293</a:t>
            </a:r>
            <a:endParaRPr b="1"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Score sur Kaggle : </a:t>
            </a:r>
            <a:r>
              <a:rPr b="1" lang="fr-FR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0.9313</a:t>
            </a:r>
            <a:endParaRPr b="1"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8" name="Google Shape;308;p35"/>
          <p:cNvPicPr preferRelativeResize="0"/>
          <p:nvPr/>
        </p:nvPicPr>
        <p:blipFill rotWithShape="1">
          <a:blip r:embed="rId3">
            <a:alphaModFix/>
          </a:blip>
          <a:srcRect b="0" l="48461" r="0" t="0"/>
          <a:stretch/>
        </p:blipFill>
        <p:spPr>
          <a:xfrm>
            <a:off x="178540" y="1151175"/>
            <a:ext cx="7224276" cy="494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/>
        </p:nvSpPr>
        <p:spPr>
          <a:xfrm>
            <a:off x="655300" y="396250"/>
            <a:ext cx="66312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XGBoost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36"/>
          <p:cNvCxnSpPr/>
          <p:nvPr/>
        </p:nvCxnSpPr>
        <p:spPr>
          <a:xfrm>
            <a:off x="767688" y="911260"/>
            <a:ext cx="10464300" cy="0"/>
          </a:xfrm>
          <a:prstGeom prst="straightConnector1">
            <a:avLst/>
          </a:prstGeom>
          <a:noFill/>
          <a:ln cap="flat" cmpd="sng" w="19050">
            <a:solidFill>
              <a:srgbClr val="14359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315" name="Google Shape;315;p36"/>
          <p:cNvSpPr txBox="1"/>
          <p:nvPr/>
        </p:nvSpPr>
        <p:spPr>
          <a:xfrm>
            <a:off x="0" y="6519300"/>
            <a:ext cx="6126600" cy="3387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Entraînement et évaluation des modèles</a:t>
            </a:r>
            <a:endParaRPr/>
          </a:p>
        </p:txBody>
      </p:sp>
      <p:sp>
        <p:nvSpPr>
          <p:cNvPr id="316" name="Google Shape;316;p36"/>
          <p:cNvSpPr txBox="1"/>
          <p:nvPr/>
        </p:nvSpPr>
        <p:spPr>
          <a:xfrm>
            <a:off x="6065400" y="6519300"/>
            <a:ext cx="6126600" cy="33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XGBoost</a:t>
            </a:r>
            <a:endParaRPr/>
          </a:p>
        </p:txBody>
      </p:sp>
      <p:sp>
        <p:nvSpPr>
          <p:cNvPr id="317" name="Google Shape;317;p36"/>
          <p:cNvSpPr txBox="1"/>
          <p:nvPr/>
        </p:nvSpPr>
        <p:spPr>
          <a:xfrm>
            <a:off x="11628000" y="6004075"/>
            <a:ext cx="564000" cy="36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4359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24</a:t>
            </a:r>
            <a:endParaRPr>
              <a:solidFill>
                <a:srgbClr val="143590"/>
              </a:solidFill>
            </a:endParaRPr>
          </a:p>
        </p:txBody>
      </p:sp>
      <p:sp>
        <p:nvSpPr>
          <p:cNvPr id="318" name="Google Shape;318;p36"/>
          <p:cNvSpPr txBox="1"/>
          <p:nvPr/>
        </p:nvSpPr>
        <p:spPr>
          <a:xfrm>
            <a:off x="7499700" y="2536100"/>
            <a:ext cx="4128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b="1" lang="fr-FR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1000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essais avec Optuna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AUC sur validation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: </a:t>
            </a:r>
            <a:r>
              <a:rPr b="1" lang="fr-FR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0.9318</a:t>
            </a:r>
            <a:endParaRPr b="1"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Score sur Kaggle : </a:t>
            </a:r>
            <a:r>
              <a:rPr b="1" lang="fr-FR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0.9309</a:t>
            </a:r>
            <a:endParaRPr b="1"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9" name="Google Shape;319;p36"/>
          <p:cNvPicPr preferRelativeResize="0"/>
          <p:nvPr/>
        </p:nvPicPr>
        <p:blipFill rotWithShape="1">
          <a:blip r:embed="rId3">
            <a:alphaModFix/>
          </a:blip>
          <a:srcRect b="0" l="48633" r="0" t="0"/>
          <a:stretch/>
        </p:blipFill>
        <p:spPr>
          <a:xfrm>
            <a:off x="277950" y="1235438"/>
            <a:ext cx="7221762" cy="495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/>
        </p:nvSpPr>
        <p:spPr>
          <a:xfrm>
            <a:off x="655300" y="396250"/>
            <a:ext cx="66312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CatBoost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Google Shape;325;p37"/>
          <p:cNvCxnSpPr/>
          <p:nvPr/>
        </p:nvCxnSpPr>
        <p:spPr>
          <a:xfrm>
            <a:off x="767688" y="911260"/>
            <a:ext cx="10464300" cy="0"/>
          </a:xfrm>
          <a:prstGeom prst="straightConnector1">
            <a:avLst/>
          </a:prstGeom>
          <a:noFill/>
          <a:ln cap="flat" cmpd="sng" w="19050">
            <a:solidFill>
              <a:srgbClr val="14359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326" name="Google Shape;326;p37"/>
          <p:cNvSpPr txBox="1"/>
          <p:nvPr/>
        </p:nvSpPr>
        <p:spPr>
          <a:xfrm>
            <a:off x="0" y="6519300"/>
            <a:ext cx="6126600" cy="3387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Entraînement et évaluation des modèles</a:t>
            </a:r>
            <a:endParaRPr/>
          </a:p>
        </p:txBody>
      </p:sp>
      <p:sp>
        <p:nvSpPr>
          <p:cNvPr id="327" name="Google Shape;327;p37"/>
          <p:cNvSpPr txBox="1"/>
          <p:nvPr/>
        </p:nvSpPr>
        <p:spPr>
          <a:xfrm>
            <a:off x="6065400" y="6519300"/>
            <a:ext cx="6126600" cy="33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Cat</a:t>
            </a: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Boost</a:t>
            </a:r>
            <a:endParaRPr/>
          </a:p>
        </p:txBody>
      </p:sp>
      <p:sp>
        <p:nvSpPr>
          <p:cNvPr id="328" name="Google Shape;328;p37"/>
          <p:cNvSpPr txBox="1"/>
          <p:nvPr/>
        </p:nvSpPr>
        <p:spPr>
          <a:xfrm>
            <a:off x="11628000" y="6004075"/>
            <a:ext cx="564000" cy="36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4359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25</a:t>
            </a:r>
            <a:endParaRPr>
              <a:solidFill>
                <a:srgbClr val="143590"/>
              </a:solidFill>
            </a:endParaRPr>
          </a:p>
        </p:txBody>
      </p:sp>
      <p:sp>
        <p:nvSpPr>
          <p:cNvPr id="329" name="Google Shape;329;p37"/>
          <p:cNvSpPr txBox="1"/>
          <p:nvPr/>
        </p:nvSpPr>
        <p:spPr>
          <a:xfrm>
            <a:off x="7499700" y="2737800"/>
            <a:ext cx="4128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AUC sur validation : </a:t>
            </a:r>
            <a:r>
              <a:rPr b="1" lang="fr-FR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0.9311</a:t>
            </a:r>
            <a:endParaRPr b="1"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Score sur Kaggle : </a:t>
            </a:r>
            <a:r>
              <a:rPr b="1" lang="fr-FR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0.9324</a:t>
            </a:r>
            <a:endParaRPr b="1"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0" name="Google Shape;330;p37"/>
          <p:cNvPicPr preferRelativeResize="0"/>
          <p:nvPr/>
        </p:nvPicPr>
        <p:blipFill rotWithShape="1">
          <a:blip r:embed="rId3">
            <a:alphaModFix/>
          </a:blip>
          <a:srcRect b="0" l="48466" r="0" t="0"/>
          <a:stretch/>
        </p:blipFill>
        <p:spPr>
          <a:xfrm>
            <a:off x="413075" y="1133004"/>
            <a:ext cx="7115639" cy="48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/>
        </p:nvSpPr>
        <p:spPr>
          <a:xfrm>
            <a:off x="655300" y="396250"/>
            <a:ext cx="66312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</a:t>
            </a: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Blending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6" name="Google Shape;336;p38"/>
          <p:cNvCxnSpPr/>
          <p:nvPr/>
        </p:nvCxnSpPr>
        <p:spPr>
          <a:xfrm>
            <a:off x="767688" y="911260"/>
            <a:ext cx="10464300" cy="0"/>
          </a:xfrm>
          <a:prstGeom prst="straightConnector1">
            <a:avLst/>
          </a:prstGeom>
          <a:noFill/>
          <a:ln cap="flat" cmpd="sng" w="19050">
            <a:solidFill>
              <a:srgbClr val="14359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337" name="Google Shape;337;p38"/>
          <p:cNvSpPr txBox="1"/>
          <p:nvPr/>
        </p:nvSpPr>
        <p:spPr>
          <a:xfrm>
            <a:off x="0" y="6519300"/>
            <a:ext cx="6126600" cy="3387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Entraînement et évaluation des modèles</a:t>
            </a:r>
            <a:endParaRPr/>
          </a:p>
        </p:txBody>
      </p:sp>
      <p:sp>
        <p:nvSpPr>
          <p:cNvPr id="338" name="Google Shape;338;p38"/>
          <p:cNvSpPr txBox="1"/>
          <p:nvPr/>
        </p:nvSpPr>
        <p:spPr>
          <a:xfrm>
            <a:off x="6065400" y="6519300"/>
            <a:ext cx="6126600" cy="33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Blending</a:t>
            </a:r>
            <a:endParaRPr/>
          </a:p>
        </p:txBody>
      </p:sp>
      <p:sp>
        <p:nvSpPr>
          <p:cNvPr id="339" name="Google Shape;339;p38"/>
          <p:cNvSpPr txBox="1"/>
          <p:nvPr/>
        </p:nvSpPr>
        <p:spPr>
          <a:xfrm>
            <a:off x="11628000" y="6004075"/>
            <a:ext cx="564000" cy="36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4359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26</a:t>
            </a:r>
            <a:endParaRPr>
              <a:solidFill>
                <a:srgbClr val="143590"/>
              </a:solidFill>
            </a:endParaRPr>
          </a:p>
        </p:txBody>
      </p:sp>
      <p:sp>
        <p:nvSpPr>
          <p:cNvPr id="340" name="Google Shape;340;p38"/>
          <p:cNvSpPr txBox="1"/>
          <p:nvPr/>
        </p:nvSpPr>
        <p:spPr>
          <a:xfrm>
            <a:off x="7286500" y="2776425"/>
            <a:ext cx="4128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Catboost, XGBoost, LightGBM, Random Forest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AUC sur validation : </a:t>
            </a:r>
            <a:r>
              <a:rPr b="1" lang="fr-FR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0.9313</a:t>
            </a:r>
            <a:endParaRPr b="1"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Score sur Kaggle : </a:t>
            </a:r>
            <a:r>
              <a:rPr b="1" lang="fr-FR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0.9323</a:t>
            </a:r>
            <a:endParaRPr b="1"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1" name="Google Shape;341;p38"/>
          <p:cNvPicPr preferRelativeResize="0"/>
          <p:nvPr/>
        </p:nvPicPr>
        <p:blipFill rotWithShape="1">
          <a:blip r:embed="rId3">
            <a:alphaModFix/>
          </a:blip>
          <a:srcRect b="0" l="48413" r="0" t="0"/>
          <a:stretch/>
        </p:blipFill>
        <p:spPr>
          <a:xfrm>
            <a:off x="373054" y="1351387"/>
            <a:ext cx="6913449" cy="47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/>
          <p:nvPr/>
        </p:nvSpPr>
        <p:spPr>
          <a:xfrm>
            <a:off x="-632400" y="2682300"/>
            <a:ext cx="13456800" cy="14934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2679449" y="3167400"/>
            <a:ext cx="68331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666666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</a:t>
            </a:r>
            <a:r>
              <a:rPr lang="fr-FR" sz="2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 Conclusion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/>
          <p:nvPr/>
        </p:nvSpPr>
        <p:spPr>
          <a:xfrm>
            <a:off x="655300" y="396250"/>
            <a:ext cx="87060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ExtraBold"/>
              <a:buAutoNum type="arabicPeriod"/>
            </a:pP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Conclusion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Google Shape;353;p40"/>
          <p:cNvCxnSpPr/>
          <p:nvPr/>
        </p:nvCxnSpPr>
        <p:spPr>
          <a:xfrm>
            <a:off x="767688" y="911260"/>
            <a:ext cx="10464300" cy="0"/>
          </a:xfrm>
          <a:prstGeom prst="straightConnector1">
            <a:avLst/>
          </a:prstGeom>
          <a:noFill/>
          <a:ln cap="flat" cmpd="sng" w="19050">
            <a:solidFill>
              <a:srgbClr val="14359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354" name="Google Shape;354;p40"/>
          <p:cNvSpPr txBox="1"/>
          <p:nvPr/>
        </p:nvSpPr>
        <p:spPr>
          <a:xfrm>
            <a:off x="0" y="6519300"/>
            <a:ext cx="6126600" cy="3387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Bank Churn Prediction</a:t>
            </a:r>
            <a:endParaRPr/>
          </a:p>
        </p:txBody>
      </p:sp>
      <p:sp>
        <p:nvSpPr>
          <p:cNvPr id="355" name="Google Shape;355;p40"/>
          <p:cNvSpPr txBox="1"/>
          <p:nvPr/>
        </p:nvSpPr>
        <p:spPr>
          <a:xfrm>
            <a:off x="6065400" y="6519300"/>
            <a:ext cx="6126600" cy="33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Conclusion</a:t>
            </a:r>
            <a:endParaRPr/>
          </a:p>
        </p:txBody>
      </p:sp>
      <p:sp>
        <p:nvSpPr>
          <p:cNvPr id="356" name="Google Shape;356;p40"/>
          <p:cNvSpPr txBox="1"/>
          <p:nvPr/>
        </p:nvSpPr>
        <p:spPr>
          <a:xfrm>
            <a:off x="11628000" y="6004075"/>
            <a:ext cx="564000" cy="36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4359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28</a:t>
            </a:r>
            <a:endParaRPr>
              <a:solidFill>
                <a:srgbClr val="143590"/>
              </a:solidFill>
            </a:endParaRPr>
          </a:p>
        </p:txBody>
      </p:sp>
      <p:graphicFrame>
        <p:nvGraphicFramePr>
          <p:cNvPr id="357" name="Google Shape;357;p40"/>
          <p:cNvGraphicFramePr/>
          <p:nvPr/>
        </p:nvGraphicFramePr>
        <p:xfrm>
          <a:off x="1795525" y="3727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{58BA6618-57F9-4E78-8034-F1895C0DE6BF}</a:tableStyleId>
              </a:tblPr>
              <a:tblGrid>
                <a:gridCol w="1728125"/>
                <a:gridCol w="1670125"/>
                <a:gridCol w="1670125"/>
                <a:gridCol w="1670125"/>
                <a:gridCol w="1670125"/>
              </a:tblGrid>
              <a:tr h="82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4359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700">
                          <a:solidFill>
                            <a:srgbClr val="14359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Random Forest</a:t>
                      </a:r>
                      <a:endParaRPr sz="1700">
                        <a:solidFill>
                          <a:srgbClr val="14359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>
                          <a:solidFill>
                            <a:srgbClr val="14359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XGB</a:t>
                      </a:r>
                      <a:endParaRPr sz="1700">
                        <a:solidFill>
                          <a:srgbClr val="14359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700">
                          <a:solidFill>
                            <a:srgbClr val="14359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CATBoost</a:t>
                      </a:r>
                      <a:endParaRPr sz="1700">
                        <a:solidFill>
                          <a:srgbClr val="14359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>
                          <a:solidFill>
                            <a:srgbClr val="14359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Blending</a:t>
                      </a:r>
                      <a:endParaRPr sz="1700">
                        <a:solidFill>
                          <a:srgbClr val="14359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solidFill>
                            <a:srgbClr val="14359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AUC SCORE</a:t>
                      </a:r>
                      <a:endParaRPr b="1" sz="1600">
                        <a:solidFill>
                          <a:srgbClr val="14359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90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0.9313</a:t>
                      </a:r>
                      <a:endParaRPr b="1" sz="15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9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0.9309</a:t>
                      </a:r>
                      <a:endParaRPr b="1" sz="1900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9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0.9324</a:t>
                      </a:r>
                      <a:endParaRPr b="1" sz="1900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9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0.9323</a:t>
                      </a:r>
                      <a:endParaRPr b="1" sz="1900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4359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8" name="Google Shape;358;p40"/>
          <p:cNvSpPr txBox="1"/>
          <p:nvPr/>
        </p:nvSpPr>
        <p:spPr>
          <a:xfrm>
            <a:off x="767700" y="1380350"/>
            <a:ext cx="10464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résultats obtenus pour prédire le churn bancaire ont mis en évidence la robustesse de différents modèles de machine learning: Le CatBoost obtient le meilleur score d’AUC, suivi de près par le Blending, mettant en évidence l'efficacité des approches d'ensemble.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/>
        </p:nvSpPr>
        <p:spPr>
          <a:xfrm>
            <a:off x="655300" y="396250"/>
            <a:ext cx="87060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2.  </a:t>
            </a: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Axes d’amélioration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" name="Google Shape;364;p41"/>
          <p:cNvCxnSpPr/>
          <p:nvPr/>
        </p:nvCxnSpPr>
        <p:spPr>
          <a:xfrm>
            <a:off x="767688" y="911260"/>
            <a:ext cx="10464300" cy="0"/>
          </a:xfrm>
          <a:prstGeom prst="straightConnector1">
            <a:avLst/>
          </a:prstGeom>
          <a:noFill/>
          <a:ln cap="flat" cmpd="sng" w="19050">
            <a:solidFill>
              <a:srgbClr val="14359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365" name="Google Shape;365;p41"/>
          <p:cNvSpPr txBox="1"/>
          <p:nvPr/>
        </p:nvSpPr>
        <p:spPr>
          <a:xfrm>
            <a:off x="0" y="6519300"/>
            <a:ext cx="6126600" cy="3387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Bank Churn Prediction</a:t>
            </a:r>
            <a:endParaRPr/>
          </a:p>
        </p:txBody>
      </p:sp>
      <p:sp>
        <p:nvSpPr>
          <p:cNvPr id="366" name="Google Shape;366;p41"/>
          <p:cNvSpPr txBox="1"/>
          <p:nvPr/>
        </p:nvSpPr>
        <p:spPr>
          <a:xfrm>
            <a:off x="6065400" y="6519300"/>
            <a:ext cx="6126600" cy="33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Conclusion</a:t>
            </a:r>
            <a:endParaRPr/>
          </a:p>
        </p:txBody>
      </p:sp>
      <p:sp>
        <p:nvSpPr>
          <p:cNvPr id="367" name="Google Shape;367;p41"/>
          <p:cNvSpPr txBox="1"/>
          <p:nvPr/>
        </p:nvSpPr>
        <p:spPr>
          <a:xfrm>
            <a:off x="11628000" y="6004075"/>
            <a:ext cx="564000" cy="36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4359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29</a:t>
            </a:r>
            <a:endParaRPr>
              <a:solidFill>
                <a:srgbClr val="143590"/>
              </a:solidFill>
            </a:endParaRPr>
          </a:p>
        </p:txBody>
      </p:sp>
      <p:sp>
        <p:nvSpPr>
          <p:cNvPr id="368" name="Google Shape;368;p41"/>
          <p:cNvSpPr txBox="1"/>
          <p:nvPr/>
        </p:nvSpPr>
        <p:spPr>
          <a:xfrm>
            <a:off x="884400" y="1643550"/>
            <a:ext cx="10230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200"/>
              <a:buFont typeface="Montserrat Medium"/>
              <a:buChar char="●"/>
            </a:pPr>
            <a:r>
              <a:rPr lang="fr-FR" sz="22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Mieux hyperparamétriser nos modèles. </a:t>
            </a:r>
            <a:endParaRPr sz="22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→ Limite:</a:t>
            </a:r>
            <a:r>
              <a:rPr lang="fr-FR" sz="22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augmentation du temps d’exécution</a:t>
            </a:r>
            <a:endParaRPr sz="22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200"/>
              <a:buChar char="●"/>
            </a:pPr>
            <a:r>
              <a:rPr lang="fr-FR" sz="22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Trouver un Feature Engineering qui permet d’augmenter la performance de nos modèle. </a:t>
            </a:r>
            <a:endParaRPr sz="22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→ Limite:</a:t>
            </a:r>
            <a:r>
              <a:rPr lang="fr-FR" sz="22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nécessité de la connaissance métier.</a:t>
            </a:r>
            <a:endParaRPr sz="22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200"/>
              <a:buChar char="●"/>
            </a:pPr>
            <a:r>
              <a:rPr lang="fr-FR" sz="22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Tester des pipelines automatisés : utiliser des solutions AutoML (e.g., H2O, TPOT) pour générer rapidement des modèles optimisés.</a:t>
            </a:r>
            <a:endParaRPr sz="22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-632400" y="2682300"/>
            <a:ext cx="13456800" cy="14934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686875" y="3147350"/>
            <a:ext cx="8201700" cy="119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666666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AutoNum type="romanUcPeriod"/>
            </a:pPr>
            <a:r>
              <a:rPr b="1" lang="fr-FR" sz="2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Contexte Général du Challenge</a:t>
            </a:r>
            <a:endParaRPr b="1" sz="2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type="ctrTitle"/>
          </p:nvPr>
        </p:nvSpPr>
        <p:spPr>
          <a:xfrm>
            <a:off x="598550" y="2349938"/>
            <a:ext cx="11337900" cy="79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Montserrat ExtraBold"/>
              <a:buNone/>
            </a:pPr>
            <a:r>
              <a:rPr b="1" lang="fr-FR" sz="34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MERCI POUR VOTRE ATTENTION</a:t>
            </a:r>
            <a:endParaRPr b="1" sz="3400">
              <a:solidFill>
                <a:srgbClr val="1435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2"/>
          <p:cNvSpPr/>
          <p:nvPr/>
        </p:nvSpPr>
        <p:spPr>
          <a:xfrm>
            <a:off x="289500" y="266700"/>
            <a:ext cx="11613000" cy="6324600"/>
          </a:xfrm>
          <a:prstGeom prst="rect">
            <a:avLst/>
          </a:prstGeom>
          <a:noFill/>
          <a:ln cap="flat" cmpd="sng" w="2857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Google Shape;375;p42"/>
          <p:cNvCxnSpPr/>
          <p:nvPr/>
        </p:nvCxnSpPr>
        <p:spPr>
          <a:xfrm>
            <a:off x="1080900" y="3208325"/>
            <a:ext cx="10030200" cy="18300"/>
          </a:xfrm>
          <a:prstGeom prst="straightConnector1">
            <a:avLst/>
          </a:prstGeom>
          <a:noFill/>
          <a:ln cap="flat" cmpd="sng" w="19050">
            <a:solidFill>
              <a:srgbClr val="14359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655300" y="396250"/>
            <a:ext cx="80619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ExtraBold"/>
              <a:buAutoNum type="arabicPeriod"/>
            </a:pP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Contexte</a:t>
            </a: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de la compétition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16"/>
          <p:cNvCxnSpPr/>
          <p:nvPr/>
        </p:nvCxnSpPr>
        <p:spPr>
          <a:xfrm>
            <a:off x="767688" y="911260"/>
            <a:ext cx="10464300" cy="0"/>
          </a:xfrm>
          <a:prstGeom prst="straightConnector1">
            <a:avLst/>
          </a:prstGeom>
          <a:noFill/>
          <a:ln cap="flat" cmpd="sng" w="19050">
            <a:solidFill>
              <a:srgbClr val="14359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10" name="Google Shape;110;p16"/>
          <p:cNvSpPr txBox="1"/>
          <p:nvPr/>
        </p:nvSpPr>
        <p:spPr>
          <a:xfrm>
            <a:off x="0" y="6519300"/>
            <a:ext cx="6126600" cy="3387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Bank Churn Prediction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6065400" y="6519300"/>
            <a:ext cx="6126600" cy="33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Contexte</a:t>
            </a: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 la compétition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11725801" y="6004065"/>
            <a:ext cx="283800" cy="36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4359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endParaRPr>
              <a:solidFill>
                <a:srgbClr val="143590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1069800" y="1421775"/>
            <a:ext cx="10052400" cy="4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200" u="sng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Objectifs </a:t>
            </a:r>
            <a:endParaRPr b="1" sz="2200" u="sng">
              <a:solidFill>
                <a:srgbClr val="1435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 u="sng">
              <a:solidFill>
                <a:srgbClr val="1435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fr-FR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Identifier</a:t>
            </a:r>
            <a:r>
              <a:rPr lang="fr-FR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clients susceptibles de quitter la banque.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Permettre à la banque de </a:t>
            </a:r>
            <a:r>
              <a:rPr b="1" lang="fr-FR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cibler ces clients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avec des actions de fidélisation adaptées.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b="1" lang="fr-FR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Analyser les attributs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les plus influents dans la décision de churn, comme le solde, l'âge, ou l'engagement avec la banque.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b="1" lang="fr-FR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Construire un modèle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prédictif fiable pour prédire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si un client quittera la banque.</a:t>
            </a:r>
            <a:endParaRPr b="1" sz="2000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/>
        </p:nvSpPr>
        <p:spPr>
          <a:xfrm>
            <a:off x="655300" y="396250"/>
            <a:ext cx="80619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ExtraBold"/>
              <a:buAutoNum type="arabicPeriod"/>
            </a:pP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Contexte de la compétition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7"/>
          <p:cNvCxnSpPr/>
          <p:nvPr/>
        </p:nvCxnSpPr>
        <p:spPr>
          <a:xfrm>
            <a:off x="767688" y="911260"/>
            <a:ext cx="10464300" cy="0"/>
          </a:xfrm>
          <a:prstGeom prst="straightConnector1">
            <a:avLst/>
          </a:prstGeom>
          <a:noFill/>
          <a:ln cap="flat" cmpd="sng" w="19050">
            <a:solidFill>
              <a:srgbClr val="14359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20" name="Google Shape;120;p17"/>
          <p:cNvSpPr txBox="1"/>
          <p:nvPr/>
        </p:nvSpPr>
        <p:spPr>
          <a:xfrm>
            <a:off x="0" y="6519300"/>
            <a:ext cx="6126600" cy="3387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Bank Churn Prediction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6065400" y="6519300"/>
            <a:ext cx="6126600" cy="33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Contexte</a:t>
            </a: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 la compétition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11725801" y="6004065"/>
            <a:ext cx="283800" cy="36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4359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endParaRPr>
              <a:solidFill>
                <a:srgbClr val="143590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516775" y="1538825"/>
            <a:ext cx="105822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200" u="sng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Métrique d’évaluation</a:t>
            </a:r>
            <a:endParaRPr b="1" sz="2200" u="sng">
              <a:solidFill>
                <a:srgbClr val="1435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Montserrat"/>
              <a:buChar char="-"/>
            </a:pPr>
            <a:r>
              <a:rPr lang="fr-FR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AUC (Area Under the Curve)</a:t>
            </a:r>
            <a:r>
              <a:rPr b="1" lang="fr-FR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à maximiser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200" u="sng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Target</a:t>
            </a:r>
            <a:endParaRPr b="1" sz="2200" u="sng">
              <a:solidFill>
                <a:srgbClr val="1435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Problème de classification. La cible:  “Exited” 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200" u="sng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Données</a:t>
            </a:r>
            <a:endParaRPr b="1" sz="2000" u="sng">
              <a:solidFill>
                <a:srgbClr val="1435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Deux jeux de données: 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lang="fr-FR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train.csv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avec la cible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lang="fr-FR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test.csv 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sans la cible que nous devons prédire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655300" y="396250"/>
            <a:ext cx="38190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2.  Description du dataset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767688" y="911260"/>
            <a:ext cx="10464300" cy="0"/>
          </a:xfrm>
          <a:prstGeom prst="straightConnector1">
            <a:avLst/>
          </a:prstGeom>
          <a:noFill/>
          <a:ln cap="flat" cmpd="sng" w="19050">
            <a:solidFill>
              <a:srgbClr val="14359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30" name="Google Shape;130;p18"/>
          <p:cNvSpPr txBox="1"/>
          <p:nvPr/>
        </p:nvSpPr>
        <p:spPr>
          <a:xfrm>
            <a:off x="6065400" y="6519300"/>
            <a:ext cx="6126600" cy="33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Description du dataset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11725801" y="6004065"/>
            <a:ext cx="283800" cy="36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4359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</a:t>
            </a:r>
            <a:endParaRPr>
              <a:solidFill>
                <a:srgbClr val="143590"/>
              </a:solidFill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47550" y="1595300"/>
            <a:ext cx="108969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datasets utilisés pour ce projet contiennent des données réelles de clients bancaires :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b="1" lang="fr-FR" sz="20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Customer ID :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Identifiant unique pour chaque client (exclu de la modélisation).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b="1" lang="fr-FR" sz="20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Surname :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Nom de famille du client (exclu car sans valeur prédictive).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b="1" lang="fr-FR" sz="20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Geography :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Pays de résidence (France, Espagne ou Allemagne).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b="1" lang="fr-FR" sz="20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Gender : 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Sexe du client (Homme ou Femme).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b="1" lang="fr-FR" sz="20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Age :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Âge du client.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b="1" lang="fr-FR" sz="20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Credit Score :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Indicateur numérique de la solvabilité.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0" y="6519300"/>
            <a:ext cx="6126600" cy="3387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Bank Churn Prediction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/>
        </p:nvSpPr>
        <p:spPr>
          <a:xfrm>
            <a:off x="655300" y="396250"/>
            <a:ext cx="38190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2.  Description du dataset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19"/>
          <p:cNvCxnSpPr/>
          <p:nvPr/>
        </p:nvCxnSpPr>
        <p:spPr>
          <a:xfrm>
            <a:off x="767688" y="911260"/>
            <a:ext cx="10464300" cy="0"/>
          </a:xfrm>
          <a:prstGeom prst="straightConnector1">
            <a:avLst/>
          </a:prstGeom>
          <a:noFill/>
          <a:ln cap="flat" cmpd="sng" w="19050">
            <a:solidFill>
              <a:srgbClr val="14359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40" name="Google Shape;140;p19"/>
          <p:cNvSpPr txBox="1"/>
          <p:nvPr/>
        </p:nvSpPr>
        <p:spPr>
          <a:xfrm>
            <a:off x="6065400" y="6519300"/>
            <a:ext cx="6126600" cy="33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Description du dataset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11725801" y="6004065"/>
            <a:ext cx="283800" cy="36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4359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</a:t>
            </a:r>
            <a:endParaRPr>
              <a:solidFill>
                <a:srgbClr val="143590"/>
              </a:solidFill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551400" y="1283250"/>
            <a:ext cx="10896900" cy="4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Char char="-"/>
            </a:pPr>
            <a:r>
              <a:rPr b="1" lang="fr-FR" sz="20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Tenure :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Nombre d’années avec la banque.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b="1" lang="fr-FR" sz="20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Balance : 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Solde du compte bancaire.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b="1" lang="fr-FR" sz="20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NumOfProducts :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Nombre de produits bancaires utilisés.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b="1" lang="fr-FR" sz="20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HasCrCard : 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Possession d’une carte de crédit (1 = oui, 0 = non).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b="1" lang="fr-FR" sz="20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IsActiveMember :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Statut d’activité (1 = actif, 0 = inactif).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b="1" lang="fr-FR" sz="20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EstimatedSalary :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Salaire estimé du client.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000"/>
              <a:buFont typeface="Montserrat Medium"/>
              <a:buChar char="-"/>
            </a:pPr>
            <a:r>
              <a:rPr b="1" lang="fr-FR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Exited :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Indique le statut de churn (1 = client parti, 0 = client resté).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colonnes comme </a:t>
            </a:r>
            <a:r>
              <a:rPr b="1" lang="fr-FR" sz="20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Customer ID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et </a:t>
            </a:r>
            <a:r>
              <a:rPr b="1" lang="fr-FR" sz="20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Surname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ont été </a:t>
            </a:r>
            <a:r>
              <a:rPr b="1" lang="fr-FR" sz="20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exclues</a:t>
            </a:r>
            <a:r>
              <a:rPr lang="fr-FR" sz="20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 la modélisation car elles n’ont pas de pertinence prédictive.</a:t>
            </a:r>
            <a:endParaRPr sz="2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0" y="6519300"/>
            <a:ext cx="6126600" cy="3387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Bank Churn Prediction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/>
        </p:nvSpPr>
        <p:spPr>
          <a:xfrm>
            <a:off x="-632400" y="2682300"/>
            <a:ext cx="13456800" cy="14934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762300" y="3167400"/>
            <a:ext cx="106674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666666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II</a:t>
            </a:r>
            <a:r>
              <a:rPr lang="fr-FR" sz="2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 </a:t>
            </a:r>
            <a:r>
              <a:rPr lang="fr-FR" sz="2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Analyse exploratoire et visualisation des données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/>
        </p:nvSpPr>
        <p:spPr>
          <a:xfrm>
            <a:off x="655300" y="396250"/>
            <a:ext cx="57456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</a:t>
            </a:r>
            <a:r>
              <a:rPr lang="fr-FR" sz="2000">
                <a:solidFill>
                  <a:srgbClr val="1435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Distribution de la variable cible: Exited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1"/>
          <p:cNvCxnSpPr/>
          <p:nvPr/>
        </p:nvCxnSpPr>
        <p:spPr>
          <a:xfrm>
            <a:off x="767688" y="911260"/>
            <a:ext cx="10464300" cy="0"/>
          </a:xfrm>
          <a:prstGeom prst="straightConnector1">
            <a:avLst/>
          </a:prstGeom>
          <a:noFill/>
          <a:ln cap="flat" cmpd="sng" w="19050">
            <a:solidFill>
              <a:srgbClr val="14359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56" name="Google Shape;156;p21"/>
          <p:cNvSpPr txBox="1"/>
          <p:nvPr/>
        </p:nvSpPr>
        <p:spPr>
          <a:xfrm>
            <a:off x="0" y="6519300"/>
            <a:ext cx="6126600" cy="338700"/>
          </a:xfrm>
          <a:prstGeom prst="rect">
            <a:avLst/>
          </a:prstGeom>
          <a:solidFill>
            <a:srgbClr val="143590"/>
          </a:solidFill>
          <a:ln cap="flat" cmpd="sng" w="9525">
            <a:solidFill>
              <a:srgbClr val="1435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Analyse exploratoire et distribution des données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11628000" y="6004075"/>
            <a:ext cx="381600" cy="36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4359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9</a:t>
            </a:r>
            <a:endParaRPr>
              <a:solidFill>
                <a:srgbClr val="143590"/>
              </a:solidFill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731100" y="1293775"/>
            <a:ext cx="10896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435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435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6065400" y="6519300"/>
            <a:ext cx="6126600" cy="33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Distribution de la variable cible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7239000" y="2170500"/>
            <a:ext cx="4389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435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200"/>
              <a:buFont typeface="Montserrat Medium"/>
              <a:buChar char="-"/>
            </a:pPr>
            <a:r>
              <a:rPr lang="fr-FR" sz="2200">
                <a:solidFill>
                  <a:srgbClr val="14359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Sortie :</a:t>
            </a:r>
            <a:r>
              <a:rPr lang="fr-FR" sz="2200">
                <a:solidFill>
                  <a:srgbClr val="1435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fr-FR" sz="22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80.07%</a:t>
            </a:r>
            <a:endParaRPr sz="2200">
              <a:solidFill>
                <a:srgbClr val="FF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FF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43590"/>
              </a:buClr>
              <a:buSzPts val="2200"/>
              <a:buFont typeface="Montserrat Medium"/>
              <a:buChar char="-"/>
            </a:pPr>
            <a:r>
              <a:rPr lang="fr-FR" sz="2200">
                <a:solidFill>
                  <a:srgbClr val="14359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Non Sortie : </a:t>
            </a:r>
            <a:r>
              <a:rPr lang="fr-FR" sz="22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19.93%</a:t>
            </a:r>
            <a:endParaRPr sz="2200">
              <a:solidFill>
                <a:srgbClr val="FF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200">
                <a:solidFill>
                  <a:srgbClr val="143590"/>
                </a:solidFill>
                <a:latin typeface="Montserrat"/>
                <a:ea typeface="Montserrat"/>
                <a:cs typeface="Montserrat"/>
                <a:sym typeface="Montserrat"/>
              </a:rPr>
              <a:t>⇒ Un léger déséquilibre entre les deux classes, avec une prédominance de la classe "Sortie".</a:t>
            </a:r>
            <a:endParaRPr b="1" sz="2200">
              <a:solidFill>
                <a:srgbClr val="1435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25" y="1572063"/>
            <a:ext cx="6483551" cy="41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