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9" r:id="rId2"/>
    <p:sldId id="343" r:id="rId3"/>
    <p:sldId id="344" r:id="rId4"/>
    <p:sldId id="345" r:id="rId5"/>
    <p:sldId id="346" r:id="rId6"/>
    <p:sldId id="347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44C"/>
    <a:srgbClr val="0065B0"/>
    <a:srgbClr val="FF0505"/>
    <a:srgbClr val="EA0000"/>
    <a:srgbClr val="444444"/>
    <a:srgbClr val="0FCED3"/>
    <a:srgbClr val="D60093"/>
    <a:srgbClr val="CC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26" autoAdjust="0"/>
    <p:restoredTop sz="99548" autoAdjust="0"/>
  </p:normalViewPr>
  <p:slideViewPr>
    <p:cSldViewPr>
      <p:cViewPr varScale="1">
        <p:scale>
          <a:sx n="114" d="100"/>
          <a:sy n="114" d="100"/>
        </p:scale>
        <p:origin x="269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BB2A-1528-4AAF-9A21-F4370666C7B2}" type="datetimeFigureOut">
              <a:rPr lang="en-JM" smtClean="0"/>
              <a:pPr/>
              <a:t>22/5/2020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927C-AB49-450F-8967-4AD52E2DC3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2751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015-6979-4CAF-87BC-D33F74A1F261}" type="datetimeFigureOut">
              <a:rPr lang="en-JM" smtClean="0"/>
              <a:pPr/>
              <a:t>22/5/2020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A0D8-6577-48B2-BA77-88519BAFBF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912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8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7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 smtClean="0"/>
              <a:t> </a:t>
            </a:r>
            <a:endParaRPr lang="en-JM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 smtClean="0"/>
              <a:t> 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 smtClean="0"/>
              <a:t> 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 smtClean="0"/>
              <a:t> 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prstGeom prst="rect">
            <a:avLst/>
          </a:prstGeo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 smtClean="0"/>
              <a:t> 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 smtClean="0"/>
              <a:t> 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0" y="60166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1" r:id="rId3"/>
    <p:sldLayoutId id="2147483669" r:id="rId4"/>
    <p:sldLayoutId id="2147483671" r:id="rId5"/>
    <p:sldLayoutId id="2147483672" r:id="rId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486360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684584" y="3363838"/>
            <a:ext cx="2448272" cy="2448272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942"/>
            <a:ext cx="1584176" cy="1584176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878"/>
            <a:ext cx="438268" cy="438268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822"/>
            <a:ext cx="2376264" cy="237626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1694"/>
            <a:ext cx="2387800" cy="2387800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846"/>
            <a:ext cx="936104" cy="93610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6" y="4422627"/>
            <a:ext cx="1605507" cy="1605507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31" name="文本框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2127312" y="1380187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人工智能综述报告</a:t>
            </a:r>
            <a:endParaRPr lang="zh-CN" altLang="en-US" sz="48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矩形 3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158186" y="2899983"/>
            <a:ext cx="17526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汇报人：    </a:t>
            </a:r>
            <a:r>
              <a:rPr lang="zh-CN" altLang="en-US" sz="1050" b="1" dirty="0" smtClean="0">
                <a:solidFill>
                  <a:schemeClr val="accent1"/>
                </a:solidFill>
                <a:cs typeface="+mn-ea"/>
                <a:sym typeface="+mn-lt"/>
              </a:rPr>
              <a:t>吕丽萍  </a:t>
            </a:r>
            <a:r>
              <a:rPr lang="zh-CN" altLang="en-US" sz="1050" b="1" dirty="0">
                <a:solidFill>
                  <a:schemeClr val="accent1"/>
                </a:solidFill>
                <a:cs typeface="+mn-ea"/>
                <a:sym typeface="+mn-lt"/>
              </a:rPr>
              <a:t>李华洋</a:t>
            </a:r>
          </a:p>
        </p:txBody>
      </p:sp>
      <p:sp>
        <p:nvSpPr>
          <p:cNvPr id="15" name="矩形 1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181600" y="2652021"/>
            <a:ext cx="125629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汇报小组：</a:t>
            </a:r>
            <a:r>
              <a:rPr lang="zh-CN" altLang="en-US" sz="1050" b="1" dirty="0">
                <a:solidFill>
                  <a:schemeClr val="accent1"/>
                </a:solidFill>
                <a:cs typeface="+mn-ea"/>
                <a:sym typeface="+mn-lt"/>
              </a:rPr>
              <a:t>第六</a:t>
            </a:r>
            <a:r>
              <a:rPr lang="zh-CN" altLang="en-US" sz="1050" b="1" dirty="0" smtClean="0">
                <a:solidFill>
                  <a:schemeClr val="accent1"/>
                </a:solidFill>
                <a:cs typeface="+mn-ea"/>
                <a:sym typeface="+mn-lt"/>
              </a:rPr>
              <a:t>组</a:t>
            </a:r>
            <a:endParaRPr lang="zh-CN" altLang="en-US" sz="105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799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 </a:t>
            </a:r>
            <a:endParaRPr lang="en-JM" dirty="0"/>
          </a:p>
        </p:txBody>
      </p:sp>
      <p:sp>
        <p:nvSpPr>
          <p:cNvPr id="4" name="椭圆 3"/>
          <p:cNvSpPr/>
          <p:nvPr/>
        </p:nvSpPr>
        <p:spPr>
          <a:xfrm>
            <a:off x="1403648" y="1725656"/>
            <a:ext cx="1692000" cy="169218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+mn-ea"/>
              </a:rPr>
              <a:t>目录</a:t>
            </a:r>
            <a:endParaRPr lang="en-US" altLang="zh-CN" sz="2400" dirty="0" smtClean="0">
              <a:latin typeface="+mn-ea"/>
            </a:endParaRPr>
          </a:p>
          <a:p>
            <a:pPr algn="ctr"/>
            <a:r>
              <a:rPr lang="en-US" altLang="zh-CN" sz="1600" dirty="0" smtClean="0">
                <a:latin typeface="+mn-ea"/>
              </a:rPr>
              <a:t>contents</a:t>
            </a:r>
            <a:endParaRPr lang="zh-CN" altLang="en-US" sz="1600" dirty="0">
              <a:latin typeface="+mn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283968" y="1131590"/>
            <a:ext cx="3770746" cy="540000"/>
            <a:chOff x="4005610" y="772469"/>
            <a:chExt cx="3770746" cy="540000"/>
          </a:xfrm>
        </p:grpSpPr>
        <p:sp>
          <p:nvSpPr>
            <p:cNvPr id="40" name="椭圆 39"/>
            <p:cNvSpPr/>
            <p:nvPr/>
          </p:nvSpPr>
          <p:spPr>
            <a:xfrm>
              <a:off x="4005610" y="772469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01</a:t>
              </a:r>
              <a:endParaRPr lang="zh-CN" altLang="en-US" sz="14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644008" y="857803"/>
              <a:ext cx="3132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人工智能发展概述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283968" y="1970612"/>
            <a:ext cx="3770746" cy="540000"/>
            <a:chOff x="4005610" y="772469"/>
            <a:chExt cx="3770746" cy="540000"/>
          </a:xfrm>
        </p:grpSpPr>
        <p:sp>
          <p:nvSpPr>
            <p:cNvPr id="56" name="椭圆 55"/>
            <p:cNvSpPr/>
            <p:nvPr/>
          </p:nvSpPr>
          <p:spPr>
            <a:xfrm>
              <a:off x="4005610" y="772469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02</a:t>
              </a:r>
              <a:endParaRPr lang="zh-CN" altLang="en-US" sz="14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644008" y="857803"/>
              <a:ext cx="3132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人工智能技术核心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283968" y="2809634"/>
            <a:ext cx="3770746" cy="540000"/>
            <a:chOff x="4005610" y="772469"/>
            <a:chExt cx="3770746" cy="540000"/>
          </a:xfrm>
        </p:grpSpPr>
        <p:sp>
          <p:nvSpPr>
            <p:cNvPr id="59" name="椭圆 58"/>
            <p:cNvSpPr/>
            <p:nvPr/>
          </p:nvSpPr>
          <p:spPr>
            <a:xfrm>
              <a:off x="4005610" y="772469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03</a:t>
              </a:r>
              <a:endParaRPr lang="zh-CN" altLang="en-US" sz="14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644008" y="857803"/>
              <a:ext cx="3132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人工智能应用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283968" y="3648656"/>
            <a:ext cx="3770746" cy="540000"/>
            <a:chOff x="4005610" y="772469"/>
            <a:chExt cx="3770746" cy="540000"/>
          </a:xfrm>
        </p:grpSpPr>
        <p:sp>
          <p:nvSpPr>
            <p:cNvPr id="62" name="椭圆 61"/>
            <p:cNvSpPr/>
            <p:nvPr/>
          </p:nvSpPr>
          <p:spPr>
            <a:xfrm>
              <a:off x="4005610" y="772469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04</a:t>
              </a:r>
              <a:endParaRPr lang="zh-CN" altLang="en-US" sz="1400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644008" y="857803"/>
              <a:ext cx="3132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总结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79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人工智能发展概述</a:t>
            </a:r>
            <a:endParaRPr lang="en-JM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57200" y="2031750"/>
            <a:ext cx="1080000" cy="1080000"/>
          </a:xfrm>
          <a:prstGeom prst="ellipse">
            <a:avLst/>
          </a:prstGeom>
          <a:solidFill>
            <a:srgbClr val="0065B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发展</a:t>
            </a:r>
            <a:endParaRPr lang="en-JM" sz="2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91968" y="1551264"/>
            <a:ext cx="900000" cy="9000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起源</a:t>
            </a:r>
            <a:endParaRPr lang="en-JM" sz="16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40046" y="1551264"/>
            <a:ext cx="900000" cy="9000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发展</a:t>
            </a:r>
            <a:endParaRPr lang="en-JM" sz="16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88124" y="1551264"/>
            <a:ext cx="900000" cy="9000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成熟</a:t>
            </a:r>
            <a:endParaRPr lang="en-JM" sz="16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536204" y="1551264"/>
            <a:ext cx="900000" cy="9000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现状</a:t>
            </a:r>
            <a:endParaRPr lang="en-JM" sz="16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175507" y="1864104"/>
            <a:ext cx="381000" cy="2743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5023585" y="1864104"/>
            <a:ext cx="381000" cy="2743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6871663" y="1864104"/>
            <a:ext cx="381000" cy="2743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4791" y="3249866"/>
            <a:ext cx="1368152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正式确立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1956 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年达特茅斯学院的一次学术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会议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650307" y="3252050"/>
            <a:ext cx="1368152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高速发展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达特茅斯会议之后的数十年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间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503511" y="3157532"/>
            <a:ext cx="1368152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人工智能理论方面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有了突飞猛进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发展，进入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繁荣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期。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349027" y="3249866"/>
            <a:ext cx="1368152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这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一时期人工智能领域的创新性成果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层出不穷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459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人工智能技术核心</a:t>
            </a:r>
            <a:endParaRPr lang="en-JM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>
                <a:cs typeface="+mn-ea"/>
                <a:sym typeface="+mn-lt"/>
              </a:rPr>
              <a:t> </a:t>
            </a:r>
            <a:endParaRPr lang="en-JM" dirty="0">
              <a:cs typeface="+mn-ea"/>
              <a:sym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55576" y="2311708"/>
            <a:ext cx="1080000" cy="1080000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计算机视觉</a:t>
            </a:r>
            <a:endParaRPr lang="en-JM" sz="16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935596" y="1311610"/>
            <a:ext cx="2988332" cy="631232"/>
          </a:xfrm>
          <a:prstGeom prst="wedgeRectCallout">
            <a:avLst>
              <a:gd name="adj1" fmla="val -36124"/>
              <a:gd name="adj2" fmla="val 91648"/>
            </a:avLst>
          </a:prstGeom>
          <a:solidFill>
            <a:srgbClr val="0070C0"/>
          </a:solidFill>
          <a:ln w="63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1200"/>
              </a:lnSpc>
            </a:pPr>
            <a:r>
              <a:rPr lang="zh-CN" altLang="en-US" sz="1100" dirty="0" smtClean="0">
                <a:cs typeface="+mn-ea"/>
                <a:sym typeface="+mn-lt"/>
              </a:rPr>
              <a:t>一</a:t>
            </a:r>
            <a:r>
              <a:rPr lang="zh-CN" altLang="en-US" sz="1100" dirty="0">
                <a:cs typeface="+mn-ea"/>
                <a:sym typeface="+mn-lt"/>
              </a:rPr>
              <a:t>门研究如何使机器“看”的科学，作为一门科学</a:t>
            </a:r>
            <a:r>
              <a:rPr lang="zh-CN" altLang="en-US" sz="1100" dirty="0" smtClean="0">
                <a:cs typeface="+mn-ea"/>
                <a:sym typeface="+mn-lt"/>
              </a:rPr>
              <a:t>学科，</a:t>
            </a:r>
            <a:r>
              <a:rPr lang="zh-CN" altLang="en-US" sz="1200" dirty="0">
                <a:cs typeface="+mn-ea"/>
                <a:sym typeface="+mn-lt"/>
              </a:rPr>
              <a:t>试图</a:t>
            </a:r>
            <a:r>
              <a:rPr lang="zh-CN" altLang="en-US" sz="1100" dirty="0">
                <a:cs typeface="+mn-ea"/>
                <a:sym typeface="+mn-lt"/>
              </a:rPr>
              <a:t>创建能够从图像或者多维数据中获取“信息”的人工智能系统。</a:t>
            </a:r>
            <a:endParaRPr lang="en-JM" sz="1100" dirty="0">
              <a:cs typeface="+mn-ea"/>
              <a:sym typeface="+mn-lt"/>
            </a:endParaRPr>
          </a:p>
        </p:txBody>
      </p:sp>
      <p:sp>
        <p:nvSpPr>
          <p:cNvPr id="12" name="Oval 8"/>
          <p:cNvSpPr/>
          <p:nvPr/>
        </p:nvSpPr>
        <p:spPr>
          <a:xfrm>
            <a:off x="2959574" y="2311708"/>
            <a:ext cx="1080000" cy="1080000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机器学习</a:t>
            </a:r>
            <a:endParaRPr lang="en-JM" sz="16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Oval 8"/>
          <p:cNvSpPr/>
          <p:nvPr/>
        </p:nvSpPr>
        <p:spPr>
          <a:xfrm>
            <a:off x="5163572" y="2311708"/>
            <a:ext cx="1080000" cy="1080000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自然语言处理</a:t>
            </a:r>
            <a:endParaRPr lang="en-JM" sz="16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Oval 8"/>
          <p:cNvSpPr/>
          <p:nvPr/>
        </p:nvSpPr>
        <p:spPr>
          <a:xfrm>
            <a:off x="7367570" y="2311708"/>
            <a:ext cx="1080000" cy="1080000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语音识别</a:t>
            </a:r>
            <a:endParaRPr lang="en-JM" sz="16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ular Callout 9"/>
          <p:cNvSpPr/>
          <p:nvPr/>
        </p:nvSpPr>
        <p:spPr>
          <a:xfrm>
            <a:off x="1583668" y="3760574"/>
            <a:ext cx="3096344" cy="755392"/>
          </a:xfrm>
          <a:prstGeom prst="wedgeRectCallout">
            <a:avLst>
              <a:gd name="adj1" fmla="val 10135"/>
              <a:gd name="adj2" fmla="val -91245"/>
            </a:avLst>
          </a:prstGeom>
          <a:solidFill>
            <a:srgbClr val="0070C0"/>
          </a:solidFill>
          <a:ln w="63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1200"/>
              </a:lnSpc>
            </a:pPr>
            <a:r>
              <a:rPr lang="zh-CN" altLang="en-US" sz="1100" dirty="0" smtClean="0">
                <a:cs typeface="+mn-ea"/>
                <a:sym typeface="+mn-lt"/>
              </a:rPr>
              <a:t>一</a:t>
            </a:r>
            <a:r>
              <a:rPr lang="zh-CN" altLang="en-US" sz="1100" dirty="0">
                <a:cs typeface="+mn-ea"/>
                <a:sym typeface="+mn-lt"/>
              </a:rPr>
              <a:t>门多领域交叉</a:t>
            </a:r>
            <a:r>
              <a:rPr lang="zh-CN" altLang="en-US" sz="1100" dirty="0" smtClean="0">
                <a:cs typeface="+mn-ea"/>
                <a:sym typeface="+mn-lt"/>
              </a:rPr>
              <a:t>学科，研究</a:t>
            </a:r>
            <a:r>
              <a:rPr lang="zh-CN" altLang="en-US" sz="1100" dirty="0">
                <a:cs typeface="+mn-ea"/>
                <a:sym typeface="+mn-lt"/>
              </a:rPr>
              <a:t>计算机怎样模拟或实现人类的学习行为</a:t>
            </a:r>
            <a:r>
              <a:rPr lang="zh-CN" altLang="en-US" sz="1100" dirty="0" smtClean="0">
                <a:cs typeface="+mn-ea"/>
                <a:sym typeface="+mn-lt"/>
              </a:rPr>
              <a:t>，获取</a:t>
            </a:r>
            <a:r>
              <a:rPr lang="zh-CN" altLang="en-US" sz="1100" dirty="0">
                <a:cs typeface="+mn-ea"/>
                <a:sym typeface="+mn-lt"/>
              </a:rPr>
              <a:t>新的知识或技能，重新组织已有的知识结构使之不断改善自身的性能。它是人工智能的</a:t>
            </a:r>
            <a:r>
              <a:rPr lang="zh-CN" altLang="en-US" sz="1100" dirty="0" smtClean="0">
                <a:cs typeface="+mn-ea"/>
                <a:sym typeface="+mn-lt"/>
              </a:rPr>
              <a:t>核心。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16" name="Rectangular Callout 9"/>
          <p:cNvSpPr/>
          <p:nvPr/>
        </p:nvSpPr>
        <p:spPr>
          <a:xfrm>
            <a:off x="5088868" y="1135814"/>
            <a:ext cx="2988332" cy="807028"/>
          </a:xfrm>
          <a:prstGeom prst="wedgeRectCallout">
            <a:avLst>
              <a:gd name="adj1" fmla="val -29618"/>
              <a:gd name="adj2" fmla="val 93432"/>
            </a:avLst>
          </a:prstGeom>
          <a:solidFill>
            <a:srgbClr val="0070C0"/>
          </a:solidFill>
          <a:ln w="63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1200"/>
              </a:lnSpc>
            </a:pPr>
            <a:r>
              <a:rPr lang="zh-CN" altLang="en-US" sz="1100" dirty="0" smtClean="0">
                <a:cs typeface="+mn-ea"/>
                <a:sym typeface="+mn-lt"/>
              </a:rPr>
              <a:t>指</a:t>
            </a:r>
            <a:r>
              <a:rPr lang="zh-CN" altLang="en-US" sz="1100" dirty="0">
                <a:cs typeface="+mn-ea"/>
                <a:sym typeface="+mn-lt"/>
              </a:rPr>
              <a:t>计算机拥有识别理解人类文本语言的能力，是计算机科学与人类语言学的交叉学科</a:t>
            </a:r>
            <a:r>
              <a:rPr lang="zh-CN" altLang="en-US" sz="1100" dirty="0" smtClean="0">
                <a:cs typeface="+mn-ea"/>
                <a:sym typeface="+mn-lt"/>
              </a:rPr>
              <a:t>。自然语言处理</a:t>
            </a:r>
            <a:r>
              <a:rPr lang="zh-CN" altLang="en-US" sz="1100" dirty="0">
                <a:cs typeface="+mn-ea"/>
                <a:sym typeface="+mn-lt"/>
              </a:rPr>
              <a:t>也就代表了人工智能的最终目标</a:t>
            </a:r>
            <a:r>
              <a:rPr lang="zh-CN" altLang="en-US" sz="1100" dirty="0" smtClean="0">
                <a:cs typeface="+mn-ea"/>
                <a:sym typeface="+mn-lt"/>
              </a:rPr>
              <a:t>。机器</a:t>
            </a:r>
            <a:r>
              <a:rPr lang="zh-CN" altLang="en-US" sz="1100" dirty="0">
                <a:cs typeface="+mn-ea"/>
                <a:sym typeface="+mn-lt"/>
              </a:rPr>
              <a:t>若想实现真正的智能自然语言处理是必不可少的一环。</a:t>
            </a:r>
          </a:p>
        </p:txBody>
      </p:sp>
      <p:sp>
        <p:nvSpPr>
          <p:cNvPr id="17" name="Rectangular Callout 9"/>
          <p:cNvSpPr/>
          <p:nvPr/>
        </p:nvSpPr>
        <p:spPr>
          <a:xfrm>
            <a:off x="5976156" y="3832582"/>
            <a:ext cx="2988332" cy="611376"/>
          </a:xfrm>
          <a:prstGeom prst="wedgeRectCallout">
            <a:avLst>
              <a:gd name="adj1" fmla="val 16160"/>
              <a:gd name="adj2" fmla="val -118653"/>
            </a:avLst>
          </a:prstGeom>
          <a:solidFill>
            <a:srgbClr val="0070C0"/>
          </a:solidFill>
          <a:ln w="63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1200"/>
              </a:lnSpc>
            </a:pPr>
            <a:r>
              <a:rPr lang="zh-CN" altLang="en-US" sz="1100" dirty="0" smtClean="0">
                <a:cs typeface="+mn-ea"/>
                <a:sym typeface="+mn-lt"/>
              </a:rPr>
              <a:t>也</a:t>
            </a:r>
            <a:r>
              <a:rPr lang="zh-CN" altLang="en-US" sz="1100" dirty="0">
                <a:cs typeface="+mn-ea"/>
                <a:sym typeface="+mn-lt"/>
              </a:rPr>
              <a:t>被称为自动语音识别、电脑语音识别或是语音转文本识别，其目标是以电脑自动将人类的语音内容转换为相应的文字。</a:t>
            </a:r>
            <a:endParaRPr lang="en-JM" sz="11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43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人工智能应用</a:t>
            </a:r>
            <a:endParaRPr lang="en-JM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09682" y="1200995"/>
            <a:ext cx="5023775" cy="584775"/>
            <a:chOff x="1709682" y="1200995"/>
            <a:chExt cx="5023775" cy="584775"/>
          </a:xfrm>
        </p:grpSpPr>
        <p:sp>
          <p:nvSpPr>
            <p:cNvPr id="3" name="文本框 2"/>
            <p:cNvSpPr txBox="1"/>
            <p:nvPr/>
          </p:nvSpPr>
          <p:spPr>
            <a:xfrm>
              <a:off x="1709682" y="1308716"/>
              <a:ext cx="1332148" cy="3693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计算机视觉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681229" y="1200995"/>
              <a:ext cx="2052228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人脸识别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视频监控分析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3" name="Right Arrow 38"/>
            <p:cNvSpPr/>
            <p:nvPr/>
          </p:nvSpPr>
          <p:spPr>
            <a:xfrm>
              <a:off x="3522556" y="1356222"/>
              <a:ext cx="756084" cy="27432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810401" y="1939856"/>
            <a:ext cx="4923056" cy="1200329"/>
            <a:chOff x="1810401" y="2012393"/>
            <a:chExt cx="4923056" cy="1200329"/>
          </a:xfrm>
        </p:grpSpPr>
        <p:sp>
          <p:nvSpPr>
            <p:cNvPr id="17" name="文本框 16"/>
            <p:cNvSpPr txBox="1"/>
            <p:nvPr/>
          </p:nvSpPr>
          <p:spPr>
            <a:xfrm>
              <a:off x="1810401" y="2427891"/>
              <a:ext cx="1130709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机器学习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681229" y="2012393"/>
              <a:ext cx="2052228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/>
                <a:t>金融预测</a:t>
              </a:r>
              <a:endParaRPr lang="en-US" altLang="zh-CN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/>
                <a:t>医疗保健</a:t>
              </a:r>
              <a:endParaRPr lang="en-US" altLang="zh-CN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/>
                <a:t>网络安全</a:t>
              </a:r>
              <a:endParaRPr lang="en-US" altLang="zh-CN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/>
                <a:t>推荐系统</a:t>
              </a:r>
              <a:endParaRPr lang="zh-CN" altLang="en-US" dirty="0"/>
            </a:p>
          </p:txBody>
        </p:sp>
        <p:sp>
          <p:nvSpPr>
            <p:cNvPr id="31" name="Right Arrow 38"/>
            <p:cNvSpPr/>
            <p:nvPr/>
          </p:nvSpPr>
          <p:spPr>
            <a:xfrm>
              <a:off x="3522556" y="2475397"/>
              <a:ext cx="756084" cy="27432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583667" y="3294271"/>
            <a:ext cx="5149790" cy="646331"/>
            <a:chOff x="1583667" y="3439345"/>
            <a:chExt cx="5149790" cy="646331"/>
          </a:xfrm>
        </p:grpSpPr>
        <p:sp>
          <p:nvSpPr>
            <p:cNvPr id="19" name="文本框 18"/>
            <p:cNvSpPr txBox="1"/>
            <p:nvPr/>
          </p:nvSpPr>
          <p:spPr>
            <a:xfrm>
              <a:off x="4681229" y="3439345"/>
              <a:ext cx="2052228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/>
                <a:t>语法分析</a:t>
              </a:r>
              <a:endParaRPr lang="en-US" altLang="zh-CN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/>
                <a:t>词向量计算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83667" y="3577844"/>
              <a:ext cx="1584176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自然语言处理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Right Arrow 38"/>
            <p:cNvSpPr/>
            <p:nvPr/>
          </p:nvSpPr>
          <p:spPr>
            <a:xfrm>
              <a:off x="3522556" y="3625350"/>
              <a:ext cx="756084" cy="27432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20129" y="4108736"/>
            <a:ext cx="4913328" cy="646331"/>
            <a:chOff x="1820129" y="4312300"/>
            <a:chExt cx="4913328" cy="646331"/>
          </a:xfrm>
        </p:grpSpPr>
        <p:sp>
          <p:nvSpPr>
            <p:cNvPr id="21" name="文本框 20"/>
            <p:cNvSpPr txBox="1"/>
            <p:nvPr/>
          </p:nvSpPr>
          <p:spPr>
            <a:xfrm>
              <a:off x="1820129" y="4450799"/>
              <a:ext cx="1111252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语音识别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681229" y="4312300"/>
              <a:ext cx="2052228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/>
                <a:t>智能语音设备</a:t>
              </a:r>
              <a:endParaRPr lang="en-US" altLang="zh-CN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/>
                <a:t>与其他结合</a:t>
              </a:r>
              <a:endParaRPr lang="zh-CN" altLang="en-US" dirty="0"/>
            </a:p>
          </p:txBody>
        </p:sp>
        <p:sp>
          <p:nvSpPr>
            <p:cNvPr id="34" name="Right Arrow 38"/>
            <p:cNvSpPr/>
            <p:nvPr/>
          </p:nvSpPr>
          <p:spPr>
            <a:xfrm>
              <a:off x="3524442" y="4500983"/>
              <a:ext cx="756084" cy="27432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53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486360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684584" y="3363838"/>
            <a:ext cx="2448272" cy="2448272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942"/>
            <a:ext cx="1584176" cy="1584176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878"/>
            <a:ext cx="438268" cy="438268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822"/>
            <a:ext cx="2376264" cy="237626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1694"/>
            <a:ext cx="2387800" cy="2387800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846"/>
            <a:ext cx="936104" cy="93610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6" y="4422627"/>
            <a:ext cx="1605507" cy="1605507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31" name="文本框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2975198" y="1386201"/>
            <a:ext cx="3560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Thank You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矩形 3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158186" y="2899983"/>
            <a:ext cx="17526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汇报人：    </a:t>
            </a:r>
            <a:r>
              <a:rPr lang="zh-CN" altLang="en-US" sz="1050" b="1" dirty="0" smtClean="0">
                <a:solidFill>
                  <a:schemeClr val="accent1"/>
                </a:solidFill>
                <a:cs typeface="+mn-ea"/>
                <a:sym typeface="+mn-lt"/>
              </a:rPr>
              <a:t>吕丽萍  </a:t>
            </a:r>
            <a:r>
              <a:rPr lang="zh-CN" altLang="en-US" sz="1050" b="1" dirty="0">
                <a:solidFill>
                  <a:schemeClr val="accent1"/>
                </a:solidFill>
                <a:cs typeface="+mn-ea"/>
                <a:sym typeface="+mn-lt"/>
              </a:rPr>
              <a:t>李华洋</a:t>
            </a:r>
          </a:p>
        </p:txBody>
      </p:sp>
      <p:sp>
        <p:nvSpPr>
          <p:cNvPr id="15" name="矩形 1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181600" y="2652021"/>
            <a:ext cx="125629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汇报小组：</a:t>
            </a:r>
            <a:r>
              <a:rPr lang="zh-CN" altLang="en-US" sz="1050" b="1" dirty="0">
                <a:solidFill>
                  <a:schemeClr val="accent1"/>
                </a:solidFill>
                <a:cs typeface="+mn-ea"/>
                <a:sym typeface="+mn-lt"/>
              </a:rPr>
              <a:t>第六</a:t>
            </a:r>
            <a:r>
              <a:rPr lang="zh-CN" altLang="en-US" sz="1050" b="1" dirty="0" smtClean="0">
                <a:solidFill>
                  <a:schemeClr val="accent1"/>
                </a:solidFill>
                <a:cs typeface="+mn-ea"/>
                <a:sym typeface="+mn-lt"/>
              </a:rPr>
              <a:t>组</a:t>
            </a:r>
            <a:endParaRPr lang="zh-CN" altLang="en-US" sz="105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798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8022</TotalTime>
  <Words>464</Words>
  <Application>Microsoft Office PowerPoint</Application>
  <PresentationFormat>全屏显示(16:9)</PresentationFormat>
  <Paragraphs>72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Bebas Neue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人工智能发展概述</vt:lpstr>
      <vt:lpstr>人工智能技术核心</vt:lpstr>
      <vt:lpstr>人工智能应用</vt:lpstr>
      <vt:lpstr>PowerPoint 演示文稿</vt:lpstr>
    </vt:vector>
  </TitlesOfParts>
  <Company>LIME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lastModifiedBy>李 华</cp:lastModifiedBy>
  <cp:revision>222</cp:revision>
  <dcterms:created xsi:type="dcterms:W3CDTF">2011-12-26T17:46:32Z</dcterms:created>
  <dcterms:modified xsi:type="dcterms:W3CDTF">2020-05-22T10:39:20Z</dcterms:modified>
  <cp:contentStatus>第一PPT模板网-WWW.1PPT.COM</cp:contentStatus>
</cp:coreProperties>
</file>