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7" r:id="rId4"/>
    <p:sldId id="290" r:id="rId5"/>
    <p:sldId id="291" r:id="rId6"/>
    <p:sldId id="292" r:id="rId7"/>
    <p:sldId id="293" r:id="rId8"/>
    <p:sldId id="294" r:id="rId9"/>
    <p:sldId id="295" r:id="rId10"/>
    <p:sldId id="287" r:id="rId11"/>
    <p:sldId id="286" r:id="rId12"/>
    <p:sldId id="285" r:id="rId13"/>
    <p:sldId id="288" r:id="rId14"/>
    <p:sldId id="289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C4A32"/>
    <a:srgbClr val="12CC81"/>
    <a:srgbClr val="1A4C38"/>
    <a:srgbClr val="B139F3"/>
    <a:srgbClr val="7B8E0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536" autoAdjust="0"/>
  </p:normalViewPr>
  <p:slideViewPr>
    <p:cSldViewPr>
      <p:cViewPr varScale="1">
        <p:scale>
          <a:sx n="70" d="100"/>
          <a:sy n="70" d="100"/>
        </p:scale>
        <p:origin x="13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DB07B9A-3350-4BAC-9B8B-9D9A1B5C8789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3A07C96-54D6-4161-BA99-633756A7A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07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EAEE5C9-0FF3-47CD-875F-48652C6199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0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5A060D-FA64-4DA1-AAD1-EE9F890CFB88}" type="slidenum">
              <a:rPr lang="zh-CN" alt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QQ截图2012042814123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6" descr="QQ截图2012042814095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2286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pic>
        <p:nvPicPr>
          <p:cNvPr id="10" name="Picture 28" descr="天智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6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2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8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5752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1797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E080-9EDE-4F45-A8AE-D55242274524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A9C1-4273-4DC6-8A4E-755E12E315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0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00F7-A1CF-42EA-AF19-AD2E323B8A6F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6D70-A09E-484F-91F1-7243B50AD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44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9BA1-8C9E-430A-8455-4E237CF63AAA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4E41-892D-45D0-98C0-5DA47D522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01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818BA-3160-413D-8644-0AA2861FAE90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986DD-B718-45F2-9E26-CCC51481A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82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4AB33-33C2-45B7-9C74-D930ACCB8BE6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45477-EA47-4969-9680-B12944812E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13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FF2C-62C4-4B48-8E80-B01B6F12712A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EA1B-6F68-4F5B-A449-B8A9B8E2D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72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9D03B-807A-4790-89C3-CD38B25B0624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21C43-9BAB-41AA-9982-BC58BE246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58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FCD1F-534F-4E26-B5BF-AC570230F8EF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2500-BF40-4CB9-B993-F0B43D06D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56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4E3C6-8981-42F5-B600-0AA89626A5B2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8896D-9FE4-4AD2-8C2A-4DD785382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71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1394D-94BF-49B4-ACDA-C29F3D423F58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7D34D-9965-4994-960A-0025E501C0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69DD9-4964-443B-A2AE-0B63ADF9F9AD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A481F-7419-4E7C-95F5-F86866684E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8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42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5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7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19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769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pic>
        <p:nvPicPr>
          <p:cNvPr id="1027" name="Picture 35" descr="QQ截图2012042814123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3" descr="QQ截图2012042814154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grpSp>
        <p:nvGrpSpPr>
          <p:cNvPr id="103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457200" y="6400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http:www.sz-tz.org</a:t>
            </a:r>
            <a:endParaRPr lang="zh-CN" alt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035" name="Picture 36" descr="天智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  <p:sldLayoutId id="2147483707" r:id="rId12"/>
    <p:sldLayoutId id="2147483706" r:id="rId13"/>
    <p:sldLayoutId id="2147483705" r:id="rId14"/>
    <p:sldLayoutId id="2147483704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幼圆" pitchFamily="49" charset="-122"/>
          <a:ea typeface="幼圆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幼圆" pitchFamily="49" charset="-122"/>
          <a:ea typeface="幼圆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幼圆" pitchFamily="49" charset="-122"/>
          <a:ea typeface="幼圆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幼圆" pitchFamily="49" charset="-122"/>
          <a:ea typeface="幼圆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BDFD796-E1CD-4E69-B27A-3933D5B8E421}" type="datetimeFigureOut">
              <a:rPr lang="zh-CN" altLang="en-US"/>
              <a:pPr>
                <a:defRPr/>
              </a:pPr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ED2D031-6843-4838-8EBD-2C3912D755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7" r:id="rId2"/>
    <p:sldLayoutId id="2147483726" r:id="rId3"/>
    <p:sldLayoutId id="2147483725" r:id="rId4"/>
    <p:sldLayoutId id="2147483724" r:id="rId5"/>
    <p:sldLayoutId id="2147483723" r:id="rId6"/>
    <p:sldLayoutId id="2147483722" r:id="rId7"/>
    <p:sldLayoutId id="2147483721" r:id="rId8"/>
    <p:sldLayoutId id="2147483720" r:id="rId9"/>
    <p:sldLayoutId id="2147483719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7056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方正汉真广标简体"/>
                <a:ea typeface="方正汉真广标简体"/>
                <a:cs typeface="方正汉真广标简体"/>
              </a:rPr>
              <a:t>电子商务</a:t>
            </a:r>
            <a:r>
              <a:rPr lang="zh-CN" altLang="en-US" sz="3200" dirty="0" smtClean="0">
                <a:latin typeface="方正汉真广标简体"/>
                <a:ea typeface="方正汉真广标简体"/>
                <a:cs typeface="方正汉真广标简体"/>
              </a:rPr>
              <a:t>综合管理平台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www.sz-tz.org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电子商务综合管理平台：功能结构图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00024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28926" y="1785926"/>
            <a:ext cx="2928958" cy="4286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EZ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电子商务综合管理平台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2857496"/>
            <a:ext cx="1357322" cy="357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采购模块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2857496"/>
            <a:ext cx="1143008" cy="3476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销售模块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0430" y="2857496"/>
            <a:ext cx="1143008" cy="3476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仓储模块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5074" y="2857496"/>
            <a:ext cx="1143008" cy="3476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商品管理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57752" y="2857496"/>
            <a:ext cx="1143008" cy="3476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员工管理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72396" y="2857496"/>
            <a:ext cx="1143008" cy="3476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客户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126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查询计划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878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制定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计划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630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查询合同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382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起草合同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0134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签署合同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5918" y="3786190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执行合同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29586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顾客查询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6018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订单配货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00266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审核订单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4514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查询订单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86546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商品维护</a:t>
            </a:r>
          </a:p>
        </p:txBody>
      </p:sp>
      <p:sp>
        <p:nvSpPr>
          <p:cNvPr id="24" name="矩形 23"/>
          <p:cNvSpPr/>
          <p:nvPr/>
        </p:nvSpPr>
        <p:spPr>
          <a:xfrm>
            <a:off x="6500794" y="3786166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类别维护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00694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员工维护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4942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部门维护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29124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盘点记录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43372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库存盘点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57620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库存统计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71868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库房管理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71802" y="3786190"/>
            <a:ext cx="285784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取消订单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338" y="3786166"/>
            <a:ext cx="285752" cy="2286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厂商查询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214414" y="2357430"/>
            <a:ext cx="6929486" cy="7143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142976" y="2500306"/>
            <a:ext cx="7000924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>
            <a:off x="965174" y="2678108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2536811" y="2678108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7966099" y="2678108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5322893" y="2678108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608777" y="2678108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3894133" y="2678108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>
            <a:off x="4215604" y="23566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5400000">
            <a:off x="356366" y="3643316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00034" y="3500438"/>
            <a:ext cx="1428760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357422" y="350043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714744" y="350043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57818" y="3500438"/>
            <a:ext cx="285752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643702" y="3500438"/>
            <a:ext cx="285752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072462" y="3500438"/>
            <a:ext cx="285752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5400000">
            <a:off x="2214547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42910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928662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1214414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1500166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>
            <a:off x="1785918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rot="5400000">
            <a:off x="3071802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2786049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5400000">
            <a:off x="2500298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rot="5400000">
            <a:off x="3571868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rot="5400000">
            <a:off x="3857621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rot="5400000">
            <a:off x="4143373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rot="5400000">
            <a:off x="4429125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7929587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rot="5400000">
            <a:off x="8215339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>
            <a:off x="6786579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5400000">
            <a:off x="6500827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5400000">
            <a:off x="5500695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5400000">
            <a:off x="5214943" y="3643314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rot="5400000">
            <a:off x="1000100" y="3357562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6643703" y="3357562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rot="5400000">
            <a:off x="8072463" y="3357562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5400000">
            <a:off x="5357819" y="3357562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rot="5400000">
            <a:off x="3929058" y="3357562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rot="5400000">
            <a:off x="2643174" y="3357562"/>
            <a:ext cx="286544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电子商务综合管理平台：构建开发环境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1600200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928662" y="1714488"/>
            <a:ext cx="3886200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b="0" dirty="0" smtClean="0"/>
              <a:t>         </a:t>
            </a:r>
            <a:r>
              <a:rPr lang="zh-CN" altLang="en-US" dirty="0" smtClean="0"/>
              <a:t>操作系统</a:t>
            </a:r>
            <a:r>
              <a:rPr lang="zh-CN" altLang="en-US" b="0" dirty="0" smtClean="0"/>
              <a:t>：        </a:t>
            </a:r>
            <a:r>
              <a:rPr lang="en-US" altLang="zh-CN" b="0" dirty="0" smtClean="0"/>
              <a:t>Windows XP</a:t>
            </a:r>
            <a:endParaRPr lang="zh-CN" altLang="en-US" b="0" dirty="0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42910" y="171448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1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28662" y="2428868"/>
            <a:ext cx="387667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b="0" dirty="0" smtClean="0"/>
              <a:t>  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开发包</a:t>
            </a:r>
            <a:r>
              <a:rPr lang="zh-CN" altLang="en-US" b="0" dirty="0" smtClean="0"/>
              <a:t>：         </a:t>
            </a:r>
            <a:r>
              <a:rPr lang="en-US" altLang="zh-CN" b="0" dirty="0" smtClean="0"/>
              <a:t>jdk1.6</a:t>
            </a:r>
            <a:r>
              <a:rPr lang="zh-CN" altLang="en-US" b="0" dirty="0" smtClean="0"/>
              <a:t> </a:t>
            </a:r>
            <a:endParaRPr lang="zh-CN" altLang="en-US" b="0" dirty="0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42910" y="242886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928662" y="3857628"/>
            <a:ext cx="387667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b="0" dirty="0" smtClean="0"/>
              <a:t>            </a:t>
            </a:r>
            <a:r>
              <a:rPr lang="zh-CN" altLang="en-US" dirty="0" smtClean="0"/>
              <a:t>数据库</a:t>
            </a:r>
            <a:r>
              <a:rPr lang="zh-CN" altLang="en-US" b="0" dirty="0" smtClean="0"/>
              <a:t>：         </a:t>
            </a:r>
            <a:r>
              <a:rPr lang="en-US" altLang="zh-CN" b="0" dirty="0" err="1" smtClean="0"/>
              <a:t>MySQL</a:t>
            </a:r>
            <a:r>
              <a:rPr lang="en-US" altLang="zh-CN" b="0" dirty="0" smtClean="0"/>
              <a:t> 5</a:t>
            </a:r>
            <a:endParaRPr lang="zh-CN" altLang="en-US" b="0" dirty="0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642910" y="385762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4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857224" y="3143248"/>
            <a:ext cx="3929090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b="0" dirty="0" smtClean="0"/>
              <a:t>                   </a:t>
            </a:r>
            <a:r>
              <a:rPr lang="en-US" altLang="zh-CN" dirty="0" smtClean="0"/>
              <a:t>IDE</a:t>
            </a:r>
            <a:r>
              <a:rPr lang="en-US" altLang="zh-CN" b="0" dirty="0" smtClean="0"/>
              <a:t>:           </a:t>
            </a:r>
            <a:r>
              <a:rPr lang="en-US" altLang="zh-CN" b="0" dirty="0" err="1" smtClean="0"/>
              <a:t>MyEclipse</a:t>
            </a:r>
            <a:endParaRPr lang="zh-CN" altLang="en-US" b="0" dirty="0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642910" y="3143248"/>
            <a:ext cx="530782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28662" y="4572008"/>
            <a:ext cx="387667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b="0" dirty="0" smtClean="0"/>
              <a:t>     </a:t>
            </a:r>
            <a:r>
              <a:rPr lang="zh-CN" altLang="en-US" dirty="0" smtClean="0"/>
              <a:t>版本控制器</a:t>
            </a:r>
            <a:r>
              <a:rPr lang="zh-CN" altLang="en-US" b="0" dirty="0" smtClean="0"/>
              <a:t>：         </a:t>
            </a:r>
            <a:r>
              <a:rPr lang="en-US" altLang="zh-CN" b="0" dirty="0" err="1" smtClean="0"/>
              <a:t>svn</a:t>
            </a:r>
            <a:endParaRPr lang="zh-CN" altLang="en-US" b="0" dirty="0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2910" y="457200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5</a:t>
            </a:r>
          </a:p>
        </p:txBody>
      </p:sp>
      <p:sp>
        <p:nvSpPr>
          <p:cNvPr id="14" name="爆炸形 2 13"/>
          <p:cNvSpPr/>
          <p:nvPr/>
        </p:nvSpPr>
        <p:spPr>
          <a:xfrm>
            <a:off x="4857752" y="2000240"/>
            <a:ext cx="3857652" cy="35004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</a:rPr>
              <a:t>UTF-8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928662" y="5286388"/>
            <a:ext cx="3886200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b="0" dirty="0" smtClean="0"/>
              <a:t>         </a:t>
            </a:r>
            <a:r>
              <a:rPr lang="zh-CN" altLang="en-US" dirty="0" smtClean="0"/>
              <a:t>实现技术</a:t>
            </a:r>
            <a:r>
              <a:rPr lang="zh-CN" altLang="en-US" b="0" dirty="0" smtClean="0"/>
              <a:t>：        </a:t>
            </a:r>
            <a:r>
              <a:rPr lang="en-US" altLang="zh-CN" b="0" dirty="0" smtClean="0"/>
              <a:t>SSH(@||xml)</a:t>
            </a:r>
            <a:endParaRPr lang="zh-CN" altLang="en-US" b="0" dirty="0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642910" y="528638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356"/>
            <a:ext cx="8858312" cy="5635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电子商务综合管理平台：开发包组织结构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1600200"/>
            <a:ext cx="8534400" cy="46482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15008" y="2071678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源代码文件夹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8" y="5572140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日志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8" y="578645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Struts2</a:t>
            </a:r>
            <a:r>
              <a:rPr lang="zh-CN" altLang="en-US" sz="1200" dirty="0" smtClean="0"/>
              <a:t>总配置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2643182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Dao</a:t>
            </a:r>
            <a:r>
              <a:rPr lang="zh-CN" altLang="en-US" sz="1200" dirty="0" smtClean="0"/>
              <a:t>接口包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8" y="292893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Dao</a:t>
            </a:r>
            <a:r>
              <a:rPr lang="zh-CN" altLang="en-US" sz="1200" dirty="0" smtClean="0"/>
              <a:t>接口实现类包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8" y="328612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实体类包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8" y="3500438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Service</a:t>
            </a:r>
            <a:r>
              <a:rPr lang="zh-CN" altLang="en-US" sz="1200" dirty="0" smtClean="0"/>
              <a:t>接口包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8" y="3786190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Service</a:t>
            </a:r>
            <a:r>
              <a:rPr lang="zh-CN" altLang="en-US" sz="1200" dirty="0" smtClean="0"/>
              <a:t>接口实现类包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8" y="4071942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测试类包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8" y="435769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工具包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8" y="464344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Struts2</a:t>
            </a:r>
            <a:r>
              <a:rPr lang="zh-CN" altLang="en-US" sz="1200" dirty="0" smtClean="0"/>
              <a:t>肢体配置文件夹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5008" y="500063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Spring</a:t>
            </a:r>
            <a:r>
              <a:rPr lang="zh-CN" altLang="en-US" sz="1200" dirty="0" smtClean="0"/>
              <a:t>配置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715008" y="528638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Hibernate</a:t>
            </a:r>
            <a:r>
              <a:rPr lang="zh-CN" altLang="en-US" sz="1200" dirty="0" smtClean="0"/>
              <a:t>配置（自动生成表时用到）</a:t>
            </a:r>
          </a:p>
          <a:p>
            <a:pPr algn="l"/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15008" y="2357430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控制类包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321471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直接箭头连接符 24"/>
          <p:cNvCxnSpPr/>
          <p:nvPr/>
        </p:nvCxnSpPr>
        <p:spPr>
          <a:xfrm>
            <a:off x="2500298" y="2214554"/>
            <a:ext cx="30718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29058" y="250030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929058" y="278605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00496" y="3071810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29058" y="3429000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714744" y="421481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14810" y="392906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929058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14744" y="450057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14744" y="478632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29058" y="542926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9058" y="571501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86248" y="507207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500430" y="592933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356"/>
            <a:ext cx="8858312" cy="5635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电子商务综合管理平台：项目包组织结构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1600200"/>
            <a:ext cx="8534400" cy="46482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15008" y="185736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Web</a:t>
            </a:r>
            <a:r>
              <a:rPr lang="zh-CN" altLang="en-US" sz="1200" dirty="0" smtClean="0"/>
              <a:t>项目主文件夹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250030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</a:t>
            </a:r>
            <a:r>
              <a:rPr lang="en-US" altLang="zh-CN" sz="1200" dirty="0" err="1" smtClean="0"/>
              <a:t>js</a:t>
            </a:r>
            <a:r>
              <a:rPr lang="zh-CN" altLang="en-US" sz="1200" dirty="0" smtClean="0"/>
              <a:t>的文件夹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8" y="285749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</a:t>
            </a:r>
            <a:r>
              <a:rPr lang="en-US" altLang="zh-CN" sz="1200" dirty="0" err="1" smtClean="0"/>
              <a:t>jsp</a:t>
            </a:r>
            <a:r>
              <a:rPr lang="zh-CN" altLang="en-US" sz="1200" dirty="0" smtClean="0"/>
              <a:t>页面总文件夹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8" y="3143248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存放关于</a:t>
            </a:r>
            <a:r>
              <a:rPr lang="en-US" altLang="zh-CN" sz="1200" dirty="0" smtClean="0"/>
              <a:t>product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jsp</a:t>
            </a:r>
            <a:r>
              <a:rPr lang="zh-CN" altLang="en-US" sz="1200" dirty="0" smtClean="0"/>
              <a:t>页面的文件夹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8" y="3500438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存放公共的</a:t>
            </a:r>
            <a:r>
              <a:rPr lang="en-US" altLang="zh-CN" sz="1200" dirty="0" err="1" smtClean="0"/>
              <a:t>jsp</a:t>
            </a:r>
            <a:r>
              <a:rPr lang="zh-CN" altLang="en-US" sz="1200" dirty="0" smtClean="0"/>
              <a:t>页面的文件夹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8" y="378619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存放关于销售的</a:t>
            </a:r>
            <a:r>
              <a:rPr lang="en-US" altLang="zh-CN" sz="1200" dirty="0" err="1" smtClean="0"/>
              <a:t>jsp</a:t>
            </a:r>
            <a:r>
              <a:rPr lang="zh-CN" altLang="en-US" sz="1200" dirty="0" smtClean="0"/>
              <a:t>页面的文件夹</a:t>
            </a:r>
          </a:p>
          <a:p>
            <a:pPr algn="l"/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8" y="4429132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存放原型页面的文件夹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8" y="471488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</a:t>
            </a:r>
            <a:r>
              <a:rPr lang="en-US" altLang="zh-CN" sz="1200" dirty="0" err="1" smtClean="0"/>
              <a:t>css</a:t>
            </a:r>
            <a:r>
              <a:rPr lang="zh-CN" altLang="en-US" sz="1200" dirty="0" smtClean="0"/>
              <a:t>样式的文件夹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8" y="500063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WEB-INF</a:t>
            </a:r>
            <a:r>
              <a:rPr lang="zh-CN" altLang="en-US" sz="1200" dirty="0" smtClean="0"/>
              <a:t>文件夹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5008" y="535782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</a:t>
            </a:r>
            <a:r>
              <a:rPr lang="en-US" altLang="zh-CN" sz="1200" dirty="0" smtClean="0"/>
              <a:t>jar</a:t>
            </a:r>
            <a:r>
              <a:rPr lang="zh-CN" altLang="en-US" sz="1200" dirty="0" smtClean="0"/>
              <a:t>包的文件夹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715008" y="571501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Web</a:t>
            </a:r>
            <a:r>
              <a:rPr lang="zh-CN" altLang="en-US" sz="1200" dirty="0" smtClean="0"/>
              <a:t>配置文件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15008" y="221455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存放图片文件夹</a:t>
            </a:r>
            <a:endParaRPr lang="zh-CN" altLang="en-US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271464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5715008" y="4071942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/>
              <a:t>项目访问首页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43306" y="200024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643306" y="235743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071802" y="264318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214678" y="3000372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071934" y="3286124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857620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714744" y="3929066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214810" y="421481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71934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428992" y="485776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857620" y="514351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428992" y="5500702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143372" y="585789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电子商务综合管理平台：开发周期时间安排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1600200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928662" y="1714488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版本控制、项目导入、流程图的绘制                                一天</a:t>
            </a:r>
            <a:endParaRPr lang="zh-CN" altLang="en-US" dirty="0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42910" y="171448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1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28662" y="2428868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</a:t>
            </a:r>
            <a:r>
              <a:rPr lang="zh-CN" altLang="en-US" dirty="0" smtClean="0"/>
              <a:t>数据库的设计、用</a:t>
            </a:r>
            <a:r>
              <a:rPr lang="en-US" altLang="zh-CN" dirty="0" err="1" smtClean="0"/>
              <a:t>uml</a:t>
            </a:r>
            <a:r>
              <a:rPr lang="zh-CN" altLang="en-US" dirty="0" smtClean="0"/>
              <a:t>开发工具绘类图                                   一天</a:t>
            </a:r>
            <a:endParaRPr lang="zh-CN" altLang="en-US" dirty="0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42910" y="242886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928662" y="4572008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dirty="0" smtClean="0"/>
              <a:t>          项目展示层代码实现、集成测试                                           五天</a:t>
            </a:r>
            <a:endParaRPr lang="zh-CN" altLang="en-US" dirty="0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642910" y="457200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5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857224" y="3143248"/>
            <a:ext cx="7715304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  </a:t>
            </a:r>
            <a:r>
              <a:rPr lang="zh-CN" altLang="en-US" smtClean="0"/>
              <a:t>接口设计                                                                                一天</a:t>
            </a:r>
            <a:endParaRPr lang="zh-CN" altLang="en-US" dirty="0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642910" y="3143248"/>
            <a:ext cx="530782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28662" y="5286388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  </a:t>
            </a:r>
            <a:r>
              <a:rPr lang="zh-CN" altLang="en-US" dirty="0" smtClean="0"/>
              <a:t>验收、总结                                                                           二天</a:t>
            </a:r>
            <a:endParaRPr lang="zh-CN" altLang="en-US" dirty="0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2910" y="5286388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6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57224" y="3857628"/>
            <a:ext cx="7715304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  </a:t>
            </a:r>
            <a:r>
              <a:rPr lang="zh-CN" altLang="en-US" dirty="0" smtClean="0"/>
              <a:t>项目后台代码实现、单元测试 、集成测试                            二天</a:t>
            </a:r>
            <a:endParaRPr lang="zh-CN" altLang="en-US" dirty="0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642910" y="3857628"/>
            <a:ext cx="530782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电子商务综合管理平台：开发周期其他安排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1600200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928662" y="1928802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</a:t>
            </a:r>
            <a:r>
              <a:rPr lang="zh-CN" altLang="en-US" dirty="0" smtClean="0"/>
              <a:t>串讲（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开发步骤、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生命周期和开发步骤、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框架整合）</a:t>
            </a:r>
            <a:endParaRPr lang="zh-CN" altLang="en-US" dirty="0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42910" y="1928802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1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28662" y="2714620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dirty="0" smtClean="0"/>
              <a:t>         异常整理</a:t>
            </a:r>
            <a:endParaRPr lang="zh-CN" altLang="en-US" dirty="0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28624" y="2714620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928662" y="4286256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dirty="0" smtClean="0"/>
              <a:t>          修炼葵花宝典</a:t>
            </a:r>
            <a:endParaRPr lang="zh-CN" altLang="en-US" dirty="0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642910" y="4286256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4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857224" y="3500438"/>
            <a:ext cx="7715304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  </a:t>
            </a:r>
            <a:r>
              <a:rPr lang="zh-CN" altLang="en-US" dirty="0" smtClean="0"/>
              <a:t>问题研讨</a:t>
            </a:r>
            <a:endParaRPr lang="zh-CN" altLang="en-US" dirty="0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628624" y="3500438"/>
            <a:ext cx="530782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28662" y="5072074"/>
            <a:ext cx="7643866" cy="609600"/>
          </a:xfrm>
          <a:prstGeom prst="rect">
            <a:avLst/>
          </a:prstGeom>
          <a:solidFill>
            <a:srgbClr val="4D09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 smtClean="0"/>
              <a:t>           </a:t>
            </a:r>
            <a:r>
              <a:rPr lang="zh-CN" altLang="en-US" dirty="0" smtClean="0"/>
              <a:t>学习总结                                                                           </a:t>
            </a:r>
            <a:endParaRPr lang="zh-CN" altLang="en-US" dirty="0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2910" y="5072074"/>
            <a:ext cx="533400" cy="609600"/>
          </a:xfrm>
          <a:prstGeom prst="ellipse">
            <a:avLst/>
          </a:prstGeom>
          <a:gradFill rotWithShape="1">
            <a:gsLst>
              <a:gs pos="0">
                <a:srgbClr val="4D09D5"/>
              </a:gs>
              <a:gs pos="100000">
                <a:srgbClr val="4D09D5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电子商务综合管理平台：开发周期其他安排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1600200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728" y="3000372"/>
            <a:ext cx="685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THANK YOU!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电子商务综合管理平台：概述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000240"/>
            <a:ext cx="7643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</a:t>
            </a:r>
            <a:r>
              <a:rPr lang="en-US" sz="4000" dirty="0" smtClean="0"/>
              <a:t>EZ</a:t>
            </a:r>
            <a:r>
              <a:rPr lang="zh-CN" altLang="en-US" sz="4000" dirty="0" smtClean="0"/>
              <a:t>电子商务综合管理平台是一套比较完整的电子商务网站，可直接进行商业运营，其中管理页面包括以下几大模块：采购模块、销售模块、仓储模块、商品模块、员工模块和客户模块。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电子商务综合管理平台：采购模块概述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000240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采购模块概述</a:t>
            </a:r>
            <a:endParaRPr lang="en-US" altLang="zh-CN" sz="3600" dirty="0" smtClean="0"/>
          </a:p>
          <a:p>
            <a:r>
              <a:rPr lang="zh-CN" altLang="en-US" sz="3600" dirty="0" smtClean="0"/>
              <a:t>       </a:t>
            </a:r>
            <a:r>
              <a:rPr lang="zh-CN" altLang="en-US" sz="3600" b="0" dirty="0" smtClean="0"/>
              <a:t>采购总监针对货物需求制定采购计划，然后由采购部经理依据采购计划制定相应的采购合同，当采购经理或采购部员工和厂商签署合同后，执行合同并将厂商所发货物进行入库操作。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电子商务综合管理平台：销售模块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000241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销售模块</a:t>
            </a:r>
          </a:p>
          <a:p>
            <a:r>
              <a:rPr lang="zh-CN" altLang="en-US" sz="3600" dirty="0" smtClean="0"/>
              <a:t>       </a:t>
            </a:r>
            <a:r>
              <a:rPr lang="zh-CN" altLang="en-US" sz="3600" b="0" dirty="0" smtClean="0"/>
              <a:t>销售总监对未审核的订单进行审核，销售经理对审核通过后的订单进行配货，销售员对配货完成后的订单进行送货。其中总监可以完成对订单查询和删除操作，销售员可以完成对订单的取消操作。</a:t>
            </a:r>
          </a:p>
          <a:p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电子商务综合管理平台：仓储模块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000241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仓储模块</a:t>
            </a:r>
          </a:p>
          <a:p>
            <a:r>
              <a:rPr lang="zh-CN" altLang="en-US" sz="3600" dirty="0" smtClean="0"/>
              <a:t>        </a:t>
            </a:r>
            <a:r>
              <a:rPr lang="zh-CN" altLang="en-US" sz="3600" b="0" dirty="0" smtClean="0"/>
              <a:t>负责管理库房与货位信息的增改、删除、修改操作，商品库存信息的查询和盘点信息的记录和查询工作。</a:t>
            </a:r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电子商务综合管理平台：商品模块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2571744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商品模块</a:t>
            </a:r>
          </a:p>
          <a:p>
            <a:r>
              <a:rPr lang="zh-CN" altLang="en-US" sz="3600" b="0" dirty="0" smtClean="0"/>
              <a:t>      负责商品信息和类别信息的增加，修改，删除操作。</a:t>
            </a:r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电子商务综合管理平台：员工模块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714620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员工模块</a:t>
            </a:r>
          </a:p>
          <a:p>
            <a:r>
              <a:rPr lang="zh-CN" altLang="en-US" sz="3600" b="0" dirty="0" smtClean="0"/>
              <a:t>        人事部门员工通过该模块完成对公司内部门的维护和人员的维护。</a:t>
            </a:r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电子商务综合管理平台：客户模块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8" y="1571612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744830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客户模块</a:t>
            </a:r>
          </a:p>
          <a:p>
            <a:r>
              <a:rPr lang="zh-CN" altLang="en-US" sz="3600" dirty="0" smtClean="0"/>
              <a:t>         </a:t>
            </a:r>
            <a:r>
              <a:rPr lang="zh-CN" altLang="en-US" sz="3600" b="0" dirty="0" smtClean="0"/>
              <a:t>主要包括顾客的查询和厂商的添加、删除、修改、查询等功能。</a:t>
            </a:r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  <a:p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电子商务综合管理平台：系统预览（主界面）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1600200"/>
            <a:ext cx="8534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图片 11" descr="首页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14488"/>
            <a:ext cx="8072494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天智-商务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天智-商务</Template>
  <TotalTime>3287</TotalTime>
  <Words>688</Words>
  <Application>Microsoft Office PowerPoint</Application>
  <PresentationFormat>全屏显示(4:3)</PresentationFormat>
  <Paragraphs>126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方正汉真广标简体</vt:lpstr>
      <vt:lpstr>黑体</vt:lpstr>
      <vt:lpstr>宋体</vt:lpstr>
      <vt:lpstr>幼圆</vt:lpstr>
      <vt:lpstr>Arial</vt:lpstr>
      <vt:lpstr>Calibri</vt:lpstr>
      <vt:lpstr>Verdana</vt:lpstr>
      <vt:lpstr>Wingdings</vt:lpstr>
      <vt:lpstr>天智-商务</vt:lpstr>
      <vt:lpstr>自定义设计方案</vt:lpstr>
      <vt:lpstr>电子商务综合管理平台</vt:lpstr>
      <vt:lpstr>EZ电子商务综合管理平台：概述</vt:lpstr>
      <vt:lpstr>EZ电子商务综合管理平台：采购模块概述</vt:lpstr>
      <vt:lpstr>EZ电子商务综合管理平台：销售模块</vt:lpstr>
      <vt:lpstr>EZ电子商务综合管理平台：仓储模块</vt:lpstr>
      <vt:lpstr>EZ电子商务综合管理平台：商品模块</vt:lpstr>
      <vt:lpstr>EZ电子商务综合管理平台：员工模块</vt:lpstr>
      <vt:lpstr>EZ电子商务综合管理平台：客户模块</vt:lpstr>
      <vt:lpstr>EZ电子商务综合管理平台：系统预览（主界面）</vt:lpstr>
      <vt:lpstr>EZ电子商务综合管理平台：功能结构图</vt:lpstr>
      <vt:lpstr>EZ电子商务综合管理平台：构建开发环境</vt:lpstr>
      <vt:lpstr>EZ电子商务综合管理平台：开发包组织结构</vt:lpstr>
      <vt:lpstr>EZ电子商务综合管理平台：项目包组织结构</vt:lpstr>
      <vt:lpstr>EZ电子商务综合管理平台：开发周期时间安排</vt:lpstr>
      <vt:lpstr>EZ电子商务综合管理平台：开发周期其他安排</vt:lpstr>
      <vt:lpstr>EZ电子商务综合管理平台：开发周期其他安排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学习汇报</dc:title>
  <dc:creator>PC</dc:creator>
  <cp:lastModifiedBy>hujingling</cp:lastModifiedBy>
  <cp:revision>115</cp:revision>
  <dcterms:created xsi:type="dcterms:W3CDTF">2012-12-24T07:14:07Z</dcterms:created>
  <dcterms:modified xsi:type="dcterms:W3CDTF">2015-09-21T04:54:11Z</dcterms:modified>
</cp:coreProperties>
</file>