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27" r:id="rId2"/>
    <p:sldId id="326" r:id="rId3"/>
    <p:sldId id="328" r:id="rId4"/>
    <p:sldId id="331" r:id="rId5"/>
    <p:sldId id="329" r:id="rId6"/>
    <p:sldId id="339" r:id="rId7"/>
    <p:sldId id="330" r:id="rId8"/>
    <p:sldId id="332" r:id="rId9"/>
    <p:sldId id="333" r:id="rId10"/>
    <p:sldId id="335" r:id="rId11"/>
    <p:sldId id="340" r:id="rId12"/>
    <p:sldId id="334" r:id="rId13"/>
    <p:sldId id="310" r:id="rId14"/>
    <p:sldId id="336" r:id="rId15"/>
    <p:sldId id="259" r:id="rId16"/>
    <p:sldId id="30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3" autoAdjust="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7732-1712-406B-A7F2-6F01145AE14A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D6985-0EB1-48AF-9087-ED825B4D072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6985-0EB1-48AF-9087-ED825B4D0725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7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07/01/2015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vilaliens.com/images/software_engineering_explained.gif" TargetMode="External"/><Relationship Id="rId13" Type="http://schemas.openxmlformats.org/officeDocument/2006/relationships/hyperlink" Target="http://www.phdcomics.com/comics/archive/phd120804s.gif" TargetMode="External"/><Relationship Id="rId3" Type="http://schemas.openxmlformats.org/officeDocument/2006/relationships/hyperlink" Target="http://www.nosoloviajeros.com/imagenes/colombia/transmilenio.jpg" TargetMode="External"/><Relationship Id="rId7" Type="http://schemas.openxmlformats.org/officeDocument/2006/relationships/hyperlink" Target="http://www.projectsmart.co.uk/docs/chaos-report.pdf" TargetMode="External"/><Relationship Id="rId12" Type="http://schemas.openxmlformats.org/officeDocument/2006/relationships/hyperlink" Target="http://www.troyangrignon.com/dilbertsoftwarerequirements.jpg" TargetMode="External"/><Relationship Id="rId2" Type="http://schemas.openxmlformats.org/officeDocument/2006/relationships/hyperlink" Target="http://upload.wikimedia.org/wikipedia/commons/thumb/a/a2/Avianca_767-200_at_El_Dorado.JPG/800px-Avianca_767-200_at_El_Dorado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soreygarcia/ingenieria-de-software-para-dummies" TargetMode="External"/><Relationship Id="rId11" Type="http://schemas.openxmlformats.org/officeDocument/2006/relationships/hyperlink" Target="http://stuffthathappens.com/blog/2008/03/05/simplicity/" TargetMode="External"/><Relationship Id="rId5" Type="http://schemas.openxmlformats.org/officeDocument/2006/relationships/hyperlink" Target="http://www.fayerwayer.com/up/2008/06/iphone3g.jpg" TargetMode="External"/><Relationship Id="rId10" Type="http://schemas.openxmlformats.org/officeDocument/2006/relationships/hyperlink" Target="http://stackoverflow.com/questions/84556/whats-your-favorite-programmer-cartoon" TargetMode="External"/><Relationship Id="rId4" Type="http://schemas.openxmlformats.org/officeDocument/2006/relationships/hyperlink" Target="http://files.nireblog.com/blogs1/keniecita/files/celular-2.jpg" TargetMode="External"/><Relationship Id="rId9" Type="http://schemas.openxmlformats.org/officeDocument/2006/relationships/hyperlink" Target="http://sunnyday.mit.edu/accidents/Ariane5accidentreport.html" TargetMode="External"/><Relationship Id="rId14" Type="http://schemas.openxmlformats.org/officeDocument/2006/relationships/hyperlink" Target="http://www.phdcomics.com/comics/archive/phd011406s.gi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984" y="1503051"/>
            <a:ext cx="81369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Software Engineering</a:t>
            </a:r>
            <a:endParaRPr 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4638" y="3865116"/>
            <a:ext cx="6665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Course Structure and Design</a:t>
            </a:r>
            <a:endParaRPr lang="en-PH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Be </a:t>
            </a:r>
            <a:r>
              <a:rPr lang="en-PH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honest </a:t>
            </a:r>
            <a:r>
              <a:rPr lang="en-PH" dirty="0" smtClean="0">
                <a:latin typeface="Trebuchet MS" panose="020B0603020202020204" pitchFamily="34" charset="0"/>
              </a:rPr>
              <a:t>and very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informative</a:t>
            </a:r>
            <a:r>
              <a:rPr lang="en-PH" dirty="0" smtClean="0">
                <a:latin typeface="Trebuchet MS" panose="020B0603020202020204" pitchFamily="34" charset="0"/>
              </a:rPr>
              <a:t>. </a:t>
            </a: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This is used for assigning of roles and group.</a:t>
            </a: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Developer Profile Sheet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72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842336"/>
          </a:xfrm>
        </p:spPr>
        <p:txBody>
          <a:bodyPr anchor="ctr">
            <a:normAutofit/>
          </a:bodyPr>
          <a:lstStyle/>
          <a:p>
            <a:pPr marL="64008" indent="0" algn="ctr">
              <a:buNone/>
            </a:pPr>
            <a:r>
              <a:rPr lang="en-PH" sz="5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bit.ly/</a:t>
            </a:r>
            <a:r>
              <a:rPr lang="en-PH" sz="5400" dirty="0" err="1" smtClean="0">
                <a:solidFill>
                  <a:schemeClr val="accent1"/>
                </a:solidFill>
                <a:latin typeface="Trebuchet MS" panose="020B0603020202020204" pitchFamily="34" charset="0"/>
              </a:rPr>
              <a:t>dlsusofteng</a:t>
            </a:r>
            <a:endParaRPr lang="en-PH" sz="54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 Materials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564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Client Short List (2 per individual)</a:t>
            </a:r>
          </a:p>
          <a:p>
            <a:pPr marL="57835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Download the rubrics and course schedule </a:t>
            </a:r>
            <a:endParaRPr lang="en-PH" dirty="0" smtClean="0">
              <a:latin typeface="Trebuchet MS" panose="020B0603020202020204" pitchFamily="34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PH" sz="2800" dirty="0" smtClean="0">
                <a:latin typeface="Trebuchet MS" panose="020B0603020202020204" pitchFamily="34" charset="0"/>
              </a:rPr>
              <a:t>Read </a:t>
            </a:r>
            <a:r>
              <a:rPr lang="en-PH" sz="2800" dirty="0">
                <a:latin typeface="Trebuchet MS" panose="020B0603020202020204" pitchFamily="34" charset="0"/>
              </a:rPr>
              <a:t>the syllabus and take note of the course grading mechanics (</a:t>
            </a:r>
            <a:r>
              <a:rPr lang="en-PH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especially grounds for automatic failure</a:t>
            </a:r>
            <a:r>
              <a:rPr lang="en-PH" sz="2800" dirty="0">
                <a:latin typeface="Trebuchet MS" panose="020B0603020202020204" pitchFamily="34" charset="0"/>
              </a:rPr>
              <a:t>). </a:t>
            </a:r>
            <a:endParaRPr lang="en-PH" b="1" dirty="0" smtClean="0">
              <a:latin typeface="Trebuchet MS" panose="020B0603020202020204" pitchFamily="34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Read</a:t>
            </a:r>
            <a:r>
              <a:rPr lang="en-PH" dirty="0">
                <a:latin typeface="Trebuchet MS" panose="020B0603020202020204" pitchFamily="34" charset="0"/>
              </a:rPr>
              <a:t>: No Silver Bullet by Frederick P. Brooks (16 pages</a:t>
            </a:r>
            <a:r>
              <a:rPr lang="en-PH" dirty="0" smtClean="0">
                <a:latin typeface="Trebuchet MS" panose="020B0603020202020204" pitchFamily="34" charset="0"/>
              </a:rPr>
              <a:t>)</a:t>
            </a:r>
          </a:p>
          <a:p>
            <a:pPr marL="578358" indent="-514350">
              <a:buFont typeface="+mj-lt"/>
              <a:buAutoNum type="arabicPeriod"/>
            </a:pPr>
            <a:endParaRPr lang="en-PH" b="1" dirty="0">
              <a:latin typeface="Trebuchet MS" panose="020B0603020202020204" pitchFamily="34" charset="0"/>
            </a:endParaRPr>
          </a:p>
          <a:p>
            <a:endParaRPr lang="en-PH" dirty="0" smtClean="0">
              <a:latin typeface="Trebuchet MS" panose="020B0603020202020204" pitchFamily="34" charset="0"/>
            </a:endParaRP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End with an Assignment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56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r>
              <a:rPr lang="en-PH" dirty="0" smtClean="0">
                <a:latin typeface="Trebuchet MS" panose="020B0603020202020204" pitchFamily="34" charset="0"/>
              </a:rPr>
              <a:t>Read</a:t>
            </a:r>
            <a:r>
              <a:rPr lang="en-PH" dirty="0" smtClean="0">
                <a:latin typeface="Trebuchet MS" panose="020B0603020202020204" pitchFamily="34" charset="0"/>
              </a:rPr>
              <a:t>: No Silver Bullet by Frederick P. Brooks (16 pages)</a:t>
            </a:r>
          </a:p>
          <a:p>
            <a:pPr lvl="1"/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Read the guide questions </a:t>
            </a:r>
            <a:r>
              <a:rPr lang="en-PH" dirty="0" smtClean="0">
                <a:latin typeface="Trebuchet MS" panose="020B0603020202020204" pitchFamily="34" charset="0"/>
              </a:rPr>
              <a:t>BEFORE the article to help you understand/remember what the essay is about.</a:t>
            </a:r>
          </a:p>
          <a:p>
            <a:pPr lvl="1"/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Take down notes </a:t>
            </a:r>
            <a:r>
              <a:rPr lang="en-PH" dirty="0" smtClean="0">
                <a:latin typeface="Trebuchet MS" panose="020B0603020202020204" pitchFamily="34" charset="0"/>
              </a:rPr>
              <a:t>of important </a:t>
            </a:r>
            <a:r>
              <a:rPr lang="en-PH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points </a:t>
            </a:r>
            <a:r>
              <a:rPr lang="en-PH" dirty="0" smtClean="0">
                <a:latin typeface="Trebuchet MS" panose="020B0603020202020204" pitchFamily="34" charset="0"/>
              </a:rPr>
              <a:t>that you liked or </a:t>
            </a:r>
            <a:r>
              <a:rPr lang="en-PH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can relate to</a:t>
            </a:r>
            <a:r>
              <a:rPr lang="en-PH" dirty="0" smtClean="0">
                <a:latin typeface="Trebuchet MS" panose="020B0603020202020204" pitchFamily="34" charset="0"/>
              </a:rPr>
              <a:t>. </a:t>
            </a:r>
          </a:p>
          <a:p>
            <a:pPr lvl="1"/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Take note of </a:t>
            </a:r>
            <a:r>
              <a:rPr lang="en-PH" dirty="0" smtClean="0">
                <a:latin typeface="Trebuchet MS" panose="020B0603020202020204" pitchFamily="34" charset="0"/>
              </a:rPr>
              <a:t>concepts/points that </a:t>
            </a:r>
            <a:r>
              <a:rPr lang="en-PH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did not make sense </a:t>
            </a:r>
            <a:r>
              <a:rPr lang="en-PH" dirty="0" smtClean="0">
                <a:latin typeface="Trebuchet MS" panose="020B0603020202020204" pitchFamily="34" charset="0"/>
              </a:rPr>
              <a:t>to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Homework #4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37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>
                <a:latin typeface="Trebuchet MS" panose="020B0603020202020204" pitchFamily="34" charset="0"/>
              </a:rPr>
              <a:t>According to the author, why is developing software hard?</a:t>
            </a:r>
          </a:p>
          <a:p>
            <a:r>
              <a:rPr lang="en-PH" dirty="0">
                <a:latin typeface="Trebuchet MS" panose="020B0603020202020204" pitchFamily="34" charset="0"/>
              </a:rPr>
              <a:t>Why did past breakthroughs fail in solving essential difficulties? </a:t>
            </a:r>
          </a:p>
          <a:p>
            <a:r>
              <a:rPr lang="en-PH" dirty="0">
                <a:latin typeface="Trebuchet MS" panose="020B0603020202020204" pitchFamily="34" charset="0"/>
              </a:rPr>
              <a:t>What are some promising "silver bullets" developed?</a:t>
            </a:r>
          </a:p>
          <a:p>
            <a:r>
              <a:rPr lang="en-PH" dirty="0">
                <a:latin typeface="Trebuchet MS" panose="020B0603020202020204" pitchFamily="34" charset="0"/>
              </a:rPr>
              <a:t>Have you personally experienced these difficulties? How did you address them?</a:t>
            </a:r>
          </a:p>
          <a:p>
            <a:r>
              <a:rPr lang="en-PH" dirty="0">
                <a:latin typeface="Trebuchet MS" panose="020B0603020202020204" pitchFamily="34" charset="0"/>
              </a:rPr>
              <a:t>Of the mentioned difficulties, which is more challenging to address? Why?</a:t>
            </a:r>
          </a:p>
          <a:p>
            <a:r>
              <a:rPr lang="en-PH" dirty="0">
                <a:latin typeface="Trebuchet MS" panose="020B0603020202020204" pitchFamily="34" charset="0"/>
              </a:rPr>
              <a:t>The article was written in 1980. Do you think the article's arguments are obsolete? Why? </a:t>
            </a:r>
          </a:p>
          <a:p>
            <a:r>
              <a:rPr lang="en-PH" dirty="0">
                <a:latin typeface="Trebuchet MS" panose="020B0603020202020204" pitchFamily="34" charset="0"/>
              </a:rPr>
              <a:t>What is the main point of the article?</a:t>
            </a: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Homework #4 Guide Questions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07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>
                <a:hlinkClick r:id="rId2"/>
              </a:rPr>
              <a:t>http://upload.wikimedia.org/wikipedia/commons/thumb/a/a2/Avianca_767-200_at_El_Dorado.JPG/800px-Avianca_767-200_at_El_Dorado.JPG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3"/>
              </a:rPr>
              <a:t>http://www.nosoloviajeros.com/imagenes/colombia/transmilenio.jpg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4"/>
              </a:rPr>
              <a:t>http://files.nireblog.com/blogs1/keniecita/files/celular-2.jpg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5"/>
              </a:rPr>
              <a:t>http://www.fayerwayer.com/up/2008/06/iphone3g.jpg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6"/>
              </a:rPr>
              <a:t>http://www.slideshare.net/soreygarcia/ingenieria-de-software-para-dummies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7"/>
              </a:rPr>
              <a:t>http://www.projectsmart.co.uk/docs/chaos-report.pdf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8"/>
              </a:rPr>
              <a:t>http://www.evilaliens.com/images/software_engineering_explained.gif</a:t>
            </a:r>
            <a:endParaRPr lang="es-ES" dirty="0" smtClean="0"/>
          </a:p>
          <a:p>
            <a:r>
              <a:rPr lang="es-ES" dirty="0" smtClean="0">
                <a:hlinkClick r:id="rId9"/>
              </a:rPr>
              <a:t>http://sunnyday.mit.edu/accidents/Ariane5accidentreport.html</a:t>
            </a:r>
            <a:endParaRPr lang="es-ES" dirty="0" smtClean="0"/>
          </a:p>
          <a:p>
            <a:r>
              <a:rPr lang="es-ES" dirty="0" smtClean="0">
                <a:hlinkClick r:id="rId10"/>
              </a:rPr>
              <a:t>http://stackoverflow.com/questions/84556/whats-your-favorite-programmer-cartoon</a:t>
            </a:r>
            <a:r>
              <a:rPr lang="es-ES" dirty="0" smtClean="0"/>
              <a:t> </a:t>
            </a:r>
          </a:p>
          <a:p>
            <a:r>
              <a:rPr lang="es-ES" dirty="0" smtClean="0">
                <a:hlinkClick r:id="rId11"/>
              </a:rPr>
              <a:t>http://stuffthathappens.com/blog/2008/03/05/simplicity/</a:t>
            </a:r>
            <a:endParaRPr lang="es-ES" dirty="0" smtClean="0"/>
          </a:p>
          <a:p>
            <a:r>
              <a:rPr lang="es-ES" dirty="0" smtClean="0">
                <a:hlinkClick r:id="rId12"/>
              </a:rPr>
              <a:t>http://www.troyangrignon.com/dilbertsoftwarerequirements.jpg</a:t>
            </a:r>
            <a:endParaRPr lang="es-ES" dirty="0" smtClean="0"/>
          </a:p>
          <a:p>
            <a:r>
              <a:rPr lang="es-ES" dirty="0" smtClean="0">
                <a:hlinkClick r:id="rId13"/>
              </a:rPr>
              <a:t>http://www.phdcomics.com/comics/archive/phd120804s.gif</a:t>
            </a:r>
            <a:endParaRPr lang="es-ES" dirty="0" smtClean="0"/>
          </a:p>
          <a:p>
            <a:r>
              <a:rPr lang="es-ES" dirty="0" smtClean="0">
                <a:hlinkClick r:id="rId14"/>
              </a:rPr>
              <a:t>http://www.phdcomics.com/comics/archive/phd011406s.gif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References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PH" sz="4400" dirty="0" smtClean="0">
                <a:latin typeface="Trebuchet MS" panose="020B0603020202020204" pitchFamily="34" charset="0"/>
              </a:rPr>
              <a:t>Who am I?</a:t>
            </a:r>
            <a:endParaRPr lang="en-PH" sz="4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PH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Project-Based (Work Environment Simulation)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8 to 10 member teams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Role-Based Specific Outputs </a:t>
            </a:r>
            <a:r>
              <a:rPr lang="en-PH" dirty="0">
                <a:latin typeface="Trebuchet MS" panose="020B0603020202020204" pitchFamily="34" charset="0"/>
              </a:rPr>
              <a:t>(Analyst, Dev, &amp; QA) </a:t>
            </a:r>
            <a:endParaRPr lang="en-PH" dirty="0" smtClean="0">
              <a:latin typeface="Trebuchet MS" panose="020B0603020202020204" pitchFamily="34" charset="0"/>
            </a:endParaRPr>
          </a:p>
          <a:p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Process and Output Oriented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Working Software: 8</a:t>
            </a:r>
            <a:r>
              <a:rPr lang="en-PH" baseline="30000" dirty="0" smtClean="0">
                <a:latin typeface="Trebuchet MS" panose="020B0603020202020204" pitchFamily="34" charset="0"/>
              </a:rPr>
              <a:t>th</a:t>
            </a:r>
            <a:r>
              <a:rPr lang="en-PH" dirty="0" smtClean="0">
                <a:latin typeface="Trebuchet MS" panose="020B0603020202020204" pitchFamily="34" charset="0"/>
              </a:rPr>
              <a:t> and 13</a:t>
            </a:r>
            <a:r>
              <a:rPr lang="en-PH" baseline="30000" dirty="0" smtClean="0">
                <a:latin typeface="Trebuchet MS" panose="020B0603020202020204" pitchFamily="34" charset="0"/>
              </a:rPr>
              <a:t>th</a:t>
            </a:r>
            <a:r>
              <a:rPr lang="en-PH" dirty="0" smtClean="0">
                <a:latin typeface="Trebuchet MS" panose="020B0603020202020204" pitchFamily="34" charset="0"/>
              </a:rPr>
              <a:t> Week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Start to End Development (real client)</a:t>
            </a: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 Structure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20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Progressive </a:t>
            </a:r>
          </a:p>
          <a:p>
            <a:pPr marL="537210" lvl="1" indent="0">
              <a:buNone/>
            </a:pPr>
            <a:r>
              <a:rPr lang="en-PH" sz="2800" dirty="0" smtClean="0">
                <a:latin typeface="Trebuchet MS" panose="020B0603020202020204" pitchFamily="34" charset="0"/>
              </a:rPr>
              <a:t>Progressive </a:t>
            </a:r>
            <a:r>
              <a:rPr lang="en-PH" sz="2800" dirty="0">
                <a:latin typeface="Trebuchet MS" panose="020B0603020202020204" pitchFamily="34" charset="0"/>
              </a:rPr>
              <a:t>grading is used for </a:t>
            </a:r>
            <a:r>
              <a:rPr lang="en-PH" sz="2800" dirty="0">
                <a:solidFill>
                  <a:schemeClr val="accent3"/>
                </a:solidFill>
                <a:latin typeface="Trebuchet MS" panose="020B0603020202020204" pitchFamily="34" charset="0"/>
              </a:rPr>
              <a:t>project </a:t>
            </a:r>
            <a:r>
              <a:rPr lang="en-PH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deliverables</a:t>
            </a:r>
            <a:r>
              <a:rPr lang="en-PH" sz="2800" dirty="0" smtClean="0">
                <a:solidFill>
                  <a:srgbClr val="FFFF00"/>
                </a:solidFill>
                <a:latin typeface="Trebuchet MS" panose="020B0603020202020204" pitchFamily="34" charset="0"/>
              </a:rPr>
              <a:t> </a:t>
            </a:r>
            <a:r>
              <a:rPr lang="en-PH" sz="2800" dirty="0" smtClean="0">
                <a:latin typeface="Trebuchet MS" panose="020B0603020202020204" pitchFamily="34" charset="0"/>
              </a:rPr>
              <a:t>and </a:t>
            </a:r>
            <a:r>
              <a:rPr lang="en-PH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reflection paper </a:t>
            </a:r>
            <a:r>
              <a:rPr lang="en-PH" sz="2800" dirty="0">
                <a:latin typeface="Trebuchet MS" panose="020B0603020202020204" pitchFamily="34" charset="0"/>
              </a:rPr>
              <a:t>only. </a:t>
            </a:r>
            <a:r>
              <a:rPr lang="en-PH" sz="2800" dirty="0" smtClean="0">
                <a:latin typeface="Trebuchet MS" panose="020B0603020202020204" pitchFamily="34" charset="0"/>
              </a:rPr>
              <a:t>Draft or initial works can be submitted </a:t>
            </a:r>
            <a:r>
              <a:rPr lang="en-PH" sz="2800" dirty="0">
                <a:latin typeface="Trebuchet MS" panose="020B0603020202020204" pitchFamily="34" charset="0"/>
              </a:rPr>
              <a:t>for feedback without a dent on your final grade</a:t>
            </a:r>
            <a:r>
              <a:rPr lang="en-PH" sz="2800" dirty="0" smtClean="0">
                <a:latin typeface="Trebuchet MS" panose="020B0603020202020204" pitchFamily="34" charset="0"/>
              </a:rPr>
              <a:t>.</a:t>
            </a:r>
          </a:p>
          <a:p>
            <a:pPr marL="537210" lvl="1" indent="0">
              <a:buNone/>
            </a:pPr>
            <a:endParaRPr lang="en-PH" sz="2800" dirty="0">
              <a:latin typeface="Trebuchet MS" panose="020B0603020202020204" pitchFamily="34" charset="0"/>
            </a:endParaRPr>
          </a:p>
          <a:p>
            <a:pPr marL="537210" lvl="1" indent="0">
              <a:buNone/>
            </a:pPr>
            <a:r>
              <a:rPr lang="en-PH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Learning from your mistakes </a:t>
            </a:r>
            <a:r>
              <a:rPr lang="en-PH" sz="2800" dirty="0" smtClean="0">
                <a:latin typeface="Trebuchet MS" panose="020B0603020202020204" pitchFamily="34" charset="0"/>
              </a:rPr>
              <a:t>is highly </a:t>
            </a:r>
            <a:r>
              <a:rPr lang="en-PH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rewarded</a:t>
            </a:r>
            <a:r>
              <a:rPr lang="en-PH" sz="2800" dirty="0" smtClean="0">
                <a:latin typeface="Trebuchet MS" panose="020B0603020202020204" pitchFamily="34" charset="0"/>
              </a:rPr>
              <a:t>. Continuous improvement is highly encouraged.</a:t>
            </a:r>
            <a:endParaRPr lang="en-PH" sz="2800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Grading Scheme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6412686"/>
            <a:ext cx="6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*Read the Syllabus for  complete list of Course Mechan</a:t>
            </a:r>
            <a:r>
              <a:rPr lang="en-PH" dirty="0" smtClean="0"/>
              <a:t>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64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solidFill>
                  <a:srgbClr val="92D050"/>
                </a:solidFill>
                <a:latin typeface="Trebuchet MS" panose="020B0603020202020204" pitchFamily="34" charset="0"/>
              </a:rPr>
              <a:t>Deduction Mechanics</a:t>
            </a:r>
            <a:r>
              <a:rPr lang="en-PH" dirty="0">
                <a:latin typeface="Trebuchet MS" panose="020B0603020202020204" pitchFamily="34" charset="0"/>
              </a:rPr>
              <a:t/>
            </a:r>
            <a:br>
              <a:rPr lang="en-PH" dirty="0">
                <a:latin typeface="Trebuchet MS" panose="020B0603020202020204" pitchFamily="34" charset="0"/>
              </a:rPr>
            </a:br>
            <a:r>
              <a:rPr lang="en-PH" dirty="0">
                <a:latin typeface="Trebuchet MS" panose="020B0603020202020204" pitchFamily="34" charset="0"/>
              </a:rPr>
              <a:t>Some requirements do not add to your final  grade but when missed, </a:t>
            </a:r>
            <a:r>
              <a:rPr lang="en-PH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deduct </a:t>
            </a:r>
            <a:r>
              <a:rPr lang="en-PH" dirty="0">
                <a:latin typeface="Trebuchet MS" panose="020B0603020202020204" pitchFamily="34" charset="0"/>
              </a:rPr>
              <a:t>instead. (</a:t>
            </a:r>
            <a:r>
              <a:rPr lang="en-PH" dirty="0" smtClean="0">
                <a:latin typeface="Trebuchet MS" panose="020B0603020202020204" pitchFamily="34" charset="0"/>
              </a:rPr>
              <a:t>home works </a:t>
            </a:r>
            <a:r>
              <a:rPr lang="en-PH" dirty="0">
                <a:latin typeface="Trebuchet MS" panose="020B0603020202020204" pitchFamily="34" charset="0"/>
              </a:rPr>
              <a:t>and online quizzes</a:t>
            </a:r>
            <a:r>
              <a:rPr lang="en-PH" dirty="0" smtClean="0">
                <a:latin typeface="Trebuchet MS" panose="020B0603020202020204" pitchFamily="34" charset="0"/>
              </a:rPr>
              <a:t>)</a:t>
            </a:r>
            <a:br>
              <a:rPr lang="en-PH" dirty="0" smtClean="0">
                <a:latin typeface="Trebuchet MS" panose="020B0603020202020204" pitchFamily="34" charset="0"/>
              </a:rPr>
            </a:br>
            <a:r>
              <a:rPr lang="en-PH" dirty="0" smtClean="0">
                <a:latin typeface="Trebuchet MS" panose="020B0603020202020204" pitchFamily="34" charset="0"/>
              </a:rPr>
              <a:t/>
            </a:r>
            <a:br>
              <a:rPr lang="en-PH" dirty="0" smtClean="0">
                <a:latin typeface="Trebuchet MS" panose="020B0603020202020204" pitchFamily="34" charset="0"/>
              </a:rPr>
            </a:br>
            <a:r>
              <a:rPr lang="en-PH" dirty="0" smtClean="0">
                <a:latin typeface="Trebuchet MS" panose="020B0603020202020204" pitchFamily="34" charset="0"/>
              </a:rPr>
              <a:t>Missed </a:t>
            </a:r>
            <a:r>
              <a:rPr lang="en-PH" dirty="0" err="1" smtClean="0">
                <a:latin typeface="Trebuchet MS" panose="020B0603020202020204" pitchFamily="34" charset="0"/>
              </a:rPr>
              <a:t>homeworks</a:t>
            </a:r>
            <a:r>
              <a:rPr lang="en-PH" dirty="0" smtClean="0">
                <a:latin typeface="Trebuchet MS" panose="020B0603020202020204" pitchFamily="34" charset="0"/>
              </a:rPr>
              <a:t>/quizzes </a:t>
            </a:r>
            <a:r>
              <a:rPr lang="en-PH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cannot be made up or submitted</a:t>
            </a:r>
            <a:r>
              <a:rPr lang="en-PH" dirty="0" smtClean="0">
                <a:latin typeface="Trebuchet MS" panose="020B0603020202020204" pitchFamily="34" charset="0"/>
              </a:rPr>
              <a:t> after the deadline.</a:t>
            </a:r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Grading Scheme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6412686"/>
            <a:ext cx="6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*Read the Syllabus for  complete list of Course Mechan</a:t>
            </a:r>
            <a:r>
              <a:rPr lang="en-PH" dirty="0" smtClean="0"/>
              <a:t>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531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82808"/>
            <a:ext cx="8570471" cy="4572000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Trebuchet MS" panose="020B0603020202020204" pitchFamily="34" charset="0"/>
              </a:rPr>
              <a:t>Project Deliverables (up to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2.0</a:t>
            </a:r>
            <a:r>
              <a:rPr lang="en-PH" dirty="0" smtClean="0">
                <a:latin typeface="Trebuchet MS" panose="020B0603020202020204" pitchFamily="34" charset="0"/>
              </a:rPr>
              <a:t> of final grade) </a:t>
            </a:r>
          </a:p>
          <a:p>
            <a:endParaRPr lang="en-PH" dirty="0">
              <a:latin typeface="Trebuchet MS" panose="020B0603020202020204" pitchFamily="34" charset="0"/>
            </a:endParaRPr>
          </a:p>
          <a:p>
            <a:r>
              <a:rPr lang="en-PH" dirty="0" smtClean="0">
                <a:latin typeface="Trebuchet MS" panose="020B0603020202020204" pitchFamily="34" charset="0"/>
              </a:rPr>
              <a:t>Individual Reflection (up to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1.0</a:t>
            </a:r>
            <a:r>
              <a:rPr lang="en-PH" dirty="0" smtClean="0">
                <a:latin typeface="Trebuchet MS" panose="020B0603020202020204" pitchFamily="34" charset="0"/>
              </a:rPr>
              <a:t> of final grade)</a:t>
            </a:r>
            <a:br>
              <a:rPr lang="en-PH" dirty="0" smtClean="0">
                <a:latin typeface="Trebuchet MS" panose="020B0603020202020204" pitchFamily="34" charset="0"/>
              </a:rPr>
            </a:br>
            <a:endParaRPr lang="en-PH" dirty="0">
              <a:latin typeface="Trebuchet MS" panose="020B0603020202020204" pitchFamily="34" charset="0"/>
            </a:endParaRPr>
          </a:p>
          <a:p>
            <a:r>
              <a:rPr lang="en-PH" dirty="0" smtClean="0">
                <a:latin typeface="Trebuchet MS" panose="020B0603020202020204" pitchFamily="34" charset="0"/>
              </a:rPr>
              <a:t>Client Acceptance (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0.5</a:t>
            </a:r>
            <a:r>
              <a:rPr lang="en-PH" dirty="0" smtClean="0">
                <a:latin typeface="Trebuchet MS" panose="020B0603020202020204" pitchFamily="34" charset="0"/>
              </a:rPr>
              <a:t>)</a:t>
            </a: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  <a:p>
            <a:r>
              <a:rPr lang="en-PH" dirty="0" smtClean="0">
                <a:latin typeface="Trebuchet MS" panose="020B0603020202020204" pitchFamily="34" charset="0"/>
              </a:rPr>
              <a:t>Advanced SE </a:t>
            </a:r>
            <a:r>
              <a:rPr lang="en-PH" dirty="0" smtClean="0">
                <a:latin typeface="Trebuchet MS" panose="020B0603020202020204" pitchFamily="34" charset="0"/>
              </a:rPr>
              <a:t>Practices or Best Project </a:t>
            </a:r>
            <a:r>
              <a:rPr lang="en-PH" dirty="0" smtClean="0">
                <a:latin typeface="Trebuchet MS" panose="020B0603020202020204" pitchFamily="34" charset="0"/>
              </a:rPr>
              <a:t>(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0.5</a:t>
            </a:r>
            <a:r>
              <a:rPr lang="en-PH" dirty="0" smtClean="0">
                <a:latin typeface="Trebuchet MS" panose="020B0603020202020204" pitchFamily="34" charset="0"/>
              </a:rPr>
              <a:t>)</a:t>
            </a: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 Requirements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6412686"/>
            <a:ext cx="6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*Read the Syllabus for  complete list of Course Mechan</a:t>
            </a:r>
            <a:r>
              <a:rPr lang="en-PH" dirty="0" smtClean="0"/>
              <a:t>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07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Trebuchet MS" panose="020B0603020202020204" pitchFamily="34" charset="0"/>
              </a:rPr>
              <a:t>Deductive (</a:t>
            </a:r>
            <a:r>
              <a:rPr lang="en-PH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- 0.5</a:t>
            </a:r>
            <a:r>
              <a:rPr lang="en-PH" dirty="0" smtClean="0">
                <a:latin typeface="Trebuchet MS" panose="020B0603020202020204" pitchFamily="34" charset="0"/>
              </a:rPr>
              <a:t>)</a:t>
            </a:r>
          </a:p>
          <a:p>
            <a:pPr lvl="1"/>
            <a:r>
              <a:rPr lang="en-PH" sz="2800" dirty="0" smtClean="0">
                <a:latin typeface="Trebuchet MS" panose="020B0603020202020204" pitchFamily="34" charset="0"/>
              </a:rPr>
              <a:t>Home Works </a:t>
            </a:r>
            <a:br>
              <a:rPr lang="en-PH" sz="2800" dirty="0" smtClean="0">
                <a:latin typeface="Trebuchet MS" panose="020B0603020202020204" pitchFamily="34" charset="0"/>
              </a:rPr>
            </a:br>
            <a:r>
              <a:rPr lang="en-PH" sz="2800" dirty="0" smtClean="0">
                <a:latin typeface="Trebuchet MS" panose="020B0603020202020204" pitchFamily="34" charset="0"/>
              </a:rPr>
              <a:t>Everyone </a:t>
            </a:r>
            <a:r>
              <a:rPr lang="en-PH" sz="2800" dirty="0" smtClean="0">
                <a:latin typeface="Trebuchet MS" panose="020B0603020202020204" pitchFamily="34" charset="0"/>
              </a:rPr>
              <a:t>needs to acquire the </a:t>
            </a:r>
            <a:r>
              <a:rPr lang="en-PH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fundamental skills</a:t>
            </a:r>
            <a:r>
              <a:rPr lang="en-PH" sz="28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PH" sz="2800" dirty="0" smtClean="0">
                <a:latin typeface="Trebuchet MS" panose="020B0603020202020204" pitchFamily="34" charset="0"/>
              </a:rPr>
              <a:t>in all stages of SW Dev Process </a:t>
            </a:r>
            <a:r>
              <a:rPr lang="en-PH" sz="2400" dirty="0" smtClean="0">
                <a:latin typeface="Trebuchet MS" panose="020B0603020202020204" pitchFamily="34" charset="0"/>
              </a:rPr>
              <a:t>(</a:t>
            </a:r>
            <a:r>
              <a:rPr lang="en-PH" sz="2400" dirty="0" err="1" smtClean="0">
                <a:latin typeface="Trebuchet MS" panose="020B0603020202020204" pitchFamily="34" charset="0"/>
              </a:rPr>
              <a:t>Req’ts</a:t>
            </a:r>
            <a:r>
              <a:rPr lang="en-PH" sz="2400" dirty="0" smtClean="0">
                <a:latin typeface="Trebuchet MS" panose="020B0603020202020204" pitchFamily="34" charset="0"/>
              </a:rPr>
              <a:t> Analysis, Design, Development, Testing).</a:t>
            </a:r>
            <a:endParaRPr lang="en-PH" sz="2800" dirty="0" smtClean="0">
              <a:latin typeface="Trebuchet MS" panose="020B0603020202020204" pitchFamily="34" charset="0"/>
            </a:endParaRPr>
          </a:p>
          <a:p>
            <a:pPr lvl="1"/>
            <a:r>
              <a:rPr lang="en-PH" sz="2800" dirty="0" smtClean="0">
                <a:latin typeface="Trebuchet MS" panose="020B0603020202020204" pitchFamily="34" charset="0"/>
              </a:rPr>
              <a:t>Online Quizzes</a:t>
            </a:r>
            <a:br>
              <a:rPr lang="en-PH" sz="2800" dirty="0" smtClean="0">
                <a:latin typeface="Trebuchet MS" panose="020B0603020202020204" pitchFamily="34" charset="0"/>
              </a:rPr>
            </a:br>
            <a:r>
              <a:rPr lang="en-PH" sz="2800" dirty="0" smtClean="0">
                <a:latin typeface="Trebuchet MS" panose="020B0603020202020204" pitchFamily="34" charset="0"/>
              </a:rPr>
              <a:t>We need you to be able to </a:t>
            </a:r>
            <a:r>
              <a:rPr lang="en-PH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communicate </a:t>
            </a:r>
            <a:r>
              <a:rPr lang="en-PH" sz="2800" dirty="0" smtClean="0">
                <a:latin typeface="Trebuchet MS" panose="020B0603020202020204" pitchFamily="34" charset="0"/>
              </a:rPr>
              <a:t>using </a:t>
            </a:r>
            <a:r>
              <a:rPr lang="en-PH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proper SE language </a:t>
            </a:r>
            <a:r>
              <a:rPr lang="en-PH" sz="2800" dirty="0" smtClean="0">
                <a:latin typeface="Trebuchet MS" panose="020B0603020202020204" pitchFamily="34" charset="0"/>
              </a:rPr>
              <a:t>with your future colleagues.</a:t>
            </a:r>
          </a:p>
          <a:p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 Requirements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32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260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PH" sz="35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Experiential</a:t>
            </a:r>
            <a:endParaRPr lang="en-PH" sz="4400" b="1" dirty="0" smtClean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sz="2800" dirty="0" smtClean="0">
                <a:latin typeface="Trebuchet MS" panose="020B0603020202020204" pitchFamily="34" charset="0"/>
              </a:rPr>
              <a:t>Your software project and classroom activities are the best sources of learning. Not me.</a:t>
            </a:r>
          </a:p>
          <a:p>
            <a:pPr marL="64008" indent="0">
              <a:buNone/>
            </a:pPr>
            <a:endParaRPr lang="en-PH" sz="3600" dirty="0">
              <a:solidFill>
                <a:srgbClr val="00B0F0"/>
              </a:solidFill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sz="36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Metacognition</a:t>
            </a:r>
            <a:endParaRPr lang="en-PH" sz="3600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sz="2800" dirty="0" smtClean="0">
                <a:latin typeface="Trebuchet MS" panose="020B0603020202020204" pitchFamily="34" charset="0"/>
              </a:rPr>
              <a:t>Be </a:t>
            </a:r>
            <a:r>
              <a:rPr lang="en-PH" sz="2800" dirty="0" smtClean="0">
                <a:latin typeface="Trebuchet MS" panose="020B0603020202020204" pitchFamily="34" charset="0"/>
              </a:rPr>
              <a:t>aware of your learning or lack of it.</a:t>
            </a:r>
          </a:p>
          <a:p>
            <a:pPr lvl="3"/>
            <a:r>
              <a:rPr lang="en-PH" sz="2800" dirty="0" smtClean="0">
                <a:latin typeface="Trebuchet MS" panose="020B0603020202020204" pitchFamily="34" charset="0"/>
              </a:rPr>
              <a:t>What I know or used to know?</a:t>
            </a:r>
          </a:p>
          <a:p>
            <a:pPr lvl="3"/>
            <a:r>
              <a:rPr lang="en-PH" sz="2800" dirty="0" smtClean="0">
                <a:latin typeface="Trebuchet MS" panose="020B0603020202020204" pitchFamily="34" charset="0"/>
              </a:rPr>
              <a:t>What I don’t know?</a:t>
            </a:r>
          </a:p>
          <a:p>
            <a:pPr lvl="3"/>
            <a:r>
              <a:rPr lang="en-PH" sz="2800" dirty="0" smtClean="0">
                <a:latin typeface="Trebuchet MS" panose="020B0603020202020204" pitchFamily="34" charset="0"/>
              </a:rPr>
              <a:t>What did I realize?</a:t>
            </a:r>
          </a:p>
          <a:p>
            <a:pPr lvl="1"/>
            <a:endParaRPr lang="en-PH" sz="3600" dirty="0" smtClean="0">
              <a:latin typeface="Trebuchet MS" panose="020B0603020202020204" pitchFamily="34" charset="0"/>
            </a:endParaRPr>
          </a:p>
          <a:p>
            <a:pPr lvl="1"/>
            <a:endParaRPr lang="en-PH" sz="3600" dirty="0" smtClean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maximize </a:t>
            </a:r>
            <a:r>
              <a:rPr lang="en-PH" dirty="0" smtClean="0"/>
              <a:t>your learning</a:t>
            </a:r>
            <a:r>
              <a:rPr lang="en-PH" dirty="0" smtClean="0"/>
              <a:t>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88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Consultation, Feedback Loop</a:t>
            </a: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Attendance</a:t>
            </a: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  <a:p>
            <a:pPr marL="64008" indent="0">
              <a:buNone/>
            </a:pP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House Rules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10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 smtClean="0">
                <a:latin typeface="Trebuchet MS" panose="020B0603020202020204" pitchFamily="34" charset="0"/>
              </a:rPr>
              <a:t>I </a:t>
            </a:r>
            <a:r>
              <a:rPr lang="en-PH" sz="3600" dirty="0" smtClean="0">
                <a:latin typeface="Trebuchet MS" panose="020B0603020202020204" pitchFamily="34" charset="0"/>
              </a:rPr>
              <a:t>s</a:t>
            </a:r>
            <a:r>
              <a:rPr lang="en-PH" sz="3600" dirty="0" smtClean="0">
                <a:latin typeface="Trebuchet MS" panose="020B0603020202020204" pitchFamily="34" charset="0"/>
              </a:rPr>
              <a:t>hould </a:t>
            </a:r>
            <a:r>
              <a:rPr lang="en-PH" sz="3600" dirty="0" smtClean="0">
                <a:latin typeface="Trebuchet MS" panose="020B0603020202020204" pitchFamily="34" charset="0"/>
              </a:rPr>
              <a:t>stay in class if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sz="3600" dirty="0" smtClean="0">
                <a:latin typeface="Trebuchet MS" panose="020B0603020202020204" pitchFamily="34" charset="0"/>
              </a:rPr>
              <a:t> </a:t>
            </a:r>
            <a:r>
              <a:rPr lang="en-PH" sz="3600" dirty="0" smtClean="0">
                <a:latin typeface="Trebuchet MS" panose="020B0603020202020204" pitchFamily="34" charset="0"/>
              </a:rPr>
              <a:t>I </a:t>
            </a:r>
            <a:r>
              <a:rPr lang="en-PH" sz="3600" dirty="0" smtClean="0">
                <a:latin typeface="Trebuchet MS" panose="020B0603020202020204" pitchFamily="34" charset="0"/>
              </a:rPr>
              <a:t>want to learn how professional software developers do their work.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sz="3600" dirty="0">
                <a:latin typeface="Trebuchet MS" panose="020B0603020202020204" pitchFamily="34" charset="0"/>
              </a:rPr>
              <a:t> </a:t>
            </a:r>
            <a:r>
              <a:rPr lang="en-PH" sz="3600" dirty="0" smtClean="0">
                <a:latin typeface="Trebuchet MS" panose="020B0603020202020204" pitchFamily="34" charset="0"/>
              </a:rPr>
              <a:t>I want to know about real-world development of software solutions.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sz="3600" dirty="0">
                <a:latin typeface="Trebuchet MS" panose="020B0603020202020204" pitchFamily="34" charset="0"/>
              </a:rPr>
              <a:t> </a:t>
            </a:r>
            <a:r>
              <a:rPr lang="en-PH" sz="3600" dirty="0" smtClean="0">
                <a:latin typeface="Trebuchet MS" panose="020B0603020202020204" pitchFamily="34" charset="0"/>
              </a:rPr>
              <a:t>I want to become better!</a:t>
            </a:r>
            <a:endParaRPr lang="en-PH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So, is this class for you?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702</TotalTime>
  <Words>469</Words>
  <Application>Microsoft Office PowerPoint</Application>
  <PresentationFormat>On-screen Show (4:3)</PresentationFormat>
  <Paragraphs>90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Course Structure</vt:lpstr>
      <vt:lpstr>Grading Scheme</vt:lpstr>
      <vt:lpstr>Grading Scheme</vt:lpstr>
      <vt:lpstr>Course Requirements</vt:lpstr>
      <vt:lpstr>Course Requirements</vt:lpstr>
      <vt:lpstr>How to maximize your learning?</vt:lpstr>
      <vt:lpstr>House Rules</vt:lpstr>
      <vt:lpstr>So, is this class for you?</vt:lpstr>
      <vt:lpstr>Developer Profile Sheet</vt:lpstr>
      <vt:lpstr>Course Materials</vt:lpstr>
      <vt:lpstr>Let’s End with an Assignment</vt:lpstr>
      <vt:lpstr>Homework #4</vt:lpstr>
      <vt:lpstr>Homework #4 Guide Questions</vt:lpstr>
      <vt:lpstr>References</vt:lpstr>
      <vt:lpstr>Who am 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Freddys Bonilla</dc:creator>
  <cp:lastModifiedBy>Briane</cp:lastModifiedBy>
  <cp:revision>104</cp:revision>
  <dcterms:created xsi:type="dcterms:W3CDTF">2009-04-18T16:31:22Z</dcterms:created>
  <dcterms:modified xsi:type="dcterms:W3CDTF">2015-01-07T07:08:10Z</dcterms:modified>
</cp:coreProperties>
</file>