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6"/>
  </p:notesMasterIdLst>
  <p:sldIdLst>
    <p:sldId id="327" r:id="rId2"/>
    <p:sldId id="328" r:id="rId3"/>
    <p:sldId id="329" r:id="rId4"/>
    <p:sldId id="330" r:id="rId5"/>
    <p:sldId id="331" r:id="rId6"/>
    <p:sldId id="350" r:id="rId7"/>
    <p:sldId id="351" r:id="rId8"/>
    <p:sldId id="352" r:id="rId9"/>
    <p:sldId id="353" r:id="rId10"/>
    <p:sldId id="354" r:id="rId11"/>
    <p:sldId id="355" r:id="rId12"/>
    <p:sldId id="345" r:id="rId13"/>
    <p:sldId id="356" r:id="rId14"/>
    <p:sldId id="348" r:id="rId15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830979F-11B0-4462-A982-3741B3BDC4AB}">
          <p14:sldIdLst>
            <p14:sldId id="327"/>
            <p14:sldId id="328"/>
            <p14:sldId id="329"/>
            <p14:sldId id="330"/>
            <p14:sldId id="331"/>
            <p14:sldId id="350"/>
            <p14:sldId id="351"/>
            <p14:sldId id="352"/>
            <p14:sldId id="353"/>
            <p14:sldId id="354"/>
            <p14:sldId id="355"/>
            <p14:sldId id="345"/>
            <p14:sldId id="356"/>
            <p14:sldId id="34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12" autoAdjust="0"/>
    <p:restoredTop sz="90231" autoAdjust="0"/>
  </p:normalViewPr>
  <p:slideViewPr>
    <p:cSldViewPr>
      <p:cViewPr varScale="1">
        <p:scale>
          <a:sx n="52" d="100"/>
          <a:sy n="52" d="100"/>
        </p:scale>
        <p:origin x="-96" y="-3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2D7732-1712-406B-A7F2-6F01145AE14A}" type="datetimeFigureOut">
              <a:rPr lang="es-ES" smtClean="0"/>
              <a:pPr/>
              <a:t>12/01/2015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1D6985-0EB1-48AF-9087-ED825B4D0725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801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Possible answers (from INTRODB, Term 1 2014-2015):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Online ordering system of </a:t>
            </a:r>
            <a:r>
              <a:rPr lang="en-US" baseline="0" dirty="0" err="1" smtClean="0"/>
              <a:t>McDo</a:t>
            </a:r>
            <a:r>
              <a:rPr lang="en-US" baseline="0" dirty="0" smtClean="0"/>
              <a:t> or Jollibee; Loyalty program of Starbucks or Jollibee; Online enrollment system; Airline or Hotel reservation system</a:t>
            </a:r>
          </a:p>
          <a:p>
            <a:pPr marL="228600" indent="-228600">
              <a:buAutoNum type="arabicPeriod"/>
            </a:pPr>
            <a:r>
              <a:rPr lang="en-US" dirty="0" smtClean="0"/>
              <a:t>Display of menu</a:t>
            </a:r>
            <a:r>
              <a:rPr lang="en-US" baseline="0" dirty="0" smtClean="0"/>
              <a:t> items, order entry, shopping cart, checkout; View orders; View / Earn / Redeem loyalty points; View course offerings; Add / Remove courses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&lt;Match students’ answers with the next slide.&gt;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End users, customers – expound on the types of end users (e.g., customers of </a:t>
            </a:r>
            <a:r>
              <a:rPr lang="en-US" baseline="0" dirty="0" err="1" smtClean="0"/>
              <a:t>McDo</a:t>
            </a:r>
            <a:r>
              <a:rPr lang="en-US" baseline="0" dirty="0" smtClean="0"/>
              <a:t>, managers of </a:t>
            </a:r>
            <a:r>
              <a:rPr lang="en-US" baseline="0" dirty="0" err="1" smtClean="0"/>
              <a:t>McDo</a:t>
            </a:r>
            <a:r>
              <a:rPr lang="en-US" baseline="0" dirty="0" smtClean="0"/>
              <a:t>, students, faculty, OUR)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Evaluation of online software, Interviews, … &lt;Match students’ answers with the slides later on elicitation&gt;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3FF0A4-F34E-4D40-AD5E-80EE910E36E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064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A190CAE-6F91-4219-88C7-9F2C7C2DE211}" type="datetimeFigureOut">
              <a:rPr lang="es-ES" smtClean="0"/>
              <a:pPr/>
              <a:t>12/01/2015</a:t>
            </a:fld>
            <a:endParaRPr lang="es-E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35EEC1F-3F0C-450D-A222-6F512DB1E679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A190CAE-6F91-4219-88C7-9F2C7C2DE211}" type="datetimeFigureOut">
              <a:rPr lang="es-ES" smtClean="0"/>
              <a:pPr/>
              <a:t>12/01/2015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35EEC1F-3F0C-450D-A222-6F512DB1E679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A190CAE-6F91-4219-88C7-9F2C7C2DE211}" type="datetimeFigureOut">
              <a:rPr lang="es-ES" smtClean="0"/>
              <a:pPr/>
              <a:t>12/01/2015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35EEC1F-3F0C-450D-A222-6F512DB1E679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A190CAE-6F91-4219-88C7-9F2C7C2DE211}" type="datetimeFigureOut">
              <a:rPr lang="es-ES" smtClean="0"/>
              <a:pPr/>
              <a:t>12/01/2015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35EEC1F-3F0C-450D-A222-6F512DB1E679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A190CAE-6F91-4219-88C7-9F2C7C2DE211}" type="datetimeFigureOut">
              <a:rPr lang="es-ES" smtClean="0"/>
              <a:pPr/>
              <a:t>12/01/2015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35EEC1F-3F0C-450D-A222-6F512DB1E679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A190CAE-6F91-4219-88C7-9F2C7C2DE211}" type="datetimeFigureOut">
              <a:rPr lang="es-ES" smtClean="0"/>
              <a:pPr/>
              <a:t>12/01/2015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35EEC1F-3F0C-450D-A222-6F512DB1E679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A190CAE-6F91-4219-88C7-9F2C7C2DE211}" type="datetimeFigureOut">
              <a:rPr lang="es-ES" smtClean="0"/>
              <a:pPr/>
              <a:t>12/01/2015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35EEC1F-3F0C-450D-A222-6F512DB1E679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A190CAE-6F91-4219-88C7-9F2C7C2DE211}" type="datetimeFigureOut">
              <a:rPr lang="es-ES" smtClean="0"/>
              <a:pPr/>
              <a:t>12/01/2015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35EEC1F-3F0C-450D-A222-6F512DB1E679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A190CAE-6F91-4219-88C7-9F2C7C2DE211}" type="datetimeFigureOut">
              <a:rPr lang="es-ES" smtClean="0"/>
              <a:pPr/>
              <a:t>12/01/2015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35EEC1F-3F0C-450D-A222-6F512DB1E679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4A190CAE-6F91-4219-88C7-9F2C7C2DE211}" type="datetimeFigureOut">
              <a:rPr lang="es-ES" smtClean="0"/>
              <a:pPr/>
              <a:t>12/01/2015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35EEC1F-3F0C-450D-A222-6F512DB1E679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A190CAE-6F91-4219-88C7-9F2C7C2DE211}" type="datetimeFigureOut">
              <a:rPr lang="es-ES" smtClean="0"/>
              <a:pPr/>
              <a:t>12/01/2015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35EEC1F-3F0C-450D-A222-6F512DB1E679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4A190CAE-6F91-4219-88C7-9F2C7C2DE211}" type="datetimeFigureOut">
              <a:rPr lang="es-ES" smtClean="0"/>
              <a:pPr/>
              <a:t>12/01/2015</a:t>
            </a:fld>
            <a:endParaRPr lang="es-E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35EEC1F-3F0C-450D-A222-6F512DB1E679}" type="slidenum">
              <a:rPr lang="es-ES" smtClean="0"/>
              <a:pPr/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18984" y="1503051"/>
            <a:ext cx="8136904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Trebuchet MS" panose="020B0603020202020204" pitchFamily="34" charset="0"/>
              </a:rPr>
              <a:t>Requirements Engineering</a:t>
            </a:r>
            <a:endParaRPr lang="en-US" sz="7200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  <a:latin typeface="Trebuchet MS" panose="020B0603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82064" y="3865116"/>
            <a:ext cx="30107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4000" dirty="0" smtClean="0">
                <a:solidFill>
                  <a:schemeClr val="tx2"/>
                </a:solidFill>
                <a:latin typeface="Trebuchet MS" panose="020B0603020202020204" pitchFamily="34" charset="0"/>
              </a:rPr>
              <a:t>Introduction</a:t>
            </a:r>
            <a:endParaRPr lang="en-PH" sz="4000" dirty="0">
              <a:solidFill>
                <a:schemeClr val="tx2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5198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PH" dirty="0" smtClean="0">
                <a:latin typeface="Trebuchet MS" panose="020B0603020202020204" pitchFamily="34" charset="0"/>
              </a:rPr>
              <a:t>During the simulation (round-robin):</a:t>
            </a:r>
          </a:p>
          <a:p>
            <a:r>
              <a:rPr lang="en-PH" dirty="0" smtClean="0">
                <a:latin typeface="Trebuchet MS" panose="020B0603020202020204" pitchFamily="34" charset="0"/>
              </a:rPr>
              <a:t>Interviewer</a:t>
            </a:r>
          </a:p>
          <a:p>
            <a:pPr lvl="1"/>
            <a:r>
              <a:rPr lang="en-PH" dirty="0" smtClean="0">
                <a:latin typeface="Trebuchet MS" panose="020B0603020202020204" pitchFamily="34" charset="0"/>
              </a:rPr>
              <a:t>Asks one of the questions they prepared OR a follow up question.</a:t>
            </a:r>
          </a:p>
          <a:p>
            <a:r>
              <a:rPr lang="en-PH" dirty="0" smtClean="0">
                <a:latin typeface="Trebuchet MS" panose="020B0603020202020204" pitchFamily="34" charset="0"/>
              </a:rPr>
              <a:t>Coach</a:t>
            </a:r>
          </a:p>
          <a:p>
            <a:pPr lvl="1"/>
            <a:r>
              <a:rPr lang="en-PH" dirty="0" smtClean="0">
                <a:latin typeface="Trebuchet MS" panose="020B0603020202020204" pitchFamily="34" charset="0"/>
              </a:rPr>
              <a:t>Uses the rubric to assess how their partner is doing in the interview.</a:t>
            </a:r>
          </a:p>
          <a:p>
            <a:pPr lvl="1"/>
            <a:r>
              <a:rPr lang="en-PH" dirty="0" smtClean="0">
                <a:latin typeface="Trebuchet MS" panose="020B0603020202020204" pitchFamily="34" charset="0"/>
              </a:rPr>
              <a:t>Notes down observations, comments &amp; suggestions on how their partner can improve.</a:t>
            </a:r>
            <a:endParaRPr lang="en-PH" dirty="0">
              <a:latin typeface="Trebuchet MS" panose="020B0603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Activity: </a:t>
            </a:r>
            <a:r>
              <a:rPr lang="en-PH" dirty="0" smtClean="0">
                <a:solidFill>
                  <a:srgbClr val="0070C0"/>
                </a:solidFill>
              </a:rPr>
              <a:t>Interview Simulation</a:t>
            </a:r>
            <a:endParaRPr lang="en-PH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8420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sz="4800" dirty="0" smtClean="0"/>
              <a:t>Assignment: </a:t>
            </a:r>
            <a:r>
              <a:rPr lang="en-PH" sz="4800" dirty="0" smtClean="0">
                <a:solidFill>
                  <a:schemeClr val="accent3"/>
                </a:solidFill>
              </a:rPr>
              <a:t>[ALL]</a:t>
            </a:r>
            <a:endParaRPr lang="en-PH" sz="4800" dirty="0">
              <a:solidFill>
                <a:schemeClr val="accent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880110" lvl="1" indent="-514350">
              <a:buFont typeface="+mj-lt"/>
              <a:buAutoNum type="arabicPeriod"/>
            </a:pPr>
            <a:r>
              <a:rPr lang="en-PH" sz="3200" dirty="0" smtClean="0">
                <a:latin typeface="Trebuchet MS" panose="020B0603020202020204" pitchFamily="34" charset="0"/>
              </a:rPr>
              <a:t>Watch the videos on </a:t>
            </a:r>
            <a:r>
              <a:rPr lang="en-PH" sz="3200" u="sng" dirty="0" smtClean="0">
                <a:solidFill>
                  <a:srgbClr val="7030A0"/>
                </a:solidFill>
                <a:latin typeface="Trebuchet MS" panose="020B0603020202020204" pitchFamily="34" charset="0"/>
              </a:rPr>
              <a:t>Requirements Specification</a:t>
            </a:r>
            <a:endParaRPr lang="en-PH" sz="3200" dirty="0" smtClean="0">
              <a:solidFill>
                <a:srgbClr val="7030A0"/>
              </a:solidFill>
              <a:latin typeface="Trebuchet MS" panose="020B0603020202020204" pitchFamily="34" charset="0"/>
            </a:endParaRPr>
          </a:p>
          <a:p>
            <a:pPr marL="880110" lvl="1" indent="-514350">
              <a:buFont typeface="+mj-lt"/>
              <a:buAutoNum type="arabicPeriod"/>
            </a:pPr>
            <a:r>
              <a:rPr lang="en-PH" sz="3200" dirty="0" smtClean="0">
                <a:latin typeface="Trebuchet MS" panose="020B0603020202020204" pitchFamily="34" charset="0"/>
              </a:rPr>
              <a:t>Activity Pairs:</a:t>
            </a:r>
          </a:p>
          <a:p>
            <a:pPr marL="1401318" lvl="3" indent="-514350"/>
            <a:r>
              <a:rPr lang="en-PH" sz="2800" dirty="0" smtClean="0">
                <a:latin typeface="Trebuchet MS" panose="020B0603020202020204" pitchFamily="34" charset="0"/>
              </a:rPr>
              <a:t>Come up with another set of questions for Round 2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PH" sz="3200" dirty="0" smtClean="0">
                <a:latin typeface="Trebuchet MS" panose="020B0603020202020204" pitchFamily="34" charset="0"/>
              </a:rPr>
              <a:t>Learn how to use Version Control tools:</a:t>
            </a:r>
          </a:p>
          <a:p>
            <a:pPr marL="1520190" lvl="3" indent="-514350"/>
            <a:r>
              <a:rPr lang="en-PH" sz="3000" u="sng" dirty="0" err="1" smtClean="0">
                <a:solidFill>
                  <a:srgbClr val="0070C0"/>
                </a:solidFill>
                <a:latin typeface="Trebuchet MS" panose="020B0603020202020204" pitchFamily="34" charset="0"/>
              </a:rPr>
              <a:t>Git</a:t>
            </a:r>
            <a:endParaRPr lang="en-PH" sz="3000" dirty="0">
              <a:solidFill>
                <a:srgbClr val="0070C0"/>
              </a:solidFill>
              <a:latin typeface="Trebuchet MS" panose="020B0603020202020204" pitchFamily="34" charset="0"/>
            </a:endParaRPr>
          </a:p>
          <a:p>
            <a:pPr marL="1520190" lvl="3" indent="-514350"/>
            <a:r>
              <a:rPr lang="en-PH" sz="3000" u="sng" dirty="0" smtClean="0">
                <a:solidFill>
                  <a:srgbClr val="0070C0"/>
                </a:solidFill>
                <a:latin typeface="Trebuchet MS" panose="020B0603020202020204" pitchFamily="34" charset="0"/>
              </a:rPr>
              <a:t>GitHub</a:t>
            </a:r>
            <a:endParaRPr lang="en-PH" sz="3000" dirty="0">
              <a:solidFill>
                <a:srgbClr val="FFFFFF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709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sz="4800" dirty="0" smtClean="0"/>
              <a:t>Assignment: </a:t>
            </a:r>
            <a:r>
              <a:rPr lang="en-PH" sz="4800" dirty="0" smtClean="0">
                <a:solidFill>
                  <a:schemeClr val="accent3"/>
                </a:solidFill>
              </a:rPr>
              <a:t>[PM]</a:t>
            </a:r>
            <a:endParaRPr lang="en-PH" sz="4800" dirty="0">
              <a:solidFill>
                <a:schemeClr val="accent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880110" lvl="1" indent="-514350">
              <a:buFont typeface="+mj-lt"/>
              <a:buAutoNum type="arabicPeriod"/>
            </a:pPr>
            <a:r>
              <a:rPr lang="en-PH" sz="3200" dirty="0" smtClean="0">
                <a:latin typeface="Trebuchet MS" panose="020B0603020202020204" pitchFamily="34" charset="0"/>
              </a:rPr>
              <a:t>Review these Project Management tools and select one for your team</a:t>
            </a:r>
          </a:p>
          <a:p>
            <a:pPr lvl="3"/>
            <a:r>
              <a:rPr lang="en-PH" sz="3000" dirty="0" smtClean="0">
                <a:latin typeface="Trebuchet MS" panose="020B0603020202020204" pitchFamily="34" charset="0"/>
              </a:rPr>
              <a:t>Trello</a:t>
            </a:r>
          </a:p>
          <a:p>
            <a:pPr lvl="3"/>
            <a:r>
              <a:rPr lang="en-PH" sz="3000" dirty="0" smtClean="0">
                <a:latin typeface="Trebuchet MS" panose="020B0603020202020204" pitchFamily="34" charset="0"/>
              </a:rPr>
              <a:t>Asana</a:t>
            </a:r>
          </a:p>
          <a:p>
            <a:pPr lvl="3"/>
            <a:r>
              <a:rPr lang="en-PH" sz="3000" dirty="0" smtClean="0">
                <a:latin typeface="Trebuchet MS" panose="020B0603020202020204" pitchFamily="34" charset="0"/>
              </a:rPr>
              <a:t>Kanban Flow</a:t>
            </a:r>
          </a:p>
          <a:p>
            <a:pPr lvl="3"/>
            <a:r>
              <a:rPr lang="en-PH" sz="3000" dirty="0" err="1" smtClean="0">
                <a:latin typeface="Trebuchet MS" panose="020B0603020202020204" pitchFamily="34" charset="0"/>
              </a:rPr>
              <a:t>RedMine</a:t>
            </a:r>
            <a:endParaRPr lang="en-PH" sz="3000" dirty="0" smtClean="0">
              <a:latin typeface="Trebuchet MS" panose="020B0603020202020204" pitchFamily="34" charset="0"/>
            </a:endParaRPr>
          </a:p>
          <a:p>
            <a:pPr marL="880110" lvl="1" indent="-514350">
              <a:buFont typeface="+mj-lt"/>
              <a:buAutoNum type="arabicPeriod"/>
            </a:pPr>
            <a:r>
              <a:rPr lang="en-PH" sz="3000" dirty="0" smtClean="0">
                <a:solidFill>
                  <a:srgbClr val="0070C0"/>
                </a:solidFill>
                <a:latin typeface="Trebuchet MS" panose="020B0603020202020204" pitchFamily="34" charset="0"/>
              </a:rPr>
              <a:t>Create your Project page</a:t>
            </a:r>
          </a:p>
          <a:p>
            <a:pPr marL="1463040" lvl="3" indent="-457200"/>
            <a:r>
              <a:rPr lang="en-PH" sz="2800" dirty="0" smtClean="0">
                <a:latin typeface="Trebuchet MS" panose="020B0603020202020204" pitchFamily="34" charset="0"/>
              </a:rPr>
              <a:t>Add your members (manage a Contact list)</a:t>
            </a:r>
          </a:p>
          <a:p>
            <a:pPr marL="1463040" lvl="3" indent="-457200"/>
            <a:r>
              <a:rPr lang="en-PH" sz="2800" dirty="0" smtClean="0">
                <a:latin typeface="Trebuchet MS" panose="020B0603020202020204" pitchFamily="34" charset="0"/>
              </a:rPr>
              <a:t>Give access to professor</a:t>
            </a:r>
          </a:p>
        </p:txBody>
      </p:sp>
    </p:spTree>
    <p:extLst>
      <p:ext uri="{BB962C8B-B14F-4D97-AF65-F5344CB8AC3E}">
        <p14:creationId xmlns:p14="http://schemas.microsoft.com/office/powerpoint/2010/main" val="175278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sz="4800" dirty="0" smtClean="0"/>
              <a:t>Assignment: </a:t>
            </a:r>
            <a:r>
              <a:rPr lang="en-PH" sz="4800" dirty="0" smtClean="0">
                <a:solidFill>
                  <a:schemeClr val="accent3"/>
                </a:solidFill>
              </a:rPr>
              <a:t>[DEV]</a:t>
            </a:r>
            <a:endParaRPr lang="en-PH" sz="4800" dirty="0">
              <a:solidFill>
                <a:schemeClr val="accent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80110" lvl="1" indent="-514350">
              <a:buFont typeface="+mj-lt"/>
              <a:buAutoNum type="arabicPeriod"/>
            </a:pPr>
            <a:r>
              <a:rPr lang="en-PH" sz="3200" dirty="0" smtClean="0">
                <a:latin typeface="Trebuchet MS" panose="020B0603020202020204" pitchFamily="34" charset="0"/>
              </a:rPr>
              <a:t>Read: </a:t>
            </a:r>
            <a:r>
              <a:rPr lang="en-PH" sz="3200" dirty="0" smtClean="0">
                <a:solidFill>
                  <a:srgbClr val="0070C0"/>
                </a:solidFill>
                <a:latin typeface="Trebuchet MS" panose="020B0603020202020204" pitchFamily="34" charset="0"/>
              </a:rPr>
              <a:t>How to Write Unmaintainable Code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PH" sz="3200" dirty="0" smtClean="0">
                <a:latin typeface="Trebuchet MS" panose="020B0603020202020204" pitchFamily="34" charset="0"/>
              </a:rPr>
              <a:t>Setup: </a:t>
            </a:r>
            <a:r>
              <a:rPr lang="en-PH" sz="3200" dirty="0" smtClean="0">
                <a:solidFill>
                  <a:srgbClr val="0070C0"/>
                </a:solidFill>
                <a:latin typeface="Trebuchet MS" panose="020B0603020202020204" pitchFamily="34" charset="0"/>
              </a:rPr>
              <a:t>Document Repository in </a:t>
            </a:r>
            <a:r>
              <a:rPr lang="en-PH" sz="3200" dirty="0" err="1" smtClean="0">
                <a:solidFill>
                  <a:srgbClr val="0070C0"/>
                </a:solidFill>
                <a:latin typeface="Trebuchet MS" panose="020B0603020202020204" pitchFamily="34" charset="0"/>
              </a:rPr>
              <a:t>Github</a:t>
            </a:r>
            <a:endParaRPr lang="en-PH" sz="3200" dirty="0" smtClean="0">
              <a:solidFill>
                <a:srgbClr val="0070C0"/>
              </a:solidFill>
              <a:latin typeface="Trebuchet MS" panose="020B0603020202020204" pitchFamily="34" charset="0"/>
            </a:endParaRPr>
          </a:p>
          <a:p>
            <a:pPr marL="880110" lvl="1" indent="-514350">
              <a:buFont typeface="+mj-lt"/>
              <a:buAutoNum type="arabicPeriod"/>
            </a:pPr>
            <a:r>
              <a:rPr lang="en-PH" sz="3200" dirty="0" smtClean="0">
                <a:latin typeface="Trebuchet MS" panose="020B0603020202020204" pitchFamily="34" charset="0"/>
              </a:rPr>
              <a:t>Review: </a:t>
            </a:r>
          </a:p>
          <a:p>
            <a:pPr marL="1401318" lvl="3" indent="-514350"/>
            <a:r>
              <a:rPr lang="en-PH" sz="2800" dirty="0" smtClean="0">
                <a:latin typeface="Trebuchet MS" panose="020B0603020202020204" pitchFamily="34" charset="0"/>
              </a:rPr>
              <a:t>Design Patterns</a:t>
            </a:r>
          </a:p>
          <a:p>
            <a:pPr marL="1401318" lvl="3" indent="-514350"/>
            <a:r>
              <a:rPr lang="en-PH" sz="2800" dirty="0" smtClean="0">
                <a:latin typeface="Trebuchet MS" panose="020B0603020202020204" pitchFamily="34" charset="0"/>
              </a:rPr>
              <a:t>Object-Oriented Design and Programming</a:t>
            </a:r>
            <a:endParaRPr lang="en-PH" sz="2800" dirty="0">
              <a:latin typeface="Trebuchet MS" panose="020B0603020202020204" pitchFamily="34" charset="0"/>
            </a:endParaRPr>
          </a:p>
          <a:p>
            <a:pPr lvl="1"/>
            <a:endParaRPr lang="en-PH" sz="3200" dirty="0" smtClean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3780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sz="4800" dirty="0" smtClean="0"/>
              <a:t>Assignment: </a:t>
            </a:r>
            <a:r>
              <a:rPr lang="en-PH" sz="4800" dirty="0" smtClean="0">
                <a:solidFill>
                  <a:schemeClr val="accent3"/>
                </a:solidFill>
              </a:rPr>
              <a:t>[QA]</a:t>
            </a:r>
            <a:endParaRPr lang="en-PH" sz="4800" dirty="0">
              <a:solidFill>
                <a:schemeClr val="accent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lnSpcReduction="10000"/>
          </a:bodyPr>
          <a:lstStyle/>
          <a:p>
            <a:pPr marL="365760" lvl="1" indent="0">
              <a:buNone/>
            </a:pPr>
            <a:r>
              <a:rPr lang="en-PH" sz="3200" dirty="0" smtClean="0">
                <a:latin typeface="Trebuchet MS" panose="020B0603020202020204" pitchFamily="34" charset="0"/>
              </a:rPr>
              <a:t>Find materials using any of the following keywords: </a:t>
            </a:r>
          </a:p>
          <a:p>
            <a:pPr lvl="2"/>
            <a:r>
              <a:rPr lang="en-PH" sz="3200" dirty="0" smtClean="0">
                <a:latin typeface="Trebuchet MS" panose="020B0603020202020204" pitchFamily="34" charset="0"/>
              </a:rPr>
              <a:t>Software Requirements Specification (SRS) review</a:t>
            </a:r>
          </a:p>
          <a:p>
            <a:pPr lvl="2"/>
            <a:r>
              <a:rPr lang="en-PH" sz="3200" dirty="0" smtClean="0">
                <a:latin typeface="Trebuchet MS" panose="020B0603020202020204" pitchFamily="34" charset="0"/>
              </a:rPr>
              <a:t>SRS walkthrough</a:t>
            </a:r>
          </a:p>
          <a:p>
            <a:pPr marL="365760" lvl="1" indent="0">
              <a:buNone/>
            </a:pPr>
            <a:endParaRPr lang="en-PH" sz="3200" dirty="0" smtClean="0">
              <a:latin typeface="Trebuchet MS" panose="020B0603020202020204" pitchFamily="34" charset="0"/>
            </a:endParaRPr>
          </a:p>
          <a:p>
            <a:pPr marL="365760" lvl="1" indent="0">
              <a:buNone/>
            </a:pPr>
            <a:r>
              <a:rPr lang="en-PH" sz="3200" dirty="0" smtClean="0">
                <a:latin typeface="Trebuchet MS" panose="020B0603020202020204" pitchFamily="34" charset="0"/>
              </a:rPr>
              <a:t>Read this material as a preliminary step in determining how you will check and report any defects in your team’s SRS document.</a:t>
            </a:r>
          </a:p>
        </p:txBody>
      </p:sp>
    </p:spTree>
    <p:extLst>
      <p:ext uri="{BB962C8B-B14F-4D97-AF65-F5344CB8AC3E}">
        <p14:creationId xmlns:p14="http://schemas.microsoft.com/office/powerpoint/2010/main" val="771935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5800" y="1064925"/>
            <a:ext cx="7931982" cy="452431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PH" sz="48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Trebuchet MS" panose="020B0603020202020204" pitchFamily="34" charset="0"/>
              </a:rPr>
              <a:t>“No other part of the work so cripples the resulting system if done wrong. </a:t>
            </a:r>
          </a:p>
          <a:p>
            <a:pPr algn="ctr"/>
            <a:r>
              <a:rPr lang="en-PH" sz="48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Trebuchet MS" panose="020B0603020202020204" pitchFamily="34" charset="0"/>
              </a:rPr>
              <a:t>No other part is more difficult to rectify later.” (Brooks, 1995)</a:t>
            </a:r>
            <a:endParaRPr lang="en-US" sz="4800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39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Class Activity: </a:t>
            </a:r>
            <a:r>
              <a:rPr lang="en-US" dirty="0" smtClean="0">
                <a:solidFill>
                  <a:schemeClr val="accent1"/>
                </a:solidFill>
              </a:rPr>
              <a:t>INTRODB Retrospect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467952"/>
          </a:xfrm>
        </p:spPr>
        <p:txBody>
          <a:bodyPr>
            <a:normAutofit/>
          </a:bodyPr>
          <a:lstStyle/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en-US" sz="3200" dirty="0" smtClean="0">
                <a:latin typeface="Trebuchet MS" panose="020B0603020202020204" pitchFamily="34" charset="0"/>
              </a:rPr>
              <a:t>What was your database software project?</a:t>
            </a:r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en-US" sz="3200" dirty="0" smtClean="0">
                <a:latin typeface="Trebuchet MS" panose="020B0603020202020204" pitchFamily="34" charset="0"/>
              </a:rPr>
              <a:t>Enumerate some “requirements” in your database software.</a:t>
            </a:r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en-US" sz="3200" dirty="0">
                <a:latin typeface="Trebuchet MS" panose="020B0603020202020204" pitchFamily="34" charset="0"/>
              </a:rPr>
              <a:t>Define what a “requirement” is.</a:t>
            </a:r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en-US" sz="3200" dirty="0" smtClean="0">
                <a:latin typeface="Trebuchet MS" panose="020B0603020202020204" pitchFamily="34" charset="0"/>
              </a:rPr>
              <a:t>Where </a:t>
            </a:r>
            <a:r>
              <a:rPr lang="en-US" sz="3200" dirty="0">
                <a:latin typeface="Trebuchet MS" panose="020B0603020202020204" pitchFamily="34" charset="0"/>
              </a:rPr>
              <a:t>did the requirements come from</a:t>
            </a:r>
            <a:r>
              <a:rPr lang="en-US" sz="3200" dirty="0" smtClean="0">
                <a:latin typeface="Trebuchet MS" panose="020B0603020202020204" pitchFamily="34" charset="0"/>
              </a:rPr>
              <a:t>?</a:t>
            </a:r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en-US" sz="3200" dirty="0" smtClean="0">
                <a:latin typeface="Trebuchet MS" panose="020B0603020202020204" pitchFamily="34" charset="0"/>
              </a:rPr>
              <a:t>How did you </a:t>
            </a:r>
            <a:r>
              <a:rPr lang="en-US" sz="3200" u="sng" dirty="0" smtClean="0">
                <a:latin typeface="Trebuchet MS" panose="020B0603020202020204" pitchFamily="34" charset="0"/>
              </a:rPr>
              <a:t>elicit</a:t>
            </a:r>
            <a:r>
              <a:rPr lang="en-US" sz="3200" dirty="0" smtClean="0">
                <a:latin typeface="Trebuchet MS" panose="020B0603020202020204" pitchFamily="34" charset="0"/>
              </a:rPr>
              <a:t> these requirements?</a:t>
            </a:r>
            <a:endParaRPr lang="en-US" sz="32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552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What are requirements?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PH" sz="3200" dirty="0" smtClean="0">
                <a:latin typeface="Trebuchet MS" panose="020B0603020202020204" pitchFamily="34" charset="0"/>
              </a:rPr>
              <a:t>What the software must do? </a:t>
            </a:r>
            <a:r>
              <a:rPr lang="en-PH" sz="3200" dirty="0" smtClean="0">
                <a:solidFill>
                  <a:schemeClr val="accent3"/>
                </a:solidFill>
                <a:latin typeface="Trebuchet MS" panose="020B0603020202020204" pitchFamily="34" charset="0"/>
              </a:rPr>
              <a:t>(functional)</a:t>
            </a:r>
          </a:p>
          <a:p>
            <a:pPr>
              <a:spcAft>
                <a:spcPts val="600"/>
              </a:spcAft>
            </a:pPr>
            <a:r>
              <a:rPr lang="en-PH" sz="3200" dirty="0" smtClean="0">
                <a:latin typeface="Trebuchet MS" panose="020B0603020202020204" pitchFamily="34" charset="0"/>
              </a:rPr>
              <a:t>What the software must be? </a:t>
            </a:r>
            <a:r>
              <a:rPr lang="en-PH" sz="3200" dirty="0" smtClean="0">
                <a:solidFill>
                  <a:schemeClr val="accent3"/>
                </a:solidFill>
                <a:latin typeface="Trebuchet MS" panose="020B0603020202020204" pitchFamily="34" charset="0"/>
              </a:rPr>
              <a:t>(non-functional)</a:t>
            </a:r>
          </a:p>
          <a:p>
            <a:pPr>
              <a:spcAft>
                <a:spcPts val="600"/>
              </a:spcAft>
            </a:pPr>
            <a:r>
              <a:rPr lang="en-PH" sz="3200" dirty="0" smtClean="0">
                <a:latin typeface="Trebuchet MS" panose="020B0603020202020204" pitchFamily="34" charset="0"/>
              </a:rPr>
              <a:t>What limitations there are on the choices that developers will make?</a:t>
            </a:r>
            <a:endParaRPr lang="en-PH" sz="32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6274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Types of Requirements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467952"/>
          </a:xfrm>
        </p:spPr>
        <p:txBody>
          <a:bodyPr>
            <a:normAutofit fontScale="85000" lnSpcReduction="10000"/>
          </a:bodyPr>
          <a:lstStyle/>
          <a:p>
            <a:pPr>
              <a:spcAft>
                <a:spcPts val="600"/>
              </a:spcAft>
            </a:pPr>
            <a:r>
              <a:rPr lang="en-PH" sz="3900" dirty="0" smtClean="0">
                <a:solidFill>
                  <a:schemeClr val="accent3"/>
                </a:solidFill>
                <a:latin typeface="Trebuchet MS" panose="020B0603020202020204" pitchFamily="34" charset="0"/>
              </a:rPr>
              <a:t>Business Requirements</a:t>
            </a:r>
          </a:p>
          <a:p>
            <a:pPr lvl="1">
              <a:spcBef>
                <a:spcPts val="400"/>
              </a:spcBef>
              <a:spcAft>
                <a:spcPts val="600"/>
              </a:spcAft>
            </a:pPr>
            <a:r>
              <a:rPr lang="en-PH" sz="3200" dirty="0" smtClean="0">
                <a:latin typeface="Trebuchet MS" panose="020B0603020202020204" pitchFamily="34" charset="0"/>
              </a:rPr>
              <a:t>Why the software is being developed </a:t>
            </a:r>
          </a:p>
          <a:p>
            <a:pPr lvl="1">
              <a:spcBef>
                <a:spcPts val="400"/>
              </a:spcBef>
              <a:spcAft>
                <a:spcPts val="600"/>
              </a:spcAft>
            </a:pPr>
            <a:r>
              <a:rPr lang="en-PH" sz="3200" dirty="0" smtClean="0">
                <a:latin typeface="Trebuchet MS" panose="020B0603020202020204" pitchFamily="34" charset="0"/>
              </a:rPr>
              <a:t>Identifies the business problem or opportunity to be addressed</a:t>
            </a:r>
          </a:p>
          <a:p>
            <a:pPr>
              <a:spcAft>
                <a:spcPts val="600"/>
              </a:spcAft>
            </a:pPr>
            <a:r>
              <a:rPr lang="en-PH" sz="3900" dirty="0" smtClean="0">
                <a:solidFill>
                  <a:schemeClr val="accent3"/>
                </a:solidFill>
                <a:latin typeface="Trebuchet MS" panose="020B0603020202020204" pitchFamily="34" charset="0"/>
              </a:rPr>
              <a:t>User Requirements</a:t>
            </a:r>
          </a:p>
          <a:p>
            <a:pPr lvl="1">
              <a:spcBef>
                <a:spcPts val="400"/>
              </a:spcBef>
              <a:spcAft>
                <a:spcPts val="600"/>
              </a:spcAft>
            </a:pPr>
            <a:r>
              <a:rPr lang="en-PH" sz="3200" dirty="0" smtClean="0">
                <a:latin typeface="Trebuchet MS" panose="020B0603020202020204" pitchFamily="34" charset="0"/>
              </a:rPr>
              <a:t>What the software has to do in order for the users to accomplish their tasks and objectives</a:t>
            </a:r>
          </a:p>
          <a:p>
            <a:pPr lvl="1">
              <a:spcBef>
                <a:spcPts val="400"/>
              </a:spcBef>
              <a:spcAft>
                <a:spcPts val="600"/>
              </a:spcAft>
            </a:pPr>
            <a:r>
              <a:rPr lang="en-PH" sz="3200" dirty="0">
                <a:latin typeface="Trebuchet MS" panose="020B0603020202020204" pitchFamily="34" charset="0"/>
              </a:rPr>
              <a:t>Must adhere to business policies, standards, practices, etc</a:t>
            </a:r>
            <a:r>
              <a:rPr lang="en-PH" sz="3200" dirty="0" smtClean="0">
                <a:latin typeface="Trebuchet MS" panose="020B0603020202020204" pitchFamily="34" charset="0"/>
              </a:rPr>
              <a:t>.</a:t>
            </a:r>
            <a:endParaRPr lang="en-PH" sz="32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5996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Types of Requirements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PH" sz="3300" dirty="0" smtClean="0">
                <a:solidFill>
                  <a:schemeClr val="accent3"/>
                </a:solidFill>
                <a:latin typeface="Trebuchet MS" panose="020B0603020202020204" pitchFamily="34" charset="0"/>
              </a:rPr>
              <a:t>Non-functional Qualities</a:t>
            </a:r>
          </a:p>
          <a:p>
            <a:pPr lvl="1">
              <a:spcBef>
                <a:spcPts val="400"/>
              </a:spcBef>
              <a:spcAft>
                <a:spcPts val="600"/>
              </a:spcAft>
            </a:pPr>
            <a:r>
              <a:rPr lang="en-PH" sz="2700" dirty="0" smtClean="0">
                <a:latin typeface="Trebuchet MS" panose="020B0603020202020204" pitchFamily="34" charset="0"/>
              </a:rPr>
              <a:t>Characteristics that define the software’s quality (-</a:t>
            </a:r>
            <a:r>
              <a:rPr lang="en-PH" sz="2700" dirty="0" err="1" smtClean="0">
                <a:latin typeface="Trebuchet MS" panose="020B0603020202020204" pitchFamily="34" charset="0"/>
              </a:rPr>
              <a:t>ilities</a:t>
            </a:r>
            <a:r>
              <a:rPr lang="en-PH" sz="2700" dirty="0">
                <a:latin typeface="Trebuchet MS" panose="020B0603020202020204" pitchFamily="34" charset="0"/>
              </a:rPr>
              <a:t>)</a:t>
            </a:r>
          </a:p>
          <a:p>
            <a:pPr>
              <a:spcAft>
                <a:spcPts val="600"/>
              </a:spcAft>
            </a:pPr>
            <a:r>
              <a:rPr lang="en-PH" sz="3300" dirty="0" smtClean="0">
                <a:solidFill>
                  <a:schemeClr val="accent3"/>
                </a:solidFill>
                <a:latin typeface="Trebuchet MS" panose="020B0603020202020204" pitchFamily="34" charset="0"/>
              </a:rPr>
              <a:t>Constraints</a:t>
            </a:r>
          </a:p>
          <a:p>
            <a:pPr lvl="1">
              <a:spcBef>
                <a:spcPts val="400"/>
              </a:spcBef>
              <a:spcAft>
                <a:spcPts val="600"/>
              </a:spcAft>
            </a:pPr>
            <a:r>
              <a:rPr lang="en-PH" sz="2700" dirty="0" smtClean="0">
                <a:latin typeface="Trebuchet MS" panose="020B0603020202020204" pitchFamily="34" charset="0"/>
              </a:rPr>
              <a:t>Restrictions imposed on the design and development of the software</a:t>
            </a:r>
            <a:endParaRPr lang="en-PH" sz="27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7215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67544" y="1752601"/>
            <a:ext cx="7990656" cy="2468487"/>
          </a:xfrm>
        </p:spPr>
        <p:txBody>
          <a:bodyPr>
            <a:normAutofit/>
          </a:bodyPr>
          <a:lstStyle/>
          <a:p>
            <a:r>
              <a:rPr lang="en-PH" dirty="0" smtClean="0"/>
              <a:t>What is the difference between Requirements Gathering and Elicitation?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959911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>
                <a:latin typeface="Trebuchet MS" panose="020B0603020202020204" pitchFamily="34" charset="0"/>
              </a:rPr>
              <a:t>The class will interview the professor on </a:t>
            </a:r>
            <a:r>
              <a:rPr lang="en-PH" dirty="0" smtClean="0">
                <a:solidFill>
                  <a:schemeClr val="accent3"/>
                </a:solidFill>
                <a:latin typeface="Trebuchet MS" panose="020B0603020202020204" pitchFamily="34" charset="0"/>
              </a:rPr>
              <a:t>Faculty Loading (assignment of courses to teach).</a:t>
            </a:r>
          </a:p>
          <a:p>
            <a:r>
              <a:rPr lang="en-PH" dirty="0" smtClean="0">
                <a:latin typeface="Trebuchet MS" panose="020B0603020202020204" pitchFamily="34" charset="0"/>
              </a:rPr>
              <a:t>The students will be grouped in pairs. An interviewer and a coach.</a:t>
            </a:r>
          </a:p>
          <a:p>
            <a:endParaRPr lang="en-PH" dirty="0" smtClean="0">
              <a:latin typeface="Trebuchet MS" panose="020B0603020202020204" pitchFamily="34" charset="0"/>
            </a:endParaRPr>
          </a:p>
          <a:p>
            <a:r>
              <a:rPr lang="en-PH" dirty="0" smtClean="0">
                <a:latin typeface="Trebuchet MS" panose="020B0603020202020204" pitchFamily="34" charset="0"/>
              </a:rPr>
              <a:t>Classroom setup: Half-moon</a:t>
            </a:r>
          </a:p>
          <a:p>
            <a:endParaRPr lang="en-PH" dirty="0">
              <a:latin typeface="Trebuchet MS" panose="020B0603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Activity: </a:t>
            </a:r>
            <a:r>
              <a:rPr lang="en-PH" dirty="0" smtClean="0">
                <a:solidFill>
                  <a:srgbClr val="0070C0"/>
                </a:solidFill>
              </a:rPr>
              <a:t>Interview Simulation</a:t>
            </a:r>
            <a:endParaRPr lang="en-PH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3121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PH" dirty="0" smtClean="0">
                <a:latin typeface="Trebuchet MS" panose="020B0603020202020204" pitchFamily="34" charset="0"/>
              </a:rPr>
              <a:t>Before the simulation (as a pair):</a:t>
            </a:r>
          </a:p>
          <a:p>
            <a:pPr marL="624078" indent="-514350">
              <a:buFont typeface="+mj-lt"/>
              <a:buAutoNum type="arabicPeriod"/>
            </a:pPr>
            <a:r>
              <a:rPr lang="en-PH" dirty="0" smtClean="0">
                <a:latin typeface="Trebuchet MS" panose="020B0603020202020204" pitchFamily="34" charset="0"/>
              </a:rPr>
              <a:t>Write down your goals for the interview. What do you want to know about the client &amp; the problem at hand?</a:t>
            </a:r>
          </a:p>
          <a:p>
            <a:pPr marL="624078" indent="-514350">
              <a:buFont typeface="+mj-lt"/>
              <a:buAutoNum type="arabicPeriod"/>
            </a:pPr>
            <a:r>
              <a:rPr lang="en-PH" dirty="0" smtClean="0">
                <a:latin typeface="Trebuchet MS" panose="020B0603020202020204" pitchFamily="34" charset="0"/>
              </a:rPr>
              <a:t>Prepare 3 initial questions. Write why you would want to ask those questions. What information will you get from those?</a:t>
            </a:r>
          </a:p>
          <a:p>
            <a:endParaRPr lang="en-PH" dirty="0">
              <a:latin typeface="Trebuchet MS" panose="020B0603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Activity: </a:t>
            </a:r>
            <a:r>
              <a:rPr lang="en-PH" dirty="0" smtClean="0">
                <a:solidFill>
                  <a:srgbClr val="0070C0"/>
                </a:solidFill>
              </a:rPr>
              <a:t>Interview Simulation</a:t>
            </a:r>
            <a:endParaRPr lang="en-PH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2841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897</TotalTime>
  <Words>617</Words>
  <Application>Microsoft Office PowerPoint</Application>
  <PresentationFormat>On-screen Show (4:3)</PresentationFormat>
  <Paragraphs>78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Concourse</vt:lpstr>
      <vt:lpstr>PowerPoint Presentation</vt:lpstr>
      <vt:lpstr>PowerPoint Presentation</vt:lpstr>
      <vt:lpstr>Class Activity: INTRODB Retrospect</vt:lpstr>
      <vt:lpstr>What are requirements?</vt:lpstr>
      <vt:lpstr>Types of Requirements</vt:lpstr>
      <vt:lpstr>Types of Requirements</vt:lpstr>
      <vt:lpstr>What is the difference between Requirements Gathering and Elicitation?</vt:lpstr>
      <vt:lpstr>Activity: Interview Simulation</vt:lpstr>
      <vt:lpstr>Activity: Interview Simulation</vt:lpstr>
      <vt:lpstr>Activity: Interview Simulation</vt:lpstr>
      <vt:lpstr>Assignment: [ALL]</vt:lpstr>
      <vt:lpstr>Assignment: [PM]</vt:lpstr>
      <vt:lpstr>Assignment: [DEV]</vt:lpstr>
      <vt:lpstr>Assignment: [QA]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</dc:title>
  <dc:creator>Freddys Bonilla</dc:creator>
  <cp:lastModifiedBy>Briane</cp:lastModifiedBy>
  <cp:revision>170</cp:revision>
  <dcterms:created xsi:type="dcterms:W3CDTF">2009-04-18T16:31:22Z</dcterms:created>
  <dcterms:modified xsi:type="dcterms:W3CDTF">2015-01-12T13:55:44Z</dcterms:modified>
</cp:coreProperties>
</file>