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27" r:id="rId2"/>
    <p:sldId id="352" r:id="rId3"/>
    <p:sldId id="353" r:id="rId4"/>
    <p:sldId id="354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55" r:id="rId19"/>
    <p:sldId id="345" r:id="rId20"/>
    <p:sldId id="346" r:id="rId21"/>
    <p:sldId id="347" r:id="rId22"/>
    <p:sldId id="348" r:id="rId23"/>
    <p:sldId id="349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0979F-11B0-4462-A982-3741B3BDC4AB}">
          <p14:sldIdLst>
            <p14:sldId id="327"/>
            <p14:sldId id="352"/>
            <p14:sldId id="353"/>
            <p14:sldId id="354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55"/>
            <p14:sldId id="345"/>
            <p14:sldId id="346"/>
            <p14:sldId id="347"/>
            <p14:sldId id="348"/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231" autoAdjust="0"/>
  </p:normalViewPr>
  <p:slideViewPr>
    <p:cSldViewPr>
      <p:cViewPr>
        <p:scale>
          <a:sx n="73" d="100"/>
          <a:sy n="73" d="100"/>
        </p:scale>
        <p:origin x="-124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7732-1712-406B-A7F2-6F01145AE14A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D6985-0EB1-48AF-9087-ED825B4D0725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0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190CAE-6F91-4219-88C7-9F2C7C2DE211}" type="datetimeFigureOut">
              <a:rPr lang="es-ES" smtClean="0"/>
              <a:pPr/>
              <a:t>21/01/2015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5EEC1F-3F0C-450D-A222-6F512DB1E679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8984" y="1503051"/>
            <a:ext cx="81369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rebuchet MS" panose="020B0603020202020204" pitchFamily="34" charset="0"/>
              </a:rPr>
              <a:t>Requirements Engineering</a:t>
            </a:r>
            <a:endParaRPr 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915" y="3865116"/>
            <a:ext cx="2533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Elicitation</a:t>
            </a:r>
            <a:endParaRPr lang="en-PH" sz="4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9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2: </a:t>
            </a:r>
            <a:r>
              <a:rPr lang="en-US" dirty="0" smtClean="0">
                <a:solidFill>
                  <a:srgbClr val="0070C0"/>
                </a:solidFill>
              </a:rPr>
              <a:t>Interviews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Who to interview?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Every relevant user group (to get </a:t>
            </a:r>
            <a:r>
              <a:rPr lang="en-US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DIFFERENT PERSPECTIVES</a:t>
            </a:r>
            <a:r>
              <a:rPr lang="en-US" dirty="0" smtClean="0">
                <a:latin typeface="Trebuchet MS" panose="020B060302020202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Why bother?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Rich collection of information (opinion, facts, feelings, perspectives, ideas)</a:t>
            </a:r>
          </a:p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What to watch out for?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Large amount of qualitative data to be analyzed! 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Resolving conflicting information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Tacit knowledge 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INTERVIEW: </a:t>
            </a:r>
            <a:r>
              <a:rPr lang="en-US" dirty="0" smtClean="0">
                <a:solidFill>
                  <a:srgbClr val="0070C0"/>
                </a:solidFill>
              </a:rPr>
              <a:t>What you need to remember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000" dirty="0" smtClean="0">
                <a:latin typeface="Trebuchet MS" panose="020B0603020202020204" pitchFamily="34" charset="0"/>
              </a:rPr>
              <a:t>Be open-minded and throw away some pre-conceived notions about what is required. </a:t>
            </a:r>
          </a:p>
          <a:p>
            <a:pPr>
              <a:spcAft>
                <a:spcPts val="600"/>
              </a:spcAft>
            </a:pPr>
            <a:r>
              <a:rPr lang="en-US" sz="3000" dirty="0" smtClean="0">
                <a:latin typeface="Trebuchet MS" panose="020B0603020202020204" pitchFamily="34" charset="0"/>
              </a:rPr>
              <a:t>Always provided a starting point for discussion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</a:rPr>
              <a:t>Question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</a:rPr>
              <a:t>Requirements proposal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Trebuchet MS" panose="020B0603020202020204" pitchFamily="34" charset="0"/>
              </a:rPr>
              <a:t>Existing System</a:t>
            </a:r>
          </a:p>
          <a:p>
            <a:pPr>
              <a:spcAft>
                <a:spcPts val="600"/>
              </a:spcAft>
            </a:pPr>
            <a:r>
              <a:rPr lang="en-US" sz="3000" dirty="0" smtClean="0">
                <a:latin typeface="Trebuchet MS" panose="020B0603020202020204" pitchFamily="34" charset="0"/>
              </a:rPr>
              <a:t>Be mindful of organizational politics</a:t>
            </a:r>
          </a:p>
        </p:txBody>
      </p:sp>
    </p:spTree>
    <p:extLst>
      <p:ext uri="{BB962C8B-B14F-4D97-AF65-F5344CB8AC3E}">
        <p14:creationId xmlns:p14="http://schemas.microsoft.com/office/powerpoint/2010/main" val="24413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INTERVIEWS: </a:t>
            </a:r>
            <a:r>
              <a:rPr lang="en-US" dirty="0" smtClean="0">
                <a:solidFill>
                  <a:srgbClr val="0070C0"/>
                </a:solidFill>
              </a:rPr>
              <a:t>How to do 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Structured (Closed)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Predefined Set of Questions 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Well-formed questions generate good answers (be clear with your objectives)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Makes it easier to analyze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( DISADVANTAGE ) Restricting in the information acquired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Non-structured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No pre-defined agenda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Good for generating new ideas (experimental, brainstorming)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rebuchet MS" panose="020B0603020202020204" pitchFamily="34" charset="0"/>
              </a:rPr>
              <a:t>( </a:t>
            </a:r>
            <a:r>
              <a:rPr lang="en-US" dirty="0">
                <a:latin typeface="Trebuchet MS" panose="020B0603020202020204" pitchFamily="34" charset="0"/>
              </a:rPr>
              <a:t>DISADVANTAGE ) </a:t>
            </a:r>
            <a:r>
              <a:rPr lang="en-US" dirty="0" smtClean="0">
                <a:latin typeface="Trebuchet MS" panose="020B0603020202020204" pitchFamily="34" charset="0"/>
              </a:rPr>
              <a:t>Difficult to organize information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7466" y="5848244"/>
            <a:ext cx="64732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Usually it’s mixed types</a:t>
            </a:r>
            <a:endParaRPr lang="en-US" sz="4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40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INTERVIEWS: </a:t>
            </a:r>
            <a:r>
              <a:rPr lang="en-US" dirty="0" smtClean="0">
                <a:solidFill>
                  <a:srgbClr val="0070C0"/>
                </a:solidFill>
              </a:rPr>
              <a:t>What to consider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Written vs. Oral?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 smtClean="0">
              <a:latin typeface="Trebuchet MS" panose="020B0603020202020204" pitchFamily="34" charset="0"/>
            </a:endParaRPr>
          </a:p>
          <a:p>
            <a:r>
              <a:rPr lang="en-US" dirty="0" smtClean="0">
                <a:latin typeface="Trebuchet MS" panose="020B0603020202020204" pitchFamily="34" charset="0"/>
              </a:rPr>
              <a:t>Group vs. Person?</a:t>
            </a:r>
            <a:endParaRPr lang="en-US" dirty="0">
              <a:latin typeface="Trebuchet MS" panose="020B0603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22481"/>
              </p:ext>
            </p:extLst>
          </p:nvPr>
        </p:nvGraphicFramePr>
        <p:xfrm>
          <a:off x="1447800" y="22098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56602"/>
              </p:ext>
            </p:extLst>
          </p:nvPr>
        </p:nvGraphicFramePr>
        <p:xfrm>
          <a:off x="1371600" y="4343400"/>
          <a:ext cx="62484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8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INTERVIEWS: </a:t>
            </a:r>
            <a:r>
              <a:rPr lang="en-US" dirty="0" smtClean="0">
                <a:solidFill>
                  <a:srgbClr val="0070C0"/>
                </a:solidFill>
              </a:rPr>
              <a:t>Etiquette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Be 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prepared</a:t>
            </a:r>
            <a:r>
              <a:rPr lang="en-US" dirty="0" smtClean="0">
                <a:latin typeface="Trebuchet MS" panose="020B0603020202020204" pitchFamily="34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Restrict the 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time frame </a:t>
            </a:r>
            <a:r>
              <a:rPr lang="en-US" dirty="0" smtClean="0">
                <a:latin typeface="Trebuchet MS" panose="020B0603020202020204" pitchFamily="34" charset="0"/>
              </a:rPr>
              <a:t>for the questioning. </a:t>
            </a:r>
            <a:endParaRPr lang="en-US" dirty="0">
              <a:latin typeface="Trebuchet MS" panose="020B0603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 smtClean="0">
                <a:latin typeface="Trebuchet MS" panose="020B0603020202020204" pitchFamily="34" charset="0"/>
              </a:rPr>
              <a:t>ANNOUNCE estimated time for the interview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Introduce purpose </a:t>
            </a:r>
            <a:r>
              <a:rPr lang="en-US" dirty="0" smtClean="0">
                <a:latin typeface="Trebuchet MS" panose="020B0603020202020204" pitchFamily="34" charset="0"/>
              </a:rPr>
              <a:t>of the interview.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Ensure 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anonymity </a:t>
            </a:r>
            <a:r>
              <a:rPr lang="en-US" dirty="0" smtClean="0">
                <a:latin typeface="Trebuchet MS" panose="020B0603020202020204" pitchFamily="34" charset="0"/>
              </a:rPr>
              <a:t>(as necessary)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Make notes </a:t>
            </a:r>
            <a:r>
              <a:rPr lang="en-US" dirty="0" smtClean="0">
                <a:latin typeface="Trebuchet MS" panose="020B0603020202020204" pitchFamily="34" charset="0"/>
              </a:rPr>
              <a:t>to the answers (ask permission for recording the session).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 not INTERRUPT </a:t>
            </a:r>
            <a:r>
              <a:rPr lang="en-US" dirty="0" smtClean="0">
                <a:latin typeface="Trebuchet MS" panose="020B0603020202020204" pitchFamily="34" charset="0"/>
              </a:rPr>
              <a:t>interviewee’s flow of words.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Allow people to refuse a question.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Announced feedback at the end. 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3074" name="Picture 2" descr="Etiquett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31" y="107237"/>
            <a:ext cx="1835985" cy="195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0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3: </a:t>
            </a:r>
            <a:r>
              <a:rPr lang="en-US" dirty="0" smtClean="0">
                <a:solidFill>
                  <a:srgbClr val="0070C0"/>
                </a:solidFill>
              </a:rPr>
              <a:t>Questionnaires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Why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bother?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Good for collecting info from large numbers of people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Can be administered remotely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Can also collect attitudes, beliefs, characteristics</a:t>
            </a:r>
            <a:endParaRPr lang="en-US" dirty="0">
              <a:latin typeface="Trebuchet MS" panose="020B06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What to watch out for</a:t>
            </a:r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?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Bias in sample selection, self-selecting respondents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Sample size (lack of statistical significance)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Open ended questions (difficult to analyze)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Leading questions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dirty="0" smtClean="0">
                <a:latin typeface="Trebuchet MS" panose="020B0603020202020204" pitchFamily="34" charset="0"/>
              </a:rPr>
              <a:t>Ambiguous questions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4098" name="Picture 2" descr="http://phillj.files.wordpress.com/2010/10/questionnaire-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16" y="5039458"/>
            <a:ext cx="2736584" cy="18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4: </a:t>
            </a:r>
            <a:r>
              <a:rPr lang="en-US" dirty="0" smtClean="0">
                <a:solidFill>
                  <a:srgbClr val="0070C0"/>
                </a:solidFill>
              </a:rPr>
              <a:t>Participant Observation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What you’ll do?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Spend time with the subjects (observe how they perform tasks)</a:t>
            </a:r>
          </a:p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Why this is important?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You understand the context for the software.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Reveals information that cannot be acquired by other techniques.</a:t>
            </a:r>
          </a:p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What you have to consider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How much time have you got?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Proper observation must be done to yield good results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[ALL]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n-PH" sz="3200" dirty="0">
                <a:latin typeface="Trebuchet MS" panose="020B0603020202020204" pitchFamily="34" charset="0"/>
              </a:rPr>
              <a:t>Answer Online Quiz about Elicitation and Problem Quiz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Watch the videos on </a:t>
            </a:r>
            <a:r>
              <a:rPr lang="en-PH" sz="3200" u="sng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Requirements Specification</a:t>
            </a:r>
            <a:endParaRPr lang="en-PH" sz="3200" dirty="0" smtClean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pPr marL="880110" lvl="1" indent="-514350">
              <a:buFont typeface="+mj-lt"/>
              <a:buAutoNum type="arabicPeriod"/>
            </a:pPr>
            <a:r>
              <a:rPr lang="en-PH" sz="3200" dirty="0" smtClean="0">
                <a:latin typeface="Trebuchet MS" panose="020B0603020202020204" pitchFamily="34" charset="0"/>
              </a:rPr>
              <a:t>Learn how to use Version Control tools:</a:t>
            </a:r>
          </a:p>
          <a:p>
            <a:pPr marL="1520190" lvl="3" indent="-514350"/>
            <a:r>
              <a:rPr lang="en-PH" sz="3000" u="sng" dirty="0" err="1" smtClean="0">
                <a:solidFill>
                  <a:srgbClr val="0070C0"/>
                </a:solidFill>
                <a:latin typeface="Trebuchet MS" panose="020B0603020202020204" pitchFamily="34" charset="0"/>
              </a:rPr>
              <a:t>Git</a:t>
            </a:r>
            <a:endParaRPr lang="en-PH" sz="30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1520190" lvl="3" indent="-514350"/>
            <a:r>
              <a:rPr lang="en-PH" sz="3000" u="sng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GitHub</a:t>
            </a:r>
            <a:endParaRPr lang="en-PH" sz="30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[ALL except ANA]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n-PH" sz="3200" dirty="0">
                <a:latin typeface="Trebuchet MS" panose="020B0603020202020204" pitchFamily="34" charset="0"/>
              </a:rPr>
              <a:t>Pair Work - Read interview transcript and submit a problem analysis </a:t>
            </a:r>
            <a:r>
              <a:rPr lang="en-PH" sz="3200" dirty="0" smtClean="0">
                <a:latin typeface="Trebuchet MS" panose="020B0603020202020204" pitchFamily="34" charset="0"/>
              </a:rPr>
              <a:t>chart next meeting.</a:t>
            </a:r>
            <a:endParaRPr lang="en-PH" sz="3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[PM]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>
              <a:buFont typeface="+mj-lt"/>
              <a:buAutoNum type="arabicPeriod"/>
            </a:pPr>
            <a:r>
              <a:rPr lang="en-PH" sz="3200" dirty="0">
                <a:latin typeface="Trebuchet MS" panose="020B0603020202020204" pitchFamily="34" charset="0"/>
              </a:rPr>
              <a:t>Know your team members. Manage a contact list and identify preferred communication mode (Make this available to every member of the group)</a:t>
            </a:r>
          </a:p>
        </p:txBody>
      </p:sp>
    </p:spTree>
    <p:extLst>
      <p:ext uri="{BB962C8B-B14F-4D97-AF65-F5344CB8AC3E}">
        <p14:creationId xmlns:p14="http://schemas.microsoft.com/office/powerpoint/2010/main" val="17527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>
                <a:latin typeface="Trebuchet MS" panose="020B0603020202020204" pitchFamily="34" charset="0"/>
              </a:rPr>
              <a:t>The class will still interview the professor on </a:t>
            </a:r>
            <a:r>
              <a:rPr lang="en-PH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Faculty Loading (assignment of courses to teach).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The students will be grouped in pairs. An interviewer and a coach.</a:t>
            </a:r>
          </a:p>
          <a:p>
            <a:endParaRPr lang="en-PH" dirty="0" smtClean="0">
              <a:latin typeface="Trebuchet MS" panose="020B0603020202020204" pitchFamily="34" charset="0"/>
            </a:endParaRPr>
          </a:p>
          <a:p>
            <a:r>
              <a:rPr lang="en-PH" dirty="0" smtClean="0">
                <a:latin typeface="Trebuchet MS" panose="020B0603020202020204" pitchFamily="34" charset="0"/>
              </a:rPr>
              <a:t>Classroom setup: Half-moon</a:t>
            </a:r>
          </a:p>
          <a:p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Activity: </a:t>
            </a:r>
            <a:r>
              <a:rPr lang="en-PH" dirty="0" smtClean="0">
                <a:solidFill>
                  <a:srgbClr val="0070C0"/>
                </a:solidFill>
              </a:rPr>
              <a:t>Interview Simulation</a:t>
            </a:r>
            <a:br>
              <a:rPr lang="en-PH" dirty="0" smtClean="0">
                <a:solidFill>
                  <a:srgbClr val="0070C0"/>
                </a:solidFill>
              </a:rPr>
            </a:br>
            <a:r>
              <a:rPr lang="en-PH" dirty="0" smtClean="0">
                <a:solidFill>
                  <a:srgbClr val="0070C0"/>
                </a:solidFill>
              </a:rPr>
              <a:t>Round 2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[ANA]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PH" sz="3200" dirty="0">
                <a:latin typeface="Trebuchet MS" panose="020B0603020202020204" pitchFamily="34" charset="0"/>
              </a:rPr>
              <a:t>Client Interview Transcript</a:t>
            </a:r>
          </a:p>
          <a:p>
            <a:r>
              <a:rPr lang="en-PH" sz="3200" dirty="0">
                <a:latin typeface="Trebuchet MS" panose="020B0603020202020204" pitchFamily="34" charset="0"/>
              </a:rPr>
              <a:t>Draft Problem Analysis </a:t>
            </a:r>
            <a:r>
              <a:rPr lang="en-PH" sz="3200" dirty="0" smtClean="0">
                <a:latin typeface="Trebuchet MS" panose="020B0603020202020204" pitchFamily="34" charset="0"/>
              </a:rPr>
              <a:t>Chart</a:t>
            </a:r>
          </a:p>
          <a:p>
            <a:endParaRPr lang="en-PH" sz="3200" dirty="0">
              <a:latin typeface="Trebuchet MS" panose="020B0603020202020204" pitchFamily="34" charset="0"/>
            </a:endParaRPr>
          </a:p>
          <a:p>
            <a:pPr marL="109728" indent="0">
              <a:buNone/>
            </a:pPr>
            <a:r>
              <a:rPr lang="en-PH" sz="3200" dirty="0" smtClean="0">
                <a:latin typeface="Trebuchet MS" panose="020B0603020202020204" pitchFamily="34" charset="0"/>
              </a:rPr>
              <a:t>Send on or before </a:t>
            </a:r>
            <a:r>
              <a:rPr lang="en-PH" sz="32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Jan. </a:t>
            </a:r>
            <a:r>
              <a:rPr lang="en-PH" sz="3200" smtClean="0">
                <a:solidFill>
                  <a:srgbClr val="FF0000"/>
                </a:solidFill>
                <a:latin typeface="Trebuchet MS" panose="020B0603020202020204" pitchFamily="34" charset="0"/>
              </a:rPr>
              <a:t>27, </a:t>
            </a:r>
            <a:r>
              <a:rPr lang="en-PH" sz="32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3PM</a:t>
            </a:r>
            <a:endParaRPr lang="en-PH" sz="32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[DEV]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PH" sz="3200" dirty="0">
                <a:latin typeface="Trebuchet MS" panose="020B0603020202020204" pitchFamily="34" charset="0"/>
              </a:rPr>
              <a:t>Define Coding Standards for the team (based on unmaintainable code article)</a:t>
            </a:r>
          </a:p>
          <a:p>
            <a:pPr marL="393192" lvl="1" indent="0">
              <a:buNone/>
            </a:pPr>
            <a:endParaRPr lang="en-PH" sz="32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800" dirty="0" smtClean="0"/>
              <a:t>Assignment: </a:t>
            </a:r>
            <a:r>
              <a:rPr lang="en-PH" sz="4800" dirty="0" smtClean="0">
                <a:solidFill>
                  <a:schemeClr val="accent3"/>
                </a:solidFill>
              </a:rPr>
              <a:t>[QA]</a:t>
            </a:r>
            <a:endParaRPr lang="en-PH" sz="48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PH" sz="3200" dirty="0" smtClean="0">
                <a:latin typeface="Trebuchet MS" panose="020B0603020202020204" pitchFamily="34" charset="0"/>
              </a:rPr>
              <a:t>Find materials using any of the following keywords: </a:t>
            </a:r>
          </a:p>
          <a:p>
            <a:pPr lvl="2"/>
            <a:r>
              <a:rPr lang="en-PH" sz="3200" dirty="0" smtClean="0">
                <a:latin typeface="Trebuchet MS" panose="020B0603020202020204" pitchFamily="34" charset="0"/>
              </a:rPr>
              <a:t>Software Requirements Specification (SRS) review</a:t>
            </a:r>
          </a:p>
          <a:p>
            <a:pPr lvl="2"/>
            <a:r>
              <a:rPr lang="en-PH" sz="3200" dirty="0" smtClean="0">
                <a:latin typeface="Trebuchet MS" panose="020B0603020202020204" pitchFamily="34" charset="0"/>
              </a:rPr>
              <a:t>SRS walkthrough</a:t>
            </a:r>
          </a:p>
          <a:p>
            <a:pPr marL="365760" lvl="1" indent="0">
              <a:buNone/>
            </a:pPr>
            <a:endParaRPr lang="en-PH" sz="3200" dirty="0" smtClean="0">
              <a:latin typeface="Trebuchet MS" panose="020B0603020202020204" pitchFamily="34" charset="0"/>
            </a:endParaRPr>
          </a:p>
          <a:p>
            <a:pPr marL="365760" lvl="1" indent="0">
              <a:buNone/>
            </a:pPr>
            <a:r>
              <a:rPr lang="en-PH" sz="3200" dirty="0" smtClean="0">
                <a:latin typeface="Trebuchet MS" panose="020B0603020202020204" pitchFamily="34" charset="0"/>
              </a:rPr>
              <a:t>Read this material as a preliminary step in determining how you will check and report any defects in your team’s SRS document.</a:t>
            </a:r>
          </a:p>
        </p:txBody>
      </p:sp>
    </p:spTree>
    <p:extLst>
      <p:ext uri="{BB962C8B-B14F-4D97-AF65-F5344CB8AC3E}">
        <p14:creationId xmlns:p14="http://schemas.microsoft.com/office/powerpoint/2010/main" val="7719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Go to your project groups.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Write a requirements elicitation strategy plan for your project.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Identify the techniques you’ll be using. 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Be specific on who you will interview, what documents will you be looking at.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Review your interview questions.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2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Before the simulation (as a pair):</a:t>
            </a:r>
          </a:p>
          <a:p>
            <a:pPr marL="624078" indent="-514350">
              <a:buFont typeface="+mj-lt"/>
              <a:buAutoNum type="arabicPeriod"/>
            </a:pPr>
            <a:r>
              <a:rPr lang="en-PH" dirty="0" smtClean="0">
                <a:latin typeface="Trebuchet MS" panose="020B0603020202020204" pitchFamily="34" charset="0"/>
              </a:rPr>
              <a:t>Write down your goals for the interview. What do you want to know about the client &amp; the problem at hand?</a:t>
            </a:r>
          </a:p>
          <a:p>
            <a:pPr marL="624078" indent="-514350">
              <a:buFont typeface="+mj-lt"/>
              <a:buAutoNum type="arabicPeriod"/>
            </a:pPr>
            <a:r>
              <a:rPr lang="en-PH" dirty="0" smtClean="0">
                <a:latin typeface="Trebuchet MS" panose="020B0603020202020204" pitchFamily="34" charset="0"/>
              </a:rPr>
              <a:t>Prepare 3 initial questions. Write why you would want to ask those questions. What information will you get from those?</a:t>
            </a:r>
          </a:p>
          <a:p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Activity: </a:t>
            </a:r>
            <a:r>
              <a:rPr lang="en-PH" dirty="0">
                <a:solidFill>
                  <a:srgbClr val="0070C0"/>
                </a:solidFill>
              </a:rPr>
              <a:t>Interview Simulation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Round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28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PH" dirty="0" smtClean="0">
                <a:latin typeface="Trebuchet MS" panose="020B0603020202020204" pitchFamily="34" charset="0"/>
              </a:rPr>
              <a:t>During the simulation (round-robin):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Interviewer</a:t>
            </a:r>
          </a:p>
          <a:p>
            <a:pPr lvl="1"/>
            <a:r>
              <a:rPr lang="en-PH" dirty="0" smtClean="0">
                <a:latin typeface="Trebuchet MS" panose="020B0603020202020204" pitchFamily="34" charset="0"/>
              </a:rPr>
              <a:t>Asks one of the questions they prepared OR a follow up question.</a:t>
            </a:r>
          </a:p>
          <a:p>
            <a:r>
              <a:rPr lang="en-PH" dirty="0" smtClean="0">
                <a:latin typeface="Trebuchet MS" panose="020B0603020202020204" pitchFamily="34" charset="0"/>
              </a:rPr>
              <a:t>Coach</a:t>
            </a:r>
          </a:p>
          <a:p>
            <a:pPr lvl="1"/>
            <a:r>
              <a:rPr lang="en-PH" dirty="0" smtClean="0">
                <a:latin typeface="Trebuchet MS" panose="020B0603020202020204" pitchFamily="34" charset="0"/>
              </a:rPr>
              <a:t>Uses the rubric to assess how their partner is doing in the interview.</a:t>
            </a:r>
          </a:p>
          <a:p>
            <a:pPr lvl="1"/>
            <a:r>
              <a:rPr lang="en-PH" dirty="0" smtClean="0">
                <a:latin typeface="Trebuchet MS" panose="020B0603020202020204" pitchFamily="34" charset="0"/>
              </a:rPr>
              <a:t>Notes down observations, comments &amp; suggestions on how their partner can improve.</a:t>
            </a:r>
            <a:endParaRPr lang="en-PH" dirty="0">
              <a:latin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Activity: </a:t>
            </a:r>
            <a:r>
              <a:rPr lang="en-PH" dirty="0">
                <a:solidFill>
                  <a:srgbClr val="0070C0"/>
                </a:solidFill>
              </a:rPr>
              <a:t>Interview Simulation</a:t>
            </a:r>
            <a:br>
              <a:rPr lang="en-PH" dirty="0">
                <a:solidFill>
                  <a:srgbClr val="0070C0"/>
                </a:solidFill>
              </a:rPr>
            </a:br>
            <a:r>
              <a:rPr lang="en-PH" dirty="0">
                <a:solidFill>
                  <a:srgbClr val="0070C0"/>
                </a:solidFill>
              </a:rPr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22484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 Elicitation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be able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Investigate </a:t>
            </a:r>
            <a:r>
              <a:rPr lang="en-US" sz="3200" dirty="0" smtClean="0">
                <a:latin typeface="Trebuchet MS" panose="020B0603020202020204" pitchFamily="34" charset="0"/>
              </a:rPr>
              <a:t>the </a:t>
            </a:r>
            <a:r>
              <a:rPr lang="en-US" sz="3200" b="1" u="sng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problem/s</a:t>
            </a:r>
            <a:r>
              <a:rPr lang="en-US" sz="32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smtClean="0">
                <a:latin typeface="Trebuchet MS" panose="020B0603020202020204" pitchFamily="34" charset="0"/>
              </a:rPr>
              <a:t>to be solved. 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atin typeface="Trebuchet MS" panose="020B0603020202020204" pitchFamily="34" charset="0"/>
              </a:rPr>
              <a:t>Cause (</a:t>
            </a:r>
            <a:r>
              <a:rPr lang="en-US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why it happens</a:t>
            </a:r>
            <a:r>
              <a:rPr lang="en-US" sz="2800" dirty="0" smtClean="0">
                <a:latin typeface="Trebuchet MS" panose="020B0603020202020204" pitchFamily="34" charset="0"/>
              </a:rPr>
              <a:t>?)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atin typeface="Trebuchet MS" panose="020B0603020202020204" pitchFamily="34" charset="0"/>
              </a:rPr>
              <a:t>Symptoms (</a:t>
            </a:r>
            <a:r>
              <a:rPr lang="en-US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how do we know it happens?</a:t>
            </a:r>
            <a:r>
              <a:rPr lang="en-US" sz="2800" dirty="0" smtClean="0">
                <a:latin typeface="Trebuchet MS" panose="020B0603020202020204" pitchFamily="34" charset="0"/>
              </a:rPr>
              <a:t>)</a:t>
            </a:r>
          </a:p>
          <a:p>
            <a:pPr lvl="1">
              <a:spcBef>
                <a:spcPts val="4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dirty="0" smtClean="0">
                <a:latin typeface="Trebuchet MS" panose="020B0603020202020204" pitchFamily="34" charset="0"/>
              </a:rPr>
              <a:t>Impact (</a:t>
            </a:r>
            <a:r>
              <a:rPr lang="en-US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what happens as a result?</a:t>
            </a:r>
            <a:r>
              <a:rPr lang="en-US" sz="2800" dirty="0" smtClean="0">
                <a:latin typeface="Trebuchet MS" panose="020B0603020202020204" pitchFamily="34" charset="0"/>
              </a:rPr>
              <a:t>)</a:t>
            </a:r>
          </a:p>
          <a:p>
            <a:pPr>
              <a:spcAft>
                <a:spcPts val="600"/>
              </a:spcAft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Describe </a:t>
            </a:r>
            <a:r>
              <a:rPr lang="en-US" sz="3200" dirty="0" smtClean="0">
                <a:latin typeface="Trebuchet MS" panose="020B0603020202020204" pitchFamily="34" charset="0"/>
              </a:rPr>
              <a:t>the </a:t>
            </a:r>
            <a:r>
              <a:rPr lang="en-US" sz="3200" b="1" u="sng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features</a:t>
            </a:r>
            <a:r>
              <a:rPr lang="en-US" sz="32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3200" dirty="0" smtClean="0">
                <a:latin typeface="Trebuchet MS" panose="020B0603020202020204" pitchFamily="34" charset="0"/>
              </a:rPr>
              <a:t>   and </a:t>
            </a:r>
            <a:r>
              <a:rPr lang="en-US" sz="3200" b="1" u="sng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functionalities</a:t>
            </a:r>
            <a:r>
              <a:rPr lang="en-US" sz="32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3200" dirty="0" smtClean="0">
                <a:latin typeface="Trebuchet MS" panose="020B0603020202020204" pitchFamily="34" charset="0"/>
              </a:rPr>
              <a:t>   that will solve the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3200" dirty="0" smtClean="0">
                <a:latin typeface="Trebuchet MS" panose="020B0603020202020204" pitchFamily="34" charset="0"/>
              </a:rPr>
              <a:t>   problems.</a:t>
            </a:r>
          </a:p>
        </p:txBody>
      </p:sp>
      <p:pic>
        <p:nvPicPr>
          <p:cNvPr id="1026" name="Picture 2" descr="http://media.lsiutilitybroker.co.uk/media/images/_resized__clients_meeting_jpg_432x288_crop_upscale_q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60" y="3789040"/>
            <a:ext cx="3689040" cy="245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Problems &amp;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Domain Knowledge is not easily accessible</a:t>
            </a:r>
          </a:p>
          <a:p>
            <a:pPr lvl="1"/>
            <a:r>
              <a:rPr lang="en-US" sz="2400" dirty="0" smtClean="0">
                <a:latin typeface="Trebuchet MS" panose="020B0603020202020204" pitchFamily="34" charset="0"/>
              </a:rPr>
              <a:t>People find it difficult to describe </a:t>
            </a: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expert knowledge to non-experts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User Bias</a:t>
            </a:r>
          </a:p>
          <a:p>
            <a:pPr lvl="1"/>
            <a:r>
              <a:rPr lang="en-US" sz="2400" dirty="0" smtClean="0">
                <a:latin typeface="Trebuchet MS" panose="020B0603020202020204" pitchFamily="34" charset="0"/>
              </a:rPr>
              <a:t>Either they </a:t>
            </a: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can’t </a:t>
            </a:r>
            <a:r>
              <a:rPr lang="en-US" sz="2400" dirty="0" smtClean="0">
                <a:latin typeface="Trebuchet MS" panose="020B0603020202020204" pitchFamily="34" charset="0"/>
              </a:rPr>
              <a:t>or </a:t>
            </a:r>
            <a:r>
              <a:rPr lang="en-US" sz="24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won’t </a:t>
            </a:r>
            <a:r>
              <a:rPr lang="en-US" sz="2400" dirty="0" smtClean="0">
                <a:latin typeface="Trebuchet MS" panose="020B0603020202020204" pitchFamily="34" charset="0"/>
              </a:rPr>
              <a:t>tell you what you need to know 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Differentiating Wants from Needs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Problem owners </a:t>
            </a:r>
            <a:r>
              <a:rPr lang="en-US" sz="2400" dirty="0">
                <a:latin typeface="Trebuchet MS" panose="020B0603020202020204" pitchFamily="34" charset="0"/>
              </a:rPr>
              <a:t>can 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lack awareness</a:t>
            </a:r>
            <a:r>
              <a:rPr lang="en-US" sz="2400" dirty="0">
                <a:latin typeface="Trebuchet MS" panose="020B0603020202020204" pitchFamily="34" charset="0"/>
              </a:rPr>
              <a:t>; too busy coping with the current system</a:t>
            </a:r>
            <a:r>
              <a:rPr lang="en-US" sz="2400" dirty="0" smtClean="0">
                <a:latin typeface="Trebuchet MS" panose="020B0603020202020204" pitchFamily="34" charset="0"/>
              </a:rPr>
              <a:t>.</a:t>
            </a:r>
          </a:p>
          <a:p>
            <a:r>
              <a:rPr lang="en-US" sz="2800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Conflicting Requirements</a:t>
            </a:r>
            <a:endParaRPr lang="en-US" sz="2800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pic>
        <p:nvPicPr>
          <p:cNvPr id="2050" name="Picture 2" descr="https://encrypted-tbn3.gstatic.com/images?q=tbn:ANd9GcS6TbXMAuLk2U5Xy2C9FrCcL4FzACc2NDzFF5M2N0oW-gc5UI5uj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76800"/>
            <a:ext cx="28289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2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3970784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rebuchet MS" panose="020B0603020202020204" pitchFamily="34" charset="0"/>
              </a:rPr>
              <a:t>Background Reading</a:t>
            </a:r>
          </a:p>
          <a:p>
            <a:r>
              <a:rPr lang="en-US" sz="3000" dirty="0" smtClean="0">
                <a:latin typeface="Trebuchet MS" panose="020B0603020202020204" pitchFamily="34" charset="0"/>
              </a:rPr>
              <a:t>Interviews</a:t>
            </a:r>
          </a:p>
          <a:p>
            <a:r>
              <a:rPr lang="en-US" sz="3000" dirty="0" smtClean="0">
                <a:latin typeface="Trebuchet MS" panose="020B0603020202020204" pitchFamily="34" charset="0"/>
              </a:rPr>
              <a:t>Surveys or Questionnaires</a:t>
            </a:r>
          </a:p>
          <a:p>
            <a:r>
              <a:rPr lang="en-US" sz="3000" dirty="0" smtClean="0">
                <a:latin typeface="Trebuchet MS" panose="020B0603020202020204" pitchFamily="34" charset="0"/>
              </a:rPr>
              <a:t>Participant Observation</a:t>
            </a:r>
            <a:endParaRPr lang="en-US" sz="3000" dirty="0">
              <a:latin typeface="Trebuchet MS" panose="020B0603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44008" y="1485346"/>
            <a:ext cx="4377974" cy="5184014"/>
          </a:xfrm>
          <a:prstGeom prst="roundRect">
            <a:avLst>
              <a:gd name="adj" fmla="val 6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Which of these techniques did you do for INTRODB? 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What preparations did you make before conducting these elicitation methods?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What problems did you encounter? How did you solve these problems?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Are there other techniques that you performed that are not on the list?</a:t>
            </a:r>
          </a:p>
          <a:p>
            <a:pPr marL="342900" indent="-342900"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When do we use each of these techniques?</a:t>
            </a:r>
            <a:endParaRPr lang="en-US" sz="2200" dirty="0">
              <a:solidFill>
                <a:schemeClr val="bg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 1: </a:t>
            </a:r>
            <a:r>
              <a:rPr lang="en-US" dirty="0" smtClean="0">
                <a:solidFill>
                  <a:srgbClr val="0070C0"/>
                </a:solidFill>
              </a:rPr>
              <a:t>Background Reading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What to read?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Documents, manuals, organization charts, reports, forms, documentation,…</a:t>
            </a:r>
          </a:p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Why bother?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Prepares you for the interview and helps you understand the process and people. </a:t>
            </a:r>
          </a:p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What to watch out for?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Written documents may not necessarily reflect reality. 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Can take too much time and may be irrelevant. </a:t>
            </a:r>
          </a:p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When to use?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950</TotalTime>
  <Words>975</Words>
  <Application>Microsoft Office PowerPoint</Application>
  <PresentationFormat>On-screen Show (4:3)</PresentationFormat>
  <Paragraphs>154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PowerPoint Presentation</vt:lpstr>
      <vt:lpstr>Activity: Interview Simulation Round 2</vt:lpstr>
      <vt:lpstr>Activity: Interview Simulation Round 2</vt:lpstr>
      <vt:lpstr>Activity: Interview Simulation Round 2</vt:lpstr>
      <vt:lpstr>Requirements Elicitation</vt:lpstr>
      <vt:lpstr>We need to be able to…</vt:lpstr>
      <vt:lpstr>Common Problems &amp; Difficulties</vt:lpstr>
      <vt:lpstr>Common Techniques</vt:lpstr>
      <vt:lpstr>Technique 1: Background Reading</vt:lpstr>
      <vt:lpstr>Technique 2: Interviews</vt:lpstr>
      <vt:lpstr>INTERVIEW: What you need to remember</vt:lpstr>
      <vt:lpstr>INTERVIEWS: How to do it</vt:lpstr>
      <vt:lpstr>INTERVIEWS: What to consider</vt:lpstr>
      <vt:lpstr>INTERVIEWS: Etiquette</vt:lpstr>
      <vt:lpstr>Technique 3: Questionnaires</vt:lpstr>
      <vt:lpstr>Technique 4: Participant Observation</vt:lpstr>
      <vt:lpstr>Assignment: [ALL]</vt:lpstr>
      <vt:lpstr>Assignment: [ALL except ANA]</vt:lpstr>
      <vt:lpstr>Assignment: [PM]</vt:lpstr>
      <vt:lpstr>Assignment: [ANA]</vt:lpstr>
      <vt:lpstr>Assignment: [DEV]</vt:lpstr>
      <vt:lpstr>Assignment: [QA]</vt:lpstr>
      <vt:lpstr>Seatwork: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Freddys Bonilla</dc:creator>
  <cp:lastModifiedBy>Briane</cp:lastModifiedBy>
  <cp:revision>180</cp:revision>
  <dcterms:created xsi:type="dcterms:W3CDTF">2009-04-18T16:31:22Z</dcterms:created>
  <dcterms:modified xsi:type="dcterms:W3CDTF">2015-01-21T03:02:01Z</dcterms:modified>
</cp:coreProperties>
</file>