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3"/>
  </p:notesMasterIdLst>
  <p:sldIdLst>
    <p:sldId id="263" r:id="rId2"/>
    <p:sldId id="340" r:id="rId3"/>
    <p:sldId id="277" r:id="rId4"/>
    <p:sldId id="259" r:id="rId5"/>
    <p:sldId id="306" r:id="rId6"/>
    <p:sldId id="270" r:id="rId7"/>
    <p:sldId id="307" r:id="rId8"/>
    <p:sldId id="341" r:id="rId9"/>
    <p:sldId id="308" r:id="rId10"/>
    <p:sldId id="309" r:id="rId11"/>
    <p:sldId id="342"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7" r:id="rId28"/>
    <p:sldId id="325" r:id="rId29"/>
    <p:sldId id="326"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29" autoAdjust="0"/>
  </p:normalViewPr>
  <p:slideViewPr>
    <p:cSldViewPr>
      <p:cViewPr varScale="1">
        <p:scale>
          <a:sx n="93" d="100"/>
          <a:sy n="93" d="100"/>
        </p:scale>
        <p:origin x="-592"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0CFD9F-3A9B-4BCB-9C63-5A35121B95D4}" type="datetimeFigureOut">
              <a:rPr lang="en-PH" smtClean="0"/>
              <a:t>2/25/15</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D9C405-9AE0-4F72-90CB-29C4E6A46B62}" type="slidenum">
              <a:rPr lang="en-PH" smtClean="0"/>
              <a:t>‹#›</a:t>
            </a:fld>
            <a:endParaRPr lang="en-PH"/>
          </a:p>
        </p:txBody>
      </p:sp>
    </p:spTree>
    <p:extLst>
      <p:ext uri="{BB962C8B-B14F-4D97-AF65-F5344CB8AC3E}">
        <p14:creationId xmlns:p14="http://schemas.microsoft.com/office/powerpoint/2010/main" val="665519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15D9C405-9AE0-4F72-90CB-29C4E6A46B62}" type="slidenum">
              <a:rPr lang="en-PH" smtClean="0"/>
              <a:t>4</a:t>
            </a:fld>
            <a:endParaRPr lang="en-PH"/>
          </a:p>
        </p:txBody>
      </p:sp>
    </p:spTree>
    <p:extLst>
      <p:ext uri="{BB962C8B-B14F-4D97-AF65-F5344CB8AC3E}">
        <p14:creationId xmlns:p14="http://schemas.microsoft.com/office/powerpoint/2010/main" val="57092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15D9C405-9AE0-4F72-90CB-29C4E6A46B62}" type="slidenum">
              <a:rPr lang="en-PH" smtClean="0"/>
              <a:t>6</a:t>
            </a:fld>
            <a:endParaRPr lang="en-PH"/>
          </a:p>
        </p:txBody>
      </p:sp>
    </p:spTree>
    <p:extLst>
      <p:ext uri="{BB962C8B-B14F-4D97-AF65-F5344CB8AC3E}">
        <p14:creationId xmlns:p14="http://schemas.microsoft.com/office/powerpoint/2010/main" val="648210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In sandwich integration, you integrate top-level and widely used bottom-level classes first, and save middle-level classes for last.</a:t>
            </a:r>
            <a:endParaRPr lang="en-PH" dirty="0"/>
          </a:p>
        </p:txBody>
      </p:sp>
      <p:sp>
        <p:nvSpPr>
          <p:cNvPr id="4" name="Slide Number Placeholder 3"/>
          <p:cNvSpPr>
            <a:spLocks noGrp="1"/>
          </p:cNvSpPr>
          <p:nvPr>
            <p:ph type="sldNum" sz="quarter" idx="10"/>
          </p:nvPr>
        </p:nvSpPr>
        <p:spPr/>
        <p:txBody>
          <a:bodyPr/>
          <a:lstStyle/>
          <a:p>
            <a:fld id="{15D9C405-9AE0-4F72-90CB-29C4E6A46B62}" type="slidenum">
              <a:rPr lang="en-PH" smtClean="0"/>
              <a:t>20</a:t>
            </a:fld>
            <a:endParaRPr lang="en-PH"/>
          </a:p>
        </p:txBody>
      </p:sp>
    </p:spTree>
    <p:extLst>
      <p:ext uri="{BB962C8B-B14F-4D97-AF65-F5344CB8AC3E}">
        <p14:creationId xmlns:p14="http://schemas.microsoft.com/office/powerpoint/2010/main" val="113169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In risk-oriented integration, you integrate classes that you expect to be most troublesome first; you implement easier classes later.</a:t>
            </a:r>
            <a:endParaRPr lang="en-PH" dirty="0"/>
          </a:p>
        </p:txBody>
      </p:sp>
      <p:sp>
        <p:nvSpPr>
          <p:cNvPr id="4" name="Slide Number Placeholder 3"/>
          <p:cNvSpPr>
            <a:spLocks noGrp="1"/>
          </p:cNvSpPr>
          <p:nvPr>
            <p:ph type="sldNum" sz="quarter" idx="10"/>
          </p:nvPr>
        </p:nvSpPr>
        <p:spPr/>
        <p:txBody>
          <a:bodyPr/>
          <a:lstStyle/>
          <a:p>
            <a:fld id="{15D9C405-9AE0-4F72-90CB-29C4E6A46B62}" type="slidenum">
              <a:rPr lang="en-PH" smtClean="0"/>
              <a:t>21</a:t>
            </a:fld>
            <a:endParaRPr lang="en-PH"/>
          </a:p>
        </p:txBody>
      </p:sp>
    </p:spTree>
    <p:extLst>
      <p:ext uri="{BB962C8B-B14F-4D97-AF65-F5344CB8AC3E}">
        <p14:creationId xmlns:p14="http://schemas.microsoft.com/office/powerpoint/2010/main" val="113169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In feature-oriented integration, you integrate classes in groups that make up identifiable features—usually, but not always, multiple classes at a time. </a:t>
            </a:r>
            <a:endParaRPr lang="en-PH" dirty="0"/>
          </a:p>
        </p:txBody>
      </p:sp>
      <p:sp>
        <p:nvSpPr>
          <p:cNvPr id="4" name="Slide Number Placeholder 3"/>
          <p:cNvSpPr>
            <a:spLocks noGrp="1"/>
          </p:cNvSpPr>
          <p:nvPr>
            <p:ph type="sldNum" sz="quarter" idx="10"/>
          </p:nvPr>
        </p:nvSpPr>
        <p:spPr/>
        <p:txBody>
          <a:bodyPr/>
          <a:lstStyle/>
          <a:p>
            <a:fld id="{15D9C405-9AE0-4F72-90CB-29C4E6A46B62}" type="slidenum">
              <a:rPr lang="en-PH" smtClean="0"/>
              <a:t>22</a:t>
            </a:fld>
            <a:endParaRPr lang="en-PH"/>
          </a:p>
        </p:txBody>
      </p:sp>
    </p:spTree>
    <p:extLst>
      <p:ext uri="{BB962C8B-B14F-4D97-AF65-F5344CB8AC3E}">
        <p14:creationId xmlns:p14="http://schemas.microsoft.com/office/powerpoint/2010/main" val="113169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Beware of checking in code infrequently. It’s possible for a developer to become so embroiled in a set of revisions that every file in the system seems to be involved. That undermines the value of the daily build. The rest of the team will continue to realize the benefit of incremental integration, but that particular developer will not. If a developer goes more than a couple of days without checking in a set of changes, consider that developer’s work to be at risk. As  Kent Beck points out, frequent integration sometimes forces you to break the construction of a single feature into multiple episodes. That overhead is an acceptable price to pay for the </a:t>
            </a:r>
            <a:r>
              <a:rPr lang="en-PH" dirty="0" err="1" smtClean="0"/>
              <a:t>reducedintegration</a:t>
            </a:r>
            <a:r>
              <a:rPr lang="en-PH" dirty="0" smtClean="0"/>
              <a:t> risk, improved status  visibility, improved testability, and other benefits of frequent integration (Beck</a:t>
            </a:r>
            <a:r>
              <a:rPr lang="en-PH" baseline="0" dirty="0" smtClean="0"/>
              <a:t> </a:t>
            </a:r>
            <a:r>
              <a:rPr lang="en-PH" dirty="0" smtClean="0"/>
              <a:t>2000).</a:t>
            </a:r>
            <a:endParaRPr lang="en-PH" dirty="0"/>
          </a:p>
        </p:txBody>
      </p:sp>
      <p:sp>
        <p:nvSpPr>
          <p:cNvPr id="4" name="Slide Number Placeholder 3"/>
          <p:cNvSpPr>
            <a:spLocks noGrp="1"/>
          </p:cNvSpPr>
          <p:nvPr>
            <p:ph type="sldNum" sz="quarter" idx="10"/>
          </p:nvPr>
        </p:nvSpPr>
        <p:spPr/>
        <p:txBody>
          <a:bodyPr/>
          <a:lstStyle/>
          <a:p>
            <a:fld id="{15D9C405-9AE0-4F72-90CB-29C4E6A46B62}" type="slidenum">
              <a:rPr lang="en-PH" smtClean="0"/>
              <a:t>36</a:t>
            </a:fld>
            <a:endParaRPr lang="en-PH"/>
          </a:p>
        </p:txBody>
      </p:sp>
    </p:spTree>
    <p:extLst>
      <p:ext uri="{BB962C8B-B14F-4D97-AF65-F5344CB8AC3E}">
        <p14:creationId xmlns:p14="http://schemas.microsoft.com/office/powerpoint/2010/main" val="217525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4415AB-A026-4F43-AA0D-7513518A0C4B}"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5C400AD-0004-4C25-831D-77D7BCF25C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415AB-A026-4F43-AA0D-7513518A0C4B}"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400AD-0004-4C25-831D-77D7BCF25C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415AB-A026-4F43-AA0D-7513518A0C4B}"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400AD-0004-4C25-831D-77D7BCF25C9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grpSp>
        <p:nvGrpSpPr>
          <p:cNvPr id="7" name="Group 6"/>
          <p:cNvGrpSpPr/>
          <p:nvPr userDrawn="1"/>
        </p:nvGrpSpPr>
        <p:grpSpPr>
          <a:xfrm>
            <a:off x="0" y="0"/>
            <a:ext cx="9144000" cy="6858000"/>
            <a:chOff x="0" y="0"/>
            <a:chExt cx="9144000" cy="6858000"/>
          </a:xfrm>
        </p:grpSpPr>
        <p:sp>
          <p:nvSpPr>
            <p:cNvPr id="8" name="Rectangle 7"/>
            <p:cNvSpPr/>
            <p:nvPr userDrawn="1"/>
          </p:nvSpPr>
          <p:spPr>
            <a:xfrm>
              <a:off x="228600" y="0"/>
              <a:ext cx="8915400" cy="6858000"/>
            </a:xfrm>
            <a:prstGeom prst="rect">
              <a:avLst/>
            </a:prstGeom>
            <a:solidFill>
              <a:srgbClr val="941200"/>
            </a:solidFill>
            <a:ln>
              <a:solidFill>
                <a:srgbClr val="9412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9" name="Rectangle 8"/>
            <p:cNvSpPr/>
            <p:nvPr userDrawn="1"/>
          </p:nvSpPr>
          <p:spPr>
            <a:xfrm>
              <a:off x="0" y="0"/>
              <a:ext cx="228600" cy="6858000"/>
            </a:xfrm>
            <a:prstGeom prst="rect">
              <a:avLst/>
            </a:prstGeom>
            <a:solidFill>
              <a:srgbClr val="6C0A00"/>
            </a:solidFill>
            <a:ln>
              <a:solidFill>
                <a:srgbClr val="6C0A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grpSp>
      <p:sp>
        <p:nvSpPr>
          <p:cNvPr id="4" name="Date Placeholder 3"/>
          <p:cNvSpPr>
            <a:spLocks noGrp="1"/>
          </p:cNvSpPr>
          <p:nvPr>
            <p:ph type="dt" sz="half" idx="10"/>
          </p:nvPr>
        </p:nvSpPr>
        <p:spPr/>
        <p:txBody>
          <a:bodyPr/>
          <a:lstStyle/>
          <a:p>
            <a:fld id="{516724AA-A7FE-46BA-A440-B2F4982B85DA}" type="datetimeFigureOut">
              <a:rPr lang="en-PH" smtClean="0"/>
              <a:t>2/25/15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E0AC27F-4400-4F6B-9324-1269674F18CE}" type="slidenum">
              <a:rPr lang="en-PH" smtClean="0"/>
              <a:t>‹#›</a:t>
            </a:fld>
            <a:endParaRPr lang="en-PH"/>
          </a:p>
        </p:txBody>
      </p:sp>
      <p:sp>
        <p:nvSpPr>
          <p:cNvPr id="10" name="Title 1"/>
          <p:cNvSpPr>
            <a:spLocks noGrp="1"/>
          </p:cNvSpPr>
          <p:nvPr>
            <p:ph type="title"/>
          </p:nvPr>
        </p:nvSpPr>
        <p:spPr>
          <a:xfrm>
            <a:off x="457200" y="2514600"/>
            <a:ext cx="8229600" cy="1143000"/>
          </a:xfrm>
          <a:effectLst>
            <a:outerShdw blurRad="50800" dist="38100" dir="5400000" algn="t" rotWithShape="0">
              <a:prstClr val="black">
                <a:alpha val="40000"/>
              </a:prstClr>
            </a:outerShdw>
          </a:effectLst>
        </p:spPr>
        <p:txBody>
          <a:bodyPr>
            <a:noAutofit/>
          </a:bodyPr>
          <a:lstStyle>
            <a:lvl1pPr algn="ctr">
              <a:defRPr sz="3600">
                <a:solidFill>
                  <a:schemeClr val="bg1"/>
                </a:solidFill>
                <a:latin typeface="King" pitchFamily="2" charset="0"/>
              </a:defRPr>
            </a:lvl1pPr>
          </a:lstStyle>
          <a:p>
            <a:r>
              <a:rPr lang="en-US" dirty="0" smtClean="0"/>
              <a:t>Click to edit Master title style</a:t>
            </a:r>
            <a:endParaRPr lang="en-PH" dirty="0"/>
          </a:p>
        </p:txBody>
      </p:sp>
    </p:spTree>
    <p:extLst>
      <p:ext uri="{BB962C8B-B14F-4D97-AF65-F5344CB8AC3E}">
        <p14:creationId xmlns:p14="http://schemas.microsoft.com/office/powerpoint/2010/main" val="343630734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grpSp>
        <p:nvGrpSpPr>
          <p:cNvPr id="7" name="Group 6"/>
          <p:cNvGrpSpPr/>
          <p:nvPr userDrawn="1"/>
        </p:nvGrpSpPr>
        <p:grpSpPr>
          <a:xfrm>
            <a:off x="0" y="0"/>
            <a:ext cx="9144000" cy="6858000"/>
            <a:chOff x="0" y="0"/>
            <a:chExt cx="9144000" cy="6858000"/>
          </a:xfrm>
        </p:grpSpPr>
        <p:sp>
          <p:nvSpPr>
            <p:cNvPr id="8" name="Rectangle 7"/>
            <p:cNvSpPr/>
            <p:nvPr userDrawn="1"/>
          </p:nvSpPr>
          <p:spPr>
            <a:xfrm>
              <a:off x="228600" y="0"/>
              <a:ext cx="8915400" cy="6858000"/>
            </a:xfrm>
            <a:prstGeom prst="rect">
              <a:avLst/>
            </a:prstGeom>
            <a:solidFill>
              <a:srgbClr val="941200"/>
            </a:solidFill>
            <a:ln>
              <a:solidFill>
                <a:srgbClr val="9412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9" name="Rectangle 8"/>
            <p:cNvSpPr/>
            <p:nvPr userDrawn="1"/>
          </p:nvSpPr>
          <p:spPr>
            <a:xfrm>
              <a:off x="0" y="0"/>
              <a:ext cx="228600" cy="6858000"/>
            </a:xfrm>
            <a:prstGeom prst="rect">
              <a:avLst/>
            </a:prstGeom>
            <a:solidFill>
              <a:srgbClr val="6C0A00"/>
            </a:solidFill>
            <a:ln>
              <a:solidFill>
                <a:srgbClr val="6C0A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grpSp>
      <p:sp>
        <p:nvSpPr>
          <p:cNvPr id="4" name="Date Placeholder 3"/>
          <p:cNvSpPr>
            <a:spLocks noGrp="1"/>
          </p:cNvSpPr>
          <p:nvPr>
            <p:ph type="dt" sz="half" idx="10"/>
          </p:nvPr>
        </p:nvSpPr>
        <p:spPr/>
        <p:txBody>
          <a:bodyPr/>
          <a:lstStyle/>
          <a:p>
            <a:fld id="{516724AA-A7FE-46BA-A440-B2F4982B85DA}" type="datetimeFigureOut">
              <a:rPr lang="en-PH" smtClean="0"/>
              <a:t>2/25/15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E0AC27F-4400-4F6B-9324-1269674F18CE}" type="slidenum">
              <a:rPr lang="en-PH" smtClean="0"/>
              <a:t>‹#›</a:t>
            </a:fld>
            <a:endParaRPr lang="en-PH"/>
          </a:p>
        </p:txBody>
      </p:sp>
      <p:sp>
        <p:nvSpPr>
          <p:cNvPr id="10" name="Title 1"/>
          <p:cNvSpPr>
            <a:spLocks noGrp="1"/>
          </p:cNvSpPr>
          <p:nvPr>
            <p:ph type="title"/>
          </p:nvPr>
        </p:nvSpPr>
        <p:spPr>
          <a:xfrm>
            <a:off x="457200" y="2514600"/>
            <a:ext cx="8229600" cy="1143000"/>
          </a:xfrm>
          <a:effectLst>
            <a:outerShdw blurRad="50800" dist="38100" dir="5400000" algn="t" rotWithShape="0">
              <a:prstClr val="black">
                <a:alpha val="40000"/>
              </a:prstClr>
            </a:outerShdw>
          </a:effectLst>
        </p:spPr>
        <p:txBody>
          <a:bodyPr>
            <a:noAutofit/>
          </a:bodyPr>
          <a:lstStyle>
            <a:lvl1pPr algn="ctr">
              <a:defRPr sz="3600">
                <a:solidFill>
                  <a:schemeClr val="bg1"/>
                </a:solidFill>
                <a:latin typeface="King" pitchFamily="2" charset="0"/>
              </a:defRPr>
            </a:lvl1pPr>
          </a:lstStyle>
          <a:p>
            <a:r>
              <a:rPr lang="en-US" dirty="0" smtClean="0"/>
              <a:t>Click to edit Master title style</a:t>
            </a:r>
            <a:endParaRPr lang="en-PH" dirty="0"/>
          </a:p>
        </p:txBody>
      </p:sp>
    </p:spTree>
    <p:extLst>
      <p:ext uri="{BB962C8B-B14F-4D97-AF65-F5344CB8AC3E}">
        <p14:creationId xmlns:p14="http://schemas.microsoft.com/office/powerpoint/2010/main" val="3436307348"/>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grpSp>
        <p:nvGrpSpPr>
          <p:cNvPr id="7" name="Group 6"/>
          <p:cNvGrpSpPr/>
          <p:nvPr userDrawn="1"/>
        </p:nvGrpSpPr>
        <p:grpSpPr>
          <a:xfrm>
            <a:off x="0" y="0"/>
            <a:ext cx="9144000" cy="6858000"/>
            <a:chOff x="0" y="0"/>
            <a:chExt cx="9144000" cy="6858000"/>
          </a:xfrm>
        </p:grpSpPr>
        <p:sp>
          <p:nvSpPr>
            <p:cNvPr id="8" name="Rectangle 7"/>
            <p:cNvSpPr/>
            <p:nvPr userDrawn="1"/>
          </p:nvSpPr>
          <p:spPr>
            <a:xfrm>
              <a:off x="228600" y="0"/>
              <a:ext cx="8915400" cy="6858000"/>
            </a:xfrm>
            <a:prstGeom prst="rect">
              <a:avLst/>
            </a:prstGeom>
            <a:solidFill>
              <a:srgbClr val="941200"/>
            </a:solidFill>
            <a:ln>
              <a:solidFill>
                <a:srgbClr val="9412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9" name="Rectangle 8"/>
            <p:cNvSpPr/>
            <p:nvPr userDrawn="1"/>
          </p:nvSpPr>
          <p:spPr>
            <a:xfrm>
              <a:off x="0" y="0"/>
              <a:ext cx="228600" cy="6858000"/>
            </a:xfrm>
            <a:prstGeom prst="rect">
              <a:avLst/>
            </a:prstGeom>
            <a:solidFill>
              <a:srgbClr val="6C0A00"/>
            </a:solidFill>
            <a:ln>
              <a:solidFill>
                <a:srgbClr val="6C0A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grpSp>
      <p:sp>
        <p:nvSpPr>
          <p:cNvPr id="4" name="Date Placeholder 3"/>
          <p:cNvSpPr>
            <a:spLocks noGrp="1"/>
          </p:cNvSpPr>
          <p:nvPr>
            <p:ph type="dt" sz="half" idx="10"/>
          </p:nvPr>
        </p:nvSpPr>
        <p:spPr/>
        <p:txBody>
          <a:bodyPr/>
          <a:lstStyle/>
          <a:p>
            <a:fld id="{516724AA-A7FE-46BA-A440-B2F4982B85DA}" type="datetimeFigureOut">
              <a:rPr lang="en-PH" smtClean="0"/>
              <a:t>2/25/15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E0AC27F-4400-4F6B-9324-1269674F18CE}" type="slidenum">
              <a:rPr lang="en-PH" smtClean="0"/>
              <a:t>‹#›</a:t>
            </a:fld>
            <a:endParaRPr lang="en-PH"/>
          </a:p>
        </p:txBody>
      </p:sp>
      <p:sp>
        <p:nvSpPr>
          <p:cNvPr id="10" name="Title 1"/>
          <p:cNvSpPr>
            <a:spLocks noGrp="1"/>
          </p:cNvSpPr>
          <p:nvPr>
            <p:ph type="title"/>
          </p:nvPr>
        </p:nvSpPr>
        <p:spPr>
          <a:xfrm>
            <a:off x="457200" y="2514600"/>
            <a:ext cx="8229600" cy="1143000"/>
          </a:xfrm>
          <a:effectLst>
            <a:outerShdw blurRad="50800" dist="38100" dir="5400000" algn="t" rotWithShape="0">
              <a:prstClr val="black">
                <a:alpha val="40000"/>
              </a:prstClr>
            </a:outerShdw>
          </a:effectLst>
        </p:spPr>
        <p:txBody>
          <a:bodyPr>
            <a:noAutofit/>
          </a:bodyPr>
          <a:lstStyle>
            <a:lvl1pPr algn="ctr">
              <a:defRPr sz="3600">
                <a:solidFill>
                  <a:schemeClr val="bg1"/>
                </a:solidFill>
                <a:latin typeface="King" pitchFamily="2" charset="0"/>
              </a:defRPr>
            </a:lvl1pPr>
          </a:lstStyle>
          <a:p>
            <a:r>
              <a:rPr lang="en-US" dirty="0" smtClean="0"/>
              <a:t>Click to edit Master title style</a:t>
            </a:r>
            <a:endParaRPr lang="en-PH" dirty="0"/>
          </a:p>
        </p:txBody>
      </p:sp>
    </p:spTree>
    <p:extLst>
      <p:ext uri="{BB962C8B-B14F-4D97-AF65-F5344CB8AC3E}">
        <p14:creationId xmlns:p14="http://schemas.microsoft.com/office/powerpoint/2010/main" val="205952547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415AB-A026-4F43-AA0D-7513518A0C4B}"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400AD-0004-4C25-831D-77D7BCF25C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D4415AB-A026-4F43-AA0D-7513518A0C4B}" type="datetimeFigureOut">
              <a:rPr lang="en-US" smtClean="0"/>
              <a:t>2/25/15</a:t>
            </a:fld>
            <a:endParaRPr lang="en-US"/>
          </a:p>
        </p:txBody>
      </p:sp>
      <p:sp>
        <p:nvSpPr>
          <p:cNvPr id="8" name="Slide Number Placeholder 7"/>
          <p:cNvSpPr>
            <a:spLocks noGrp="1"/>
          </p:cNvSpPr>
          <p:nvPr>
            <p:ph type="sldNum" sz="quarter" idx="11"/>
          </p:nvPr>
        </p:nvSpPr>
        <p:spPr/>
        <p:txBody>
          <a:bodyPr/>
          <a:lstStyle/>
          <a:p>
            <a:fld id="{A5C400AD-0004-4C25-831D-77D7BCF25C94}"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4415AB-A026-4F43-AA0D-7513518A0C4B}"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400AD-0004-4C25-831D-77D7BCF25C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4415AB-A026-4F43-AA0D-7513518A0C4B}" type="datetimeFigureOut">
              <a:rPr lang="en-US" smtClean="0"/>
              <a:t>2/25/15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400AD-0004-4C25-831D-77D7BCF25C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415AB-A026-4F43-AA0D-7513518A0C4B}" type="datetimeFigureOut">
              <a:rPr lang="en-US" smtClean="0"/>
              <a:t>2/25/15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400AD-0004-4C25-831D-77D7BCF25C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415AB-A026-4F43-AA0D-7513518A0C4B}" type="datetimeFigureOut">
              <a:rPr lang="en-US" smtClean="0"/>
              <a:t>2/25/15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400AD-0004-4C25-831D-77D7BCF25C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415AB-A026-4F43-AA0D-7513518A0C4B}"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400AD-0004-4C25-831D-77D7BCF25C9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415AB-A026-4F43-AA0D-7513518A0C4B}"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5C400AD-0004-4C25-831D-77D7BCF25C94}"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D4415AB-A026-4F43-AA0D-7513518A0C4B}" type="datetimeFigureOut">
              <a:rPr lang="en-US" smtClean="0"/>
              <a:t>2/25/15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A5C400AD-0004-4C25-831D-77D7BCF25C94}"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 id="2147483760" r:id="rId14"/>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sz="7200" dirty="0" smtClean="0">
                <a:solidFill>
                  <a:schemeClr val="accent4"/>
                </a:solidFill>
              </a:rPr>
              <a:t>Integration</a:t>
            </a:r>
            <a:endParaRPr lang="en-PH" sz="8000" dirty="0">
              <a:solidFill>
                <a:schemeClr val="accent4"/>
              </a:solidFill>
            </a:endParaRPr>
          </a:p>
        </p:txBody>
      </p:sp>
      <p:sp>
        <p:nvSpPr>
          <p:cNvPr id="3" name="Subtitle 2"/>
          <p:cNvSpPr>
            <a:spLocks noGrp="1"/>
          </p:cNvSpPr>
          <p:nvPr>
            <p:ph type="subTitle" idx="1"/>
          </p:nvPr>
        </p:nvSpPr>
        <p:spPr/>
        <p:txBody>
          <a:bodyPr/>
          <a:lstStyle/>
          <a:p>
            <a:endParaRPr lang="en-PH" dirty="0" smtClean="0"/>
          </a:p>
        </p:txBody>
      </p:sp>
      <p:sp>
        <p:nvSpPr>
          <p:cNvPr id="4" name="Subtitle 2"/>
          <p:cNvSpPr txBox="1">
            <a:spLocks/>
          </p:cNvSpPr>
          <p:nvPr/>
        </p:nvSpPr>
        <p:spPr>
          <a:xfrm>
            <a:off x="457200" y="5715000"/>
            <a:ext cx="6858000" cy="685800"/>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PH" dirty="0" err="1" smtClean="0">
                <a:solidFill>
                  <a:schemeClr val="accent5"/>
                </a:solidFill>
              </a:rPr>
              <a:t>Briane</a:t>
            </a:r>
            <a:r>
              <a:rPr lang="en-PH" dirty="0" smtClean="0">
                <a:solidFill>
                  <a:schemeClr val="accent5"/>
                </a:solidFill>
              </a:rPr>
              <a:t> Paul Samson</a:t>
            </a:r>
          </a:p>
          <a:p>
            <a:r>
              <a:rPr lang="en-PH" cap="none" dirty="0" smtClean="0">
                <a:solidFill>
                  <a:schemeClr val="accent5"/>
                </a:solidFill>
              </a:rPr>
              <a:t>@</a:t>
            </a:r>
            <a:r>
              <a:rPr lang="en-PH" cap="none" dirty="0" err="1" smtClean="0">
                <a:solidFill>
                  <a:schemeClr val="accent5"/>
                </a:solidFill>
              </a:rPr>
              <a:t>brianehenyo</a:t>
            </a:r>
            <a:endParaRPr lang="en-PH" cap="none" dirty="0">
              <a:solidFill>
                <a:schemeClr val="accent5"/>
              </a:solidFill>
            </a:endParaRPr>
          </a:p>
        </p:txBody>
      </p:sp>
    </p:spTree>
    <p:extLst>
      <p:ext uri="{BB962C8B-B14F-4D97-AF65-F5344CB8AC3E}">
        <p14:creationId xmlns:p14="http://schemas.microsoft.com/office/powerpoint/2010/main" val="9316503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Problems</a:t>
            </a:r>
            <a:endParaRPr lang="en-PH"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PH" sz="3200" b="0" dirty="0" smtClean="0"/>
              <a:t>Since everything is put together the first time, new problems inevitably surface</a:t>
            </a:r>
          </a:p>
          <a:p>
            <a:pPr marL="342900" indent="-342900">
              <a:buFont typeface="Arial" panose="020B0604020202020204" pitchFamily="34" charset="0"/>
              <a:buChar char="•"/>
            </a:pPr>
            <a:r>
              <a:rPr lang="en-PH" sz="3200" b="0" dirty="0" smtClean="0"/>
              <a:t>Causes </a:t>
            </a:r>
            <a:r>
              <a:rPr lang="en-PH" sz="3200" b="0" dirty="0" smtClean="0"/>
              <a:t>of errors could </a:t>
            </a:r>
            <a:r>
              <a:rPr lang="en-PH" sz="3200" b="0" dirty="0" smtClean="0"/>
              <a:t>be anywhere</a:t>
            </a:r>
          </a:p>
          <a:p>
            <a:pPr marL="342900" indent="-342900">
              <a:buFont typeface="Arial" panose="020B0604020202020204" pitchFamily="34" charset="0"/>
              <a:buChar char="•"/>
            </a:pPr>
            <a:r>
              <a:rPr lang="en-PH" sz="3200" b="0" dirty="0" smtClean="0"/>
              <a:t>Uncertainty of location of problems + all show up at once = CHAOS!</a:t>
            </a:r>
          </a:p>
          <a:p>
            <a:pPr marL="342900" indent="-342900">
              <a:buFont typeface="Arial" panose="020B0604020202020204" pitchFamily="34" charset="0"/>
              <a:buChar char="•"/>
            </a:pPr>
            <a:r>
              <a:rPr lang="en-PH" sz="3200" b="0" dirty="0" smtClean="0"/>
              <a:t>a</a:t>
            </a:r>
            <a:r>
              <a:rPr lang="en-PH" sz="3200" b="0" dirty="0" smtClean="0"/>
              <a:t>ka “</a:t>
            </a:r>
            <a:r>
              <a:rPr lang="en-PH" sz="3200" b="0" dirty="0" smtClean="0">
                <a:solidFill>
                  <a:srgbClr val="FF6600"/>
                </a:solidFill>
              </a:rPr>
              <a:t>Big Bang integration</a:t>
            </a:r>
            <a:r>
              <a:rPr lang="en-PH" sz="3200" b="0" dirty="0" smtClean="0"/>
              <a:t>”</a:t>
            </a:r>
            <a:endParaRPr lang="en-PH" sz="3200" b="0" dirty="0"/>
          </a:p>
        </p:txBody>
      </p:sp>
      <p:pic>
        <p:nvPicPr>
          <p:cNvPr id="4" name="Picture 3"/>
          <p:cNvPicPr>
            <a:picLocks noChangeAspect="1"/>
          </p:cNvPicPr>
          <p:nvPr/>
        </p:nvPicPr>
        <p:blipFill>
          <a:blip r:embed="rId2"/>
          <a:stretch>
            <a:fillRect/>
          </a:stretch>
        </p:blipFill>
        <p:spPr>
          <a:xfrm>
            <a:off x="5791200" y="4199754"/>
            <a:ext cx="3124200" cy="2621151"/>
          </a:xfrm>
          <a:prstGeom prst="rect">
            <a:avLst/>
          </a:prstGeom>
          <a:ln w="88900" cap="sq" cmpd="thickThin">
            <a:solidFill>
              <a:srgbClr val="FF6600"/>
            </a:solidFill>
            <a:prstDash val="solid"/>
            <a:miter lim="800000"/>
          </a:ln>
          <a:effectLst>
            <a:innerShdw blurRad="76200">
              <a:srgbClr val="000000"/>
            </a:innerShdw>
          </a:effectLst>
        </p:spPr>
      </p:pic>
    </p:spTree>
    <p:extLst>
      <p:ext uri="{BB962C8B-B14F-4D97-AF65-F5344CB8AC3E}">
        <p14:creationId xmlns:p14="http://schemas.microsoft.com/office/powerpoint/2010/main" val="6917231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629400" cy="1371600"/>
          </a:xfrm>
        </p:spPr>
        <p:txBody>
          <a:bodyPr/>
          <a:lstStyle/>
          <a:p>
            <a:r>
              <a:rPr lang="en-PH" dirty="0" smtClean="0"/>
              <a:t>Big Bang Integration Hell</a:t>
            </a:r>
            <a:endParaRPr lang="en-PH" dirty="0"/>
          </a:p>
        </p:txBody>
      </p:sp>
      <p:sp>
        <p:nvSpPr>
          <p:cNvPr id="3" name="Content Placeholder 2"/>
          <p:cNvSpPr>
            <a:spLocks noGrp="1"/>
          </p:cNvSpPr>
          <p:nvPr>
            <p:ph idx="1"/>
          </p:nvPr>
        </p:nvSpPr>
        <p:spPr/>
        <p:txBody>
          <a:bodyPr>
            <a:normAutofit/>
          </a:bodyPr>
          <a:lstStyle/>
          <a:p>
            <a:pPr marL="342900" lvl="1" indent="-342900">
              <a:spcAft>
                <a:spcPts val="600"/>
              </a:spcAft>
              <a:buClrTx/>
            </a:pPr>
            <a:r>
              <a:rPr lang="en-PH" sz="3200" dirty="0" smtClean="0"/>
              <a:t>Late check-in of code </a:t>
            </a:r>
            <a:r>
              <a:rPr lang="en-PH" sz="3200" dirty="0" smtClean="0">
                <a:sym typeface="Wingdings"/>
              </a:rPr>
              <a:t> </a:t>
            </a:r>
            <a:r>
              <a:rPr lang="en-PH" sz="3200" dirty="0" smtClean="0"/>
              <a:t>All </a:t>
            </a:r>
            <a:r>
              <a:rPr lang="en-PH" sz="3200" dirty="0"/>
              <a:t>features get tested at </a:t>
            </a:r>
            <a:r>
              <a:rPr lang="en-PH" sz="3200" dirty="0" smtClean="0"/>
              <a:t>once</a:t>
            </a:r>
            <a:endParaRPr lang="en-PH" sz="3200" dirty="0"/>
          </a:p>
        </p:txBody>
      </p:sp>
      <p:pic>
        <p:nvPicPr>
          <p:cNvPr id="4" name="Picture 3"/>
          <p:cNvPicPr>
            <a:picLocks noChangeAspect="1"/>
          </p:cNvPicPr>
          <p:nvPr/>
        </p:nvPicPr>
        <p:blipFill>
          <a:blip r:embed="rId2"/>
          <a:stretch>
            <a:fillRect/>
          </a:stretch>
        </p:blipFill>
        <p:spPr>
          <a:xfrm>
            <a:off x="1295400" y="3352800"/>
            <a:ext cx="6527800" cy="1600200"/>
          </a:xfrm>
          <a:prstGeom prst="rect">
            <a:avLst/>
          </a:prstGeom>
        </p:spPr>
      </p:pic>
    </p:spTree>
    <p:extLst>
      <p:ext uri="{BB962C8B-B14F-4D97-AF65-F5344CB8AC3E}">
        <p14:creationId xmlns:p14="http://schemas.microsoft.com/office/powerpoint/2010/main" val="17570403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6629400" cy="1371600"/>
          </a:xfrm>
        </p:spPr>
        <p:txBody>
          <a:bodyPr/>
          <a:lstStyle/>
          <a:p>
            <a:r>
              <a:rPr lang="en-PH" dirty="0" smtClean="0"/>
              <a:t>Incremental Integration</a:t>
            </a:r>
            <a:endParaRPr lang="en-PH" dirty="0"/>
          </a:p>
        </p:txBody>
      </p:sp>
      <p:sp>
        <p:nvSpPr>
          <p:cNvPr id="5" name="Content Placeholder 4"/>
          <p:cNvSpPr>
            <a:spLocks noGrp="1"/>
          </p:cNvSpPr>
          <p:nvPr>
            <p:ph idx="1"/>
          </p:nvPr>
        </p:nvSpPr>
        <p:spPr>
          <a:xfrm>
            <a:off x="457200" y="1752600"/>
            <a:ext cx="8382000" cy="4953000"/>
          </a:xfrm>
        </p:spPr>
        <p:txBody>
          <a:bodyPr>
            <a:normAutofit fontScale="92500" lnSpcReduction="20000"/>
          </a:bodyPr>
          <a:lstStyle/>
          <a:p>
            <a:r>
              <a:rPr lang="en-PH" sz="3200" dirty="0" smtClean="0"/>
              <a:t>Write and test a program in small </a:t>
            </a:r>
            <a:r>
              <a:rPr lang="en-PH" sz="3200" dirty="0" smtClean="0"/>
              <a:t>pieces,</a:t>
            </a:r>
          </a:p>
          <a:p>
            <a:r>
              <a:rPr lang="en-PH" sz="3200" dirty="0" smtClean="0"/>
              <a:t>then </a:t>
            </a:r>
            <a:r>
              <a:rPr lang="en-PH" sz="3200" dirty="0" smtClean="0"/>
              <a:t>combine one at a </a:t>
            </a:r>
            <a:r>
              <a:rPr lang="en-PH" sz="3200" dirty="0" smtClean="0"/>
              <a:t>time.</a:t>
            </a:r>
            <a:endParaRPr lang="en-PH" sz="3200" dirty="0" smtClean="0"/>
          </a:p>
          <a:p>
            <a:pPr>
              <a:spcAft>
                <a:spcPts val="0"/>
              </a:spcAft>
            </a:pPr>
            <a:endParaRPr lang="en-PH" sz="1200" dirty="0" smtClean="0"/>
          </a:p>
          <a:p>
            <a:pPr marL="457200" indent="-457200">
              <a:lnSpc>
                <a:spcPct val="130000"/>
              </a:lnSpc>
              <a:buFont typeface="+mj-lt"/>
              <a:buAutoNum type="arabicPeriod"/>
            </a:pPr>
            <a:r>
              <a:rPr lang="en-PH" sz="3300" b="0" dirty="0" smtClean="0"/>
              <a:t>Develop a small, functional part of the system - skeleton</a:t>
            </a:r>
          </a:p>
          <a:p>
            <a:pPr marL="457200" indent="-457200">
              <a:lnSpc>
                <a:spcPct val="130000"/>
              </a:lnSpc>
              <a:buFont typeface="+mj-lt"/>
              <a:buAutoNum type="arabicPeriod"/>
            </a:pPr>
            <a:r>
              <a:rPr lang="en-PH" sz="3200" b="0" dirty="0" smtClean="0"/>
              <a:t>Design, code, test, and debug a class</a:t>
            </a:r>
            <a:endParaRPr lang="en-PH" sz="3000" b="0" dirty="0" smtClean="0"/>
          </a:p>
          <a:p>
            <a:pPr marL="457200" indent="-457200">
              <a:buFont typeface="+mj-lt"/>
              <a:buAutoNum type="arabicPeriod"/>
            </a:pPr>
            <a:r>
              <a:rPr lang="en-PH" sz="3200" b="0" dirty="0" smtClean="0"/>
              <a:t>Integrate the new class with the skeleton</a:t>
            </a:r>
          </a:p>
          <a:p>
            <a:endParaRPr lang="en-PH" sz="3200" dirty="0"/>
          </a:p>
          <a:p>
            <a:pPr algn="ctr"/>
            <a:r>
              <a:rPr lang="en-PH" sz="3200" dirty="0" smtClean="0">
                <a:solidFill>
                  <a:schemeClr val="accent5"/>
                </a:solidFill>
              </a:rPr>
              <a:t>What are the benefits of this kind of approach?</a:t>
            </a:r>
            <a:endParaRPr lang="en-PH" sz="3200" dirty="0">
              <a:solidFill>
                <a:schemeClr val="accent5"/>
              </a:solidFill>
            </a:endParaRPr>
          </a:p>
        </p:txBody>
      </p:sp>
    </p:spTree>
    <p:extLst>
      <p:ext uri="{BB962C8B-B14F-4D97-AF65-F5344CB8AC3E}">
        <p14:creationId xmlns:p14="http://schemas.microsoft.com/office/powerpoint/2010/main" val="13405369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Benefits</a:t>
            </a:r>
            <a:endParaRPr lang="en-PH"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PH" sz="3200" b="0" dirty="0" smtClean="0"/>
              <a:t>Errors are easy to locate</a:t>
            </a:r>
          </a:p>
          <a:p>
            <a:pPr marL="342900" indent="-342900">
              <a:buFont typeface="Arial" panose="020B0604020202020204" pitchFamily="34" charset="0"/>
              <a:buChar char="•"/>
            </a:pPr>
            <a:r>
              <a:rPr lang="en-PH" sz="3200" b="0" dirty="0" smtClean="0"/>
              <a:t>The system succeeds early in the project</a:t>
            </a:r>
          </a:p>
          <a:p>
            <a:pPr marL="342900" indent="-342900">
              <a:buFont typeface="Arial" panose="020B0604020202020204" pitchFamily="34" charset="0"/>
              <a:buChar char="•"/>
            </a:pPr>
            <a:r>
              <a:rPr lang="en-PH" sz="3200" b="0" dirty="0" smtClean="0"/>
              <a:t>Improved progress monitoring</a:t>
            </a:r>
          </a:p>
          <a:p>
            <a:pPr marL="342900" indent="-342900">
              <a:buFont typeface="Arial" panose="020B0604020202020204" pitchFamily="34" charset="0"/>
              <a:buChar char="•"/>
            </a:pPr>
            <a:r>
              <a:rPr lang="en-PH" sz="3200" b="0" dirty="0" smtClean="0"/>
              <a:t>The units of the system are tested more fully</a:t>
            </a:r>
          </a:p>
          <a:p>
            <a:pPr marL="342900" indent="-342900">
              <a:buFont typeface="Arial" panose="020B0604020202020204" pitchFamily="34" charset="0"/>
              <a:buChar char="•"/>
            </a:pPr>
            <a:r>
              <a:rPr lang="en-PH" sz="3200" b="0" dirty="0" smtClean="0"/>
              <a:t>You can build the system with a shorter development schedule</a:t>
            </a:r>
            <a:endParaRPr lang="en-PH" sz="3200" b="0" dirty="0"/>
          </a:p>
        </p:txBody>
      </p:sp>
    </p:spTree>
    <p:extLst>
      <p:ext uri="{BB962C8B-B14F-4D97-AF65-F5344CB8AC3E}">
        <p14:creationId xmlns:p14="http://schemas.microsoft.com/office/powerpoint/2010/main" val="31500599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lstStyle/>
          <a:p>
            <a:r>
              <a:rPr lang="en-PH" dirty="0" smtClean="0"/>
              <a:t>Incremental </a:t>
            </a:r>
            <a:r>
              <a:rPr lang="en-PH" dirty="0"/>
              <a:t>I</a:t>
            </a:r>
            <a:r>
              <a:rPr lang="en-PH" dirty="0" smtClean="0"/>
              <a:t>ntegration Strategies</a:t>
            </a:r>
            <a:endParaRPr lang="en-PH"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PH" sz="3200" b="0" dirty="0" smtClean="0"/>
              <a:t>Top-Down</a:t>
            </a:r>
          </a:p>
          <a:p>
            <a:pPr marL="342900" indent="-342900">
              <a:buFont typeface="Arial" panose="020B0604020202020204" pitchFamily="34" charset="0"/>
              <a:buChar char="•"/>
            </a:pPr>
            <a:r>
              <a:rPr lang="en-PH" sz="3200" b="0" dirty="0" smtClean="0"/>
              <a:t>Bottom-Up</a:t>
            </a:r>
          </a:p>
          <a:p>
            <a:pPr marL="342900" indent="-342900">
              <a:buFont typeface="Arial" panose="020B0604020202020204" pitchFamily="34" charset="0"/>
              <a:buChar char="•"/>
            </a:pPr>
            <a:r>
              <a:rPr lang="en-PH" sz="3200" b="0" dirty="0" smtClean="0"/>
              <a:t>Sandwich</a:t>
            </a:r>
          </a:p>
          <a:p>
            <a:pPr marL="342900" indent="-342900">
              <a:buFont typeface="Arial" panose="020B0604020202020204" pitchFamily="34" charset="0"/>
              <a:buChar char="•"/>
            </a:pPr>
            <a:r>
              <a:rPr lang="en-PH" sz="3200" b="0" dirty="0" smtClean="0"/>
              <a:t>Risk-oriented</a:t>
            </a:r>
          </a:p>
          <a:p>
            <a:pPr marL="342900" indent="-342900">
              <a:buFont typeface="Arial" panose="020B0604020202020204" pitchFamily="34" charset="0"/>
              <a:buChar char="•"/>
            </a:pPr>
            <a:r>
              <a:rPr lang="en-PH" sz="3200" b="0" dirty="0" smtClean="0"/>
              <a:t>Feature-oriented</a:t>
            </a:r>
            <a:endParaRPr lang="en-PH" sz="3200" b="0" dirty="0"/>
          </a:p>
        </p:txBody>
      </p:sp>
    </p:spTree>
    <p:extLst>
      <p:ext uri="{BB962C8B-B14F-4D97-AF65-F5344CB8AC3E}">
        <p14:creationId xmlns:p14="http://schemas.microsoft.com/office/powerpoint/2010/main" val="12794542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Top-Down</a:t>
            </a:r>
            <a:endParaRPr lang="en-PH"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43200"/>
            <a:ext cx="759069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810000" y="1447800"/>
            <a:ext cx="5209608" cy="150707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10000"/>
              </a:lnSpc>
            </a:pPr>
            <a:r>
              <a:rPr lang="en-US" sz="2800" b="1" dirty="0" smtClean="0">
                <a:ln w="11430"/>
                <a:solidFill>
                  <a:srgbClr val="008000"/>
                </a:solidFill>
                <a:effectLst>
                  <a:outerShdw blurRad="50800" dist="39000" dir="5460000" algn="tl">
                    <a:srgbClr val="000000">
                      <a:alpha val="38000"/>
                    </a:srgbClr>
                  </a:outerShdw>
                </a:effectLst>
              </a:rPr>
              <a:t>Follows the control flow or architectural structure (e.g., from main menu)</a:t>
            </a:r>
            <a:endParaRPr lang="en-US" sz="2800" b="1" dirty="0">
              <a:ln w="11430"/>
              <a:solidFill>
                <a:srgbClr val="008000"/>
              </a:solidFill>
              <a:effectLst>
                <a:outerShdw blurRad="50800" dist="39000" dir="5460000" algn="tl">
                  <a:srgbClr val="000000">
                    <a:alpha val="38000"/>
                  </a:srgbClr>
                </a:outerShdw>
              </a:effectLst>
            </a:endParaRPr>
          </a:p>
        </p:txBody>
      </p:sp>
      <p:sp>
        <p:nvSpPr>
          <p:cNvPr id="7" name="Rectangle 6"/>
          <p:cNvSpPr/>
          <p:nvPr/>
        </p:nvSpPr>
        <p:spPr>
          <a:xfrm>
            <a:off x="1371600" y="5791200"/>
            <a:ext cx="5450512" cy="103310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10000"/>
              </a:lnSpc>
            </a:pPr>
            <a:r>
              <a:rPr lang="en-US" sz="2800" b="1" dirty="0" smtClean="0">
                <a:ln w="11430"/>
                <a:solidFill>
                  <a:srgbClr val="008000"/>
                </a:solidFill>
                <a:effectLst>
                  <a:outerShdw blurRad="50800" dist="39000" dir="5460000" algn="tl">
                    <a:srgbClr val="000000">
                      <a:alpha val="38000"/>
                    </a:srgbClr>
                  </a:outerShdw>
                </a:effectLst>
              </a:rPr>
              <a:t>Missing components are temporarily substituted by </a:t>
            </a:r>
            <a:r>
              <a:rPr lang="en-US" sz="2800" b="1" dirty="0" smtClean="0">
                <a:ln w="11430"/>
                <a:solidFill>
                  <a:schemeClr val="accent2"/>
                </a:solidFill>
                <a:effectLst>
                  <a:outerShdw blurRad="50800" dist="39000" dir="5460000" algn="tl">
                    <a:srgbClr val="000000">
                      <a:alpha val="38000"/>
                    </a:srgbClr>
                  </a:outerShdw>
                </a:effectLst>
              </a:rPr>
              <a:t>stubs</a:t>
            </a:r>
            <a:endParaRPr lang="en-US" sz="2800" b="1" dirty="0">
              <a:ln w="11430"/>
              <a:solidFill>
                <a:schemeClr val="accent2"/>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656260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Disadvantages</a:t>
            </a:r>
            <a:endParaRPr lang="en-PH"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PH" sz="3200" b="0" dirty="0" smtClean="0"/>
              <a:t>A lot of stubs to integrate from top-down</a:t>
            </a:r>
          </a:p>
          <a:p>
            <a:pPr marL="457200" indent="-457200">
              <a:buFont typeface="Arial" panose="020B0604020202020204" pitchFamily="34" charset="0"/>
              <a:buChar char="•"/>
            </a:pPr>
            <a:r>
              <a:rPr lang="en-PH" sz="3200" b="0" dirty="0" smtClean="0"/>
              <a:t>Almost impossible to implement fully</a:t>
            </a:r>
          </a:p>
          <a:p>
            <a:pPr marL="457200" indent="-457200">
              <a:buFont typeface="Arial" panose="020B0604020202020204" pitchFamily="34" charset="0"/>
              <a:buChar char="•"/>
            </a:pPr>
            <a:r>
              <a:rPr lang="en-PH" sz="3200" b="0" dirty="0" smtClean="0"/>
              <a:t>Cannot be used </a:t>
            </a:r>
            <a:r>
              <a:rPr lang="en-PH" sz="3200" b="0" dirty="0" smtClean="0"/>
              <a:t>if the collection of classes </a:t>
            </a:r>
            <a:r>
              <a:rPr lang="en-PH" sz="3200" b="0" dirty="0" smtClean="0"/>
              <a:t>does not </a:t>
            </a:r>
            <a:r>
              <a:rPr lang="en-PH" sz="3200" b="0" dirty="0" smtClean="0"/>
              <a:t>have a “top“</a:t>
            </a:r>
            <a:endParaRPr lang="en-PH" sz="3200" b="0" dirty="0"/>
          </a:p>
        </p:txBody>
      </p:sp>
    </p:spTree>
    <p:extLst>
      <p:ext uri="{BB962C8B-B14F-4D97-AF65-F5344CB8AC3E}">
        <p14:creationId xmlns:p14="http://schemas.microsoft.com/office/powerpoint/2010/main" val="34195762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Top-Down Alternative</a:t>
            </a:r>
            <a:endParaRPr lang="en-PH" dirty="0"/>
          </a:p>
        </p:txBody>
      </p:sp>
      <p:sp>
        <p:nvSpPr>
          <p:cNvPr id="3" name="Content Placeholder 2"/>
          <p:cNvSpPr>
            <a:spLocks noGrp="1"/>
          </p:cNvSpPr>
          <p:nvPr>
            <p:ph idx="1"/>
          </p:nvPr>
        </p:nvSpPr>
        <p:spPr/>
        <p:txBody>
          <a:bodyPr/>
          <a:lstStyle/>
          <a:p>
            <a:endParaRPr lang="en-PH"/>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245831" cy="4382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19226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Bottom-Up</a:t>
            </a:r>
            <a:endParaRPr lang="en-PH" dirty="0"/>
          </a:p>
        </p:txBody>
      </p:sp>
      <p:sp>
        <p:nvSpPr>
          <p:cNvPr id="3" name="Content Placeholder 2"/>
          <p:cNvSpPr>
            <a:spLocks noGrp="1"/>
          </p:cNvSpPr>
          <p:nvPr>
            <p:ph idx="1"/>
          </p:nvPr>
        </p:nvSpPr>
        <p:spPr/>
        <p:txBody>
          <a:bodyPr/>
          <a:lstStyle/>
          <a:p>
            <a:endParaRPr lang="en-P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8610600" cy="3490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80405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Bottom-Up Alternative</a:t>
            </a:r>
            <a:endParaRPr lang="en-PH" dirty="0"/>
          </a:p>
        </p:txBody>
      </p:sp>
      <p:sp>
        <p:nvSpPr>
          <p:cNvPr id="3" name="Content Placeholder 2"/>
          <p:cNvSpPr>
            <a:spLocks noGrp="1"/>
          </p:cNvSpPr>
          <p:nvPr>
            <p:ph idx="1"/>
          </p:nvPr>
        </p:nvSpPr>
        <p:spPr/>
        <p:txBody>
          <a:bodyPr/>
          <a:lstStyle/>
          <a:p>
            <a:endParaRPr lang="en-PH"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77" y="1985010"/>
            <a:ext cx="8278123" cy="4187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4380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304800" y="381000"/>
            <a:ext cx="3810000" cy="2209800"/>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ct val="110000"/>
              </a:lnSpc>
            </a:pPr>
            <a:r>
              <a:rPr lang="en-US" sz="2800" dirty="0" smtClean="0">
                <a:latin typeface="Bookman Old Style"/>
                <a:cs typeface="Bookman Old Style"/>
              </a:rPr>
              <a:t>“View” classes from ANA</a:t>
            </a:r>
            <a:endParaRPr lang="en-US" sz="2800" dirty="0">
              <a:latin typeface="Bookman Old Style"/>
              <a:cs typeface="Bookman Old Style"/>
            </a:endParaRPr>
          </a:p>
        </p:txBody>
      </p:sp>
      <p:sp>
        <p:nvSpPr>
          <p:cNvPr id="7" name="Cloud 6"/>
          <p:cNvSpPr/>
          <p:nvPr/>
        </p:nvSpPr>
        <p:spPr>
          <a:xfrm>
            <a:off x="4267200" y="152400"/>
            <a:ext cx="4648200" cy="25908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10000"/>
              </a:lnSpc>
            </a:pPr>
            <a:r>
              <a:rPr lang="en-US" sz="2800" dirty="0" smtClean="0">
                <a:latin typeface="Bookman Old Style"/>
                <a:cs typeface="Bookman Old Style"/>
              </a:rPr>
              <a:t>“Model” and “Controller” classes from DEV</a:t>
            </a:r>
            <a:endParaRPr lang="en-US" sz="2800" dirty="0">
              <a:latin typeface="Bookman Old Style"/>
              <a:cs typeface="Bookman Old Style"/>
            </a:endParaRPr>
          </a:p>
        </p:txBody>
      </p:sp>
      <p:pic>
        <p:nvPicPr>
          <p:cNvPr id="4" name="Picture 3"/>
          <p:cNvPicPr>
            <a:picLocks noChangeAspect="1"/>
          </p:cNvPicPr>
          <p:nvPr/>
        </p:nvPicPr>
        <p:blipFill>
          <a:blip r:embed="rId2"/>
          <a:stretch>
            <a:fillRect/>
          </a:stretch>
        </p:blipFill>
        <p:spPr>
          <a:xfrm>
            <a:off x="2743200" y="2895600"/>
            <a:ext cx="3416300" cy="2374900"/>
          </a:xfrm>
          <a:prstGeom prst="rect">
            <a:avLst/>
          </a:prstGeom>
        </p:spPr>
      </p:pic>
      <p:sp>
        <p:nvSpPr>
          <p:cNvPr id="8" name="Rectangle 7"/>
          <p:cNvSpPr/>
          <p:nvPr/>
        </p:nvSpPr>
        <p:spPr>
          <a:xfrm>
            <a:off x="914400" y="5334000"/>
            <a:ext cx="7315200" cy="1323439"/>
          </a:xfrm>
          <a:prstGeom prst="rect">
            <a:avLst/>
          </a:prstGeom>
          <a:noFill/>
        </p:spPr>
        <p:txBody>
          <a:bodyPr wrap="square" lIns="91440" tIns="45720" rIns="91440" bIns="45720">
            <a:spAutoFit/>
          </a:bodyPr>
          <a:lstStyle/>
          <a:p>
            <a:pPr algn="ct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How do we fit your pieces of code together?</a:t>
            </a:r>
            <a:endPar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261701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00" fill="hold"/>
                                        <p:tgtEl>
                                          <p:spTgt spid="6"/>
                                        </p:tgtEl>
                                        <p:attrNameLst>
                                          <p:attrName>ppt_w</p:attrName>
                                        </p:attrNameLst>
                                      </p:cBhvr>
                                      <p:tavLst>
                                        <p:tav tm="0">
                                          <p:val>
                                            <p:strVal val="#ppt_w*0.70"/>
                                          </p:val>
                                        </p:tav>
                                        <p:tav tm="100000">
                                          <p:val>
                                            <p:strVal val="#ppt_w"/>
                                          </p:val>
                                        </p:tav>
                                      </p:tavLst>
                                    </p:anim>
                                    <p:anim calcmode="lin" valueType="num">
                                      <p:cBhvr>
                                        <p:cTn id="8" dur="700" fill="hold"/>
                                        <p:tgtEl>
                                          <p:spTgt spid="6"/>
                                        </p:tgtEl>
                                        <p:attrNameLst>
                                          <p:attrName>ppt_h</p:attrName>
                                        </p:attrNameLst>
                                      </p:cBhvr>
                                      <p:tavLst>
                                        <p:tav tm="0">
                                          <p:val>
                                            <p:strVal val="#ppt_h"/>
                                          </p:val>
                                        </p:tav>
                                        <p:tav tm="100000">
                                          <p:val>
                                            <p:strVal val="#ppt_h"/>
                                          </p:val>
                                        </p:tav>
                                      </p:tavLst>
                                    </p:anim>
                                    <p:animEffect transition="in" filter="fade">
                                      <p:cBhvr>
                                        <p:cTn id="9" dur="700"/>
                                        <p:tgtEl>
                                          <p:spTgt spid="6"/>
                                        </p:tgtEl>
                                      </p:cBhvr>
                                    </p:animEffect>
                                  </p:childTnLst>
                                </p:cTn>
                              </p:par>
                            </p:childTnLst>
                          </p:cTn>
                        </p:par>
                        <p:par>
                          <p:cTn id="10" fill="hold">
                            <p:stCondLst>
                              <p:cond delay="700"/>
                            </p:stCondLst>
                            <p:childTnLst>
                              <p:par>
                                <p:cTn id="11" presetID="16" presetClass="entr" presetSubtype="37" fill="hold" grpId="1" nodeType="after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7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par>
                          <p:cTn id="22" fill="hold">
                            <p:stCondLst>
                              <p:cond delay="1000"/>
                            </p:stCondLst>
                            <p:childTnLst>
                              <p:par>
                                <p:cTn id="23" presetID="5" presetClass="entr" presetSubtype="10" fill="hold" grpId="0" nodeType="after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1"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Sandwich</a:t>
            </a:r>
            <a:endParaRPr lang="en-PH" dirty="0"/>
          </a:p>
        </p:txBody>
      </p:sp>
      <p:sp>
        <p:nvSpPr>
          <p:cNvPr id="3" name="Content Placeholder 2"/>
          <p:cNvSpPr>
            <a:spLocks noGrp="1"/>
          </p:cNvSpPr>
          <p:nvPr>
            <p:ph idx="1"/>
          </p:nvPr>
        </p:nvSpPr>
        <p:spPr/>
        <p:txBody>
          <a:bodyPr/>
          <a:lstStyle/>
          <a:p>
            <a:endParaRPr lang="en-PH"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2732"/>
            <a:ext cx="8458200" cy="3356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8904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Risk-Oriented</a:t>
            </a:r>
            <a:endParaRPr lang="en-PH" dirty="0"/>
          </a:p>
        </p:txBody>
      </p:sp>
      <p:sp>
        <p:nvSpPr>
          <p:cNvPr id="3" name="Content Placeholder 2"/>
          <p:cNvSpPr>
            <a:spLocks noGrp="1"/>
          </p:cNvSpPr>
          <p:nvPr>
            <p:ph idx="1"/>
          </p:nvPr>
        </p:nvSpPr>
        <p:spPr/>
        <p:txBody>
          <a:bodyPr/>
          <a:lstStyle/>
          <a:p>
            <a:endParaRPr lang="en-PH"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28" y="1828800"/>
            <a:ext cx="8052372"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50809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Feature-Oriented</a:t>
            </a:r>
            <a:endParaRPr lang="en-PH" dirty="0"/>
          </a:p>
        </p:txBody>
      </p:sp>
      <p:sp>
        <p:nvSpPr>
          <p:cNvPr id="3" name="Content Placeholder 2"/>
          <p:cNvSpPr>
            <a:spLocks noGrp="1"/>
          </p:cNvSpPr>
          <p:nvPr>
            <p:ph idx="1"/>
          </p:nvPr>
        </p:nvSpPr>
        <p:spPr/>
        <p:txBody>
          <a:bodyPr/>
          <a:lstStyle/>
          <a:p>
            <a:endParaRPr lang="en-PH"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47" y="2514600"/>
            <a:ext cx="834085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4995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sz="5400" cap="none" dirty="0" smtClean="0"/>
              <a:t>Now, what will you use for your projects?</a:t>
            </a:r>
            <a:endParaRPr lang="en-PH" sz="5400" cap="none" dirty="0"/>
          </a:p>
        </p:txBody>
      </p:sp>
      <p:sp>
        <p:nvSpPr>
          <p:cNvPr id="5" name="Text Placeholder 4"/>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9786768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8000" dirty="0" smtClean="0"/>
              <a:t>Daily Build &amp; Smoke Test</a:t>
            </a:r>
            <a:endParaRPr lang="en-PH" sz="8000" dirty="0"/>
          </a:p>
        </p:txBody>
      </p:sp>
      <p:sp>
        <p:nvSpPr>
          <p:cNvPr id="3" name="Text Placeholder 2"/>
          <p:cNvSpPr>
            <a:spLocks noGrp="1"/>
          </p:cNvSpPr>
          <p:nvPr>
            <p:ph type="body" idx="1"/>
          </p:nvPr>
        </p:nvSpPr>
        <p:spPr/>
        <p:txBody>
          <a:bodyPr/>
          <a:lstStyle/>
          <a:p>
            <a:endParaRPr lang="en-PH"/>
          </a:p>
        </p:txBody>
      </p:sp>
    </p:spTree>
    <p:extLst>
      <p:ext uri="{BB962C8B-B14F-4D97-AF65-F5344CB8AC3E}">
        <p14:creationId xmlns:p14="http://schemas.microsoft.com/office/powerpoint/2010/main" val="64374953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7010400" cy="1371600"/>
          </a:xfrm>
        </p:spPr>
        <p:txBody>
          <a:bodyPr/>
          <a:lstStyle/>
          <a:p>
            <a:r>
              <a:rPr lang="en-PH" dirty="0" smtClean="0"/>
              <a:t>Daily Build &amp; Smoke Test</a:t>
            </a:r>
            <a:endParaRPr lang="en-PH" dirty="0"/>
          </a:p>
        </p:txBody>
      </p:sp>
      <p:sp>
        <p:nvSpPr>
          <p:cNvPr id="5" name="Content Placeholder 4"/>
          <p:cNvSpPr>
            <a:spLocks noGrp="1"/>
          </p:cNvSpPr>
          <p:nvPr>
            <p:ph idx="1"/>
          </p:nvPr>
        </p:nvSpPr>
        <p:spPr>
          <a:xfrm>
            <a:off x="685800" y="1828800"/>
            <a:ext cx="7467600" cy="4373563"/>
          </a:xfrm>
        </p:spPr>
        <p:txBody>
          <a:bodyPr>
            <a:normAutofit fontScale="92500" lnSpcReduction="20000"/>
          </a:bodyPr>
          <a:lstStyle/>
          <a:p>
            <a:pPr marL="457200" indent="-457200">
              <a:lnSpc>
                <a:spcPct val="120000"/>
              </a:lnSpc>
              <a:buFont typeface="Wingdings" panose="05000000000000000000" pitchFamily="2" charset="2"/>
              <a:buChar char="q"/>
            </a:pPr>
            <a:r>
              <a:rPr lang="en-PH" sz="3200" b="0" dirty="0" smtClean="0"/>
              <a:t>Where every </a:t>
            </a:r>
            <a:r>
              <a:rPr lang="en-PH" sz="3200" b="0" dirty="0" smtClean="0"/>
              <a:t>class </a:t>
            </a:r>
            <a:r>
              <a:rPr lang="en-PH" sz="3200" b="0" dirty="0" smtClean="0"/>
              <a:t>is compiled, linked, and combined into an executable program every day</a:t>
            </a:r>
          </a:p>
          <a:p>
            <a:pPr marL="457200" indent="-457200">
              <a:lnSpc>
                <a:spcPct val="120000"/>
              </a:lnSpc>
              <a:buFont typeface="Wingdings" panose="05000000000000000000" pitchFamily="2" charset="2"/>
              <a:buChar char="q"/>
            </a:pPr>
            <a:r>
              <a:rPr lang="en-PH" sz="3200" b="0" dirty="0" smtClean="0"/>
              <a:t>The program is then put through a “smoke test”</a:t>
            </a:r>
          </a:p>
          <a:p>
            <a:pPr marL="457200" indent="-457200">
              <a:lnSpc>
                <a:spcPct val="120000"/>
              </a:lnSpc>
              <a:buFont typeface="Wingdings" panose="05000000000000000000" pitchFamily="2" charset="2"/>
              <a:buChar char="q"/>
            </a:pPr>
            <a:endParaRPr lang="en-PH" sz="3200" b="0" dirty="0"/>
          </a:p>
          <a:p>
            <a:pPr algn="ctr">
              <a:lnSpc>
                <a:spcPct val="110000"/>
              </a:lnSpc>
            </a:pPr>
            <a:r>
              <a:rPr lang="en-PH" sz="3200" dirty="0" smtClean="0">
                <a:solidFill>
                  <a:schemeClr val="accent5"/>
                </a:solidFill>
              </a:rPr>
              <a:t>Will the software </a:t>
            </a:r>
            <a:r>
              <a:rPr lang="en-PH" sz="3200" dirty="0" smtClean="0">
                <a:solidFill>
                  <a:schemeClr val="accent5"/>
                </a:solidFill>
              </a:rPr>
              <a:t>“</a:t>
            </a:r>
            <a:r>
              <a:rPr lang="en-PH" sz="3200" dirty="0" smtClean="0">
                <a:solidFill>
                  <a:schemeClr val="accent5"/>
                </a:solidFill>
              </a:rPr>
              <a:t>smoke” </a:t>
            </a:r>
            <a:endParaRPr lang="en-PH" sz="3200" dirty="0" smtClean="0">
              <a:solidFill>
                <a:schemeClr val="accent5"/>
              </a:solidFill>
            </a:endParaRPr>
          </a:p>
          <a:p>
            <a:pPr algn="ctr">
              <a:lnSpc>
                <a:spcPct val="110000"/>
              </a:lnSpc>
            </a:pPr>
            <a:r>
              <a:rPr lang="en-PH" sz="3200" dirty="0" smtClean="0">
                <a:solidFill>
                  <a:schemeClr val="accent5"/>
                </a:solidFill>
              </a:rPr>
              <a:t>when </a:t>
            </a:r>
            <a:r>
              <a:rPr lang="en-PH" sz="3200" dirty="0" smtClean="0">
                <a:solidFill>
                  <a:schemeClr val="accent5"/>
                </a:solidFill>
              </a:rPr>
              <a:t>it </a:t>
            </a:r>
            <a:r>
              <a:rPr lang="en-PH" sz="3200" dirty="0" smtClean="0">
                <a:solidFill>
                  <a:schemeClr val="accent5"/>
                </a:solidFill>
              </a:rPr>
              <a:t>is executed?</a:t>
            </a:r>
            <a:endParaRPr lang="en-PH" sz="3200" dirty="0" smtClean="0">
              <a:solidFill>
                <a:schemeClr val="accent5"/>
              </a:solidFill>
            </a:endParaRPr>
          </a:p>
        </p:txBody>
      </p:sp>
    </p:spTree>
    <p:extLst>
      <p:ext uri="{BB962C8B-B14F-4D97-AF65-F5344CB8AC3E}">
        <p14:creationId xmlns:p14="http://schemas.microsoft.com/office/powerpoint/2010/main" val="36689582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Benefits</a:t>
            </a:r>
            <a:endParaRPr lang="en-PH" dirty="0"/>
          </a:p>
        </p:txBody>
      </p:sp>
      <p:sp>
        <p:nvSpPr>
          <p:cNvPr id="3" name="Content Placeholder 2"/>
          <p:cNvSpPr>
            <a:spLocks noGrp="1"/>
          </p:cNvSpPr>
          <p:nvPr>
            <p:ph idx="1"/>
          </p:nvPr>
        </p:nvSpPr>
        <p:spPr/>
        <p:txBody>
          <a:bodyPr>
            <a:normAutofit/>
          </a:bodyPr>
          <a:lstStyle/>
          <a:p>
            <a:pPr marL="342900" indent="-342900">
              <a:buFont typeface="Wingdings" panose="05000000000000000000" pitchFamily="2" charset="2"/>
              <a:buChar char="q"/>
            </a:pPr>
            <a:r>
              <a:rPr lang="en-PH" sz="3200" b="0" dirty="0" smtClean="0"/>
              <a:t> Reduced </a:t>
            </a:r>
            <a:r>
              <a:rPr lang="en-PH" sz="3200" b="0" dirty="0" smtClean="0"/>
              <a:t>risk of low quality</a:t>
            </a:r>
          </a:p>
          <a:p>
            <a:pPr marL="342900" indent="-342900">
              <a:buFont typeface="Wingdings" panose="05000000000000000000" pitchFamily="2" charset="2"/>
              <a:buChar char="q"/>
            </a:pPr>
            <a:r>
              <a:rPr lang="en-PH" sz="3200" b="0" dirty="0" smtClean="0"/>
              <a:t> Easier </a:t>
            </a:r>
            <a:r>
              <a:rPr lang="en-PH" sz="3200" b="0" dirty="0" smtClean="0"/>
              <a:t>defect diagnosis</a:t>
            </a:r>
          </a:p>
          <a:p>
            <a:pPr marL="342900" indent="-342900">
              <a:buFont typeface="Wingdings" panose="05000000000000000000" pitchFamily="2" charset="2"/>
              <a:buChar char="q"/>
            </a:pPr>
            <a:r>
              <a:rPr lang="en-PH" sz="3200" b="0" dirty="0" smtClean="0"/>
              <a:t> Improves team morale</a:t>
            </a:r>
            <a:endParaRPr lang="en-PH" sz="3200" b="0" dirty="0" smtClean="0"/>
          </a:p>
          <a:p>
            <a:pPr marL="342900" indent="-342900">
              <a:buFont typeface="Wingdings" panose="05000000000000000000" pitchFamily="2" charset="2"/>
              <a:buChar char="q"/>
            </a:pPr>
            <a:r>
              <a:rPr lang="en-PH" sz="3200" b="0" dirty="0" smtClean="0"/>
              <a:t> It </a:t>
            </a:r>
            <a:r>
              <a:rPr lang="en-PH" sz="3200" b="0" dirty="0" smtClean="0"/>
              <a:t>surfaces work that can otherwise </a:t>
            </a:r>
            <a:r>
              <a:rPr lang="en-PH" sz="3200" b="0" dirty="0" smtClean="0"/>
              <a:t>accumulate </a:t>
            </a:r>
            <a:r>
              <a:rPr lang="en-PH" sz="3200" b="0" dirty="0" smtClean="0"/>
              <a:t>unseen</a:t>
            </a:r>
            <a:endParaRPr lang="en-PH" sz="3200" b="0" dirty="0"/>
          </a:p>
        </p:txBody>
      </p:sp>
    </p:spTree>
    <p:extLst>
      <p:ext uri="{BB962C8B-B14F-4D97-AF65-F5344CB8AC3E}">
        <p14:creationId xmlns:p14="http://schemas.microsoft.com/office/powerpoint/2010/main" val="26353083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rogerperkin.co.uk/ccie/wp-content/uploads/2013/05/I-May-Not-Be-There-Yet-But-I-Am-Closer-Than-I-Was-Yesterd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004512"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1693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 Daily</a:t>
            </a:r>
            <a:endParaRPr lang="en-PH" dirty="0"/>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q"/>
            </a:pPr>
            <a:r>
              <a:rPr lang="en-PH" sz="3200" b="0" dirty="0" smtClean="0"/>
              <a:t>Heartbeat or sync pulse of a project</a:t>
            </a:r>
          </a:p>
          <a:p>
            <a:pPr marL="457200" indent="-457200">
              <a:buFont typeface="Wingdings" panose="05000000000000000000" pitchFamily="2" charset="2"/>
              <a:buChar char="q"/>
            </a:pPr>
            <a:r>
              <a:rPr lang="en-PH" sz="3200" b="0" dirty="0" smtClean="0"/>
              <a:t>It allows developers’ code to come back into alignment</a:t>
            </a:r>
            <a:endParaRPr lang="en-PH" sz="3200" b="0" dirty="0"/>
          </a:p>
        </p:txBody>
      </p:sp>
    </p:spTree>
    <p:extLst>
      <p:ext uri="{BB962C8B-B14F-4D97-AF65-F5344CB8AC3E}">
        <p14:creationId xmlns:p14="http://schemas.microsoft.com/office/powerpoint/2010/main" val="225588247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15200" cy="1371600"/>
          </a:xfrm>
        </p:spPr>
        <p:txBody>
          <a:bodyPr/>
          <a:lstStyle/>
          <a:p>
            <a:r>
              <a:rPr lang="en-PH" dirty="0" smtClean="0"/>
              <a:t>Check for broken builds</a:t>
            </a:r>
            <a:endParaRPr lang="en-PH" dirty="0"/>
          </a:p>
        </p:txBody>
      </p:sp>
      <p:sp>
        <p:nvSpPr>
          <p:cNvPr id="3" name="Content Placeholder 2"/>
          <p:cNvSpPr>
            <a:spLocks noGrp="1"/>
          </p:cNvSpPr>
          <p:nvPr>
            <p:ph idx="1"/>
          </p:nvPr>
        </p:nvSpPr>
        <p:spPr/>
        <p:txBody>
          <a:bodyPr>
            <a:normAutofit/>
          </a:bodyPr>
          <a:lstStyle/>
          <a:p>
            <a:r>
              <a:rPr lang="en-PH" sz="3200" b="0" dirty="0" smtClean="0"/>
              <a:t>At a </a:t>
            </a:r>
            <a:r>
              <a:rPr lang="en-PH" sz="3200" b="0" dirty="0" smtClean="0"/>
              <a:t>minimum, </a:t>
            </a:r>
            <a:r>
              <a:rPr lang="en-PH" sz="3200" b="0" dirty="0" smtClean="0"/>
              <a:t>a “good” build should:</a:t>
            </a:r>
          </a:p>
          <a:p>
            <a:pPr marL="457200" indent="-457200">
              <a:buFont typeface="Wingdings" panose="05000000000000000000" pitchFamily="2" charset="2"/>
              <a:buChar char="q"/>
            </a:pPr>
            <a:r>
              <a:rPr lang="en-PH" sz="3200" b="0" dirty="0" smtClean="0"/>
              <a:t>Compile all </a:t>
            </a:r>
            <a:r>
              <a:rPr lang="en-PH" sz="3200" b="0" dirty="0" smtClean="0"/>
              <a:t>classes </a:t>
            </a:r>
            <a:r>
              <a:rPr lang="en-PH" sz="3200" b="0" dirty="0" smtClean="0"/>
              <a:t>and other components successfully</a:t>
            </a:r>
          </a:p>
          <a:p>
            <a:pPr marL="457200" indent="-457200">
              <a:buFont typeface="Wingdings" panose="05000000000000000000" pitchFamily="2" charset="2"/>
              <a:buChar char="q"/>
            </a:pPr>
            <a:r>
              <a:rPr lang="en-PH" sz="3200" b="0" dirty="0" smtClean="0"/>
              <a:t>Link all </a:t>
            </a:r>
            <a:r>
              <a:rPr lang="en-PH" sz="3200" b="0" dirty="0" smtClean="0"/>
              <a:t>classes </a:t>
            </a:r>
            <a:r>
              <a:rPr lang="en-PH" sz="3200" b="0" dirty="0" smtClean="0"/>
              <a:t>and other components successfully</a:t>
            </a:r>
          </a:p>
          <a:p>
            <a:pPr marL="457200" indent="-457200">
              <a:buFont typeface="Wingdings" panose="05000000000000000000" pitchFamily="2" charset="2"/>
              <a:buChar char="q"/>
            </a:pPr>
            <a:r>
              <a:rPr lang="en-PH" sz="3200" b="0" dirty="0" smtClean="0"/>
              <a:t>Not contain any showstopper bugs</a:t>
            </a:r>
          </a:p>
          <a:p>
            <a:pPr marL="457200" indent="-457200">
              <a:buFont typeface="Wingdings" panose="05000000000000000000" pitchFamily="2" charset="2"/>
              <a:buChar char="q"/>
            </a:pPr>
            <a:r>
              <a:rPr lang="en-PH" sz="3200" b="0" dirty="0" smtClean="0"/>
              <a:t>Pass the smoke test</a:t>
            </a:r>
            <a:endParaRPr lang="en-PH" sz="3200" b="0" dirty="0"/>
          </a:p>
        </p:txBody>
      </p:sp>
    </p:spTree>
    <p:extLst>
      <p:ext uri="{BB962C8B-B14F-4D97-AF65-F5344CB8AC3E}">
        <p14:creationId xmlns:p14="http://schemas.microsoft.com/office/powerpoint/2010/main" val="23151979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672"/>
            <a:ext cx="9152174" cy="6794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4812" y="152400"/>
            <a:ext cx="6683188" cy="2677656"/>
          </a:xfrm>
          <a:prstGeom prst="rect">
            <a:avLst/>
          </a:prstGeom>
          <a:solidFill>
            <a:schemeClr val="accent5"/>
          </a:solidFill>
        </p:spPr>
        <p:txBody>
          <a:bodyPr wrap="square" rtlCol="0">
            <a:spAutoFit/>
          </a:bodyPr>
          <a:lstStyle/>
          <a:p>
            <a:r>
              <a:rPr lang="en-PH" sz="3200" dirty="0" smtClean="0">
                <a:solidFill>
                  <a:schemeClr val="bg1"/>
                </a:solidFill>
              </a:rPr>
              <a:t>This football stadium add-on would have been strong enough when completed, but it was constructed in the wrong order </a:t>
            </a:r>
          </a:p>
          <a:p>
            <a:r>
              <a:rPr lang="en-PH" sz="3200" dirty="0" smtClean="0">
                <a:solidFill>
                  <a:schemeClr val="bg1"/>
                </a:solidFill>
              </a:rPr>
              <a:t>– </a:t>
            </a:r>
            <a:r>
              <a:rPr lang="en-PH" sz="4000" b="1" dirty="0" smtClean="0">
                <a:solidFill>
                  <a:schemeClr val="bg1"/>
                </a:solidFill>
              </a:rPr>
              <a:t>an integration error.</a:t>
            </a:r>
            <a:endParaRPr lang="en-PH" sz="3200" b="1" dirty="0">
              <a:solidFill>
                <a:schemeClr val="bg1"/>
              </a:solidFill>
            </a:endParaRPr>
          </a:p>
        </p:txBody>
      </p:sp>
    </p:spTree>
    <p:extLst>
      <p:ext uri="{BB962C8B-B14F-4D97-AF65-F5344CB8AC3E}">
        <p14:creationId xmlns:p14="http://schemas.microsoft.com/office/powerpoint/2010/main" val="29734962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Smoke Test</a:t>
            </a:r>
            <a:endParaRPr lang="en-PH" dirty="0"/>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q"/>
            </a:pPr>
            <a:r>
              <a:rPr lang="en-PH" sz="3200" b="0" dirty="0" smtClean="0"/>
              <a:t>Should exercise the entire system from </a:t>
            </a:r>
            <a:r>
              <a:rPr lang="en-PH" sz="3200" b="0" dirty="0" smtClean="0">
                <a:solidFill>
                  <a:srgbClr val="AA2B1E"/>
                </a:solidFill>
              </a:rPr>
              <a:t>end to end</a:t>
            </a:r>
          </a:p>
          <a:p>
            <a:pPr marL="457200" indent="-457200">
              <a:buFont typeface="Wingdings" panose="05000000000000000000" pitchFamily="2" charset="2"/>
              <a:buChar char="q"/>
            </a:pPr>
            <a:r>
              <a:rPr lang="en-PH" sz="3200" b="0" dirty="0" smtClean="0"/>
              <a:t>Not necessarily exhaustive, but it should be capable of </a:t>
            </a:r>
            <a:r>
              <a:rPr lang="en-PH" sz="3200" b="0" dirty="0" smtClean="0">
                <a:solidFill>
                  <a:srgbClr val="AA2B1E"/>
                </a:solidFill>
              </a:rPr>
              <a:t>exposing major problems</a:t>
            </a:r>
          </a:p>
          <a:p>
            <a:pPr marL="457200" indent="-457200">
              <a:buFont typeface="Wingdings" panose="05000000000000000000" pitchFamily="2" charset="2"/>
              <a:buChar char="q"/>
            </a:pPr>
            <a:r>
              <a:rPr lang="en-PH" sz="3200" b="0" dirty="0" smtClean="0"/>
              <a:t>If the build passes, you can assume that it is </a:t>
            </a:r>
            <a:r>
              <a:rPr lang="en-PH" sz="3200" b="0" dirty="0" smtClean="0">
                <a:solidFill>
                  <a:srgbClr val="AA2B1E"/>
                </a:solidFill>
              </a:rPr>
              <a:t>stable enough </a:t>
            </a:r>
            <a:r>
              <a:rPr lang="en-PH" sz="3200" b="0" dirty="0" smtClean="0"/>
              <a:t>to be tested more thoroughly</a:t>
            </a:r>
            <a:endParaRPr lang="en-PH" sz="3200" b="0" dirty="0"/>
          </a:p>
        </p:txBody>
      </p:sp>
    </p:spTree>
    <p:extLst>
      <p:ext uri="{BB962C8B-B14F-4D97-AF65-F5344CB8AC3E}">
        <p14:creationId xmlns:p14="http://schemas.microsoft.com/office/powerpoint/2010/main" val="376741066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pPr algn="ctr"/>
            <a:r>
              <a:rPr lang="en-PH" sz="4800" cap="none" dirty="0" smtClean="0"/>
              <a:t>A daily build without smoke test is a </a:t>
            </a:r>
            <a:r>
              <a:rPr lang="en-PH" sz="4800" cap="none" dirty="0" smtClean="0">
                <a:solidFill>
                  <a:schemeClr val="accent5"/>
                </a:solidFill>
              </a:rPr>
              <a:t>time-wasting exercise</a:t>
            </a:r>
            <a:r>
              <a:rPr lang="en-PH" sz="4800" cap="none" dirty="0" smtClean="0"/>
              <a:t>. </a:t>
            </a:r>
            <a:endParaRPr lang="en-PH" sz="4800" cap="none" dirty="0"/>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325123943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pPr algn="ctr"/>
            <a:r>
              <a:rPr lang="en-PH" sz="4800" cap="none" dirty="0" smtClean="0"/>
              <a:t>The smoke test </a:t>
            </a:r>
            <a:br>
              <a:rPr lang="en-PH" sz="4800" cap="none" dirty="0" smtClean="0"/>
            </a:br>
            <a:r>
              <a:rPr lang="en-PH" sz="4800" cap="none" dirty="0" smtClean="0">
                <a:solidFill>
                  <a:schemeClr val="accent5"/>
                </a:solidFill>
              </a:rPr>
              <a:t>must evolve</a:t>
            </a:r>
            <a:r>
              <a:rPr lang="en-PH" sz="4800" cap="none" dirty="0" smtClean="0"/>
              <a:t> </a:t>
            </a:r>
            <a:br>
              <a:rPr lang="en-PH" sz="4800" cap="none" dirty="0" smtClean="0"/>
            </a:br>
            <a:r>
              <a:rPr lang="en-PH" sz="4800" cap="none" dirty="0" smtClean="0"/>
              <a:t>as the system </a:t>
            </a:r>
            <a:r>
              <a:rPr lang="en-PH" sz="4800" cap="none" dirty="0" smtClean="0"/>
              <a:t>evolves.</a:t>
            </a:r>
            <a:endParaRPr lang="en-PH" sz="4800" cap="none" dirty="0"/>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48301852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pPr algn="ctr"/>
            <a:r>
              <a:rPr lang="en-PH" sz="4800" b="1" cap="none" dirty="0" smtClean="0">
                <a:solidFill>
                  <a:schemeClr val="accent4"/>
                </a:solidFill>
              </a:rPr>
              <a:t>Automate</a:t>
            </a:r>
            <a:r>
              <a:rPr lang="en-PH" sz="4800" cap="none" dirty="0" smtClean="0">
                <a:solidFill>
                  <a:schemeClr val="accent5"/>
                </a:solidFill>
              </a:rPr>
              <a:t> </a:t>
            </a:r>
            <a:r>
              <a:rPr lang="en-PH" sz="4800" cap="none" dirty="0" smtClean="0"/>
              <a:t>the daily build and smoke </a:t>
            </a:r>
            <a:r>
              <a:rPr lang="en-PH" sz="4800" cap="none" dirty="0" smtClean="0"/>
              <a:t>test.</a:t>
            </a:r>
            <a:endParaRPr lang="en-PH" sz="4800" cap="none" dirty="0"/>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34266448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r>
              <a:rPr lang="en-PH" sz="4800" cap="none" dirty="0" smtClean="0"/>
              <a:t>Establish a build group*</a:t>
            </a:r>
            <a:br>
              <a:rPr lang="en-PH" sz="4800" cap="none" dirty="0" smtClean="0"/>
            </a:br>
            <a:r>
              <a:rPr lang="en-PH" sz="4800" cap="none" dirty="0"/>
              <a:t/>
            </a:r>
            <a:br>
              <a:rPr lang="en-PH" sz="4800" cap="none" dirty="0"/>
            </a:br>
            <a:r>
              <a:rPr lang="en-PH" sz="3200" cap="none" dirty="0" smtClean="0"/>
              <a:t>*for big projects</a:t>
            </a:r>
            <a:endParaRPr lang="en-PH" sz="3200" cap="none" dirty="0"/>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345273717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pPr algn="ctr"/>
            <a:r>
              <a:rPr lang="en-PH" sz="4800" cap="none" dirty="0" smtClean="0"/>
              <a:t>Add revisions to the build only </a:t>
            </a:r>
            <a:r>
              <a:rPr lang="en-PH" sz="4800" b="1" cap="none" dirty="0" smtClean="0">
                <a:solidFill>
                  <a:schemeClr val="accent5"/>
                </a:solidFill>
              </a:rPr>
              <a:t>when it makes sense to do </a:t>
            </a:r>
            <a:r>
              <a:rPr lang="en-PH" sz="4800" b="1" cap="none" dirty="0" smtClean="0">
                <a:solidFill>
                  <a:schemeClr val="accent5"/>
                </a:solidFill>
              </a:rPr>
              <a:t>so</a:t>
            </a:r>
            <a:r>
              <a:rPr lang="en-PH" sz="4800" b="1" cap="none" dirty="0" smtClean="0"/>
              <a:t>.</a:t>
            </a:r>
            <a:endParaRPr lang="en-PH" sz="4800" b="1" cap="none" dirty="0">
              <a:solidFill>
                <a:schemeClr val="accent5"/>
              </a:solidFill>
            </a:endParaRPr>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3505605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7772400" cy="4321175"/>
          </a:xfrm>
        </p:spPr>
        <p:txBody>
          <a:bodyPr/>
          <a:lstStyle/>
          <a:p>
            <a:r>
              <a:rPr lang="en-PH" sz="4800" cap="none" dirty="0" smtClean="0"/>
              <a:t>…but </a:t>
            </a:r>
            <a:r>
              <a:rPr lang="en-PH" sz="4800" b="1" cap="none" dirty="0" smtClean="0">
                <a:solidFill>
                  <a:schemeClr val="accent5"/>
                </a:solidFill>
              </a:rPr>
              <a:t>don’t wait too long </a:t>
            </a:r>
            <a:r>
              <a:rPr lang="en-PH" sz="4800" cap="none" dirty="0" smtClean="0"/>
              <a:t>to add a set of </a:t>
            </a:r>
            <a:r>
              <a:rPr lang="en-PH" sz="4800" cap="none" dirty="0" smtClean="0"/>
              <a:t>revisions.</a:t>
            </a:r>
            <a:r>
              <a:rPr lang="en-PH" sz="4800" cap="none" dirty="0" smtClean="0"/>
              <a:t/>
            </a:r>
            <a:br>
              <a:rPr lang="en-PH" sz="4800" cap="none" dirty="0" smtClean="0"/>
            </a:br>
            <a:r>
              <a:rPr lang="en-PH" sz="4800" cap="none" dirty="0"/>
              <a:t/>
            </a:r>
            <a:br>
              <a:rPr lang="en-PH" sz="4800" cap="none" dirty="0"/>
            </a:br>
            <a:r>
              <a:rPr lang="en-PH" sz="3200" i="1" cap="none" dirty="0" smtClean="0">
                <a:solidFill>
                  <a:srgbClr val="0000FF"/>
                </a:solidFill>
              </a:rPr>
              <a:t>Divide </a:t>
            </a:r>
            <a:r>
              <a:rPr lang="en-PH" sz="3200" i="1" cap="none" dirty="0" smtClean="0">
                <a:solidFill>
                  <a:srgbClr val="0000FF"/>
                </a:solidFill>
              </a:rPr>
              <a:t>the construction of a single feature into multiple </a:t>
            </a:r>
            <a:r>
              <a:rPr lang="en-PH" sz="3200" i="1" cap="none" dirty="0" smtClean="0">
                <a:solidFill>
                  <a:srgbClr val="0000FF"/>
                </a:solidFill>
              </a:rPr>
              <a:t>episodes.</a:t>
            </a:r>
            <a:endParaRPr lang="en-PH" sz="4800" b="1" i="1" cap="none" dirty="0">
              <a:solidFill>
                <a:srgbClr val="0000FF"/>
              </a:solidFill>
            </a:endParaRPr>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28892994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r>
              <a:rPr lang="en-PH" sz="4800" b="1" cap="none" dirty="0" smtClean="0">
                <a:solidFill>
                  <a:schemeClr val="accent5"/>
                </a:solidFill>
              </a:rPr>
              <a:t>Smoke test </a:t>
            </a:r>
            <a:r>
              <a:rPr lang="en-PH" sz="4800" cap="none" dirty="0" smtClean="0"/>
              <a:t>your own code before adding to the </a:t>
            </a:r>
            <a:r>
              <a:rPr lang="en-PH" sz="4800" cap="none" dirty="0" smtClean="0"/>
              <a:t>build.</a:t>
            </a:r>
            <a:r>
              <a:rPr lang="en-PH" sz="4800" cap="none" dirty="0" smtClean="0"/>
              <a:t/>
            </a:r>
            <a:br>
              <a:rPr lang="en-PH" sz="4800" cap="none" dirty="0" smtClean="0"/>
            </a:br>
            <a:r>
              <a:rPr lang="en-PH" sz="4800" cap="none" dirty="0"/>
              <a:t/>
            </a:r>
            <a:br>
              <a:rPr lang="en-PH" sz="4800" cap="none" dirty="0"/>
            </a:br>
            <a:r>
              <a:rPr lang="en-PH" sz="3200" i="1" cap="none" dirty="0" smtClean="0">
                <a:solidFill>
                  <a:srgbClr val="0000FF"/>
                </a:solidFill>
              </a:rPr>
              <a:t>Create </a:t>
            </a:r>
            <a:r>
              <a:rPr lang="en-PH" sz="3200" i="1" cap="none" dirty="0" smtClean="0">
                <a:solidFill>
                  <a:srgbClr val="0000FF"/>
                </a:solidFill>
              </a:rPr>
              <a:t>a Staging environment with the latest </a:t>
            </a:r>
            <a:r>
              <a:rPr lang="en-PH" sz="3200" i="1" cap="none" dirty="0" smtClean="0">
                <a:solidFill>
                  <a:srgbClr val="0000FF"/>
                </a:solidFill>
              </a:rPr>
              <a:t>build.</a:t>
            </a:r>
            <a:endParaRPr lang="en-PH" sz="4800" b="1" i="1" cap="none" dirty="0">
              <a:solidFill>
                <a:srgbClr val="0000FF"/>
              </a:solidFill>
            </a:endParaRPr>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345389909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r>
              <a:rPr lang="en-PH" sz="4800" cap="none" dirty="0" smtClean="0"/>
              <a:t>Create a </a:t>
            </a:r>
            <a:r>
              <a:rPr lang="en-PH" sz="4800" b="1" cap="none" dirty="0" smtClean="0">
                <a:solidFill>
                  <a:schemeClr val="accent5"/>
                </a:solidFill>
              </a:rPr>
              <a:t>penalty</a:t>
            </a:r>
            <a:r>
              <a:rPr lang="en-PH" sz="4800" cap="none" dirty="0" smtClean="0"/>
              <a:t> for breaking the </a:t>
            </a:r>
            <a:r>
              <a:rPr lang="en-PH" sz="4800" cap="none" dirty="0" smtClean="0"/>
              <a:t>build.</a:t>
            </a:r>
            <a:br>
              <a:rPr lang="en-PH" sz="4800" cap="none" dirty="0" smtClean="0"/>
            </a:br>
            <a:r>
              <a:rPr lang="en-PH" sz="4800" cap="none" dirty="0"/>
              <a:t/>
            </a:r>
            <a:br>
              <a:rPr lang="en-PH" sz="4800" cap="none" dirty="0"/>
            </a:br>
            <a:r>
              <a:rPr lang="en-PH" sz="3200" i="1" cap="none" dirty="0" smtClean="0">
                <a:solidFill>
                  <a:srgbClr val="0000FF"/>
                </a:solidFill>
              </a:rPr>
              <a:t>Keeping </a:t>
            </a:r>
            <a:r>
              <a:rPr lang="en-PH" sz="3200" i="1" cap="none" dirty="0" smtClean="0">
                <a:solidFill>
                  <a:srgbClr val="0000FF"/>
                </a:solidFill>
              </a:rPr>
              <a:t>the build healthy is the project’s top </a:t>
            </a:r>
            <a:r>
              <a:rPr lang="en-PH" sz="3200" i="1" cap="none" dirty="0" smtClean="0">
                <a:solidFill>
                  <a:srgbClr val="0000FF"/>
                </a:solidFill>
              </a:rPr>
              <a:t>priority.</a:t>
            </a:r>
            <a:endParaRPr lang="en-PH" sz="4800" i="1" cap="none" dirty="0">
              <a:solidFill>
                <a:srgbClr val="0000FF"/>
              </a:solidFill>
            </a:endParaRPr>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1144591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r>
              <a:rPr lang="en-PH" sz="4800" cap="none" dirty="0" smtClean="0"/>
              <a:t>Release builds in the </a:t>
            </a:r>
            <a:r>
              <a:rPr lang="en-PH" sz="4800" b="1" cap="none" dirty="0" smtClean="0">
                <a:solidFill>
                  <a:schemeClr val="accent5"/>
                </a:solidFill>
              </a:rPr>
              <a:t>morning</a:t>
            </a:r>
            <a:r>
              <a:rPr lang="en-PH" sz="4800" b="1" cap="none" dirty="0" smtClean="0"/>
              <a:t>.</a:t>
            </a:r>
            <a:endParaRPr lang="en-PH" sz="4800" b="1" cap="none" dirty="0"/>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1368464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8305800" cy="1371600"/>
          </a:xfrm>
        </p:spPr>
        <p:txBody>
          <a:bodyPr/>
          <a:lstStyle/>
          <a:p>
            <a:r>
              <a:rPr lang="en-US" dirty="0" smtClean="0"/>
              <a:t>In today’s discussion</a:t>
            </a:r>
            <a:endParaRPr lang="en-US" dirty="0"/>
          </a:p>
        </p:txBody>
      </p:sp>
      <p:sp>
        <p:nvSpPr>
          <p:cNvPr id="5" name="Content Placeholder 4"/>
          <p:cNvSpPr>
            <a:spLocks noGrp="1"/>
          </p:cNvSpPr>
          <p:nvPr>
            <p:ph idx="1"/>
          </p:nvPr>
        </p:nvSpPr>
        <p:spPr/>
        <p:txBody>
          <a:bodyPr>
            <a:normAutofit/>
          </a:bodyPr>
          <a:lstStyle/>
          <a:p>
            <a:pPr marL="457200" indent="-457200">
              <a:lnSpc>
                <a:spcPct val="150000"/>
              </a:lnSpc>
              <a:buFont typeface="Arial" panose="020B0604020202020204" pitchFamily="34" charset="0"/>
              <a:buChar char="•"/>
            </a:pPr>
            <a:r>
              <a:rPr lang="en-US" sz="2800" b="0" dirty="0" smtClean="0"/>
              <a:t>Importance of an Integration Approach</a:t>
            </a:r>
          </a:p>
          <a:p>
            <a:pPr marL="457200" indent="-457200">
              <a:lnSpc>
                <a:spcPct val="150000"/>
              </a:lnSpc>
              <a:buFont typeface="Arial" panose="020B0604020202020204" pitchFamily="34" charset="0"/>
              <a:buChar char="•"/>
            </a:pPr>
            <a:r>
              <a:rPr lang="en-US" sz="2800" b="0" dirty="0" smtClean="0"/>
              <a:t>Frequency</a:t>
            </a:r>
          </a:p>
          <a:p>
            <a:pPr marL="457200" indent="-457200">
              <a:lnSpc>
                <a:spcPct val="150000"/>
              </a:lnSpc>
              <a:buFont typeface="Arial" panose="020B0604020202020204" pitchFamily="34" charset="0"/>
              <a:buChar char="•"/>
            </a:pPr>
            <a:r>
              <a:rPr lang="en-US" sz="2800" b="0" dirty="0" smtClean="0"/>
              <a:t>Incremental Integration Strategies</a:t>
            </a:r>
          </a:p>
          <a:p>
            <a:pPr marL="457200" indent="-457200">
              <a:lnSpc>
                <a:spcPct val="150000"/>
              </a:lnSpc>
              <a:buFont typeface="Arial" panose="020B0604020202020204" pitchFamily="34" charset="0"/>
              <a:buChar char="•"/>
            </a:pPr>
            <a:r>
              <a:rPr lang="en-US" sz="2800" b="0" dirty="0" smtClean="0"/>
              <a:t>Daily Build and Smoke Test</a:t>
            </a:r>
          </a:p>
        </p:txBody>
      </p:sp>
    </p:spTree>
    <p:extLst>
      <p:ext uri="{BB962C8B-B14F-4D97-AF65-F5344CB8AC3E}">
        <p14:creationId xmlns:p14="http://schemas.microsoft.com/office/powerpoint/2010/main" val="79640413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r>
              <a:rPr lang="en-PH" sz="4800" cap="none" dirty="0" smtClean="0"/>
              <a:t>Build and smoke test </a:t>
            </a:r>
            <a:r>
              <a:rPr lang="en-PH" sz="4800" b="1" cap="none" dirty="0" smtClean="0">
                <a:solidFill>
                  <a:schemeClr val="accent5"/>
                </a:solidFill>
              </a:rPr>
              <a:t>even under </a:t>
            </a:r>
            <a:r>
              <a:rPr lang="en-PH" sz="4800" b="1" cap="none" dirty="0" smtClean="0">
                <a:solidFill>
                  <a:schemeClr val="accent5"/>
                </a:solidFill>
              </a:rPr>
              <a:t>pressure</a:t>
            </a:r>
            <a:r>
              <a:rPr lang="en-PH" sz="4800" b="1" cap="none" dirty="0" smtClean="0">
                <a:solidFill>
                  <a:srgbClr val="000000"/>
                </a:solidFill>
              </a:rPr>
              <a:t>.</a:t>
            </a:r>
            <a:r>
              <a:rPr lang="en-PH" sz="4800" cap="none" dirty="0" smtClean="0"/>
              <a:t/>
            </a:r>
            <a:br>
              <a:rPr lang="en-PH" sz="4800" cap="none" dirty="0" smtClean="0"/>
            </a:br>
            <a:r>
              <a:rPr lang="en-PH" sz="4800" cap="none" dirty="0"/>
              <a:t/>
            </a:r>
            <a:br>
              <a:rPr lang="en-PH" sz="4800" cap="none" dirty="0"/>
            </a:br>
            <a:r>
              <a:rPr lang="en-PH" sz="3200" i="1" cap="none" dirty="0" smtClean="0">
                <a:solidFill>
                  <a:srgbClr val="0000FF"/>
                </a:solidFill>
              </a:rPr>
              <a:t>Under </a:t>
            </a:r>
            <a:r>
              <a:rPr lang="en-PH" sz="3200" i="1" cap="none" dirty="0" smtClean="0">
                <a:solidFill>
                  <a:srgbClr val="0000FF"/>
                </a:solidFill>
              </a:rPr>
              <a:t>stress, developers lose some of their </a:t>
            </a:r>
            <a:r>
              <a:rPr lang="en-PH" sz="3200" i="1" cap="none" dirty="0" smtClean="0">
                <a:solidFill>
                  <a:srgbClr val="0000FF"/>
                </a:solidFill>
              </a:rPr>
              <a:t>discipline.</a:t>
            </a:r>
            <a:endParaRPr lang="en-PH" sz="4800" i="1" cap="none" dirty="0">
              <a:solidFill>
                <a:srgbClr val="0000FF"/>
              </a:solidFill>
            </a:endParaRPr>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262347556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7800"/>
            <a:ext cx="8001000" cy="4321175"/>
          </a:xfrm>
        </p:spPr>
        <p:txBody>
          <a:bodyPr/>
          <a:lstStyle/>
          <a:p>
            <a:r>
              <a:rPr lang="en-PH" sz="4800" cap="none" dirty="0" smtClean="0"/>
              <a:t>What kinds of projects can use the Daily Build approach?</a:t>
            </a:r>
            <a:endParaRPr lang="en-PH" sz="4800" i="1" cap="none" dirty="0"/>
          </a:p>
        </p:txBody>
      </p:sp>
      <p:sp>
        <p:nvSpPr>
          <p:cNvPr id="5" name="Text Placeholder 4"/>
          <p:cNvSpPr>
            <a:spLocks noGrp="1"/>
          </p:cNvSpPr>
          <p:nvPr>
            <p:ph type="body" idx="1"/>
          </p:nvPr>
        </p:nvSpPr>
        <p:spPr/>
        <p:txBody>
          <a:bodyPr/>
          <a:lstStyle/>
          <a:p>
            <a:endParaRPr lang="en-PH"/>
          </a:p>
        </p:txBody>
      </p:sp>
    </p:spTree>
    <p:extLst>
      <p:ext uri="{BB962C8B-B14F-4D97-AF65-F5344CB8AC3E}">
        <p14:creationId xmlns:p14="http://schemas.microsoft.com/office/powerpoint/2010/main" val="7484354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PH" sz="5400" cap="none" dirty="0" smtClean="0"/>
              <a:t>Is </a:t>
            </a:r>
            <a:r>
              <a:rPr lang="en-PH" sz="5400" cap="none" dirty="0" smtClean="0">
                <a:solidFill>
                  <a:schemeClr val="accent4"/>
                </a:solidFill>
              </a:rPr>
              <a:t>Integration</a:t>
            </a:r>
            <a:r>
              <a:rPr lang="en-PH" sz="5400" cap="none" dirty="0" smtClean="0"/>
              <a:t> </a:t>
            </a:r>
            <a:r>
              <a:rPr lang="en-PH" sz="5400" cap="none" dirty="0" smtClean="0"/>
              <a:t>a </a:t>
            </a:r>
            <a:r>
              <a:rPr lang="en-PH" sz="5400" cap="none" dirty="0" smtClean="0">
                <a:solidFill>
                  <a:srgbClr val="0000FF"/>
                </a:solidFill>
              </a:rPr>
              <a:t>Construction</a:t>
            </a:r>
            <a:r>
              <a:rPr lang="en-PH" sz="5400" cap="none" dirty="0" smtClean="0"/>
              <a:t> or a </a:t>
            </a:r>
            <a:r>
              <a:rPr lang="en-PH" sz="5400" cap="none" dirty="0" smtClean="0">
                <a:solidFill>
                  <a:srgbClr val="0000FF"/>
                </a:solidFill>
              </a:rPr>
              <a:t>Testing</a:t>
            </a:r>
            <a:r>
              <a:rPr lang="en-PH" sz="5400" cap="none" dirty="0" smtClean="0"/>
              <a:t> </a:t>
            </a:r>
            <a:r>
              <a:rPr lang="en-PH" sz="5400" cap="none" dirty="0" smtClean="0"/>
              <a:t>activity?</a:t>
            </a:r>
            <a:endParaRPr lang="en-PH" sz="5400" cap="none" dirty="0"/>
          </a:p>
        </p:txBody>
      </p:sp>
      <p:sp>
        <p:nvSpPr>
          <p:cNvPr id="5" name="Text Placeholder 4"/>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8216794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371600"/>
          </a:xfrm>
        </p:spPr>
        <p:txBody>
          <a:bodyPr/>
          <a:lstStyle/>
          <a:p>
            <a:r>
              <a:rPr lang="en-US" dirty="0" smtClean="0"/>
              <a:t>Benefits of a careful integration</a:t>
            </a:r>
            <a:endParaRPr lang="en-PH" dirty="0"/>
          </a:p>
        </p:txBody>
      </p:sp>
      <p:sp>
        <p:nvSpPr>
          <p:cNvPr id="3" name="Content Placeholder 2"/>
          <p:cNvSpPr>
            <a:spLocks noGrp="1"/>
          </p:cNvSpPr>
          <p:nvPr>
            <p:ph idx="1"/>
          </p:nvPr>
        </p:nvSpPr>
        <p:spPr>
          <a:xfrm>
            <a:off x="457200" y="1752600"/>
            <a:ext cx="8229600" cy="4648200"/>
          </a:xfrm>
        </p:spPr>
        <p:txBody>
          <a:bodyPr>
            <a:noAutofit/>
          </a:bodyPr>
          <a:lstStyle/>
          <a:p>
            <a:pPr marL="457200" indent="-457200">
              <a:buFont typeface="Arial" panose="020B0604020202020204" pitchFamily="34" charset="0"/>
              <a:buChar char="•"/>
            </a:pPr>
            <a:r>
              <a:rPr lang="en-PH" sz="3200" b="0" dirty="0" smtClean="0"/>
              <a:t>Easier defect diagnosis</a:t>
            </a:r>
          </a:p>
          <a:p>
            <a:pPr marL="457200" indent="-457200">
              <a:buFont typeface="Arial" panose="020B0604020202020204" pitchFamily="34" charset="0"/>
              <a:buChar char="•"/>
            </a:pPr>
            <a:r>
              <a:rPr lang="en-PH" sz="3200" b="0" dirty="0" smtClean="0"/>
              <a:t>Fewer defects</a:t>
            </a:r>
          </a:p>
          <a:p>
            <a:pPr marL="457200" indent="-457200">
              <a:buFont typeface="Arial" panose="020B0604020202020204" pitchFamily="34" charset="0"/>
              <a:buChar char="•"/>
            </a:pPr>
            <a:r>
              <a:rPr lang="en-PH" sz="3200" b="0" dirty="0" smtClean="0"/>
              <a:t>Less </a:t>
            </a:r>
            <a:r>
              <a:rPr lang="en-PH" sz="3200" b="0" dirty="0" smtClean="0"/>
              <a:t>scaffolding (temporary structure)</a:t>
            </a:r>
            <a:endParaRPr lang="en-PH" sz="3200" b="0" dirty="0" smtClean="0"/>
          </a:p>
          <a:p>
            <a:pPr marL="457200" indent="-457200">
              <a:buFont typeface="Arial" panose="020B0604020202020204" pitchFamily="34" charset="0"/>
              <a:buChar char="•"/>
            </a:pPr>
            <a:r>
              <a:rPr lang="en-PH" sz="3200" b="0" dirty="0" smtClean="0"/>
              <a:t>Shorter overall development </a:t>
            </a:r>
            <a:r>
              <a:rPr lang="en-PH" sz="3200" b="0" dirty="0" smtClean="0"/>
              <a:t>schedule</a:t>
            </a:r>
            <a:endParaRPr lang="en-PH" sz="3200" b="0" dirty="0" smtClean="0"/>
          </a:p>
          <a:p>
            <a:pPr marL="457200" indent="-457200">
              <a:buFont typeface="Arial" panose="020B0604020202020204" pitchFamily="34" charset="0"/>
              <a:buChar char="•"/>
            </a:pPr>
            <a:r>
              <a:rPr lang="en-PH" sz="3200" b="0" dirty="0" smtClean="0"/>
              <a:t>More reliable schedule estimates</a:t>
            </a:r>
          </a:p>
          <a:p>
            <a:pPr marL="457200" indent="-457200">
              <a:buFont typeface="Arial" panose="020B0604020202020204" pitchFamily="34" charset="0"/>
              <a:buChar char="•"/>
            </a:pPr>
            <a:r>
              <a:rPr lang="en-PH" sz="3200" b="0" i="1" dirty="0" smtClean="0"/>
              <a:t>What else can you think of?</a:t>
            </a:r>
            <a:endParaRPr lang="en-PH" sz="3200" b="0" i="1" dirty="0"/>
          </a:p>
        </p:txBody>
      </p:sp>
    </p:spTree>
    <p:extLst>
      <p:ext uri="{BB962C8B-B14F-4D97-AF65-F5344CB8AC3E}">
        <p14:creationId xmlns:p14="http://schemas.microsoft.com/office/powerpoint/2010/main" val="7123953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10000"/>
              </a:lnSpc>
            </a:pPr>
            <a:r>
              <a:rPr lang="en-PH" sz="5400" cap="none" dirty="0" smtClean="0"/>
              <a:t>Integration Frequency</a:t>
            </a:r>
            <a:endParaRPr lang="en-PH" sz="5400" cap="none" dirty="0"/>
          </a:p>
        </p:txBody>
      </p:sp>
      <p:sp>
        <p:nvSpPr>
          <p:cNvPr id="5" name="Text Placeholder 4"/>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6074517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295400"/>
            <a:ext cx="6248400" cy="3733800"/>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08000" rIns="180000" bIns="108000" rtlCol="0" anchor="ctr" anchorCtr="1">
            <a:noAutofit/>
          </a:bodyPr>
          <a:lstStyle/>
          <a:p>
            <a:pPr algn="ctr">
              <a:lnSpc>
                <a:spcPct val="120000"/>
              </a:lnSpc>
            </a:pPr>
            <a:r>
              <a:rPr lang="en-PH" sz="4000" dirty="0">
                <a:latin typeface="Bookman Old Style"/>
                <a:cs typeface="Bookman Old Style"/>
              </a:rPr>
              <a:t>Integration </a:t>
            </a:r>
            <a:r>
              <a:rPr lang="en-PH" sz="4000" dirty="0">
                <a:solidFill>
                  <a:srgbClr val="800000"/>
                </a:solidFill>
                <a:latin typeface="Bookman Old Style"/>
                <a:cs typeface="Bookman Old Style"/>
              </a:rPr>
              <a:t>cannot </a:t>
            </a:r>
            <a:r>
              <a:rPr lang="en-PH" sz="4000" dirty="0">
                <a:latin typeface="Bookman Old Style"/>
                <a:cs typeface="Bookman Old Style"/>
              </a:rPr>
              <a:t>begin until </a:t>
            </a:r>
            <a:r>
              <a:rPr lang="en-PH" sz="4000" dirty="0">
                <a:solidFill>
                  <a:srgbClr val="800000"/>
                </a:solidFill>
                <a:latin typeface="Bookman Old Style"/>
                <a:cs typeface="Bookman Old Style"/>
              </a:rPr>
              <a:t>late</a:t>
            </a:r>
            <a:r>
              <a:rPr lang="en-PH" sz="4000" dirty="0">
                <a:latin typeface="Bookman Old Style"/>
                <a:cs typeface="Bookman Old Style"/>
              </a:rPr>
              <a:t> in the project development schedule</a:t>
            </a:r>
            <a:r>
              <a:rPr lang="en-PH" sz="4000" dirty="0" smtClean="0">
                <a:latin typeface="Bookman Old Style"/>
                <a:cs typeface="Bookman Old Style"/>
              </a:rPr>
              <a:t>.</a:t>
            </a:r>
            <a:endParaRPr lang="en-PH" sz="4000" dirty="0">
              <a:latin typeface="Bookman Old Style"/>
              <a:cs typeface="Bookman Old Style"/>
            </a:endParaRPr>
          </a:p>
        </p:txBody>
      </p:sp>
      <p:sp>
        <p:nvSpPr>
          <p:cNvPr id="3" name="Rectangle 2"/>
          <p:cNvSpPr/>
          <p:nvPr/>
        </p:nvSpPr>
        <p:spPr>
          <a:xfrm>
            <a:off x="609600" y="5334000"/>
            <a:ext cx="7899518"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Do you agree or disagree?</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8619825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Phased Integration</a:t>
            </a:r>
            <a:endParaRPr lang="en-PH" dirty="0"/>
          </a:p>
        </p:txBody>
      </p:sp>
      <p:sp>
        <p:nvSpPr>
          <p:cNvPr id="5" name="Content Placeholder 4"/>
          <p:cNvSpPr>
            <a:spLocks noGrp="1"/>
          </p:cNvSpPr>
          <p:nvPr>
            <p:ph idx="1"/>
          </p:nvPr>
        </p:nvSpPr>
        <p:spPr>
          <a:xfrm>
            <a:off x="457200" y="1752600"/>
            <a:ext cx="8382000" cy="4953000"/>
          </a:xfrm>
        </p:spPr>
        <p:txBody>
          <a:bodyPr>
            <a:normAutofit fontScale="85000" lnSpcReduction="10000"/>
          </a:bodyPr>
          <a:lstStyle/>
          <a:p>
            <a:pPr marL="457200" indent="-457200">
              <a:buFont typeface="+mj-lt"/>
              <a:buAutoNum type="arabicPeriod"/>
            </a:pPr>
            <a:r>
              <a:rPr lang="en-PH" sz="3200" dirty="0" smtClean="0"/>
              <a:t>Unit </a:t>
            </a:r>
            <a:r>
              <a:rPr lang="en-PH" sz="3200" dirty="0" smtClean="0"/>
              <a:t>development</a:t>
            </a:r>
          </a:p>
          <a:p>
            <a:pPr marL="914400" lvl="1" indent="-457200"/>
            <a:r>
              <a:rPr lang="en-PH" sz="2800" dirty="0" smtClean="0"/>
              <a:t>Design, code, test, and debug each class/module</a:t>
            </a:r>
          </a:p>
          <a:p>
            <a:pPr marL="457200" indent="-457200">
              <a:buFont typeface="+mj-lt"/>
              <a:buAutoNum type="arabicPeriod"/>
            </a:pPr>
            <a:endParaRPr lang="en-PH" sz="2100" dirty="0" smtClean="0"/>
          </a:p>
          <a:p>
            <a:pPr marL="457200" indent="-457200">
              <a:buFont typeface="+mj-lt"/>
              <a:buAutoNum type="arabicPeriod"/>
            </a:pPr>
            <a:r>
              <a:rPr lang="en-PH" sz="3200" dirty="0" smtClean="0"/>
              <a:t>System </a:t>
            </a:r>
            <a:r>
              <a:rPr lang="en-PH" sz="3200" dirty="0" smtClean="0"/>
              <a:t>integration</a:t>
            </a:r>
          </a:p>
          <a:p>
            <a:pPr marL="914400" lvl="1" indent="-457200"/>
            <a:r>
              <a:rPr lang="en-PH" sz="3000" dirty="0" smtClean="0"/>
              <a:t>Combine </a:t>
            </a:r>
            <a:r>
              <a:rPr lang="en-PH" sz="3000" dirty="0" smtClean="0"/>
              <a:t>all the </a:t>
            </a:r>
            <a:r>
              <a:rPr lang="en-PH" sz="3000" dirty="0" smtClean="0"/>
              <a:t>classes</a:t>
            </a:r>
          </a:p>
          <a:p>
            <a:pPr marL="457200" indent="-457200">
              <a:buFont typeface="+mj-lt"/>
              <a:buAutoNum type="arabicPeriod"/>
            </a:pPr>
            <a:endParaRPr lang="en-PH" sz="2200" dirty="0" smtClean="0"/>
          </a:p>
          <a:p>
            <a:pPr marL="457200" indent="-457200">
              <a:buFont typeface="+mj-lt"/>
              <a:buAutoNum type="arabicPeriod"/>
            </a:pPr>
            <a:r>
              <a:rPr lang="en-PH" sz="3200" dirty="0" smtClean="0"/>
              <a:t>System </a:t>
            </a:r>
            <a:r>
              <a:rPr lang="en-PH" sz="3200" dirty="0" smtClean="0"/>
              <a:t>dis-integration</a:t>
            </a:r>
          </a:p>
          <a:p>
            <a:pPr marL="914400" lvl="1" indent="-457200"/>
            <a:r>
              <a:rPr lang="en-PH" sz="2800" dirty="0" smtClean="0"/>
              <a:t>Test and </a:t>
            </a:r>
            <a:r>
              <a:rPr lang="en-PH" sz="2800" dirty="0" smtClean="0"/>
              <a:t>debug the whole system</a:t>
            </a:r>
            <a:endParaRPr lang="en-PH" sz="2800" dirty="0" smtClean="0"/>
          </a:p>
          <a:p>
            <a:pPr marL="457200" indent="-457200">
              <a:buFont typeface="+mj-lt"/>
              <a:buAutoNum type="arabicPeriod"/>
            </a:pPr>
            <a:endParaRPr lang="en-PH" sz="3200" dirty="0"/>
          </a:p>
          <a:p>
            <a:pPr algn="ctr">
              <a:lnSpc>
                <a:spcPct val="130000"/>
              </a:lnSpc>
            </a:pPr>
            <a:r>
              <a:rPr lang="en-PH" sz="3200" dirty="0" smtClean="0">
                <a:solidFill>
                  <a:schemeClr val="accent5"/>
                </a:solidFill>
              </a:rPr>
              <a:t>What problems could occur in this kind of approach?</a:t>
            </a:r>
            <a:endParaRPr lang="en-PH" sz="3200" dirty="0">
              <a:solidFill>
                <a:schemeClr val="accent5"/>
              </a:solidFill>
            </a:endParaRPr>
          </a:p>
        </p:txBody>
      </p:sp>
    </p:spTree>
    <p:extLst>
      <p:ext uri="{BB962C8B-B14F-4D97-AF65-F5344CB8AC3E}">
        <p14:creationId xmlns:p14="http://schemas.microsoft.com/office/powerpoint/2010/main" val="36073986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lnDef>
      <a:spPr>
        <a:ln/>
      </a:spPr>
      <a:bodyPr/>
      <a:lstStyle/>
      <a:style>
        <a:lnRef idx="3">
          <a:schemeClr val="accent4"/>
        </a:lnRef>
        <a:fillRef idx="0">
          <a:schemeClr val="accent4"/>
        </a:fillRef>
        <a:effectRef idx="2">
          <a:schemeClr val="accent4"/>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2981</TotalTime>
  <Words>881</Words>
  <Application>Microsoft Macintosh PowerPoint</Application>
  <PresentationFormat>On-screen Show (4:3)</PresentationFormat>
  <Paragraphs>123</Paragraphs>
  <Slides>41</Slides>
  <Notes>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Essential</vt:lpstr>
      <vt:lpstr>Integration</vt:lpstr>
      <vt:lpstr>PowerPoint Presentation</vt:lpstr>
      <vt:lpstr>PowerPoint Presentation</vt:lpstr>
      <vt:lpstr>In today’s discussion</vt:lpstr>
      <vt:lpstr>Is Integration a Construction or a Testing activity?</vt:lpstr>
      <vt:lpstr>Benefits of a careful integration</vt:lpstr>
      <vt:lpstr>Integration Frequency</vt:lpstr>
      <vt:lpstr>PowerPoint Presentation</vt:lpstr>
      <vt:lpstr>Phased Integration</vt:lpstr>
      <vt:lpstr>Problems</vt:lpstr>
      <vt:lpstr>Big Bang Integration Hell</vt:lpstr>
      <vt:lpstr>Incremental Integration</vt:lpstr>
      <vt:lpstr>Benefits</vt:lpstr>
      <vt:lpstr>Incremental Integration Strategies</vt:lpstr>
      <vt:lpstr>Top-Down</vt:lpstr>
      <vt:lpstr>Disadvantages</vt:lpstr>
      <vt:lpstr>Top-Down Alternative</vt:lpstr>
      <vt:lpstr>Bottom-Up</vt:lpstr>
      <vt:lpstr>Bottom-Up Alternative</vt:lpstr>
      <vt:lpstr>Sandwich</vt:lpstr>
      <vt:lpstr>Risk-Oriented</vt:lpstr>
      <vt:lpstr>Feature-Oriented</vt:lpstr>
      <vt:lpstr>Now, what will you use for your projects?</vt:lpstr>
      <vt:lpstr>Daily Build &amp; Smoke Test</vt:lpstr>
      <vt:lpstr>Daily Build &amp; Smoke Test</vt:lpstr>
      <vt:lpstr>Benefits</vt:lpstr>
      <vt:lpstr>PowerPoint Presentation</vt:lpstr>
      <vt:lpstr>Build Daily</vt:lpstr>
      <vt:lpstr>Check for broken builds</vt:lpstr>
      <vt:lpstr>Smoke Test</vt:lpstr>
      <vt:lpstr>A daily build without smoke test is a time-wasting exercise. </vt:lpstr>
      <vt:lpstr>The smoke test  must evolve  as the system evolves.</vt:lpstr>
      <vt:lpstr>Automate the daily build and smoke test.</vt:lpstr>
      <vt:lpstr>Establish a build group*  *for big projects</vt:lpstr>
      <vt:lpstr>Add revisions to the build only when it makes sense to do so.</vt:lpstr>
      <vt:lpstr>…but don’t wait too long to add a set of revisions.  Divide the construction of a single feature into multiple episodes.</vt:lpstr>
      <vt:lpstr>Smoke test your own code before adding to the build.  Create a Staging environment with the latest build.</vt:lpstr>
      <vt:lpstr>Create a penalty for breaking the build.  Keeping the build healthy is the project’s top priority.</vt:lpstr>
      <vt:lpstr>Release builds in the morning.</vt:lpstr>
      <vt:lpstr>Build and smoke test even under pressure.  Under stress, developers lose some of their discipline.</vt:lpstr>
      <vt:lpstr>What kinds of projects can use the Daily Build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Sorter</dc:title>
  <dc:creator>Tom</dc:creator>
  <cp:lastModifiedBy>Ethel Ong</cp:lastModifiedBy>
  <cp:revision>638</cp:revision>
  <dcterms:created xsi:type="dcterms:W3CDTF">2013-07-01T01:03:15Z</dcterms:created>
  <dcterms:modified xsi:type="dcterms:W3CDTF">2015-02-25T03:30:03Z</dcterms:modified>
</cp:coreProperties>
</file>