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7" r:id="rId11"/>
    <p:sldId id="265" r:id="rId12"/>
    <p:sldId id="268" r:id="rId13"/>
    <p:sldId id="269" r:id="rId14"/>
    <p:sldId id="270" r:id="rId15"/>
    <p:sldId id="271" r:id="rId16"/>
    <p:sldId id="281" r:id="rId17"/>
    <p:sldId id="275" r:id="rId18"/>
    <p:sldId id="273" r:id="rId19"/>
    <p:sldId id="274" r:id="rId20"/>
    <p:sldId id="276" r:id="rId21"/>
    <p:sldId id="272" r:id="rId22"/>
    <p:sldId id="277" r:id="rId23"/>
    <p:sldId id="284" r:id="rId24"/>
    <p:sldId id="279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CCFF66"/>
    <a:srgbClr val="CCFF99"/>
    <a:srgbClr val="FF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Errors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Module A</c:v>
                </c:pt>
                <c:pt idx="1">
                  <c:v>Module 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Module A</c:v>
                </c:pt>
                <c:pt idx="1">
                  <c:v>Module 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2"/>
                <c:pt idx="0">
                  <c:v>Module A</c:v>
                </c:pt>
                <c:pt idx="1">
                  <c:v>Module 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341248"/>
        <c:axId val="36342784"/>
      </c:barChart>
      <c:catAx>
        <c:axId val="36341248"/>
        <c:scaling>
          <c:orientation val="minMax"/>
        </c:scaling>
        <c:delete val="0"/>
        <c:axPos val="b"/>
        <c:majorTickMark val="out"/>
        <c:minorTickMark val="none"/>
        <c:tickLblPos val="nextTo"/>
        <c:crossAx val="36342784"/>
        <c:crosses val="autoZero"/>
        <c:auto val="1"/>
        <c:lblAlgn val="ctr"/>
        <c:lblOffset val="100"/>
        <c:noMultiLvlLbl val="0"/>
      </c:catAx>
      <c:valAx>
        <c:axId val="3634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1248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34FAF-7D18-4D37-A411-0F7413854E63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FFBE-3DB7-4FC4-BE88-9CB176B4E5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886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4FFBE-3DB7-4FC4-BE88-9CB176B4E5C2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4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5D01009-54BF-462F-B902-3FA97DDA1658}" type="datetimeFigureOut">
              <a:rPr lang="en-PH" smtClean="0"/>
              <a:t>10/28/2014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07B46C-594D-421F-8FA5-4BE2CBCDCA24}" type="slidenum">
              <a:rPr lang="en-PH" smtClean="0"/>
              <a:t>‹#›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93" y="1219200"/>
            <a:ext cx="8915400" cy="2595025"/>
          </a:xfrm>
        </p:spPr>
        <p:txBody>
          <a:bodyPr>
            <a:noAutofit/>
          </a:bodyPr>
          <a:lstStyle/>
          <a:p>
            <a:pPr algn="ctr"/>
            <a:r>
              <a:rPr lang="en-PH" sz="6000" dirty="0" smtClean="0">
                <a:latin typeface="Berlin Sans FB Demi" panose="020E0802020502020306" pitchFamily="34" charset="0"/>
              </a:rPr>
              <a:t>Software Verification </a:t>
            </a:r>
            <a:r>
              <a:rPr lang="en-PH" sz="6000" dirty="0" smtClean="0">
                <a:latin typeface="Berlin Sans FB Demi" panose="020E0802020502020306" pitchFamily="34" charset="0"/>
              </a:rPr>
              <a:t/>
            </a:r>
            <a:br>
              <a:rPr lang="en-PH" sz="6000" dirty="0" smtClean="0">
                <a:latin typeface="Berlin Sans FB Demi" panose="020E0802020502020306" pitchFamily="34" charset="0"/>
              </a:rPr>
            </a:br>
            <a:r>
              <a:rPr lang="en-PH" sz="6000" dirty="0" smtClean="0">
                <a:latin typeface="Berlin Sans FB Demi" panose="020E0802020502020306" pitchFamily="34" charset="0"/>
              </a:rPr>
              <a:t>&amp; </a:t>
            </a:r>
            <a:r>
              <a:rPr lang="en-PH" sz="6000" dirty="0" smtClean="0">
                <a:latin typeface="Berlin Sans FB Demi" panose="020E0802020502020306" pitchFamily="34" charset="0"/>
              </a:rPr>
              <a:t>Validation</a:t>
            </a:r>
            <a:endParaRPr lang="en-PH" sz="6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315200" cy="114463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PH" sz="4000" dirty="0" smtClean="0">
                <a:latin typeface="Arial Rounded MT Bold" panose="020F0704030504030204" pitchFamily="34" charset="0"/>
              </a:rPr>
              <a:t>Part 1 - Psychology and </a:t>
            </a:r>
          </a:p>
          <a:p>
            <a:pPr algn="ctr"/>
            <a:r>
              <a:rPr lang="en-PH" sz="4000" dirty="0" smtClean="0">
                <a:latin typeface="Arial Rounded MT Bold" panose="020F0704030504030204" pitchFamily="34" charset="0"/>
              </a:rPr>
              <a:t>Economics of Testing</a:t>
            </a:r>
            <a:endParaRPr lang="en-PH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7432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latin typeface="Arial Rounded MT Bold" panose="020F0704030504030204" pitchFamily="34" charset="0"/>
              </a:rPr>
              <a:t>Too Large.</a:t>
            </a:r>
          </a:p>
          <a:p>
            <a:r>
              <a:rPr lang="en-PH" sz="4000" dirty="0" smtClean="0">
                <a:latin typeface="Arial Rounded MT Bold" panose="020F0704030504030204" pitchFamily="34" charset="0"/>
              </a:rPr>
              <a:t>Too Many.</a:t>
            </a:r>
          </a:p>
          <a:p>
            <a:r>
              <a:rPr lang="en-PH" sz="4000" dirty="0" smtClean="0">
                <a:latin typeface="Arial Rounded MT Bold" panose="020F0704030504030204" pitchFamily="34" charset="0"/>
              </a:rPr>
              <a:t>Too Complex.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565" y="1752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Why is it impossible?</a:t>
            </a:r>
          </a:p>
          <a:p>
            <a:r>
              <a:rPr lang="en-PH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PH" sz="4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800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rial Rounded MT Bold" panose="020F0704030504030204" pitchFamily="34" charset="0"/>
              </a:rPr>
              <a:t>All valid inputs.</a:t>
            </a:r>
          </a:p>
          <a:p>
            <a:r>
              <a:rPr lang="en-PH" sz="3200" dirty="0" smtClean="0">
                <a:latin typeface="Arial Rounded MT Bold" panose="020F0704030504030204" pitchFamily="34" charset="0"/>
              </a:rPr>
              <a:t>All invalid inputs.</a:t>
            </a:r>
          </a:p>
          <a:p>
            <a:r>
              <a:rPr lang="en-PH" sz="3200" dirty="0" smtClean="0">
                <a:latin typeface="Arial Rounded MT Bold" panose="020F0704030504030204" pitchFamily="34" charset="0"/>
              </a:rPr>
              <a:t>At every point of entry</a:t>
            </a:r>
          </a:p>
          <a:p>
            <a:r>
              <a:rPr lang="en-PH" sz="3200" dirty="0" smtClean="0">
                <a:latin typeface="Arial Rounded MT Bold" panose="020F0704030504030204" pitchFamily="34" charset="0"/>
              </a:rPr>
              <a:t>Under every state of the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89" y="176604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Too Large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189" y="5562600"/>
            <a:ext cx="7402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Story 1 – Database Management</a:t>
            </a:r>
          </a:p>
          <a:p>
            <a:r>
              <a:rPr lang="en-PH" sz="2800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Story 2 – Word processor</a:t>
            </a:r>
            <a:endParaRPr lang="en-PH" sz="2800" dirty="0">
              <a:solidFill>
                <a:srgbClr val="92D05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5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189" y="176604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Too Many Paths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224" y="6065878"/>
            <a:ext cx="740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Story 3 – PBX telephone system</a:t>
            </a:r>
            <a:endParaRPr lang="en-PH" sz="2800" dirty="0">
              <a:solidFill>
                <a:srgbClr val="92D05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23048" y="3160059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1</a:t>
            </a:r>
            <a:endParaRPr lang="en-PH" sz="3200" dirty="0"/>
          </a:p>
        </p:txBody>
      </p:sp>
      <p:sp>
        <p:nvSpPr>
          <p:cNvPr id="11" name="Oval 10"/>
          <p:cNvSpPr/>
          <p:nvPr/>
        </p:nvSpPr>
        <p:spPr>
          <a:xfrm>
            <a:off x="2752165" y="3146612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2</a:t>
            </a:r>
            <a:endParaRPr lang="en-PH" sz="3200" dirty="0"/>
          </a:p>
        </p:txBody>
      </p:sp>
      <p:sp>
        <p:nvSpPr>
          <p:cNvPr id="12" name="Oval 11"/>
          <p:cNvSpPr/>
          <p:nvPr/>
        </p:nvSpPr>
        <p:spPr>
          <a:xfrm>
            <a:off x="7447429" y="3164541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46482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3</a:t>
            </a:r>
            <a:endParaRPr lang="en-PH" sz="3200" dirty="0"/>
          </a:p>
        </p:txBody>
      </p:sp>
      <p:sp>
        <p:nvSpPr>
          <p:cNvPr id="14" name="Oval 13"/>
          <p:cNvSpPr/>
          <p:nvPr/>
        </p:nvSpPr>
        <p:spPr>
          <a:xfrm>
            <a:off x="5091953" y="32004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5</a:t>
            </a:r>
            <a:endParaRPr lang="en-PH" sz="3200" dirty="0"/>
          </a:p>
        </p:txBody>
      </p:sp>
      <p:sp>
        <p:nvSpPr>
          <p:cNvPr id="15" name="Oval 14"/>
          <p:cNvSpPr/>
          <p:nvPr/>
        </p:nvSpPr>
        <p:spPr>
          <a:xfrm>
            <a:off x="5257800" y="4661647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4</a:t>
            </a:r>
            <a:endParaRPr lang="en-PH" sz="3200" dirty="0"/>
          </a:p>
        </p:txBody>
      </p:sp>
      <p:cxnSp>
        <p:nvCxnSpPr>
          <p:cNvPr id="16" name="Straight Arrow Connector 15"/>
          <p:cNvCxnSpPr>
            <a:stCxn id="3" idx="6"/>
          </p:cNvCxnSpPr>
          <p:nvPr/>
        </p:nvCxnSpPr>
        <p:spPr>
          <a:xfrm>
            <a:off x="1689848" y="3617259"/>
            <a:ext cx="1053352" cy="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3" idx="0"/>
          </p:cNvCxnSpPr>
          <p:nvPr/>
        </p:nvCxnSpPr>
        <p:spPr>
          <a:xfrm flipH="1">
            <a:off x="3276600" y="4061012"/>
            <a:ext cx="8965" cy="58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</p:cNvCxnSpPr>
          <p:nvPr/>
        </p:nvCxnSpPr>
        <p:spPr>
          <a:xfrm>
            <a:off x="3818965" y="3603812"/>
            <a:ext cx="12729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6"/>
          </p:cNvCxnSpPr>
          <p:nvPr/>
        </p:nvCxnSpPr>
        <p:spPr>
          <a:xfrm>
            <a:off x="3810000" y="51054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7"/>
            <a:endCxn id="14" idx="3"/>
          </p:cNvCxnSpPr>
          <p:nvPr/>
        </p:nvCxnSpPr>
        <p:spPr>
          <a:xfrm flipV="1">
            <a:off x="3653771" y="3980889"/>
            <a:ext cx="1594411" cy="801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4"/>
            <a:endCxn id="13" idx="4"/>
          </p:cNvCxnSpPr>
          <p:nvPr/>
        </p:nvCxnSpPr>
        <p:spPr>
          <a:xfrm rot="5400000" flipH="1">
            <a:off x="4527176" y="4312024"/>
            <a:ext cx="13447" cy="2514600"/>
          </a:xfrm>
          <a:prstGeom prst="bentConnector3">
            <a:avLst>
              <a:gd name="adj1" fmla="val -17000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</p:cNvCxnSpPr>
          <p:nvPr/>
        </p:nvCxnSpPr>
        <p:spPr>
          <a:xfrm flipV="1">
            <a:off x="5791200" y="4114800"/>
            <a:ext cx="0" cy="546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7"/>
            <a:endCxn id="12" idx="3"/>
          </p:cNvCxnSpPr>
          <p:nvPr/>
        </p:nvCxnSpPr>
        <p:spPr>
          <a:xfrm flipV="1">
            <a:off x="6168371" y="3945030"/>
            <a:ext cx="1435287" cy="85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0"/>
            <a:endCxn id="3" idx="0"/>
          </p:cNvCxnSpPr>
          <p:nvPr/>
        </p:nvCxnSpPr>
        <p:spPr>
          <a:xfrm rot="16200000" flipV="1">
            <a:off x="3370731" y="945777"/>
            <a:ext cx="40341" cy="4468905"/>
          </a:xfrm>
          <a:prstGeom prst="bentConnector3">
            <a:avLst>
              <a:gd name="adj1" fmla="val 6666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4"/>
          </p:cNvCxnSpPr>
          <p:nvPr/>
        </p:nvCxnSpPr>
        <p:spPr>
          <a:xfrm>
            <a:off x="5625353" y="41148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6"/>
          </p:cNvCxnSpPr>
          <p:nvPr/>
        </p:nvCxnSpPr>
        <p:spPr>
          <a:xfrm>
            <a:off x="6158753" y="3657600"/>
            <a:ext cx="1288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4"/>
            <a:endCxn id="13" idx="3"/>
          </p:cNvCxnSpPr>
          <p:nvPr/>
        </p:nvCxnSpPr>
        <p:spPr>
          <a:xfrm rot="5400000">
            <a:off x="4765255" y="2213115"/>
            <a:ext cx="1349748" cy="5081400"/>
          </a:xfrm>
          <a:prstGeom prst="bentConnector3">
            <a:avLst>
              <a:gd name="adj1" fmla="val 144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158753" y="3429000"/>
            <a:ext cx="1288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189" y="176604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Too Many Paths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224" y="6065878"/>
            <a:ext cx="740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Story 3 – PBX telephone system</a:t>
            </a:r>
            <a:endParaRPr lang="en-PH" sz="2800" dirty="0">
              <a:solidFill>
                <a:srgbClr val="92D05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23048" y="3160059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dirty="0" smtClean="0"/>
              <a:t>Idle</a:t>
            </a:r>
            <a:endParaRPr lang="en-PH" sz="2400" dirty="0"/>
          </a:p>
        </p:txBody>
      </p:sp>
      <p:sp>
        <p:nvSpPr>
          <p:cNvPr id="11" name="Oval 10"/>
          <p:cNvSpPr/>
          <p:nvPr/>
        </p:nvSpPr>
        <p:spPr>
          <a:xfrm>
            <a:off x="2752165" y="3146612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 dirty="0"/>
          </a:p>
        </p:txBody>
      </p:sp>
      <p:sp>
        <p:nvSpPr>
          <p:cNvPr id="12" name="Oval 11"/>
          <p:cNvSpPr/>
          <p:nvPr/>
        </p:nvSpPr>
        <p:spPr>
          <a:xfrm>
            <a:off x="7447429" y="3164541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13" name="Oval 12"/>
          <p:cNvSpPr/>
          <p:nvPr/>
        </p:nvSpPr>
        <p:spPr>
          <a:xfrm>
            <a:off x="2743200" y="46482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14" name="Oval 13"/>
          <p:cNvSpPr/>
          <p:nvPr/>
        </p:nvSpPr>
        <p:spPr>
          <a:xfrm>
            <a:off x="5091953" y="32004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15" name="Oval 14"/>
          <p:cNvSpPr/>
          <p:nvPr/>
        </p:nvSpPr>
        <p:spPr>
          <a:xfrm>
            <a:off x="5257800" y="4661647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cxnSp>
        <p:nvCxnSpPr>
          <p:cNvPr id="16" name="Straight Arrow Connector 15"/>
          <p:cNvCxnSpPr>
            <a:stCxn id="3" idx="6"/>
          </p:cNvCxnSpPr>
          <p:nvPr/>
        </p:nvCxnSpPr>
        <p:spPr>
          <a:xfrm>
            <a:off x="1689848" y="3617259"/>
            <a:ext cx="1053352" cy="4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3" idx="0"/>
          </p:cNvCxnSpPr>
          <p:nvPr/>
        </p:nvCxnSpPr>
        <p:spPr>
          <a:xfrm flipH="1">
            <a:off x="3276600" y="4061012"/>
            <a:ext cx="8965" cy="58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</p:cNvCxnSpPr>
          <p:nvPr/>
        </p:nvCxnSpPr>
        <p:spPr>
          <a:xfrm>
            <a:off x="3818965" y="3603812"/>
            <a:ext cx="12729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6"/>
          </p:cNvCxnSpPr>
          <p:nvPr/>
        </p:nvCxnSpPr>
        <p:spPr>
          <a:xfrm>
            <a:off x="3810000" y="51054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7"/>
            <a:endCxn id="14" idx="3"/>
          </p:cNvCxnSpPr>
          <p:nvPr/>
        </p:nvCxnSpPr>
        <p:spPr>
          <a:xfrm flipV="1">
            <a:off x="3653771" y="3980889"/>
            <a:ext cx="1594411" cy="801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4"/>
            <a:endCxn id="13" idx="4"/>
          </p:cNvCxnSpPr>
          <p:nvPr/>
        </p:nvCxnSpPr>
        <p:spPr>
          <a:xfrm rot="5400000" flipH="1">
            <a:off x="4527176" y="4312024"/>
            <a:ext cx="13447" cy="2514600"/>
          </a:xfrm>
          <a:prstGeom prst="bentConnector3">
            <a:avLst>
              <a:gd name="adj1" fmla="val -17000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</p:cNvCxnSpPr>
          <p:nvPr/>
        </p:nvCxnSpPr>
        <p:spPr>
          <a:xfrm flipV="1">
            <a:off x="5791200" y="4114800"/>
            <a:ext cx="0" cy="546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7"/>
            <a:endCxn id="12" idx="3"/>
          </p:cNvCxnSpPr>
          <p:nvPr/>
        </p:nvCxnSpPr>
        <p:spPr>
          <a:xfrm flipV="1">
            <a:off x="6168371" y="3945030"/>
            <a:ext cx="1435287" cy="85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0"/>
            <a:endCxn id="3" idx="0"/>
          </p:cNvCxnSpPr>
          <p:nvPr/>
        </p:nvCxnSpPr>
        <p:spPr>
          <a:xfrm rot="16200000" flipV="1">
            <a:off x="3370731" y="945777"/>
            <a:ext cx="40341" cy="4468905"/>
          </a:xfrm>
          <a:prstGeom prst="bentConnector3">
            <a:avLst>
              <a:gd name="adj1" fmla="val 6666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4"/>
          </p:cNvCxnSpPr>
          <p:nvPr/>
        </p:nvCxnSpPr>
        <p:spPr>
          <a:xfrm>
            <a:off x="5625353" y="41148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6"/>
          </p:cNvCxnSpPr>
          <p:nvPr/>
        </p:nvCxnSpPr>
        <p:spPr>
          <a:xfrm>
            <a:off x="6158753" y="3657600"/>
            <a:ext cx="1288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2" idx="4"/>
            <a:endCxn id="13" idx="3"/>
          </p:cNvCxnSpPr>
          <p:nvPr/>
        </p:nvCxnSpPr>
        <p:spPr>
          <a:xfrm rot="5400000">
            <a:off x="4765255" y="2213115"/>
            <a:ext cx="1349748" cy="5081400"/>
          </a:xfrm>
          <a:prstGeom prst="bentConnector3">
            <a:avLst>
              <a:gd name="adj1" fmla="val 144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158753" y="3429000"/>
            <a:ext cx="1288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70896" y="4888014"/>
            <a:ext cx="179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/>
              <a:t>Connected</a:t>
            </a:r>
            <a:endParaRPr lang="en-PH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413279" y="3390908"/>
            <a:ext cx="179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Ringing</a:t>
            </a:r>
            <a:endParaRPr lang="en-PH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30003" y="3426767"/>
            <a:ext cx="207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/>
              <a:t>Disconnected</a:t>
            </a:r>
            <a:endParaRPr lang="en-PH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248182" y="4856061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/>
              <a:t>On Hold</a:t>
            </a:r>
            <a:endParaRPr lang="en-PH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433982" y="3164541"/>
            <a:ext cx="1339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/>
              <a:t>Call Waiting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7931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189" y="1766047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Too Many Paths – Even simple programs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786" y="5731831"/>
            <a:ext cx="740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Imagine testing a Java compiler then!</a:t>
            </a:r>
            <a:endParaRPr lang="en-PH" sz="2800" dirty="0">
              <a:solidFill>
                <a:srgbClr val="92D05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3352800"/>
            <a:ext cx="7010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/>
              <a:t>Myer’s Program (1979) </a:t>
            </a:r>
            <a:br>
              <a:rPr lang="en-PH" sz="2400" dirty="0" smtClean="0"/>
            </a:br>
            <a:r>
              <a:rPr lang="en-PH" sz="2400" dirty="0" smtClean="0"/>
              <a:t>Loop and few if statements (20 lines of codes)</a:t>
            </a:r>
          </a:p>
          <a:p>
            <a:endParaRPr lang="en-PH" sz="2400" dirty="0"/>
          </a:p>
          <a:p>
            <a:r>
              <a:rPr lang="en-PH" sz="2400" dirty="0" smtClean="0"/>
              <a:t>Results to 100 trillion paths. </a:t>
            </a:r>
          </a:p>
          <a:p>
            <a:r>
              <a:rPr lang="en-PH" sz="2400" dirty="0" smtClean="0"/>
              <a:t>A fast tester can test them in a billion years!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4120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76135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rial Rounded MT Bold" panose="020F0704030504030204" pitchFamily="34" charset="0"/>
              </a:rPr>
              <a:t>After you find bugs and getting them fixed – you will have to run tests again! Which often leads to finding more bugs.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227" y="176604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Too Complex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189" y="5562600"/>
            <a:ext cx="7402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How many rounds of testing should you run then?</a:t>
            </a:r>
            <a:endParaRPr lang="en-PH" sz="2800" dirty="0">
              <a:solidFill>
                <a:srgbClr val="92D05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76135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Arial Rounded MT Bold" panose="020F0704030504030204" pitchFamily="34" charset="0"/>
              </a:rPr>
              <a:t>What </a:t>
            </a:r>
            <a:r>
              <a:rPr lang="en-PH" sz="32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heuristics</a:t>
            </a:r>
            <a:r>
              <a:rPr lang="en-PH" sz="3200" dirty="0" smtClean="0">
                <a:latin typeface="Arial Rounded MT Bold" panose="020F0704030504030204" pitchFamily="34" charset="0"/>
              </a:rPr>
              <a:t> and </a:t>
            </a:r>
            <a:r>
              <a:rPr lang="en-PH" sz="32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strategies</a:t>
            </a:r>
            <a:r>
              <a:rPr lang="en-PH" sz="3200" dirty="0" smtClean="0">
                <a:latin typeface="Arial Rounded MT Bold" panose="020F0704030504030204" pitchFamily="34" charset="0"/>
              </a:rPr>
              <a:t> can we use to select the tests that will reveal the </a:t>
            </a:r>
            <a:r>
              <a:rPr lang="en-PH" sz="32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most number </a:t>
            </a:r>
            <a:r>
              <a:rPr lang="en-PH" sz="3200" dirty="0" smtClean="0">
                <a:latin typeface="Arial Rounded MT Bold" panose="020F0704030504030204" pitchFamily="34" charset="0"/>
              </a:rPr>
              <a:t>of defects, errors and flaws under a </a:t>
            </a:r>
            <a:r>
              <a:rPr lang="en-PH" sz="3200" u="sng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limited </a:t>
            </a:r>
            <a:r>
              <a:rPr lang="en-PH" sz="3200" dirty="0" smtClean="0">
                <a:latin typeface="Arial Rounded MT Bold" panose="020F0704030504030204" pitchFamily="34" charset="0"/>
              </a:rPr>
              <a:t>number of </a:t>
            </a:r>
            <a:r>
              <a:rPr lang="en-PH" sz="32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time</a:t>
            </a:r>
            <a:r>
              <a:rPr lang="en-PH" sz="3200" dirty="0" smtClean="0">
                <a:latin typeface="Arial Rounded MT Bold" panose="020F0704030504030204" pitchFamily="34" charset="0"/>
              </a:rPr>
              <a:t> and </a:t>
            </a:r>
            <a:r>
              <a:rPr lang="en-PH" sz="3200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people</a:t>
            </a:r>
            <a:r>
              <a:rPr lang="en-PH" sz="3200" dirty="0" smtClean="0"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760505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Fundamental Question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6473" y="0"/>
            <a:ext cx="70866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Principles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944" y="1524000"/>
            <a:ext cx="83958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Principle #1</a:t>
            </a:r>
          </a:p>
          <a:p>
            <a:pPr lvl="1"/>
            <a:r>
              <a:rPr lang="en-PH" sz="3400" dirty="0" smtClean="0">
                <a:latin typeface="Arial Rounded MT Bold" panose="020F0704030504030204" pitchFamily="34" charset="0"/>
              </a:rPr>
              <a:t>Plan a testing effort with a </a:t>
            </a:r>
            <a:r>
              <a:rPr lang="en-PH" sz="34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destructive</a:t>
            </a:r>
            <a:r>
              <a:rPr lang="en-PH" sz="3400" dirty="0" smtClean="0">
                <a:latin typeface="Arial Rounded MT Bold" panose="020F0704030504030204" pitchFamily="34" charset="0"/>
              </a:rPr>
              <a:t> attitude on the software.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27" y="3733800"/>
            <a:ext cx="3848314" cy="2563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79673" y="4488873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Easy!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430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618" y="152400"/>
            <a:ext cx="70866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Principles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24000"/>
            <a:ext cx="86313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Principle #2</a:t>
            </a:r>
          </a:p>
          <a:p>
            <a:pPr lvl="1"/>
            <a:r>
              <a:rPr lang="en-PH" sz="3400" dirty="0" smtClean="0">
                <a:latin typeface="Arial Rounded MT Bold" panose="020F0704030504030204" pitchFamily="34" charset="0"/>
              </a:rPr>
              <a:t>A programmer should avoid testing his or her own program.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569732"/>
            <a:ext cx="4111587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594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Programmer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4267200"/>
            <a:ext cx="114139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Testers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815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3509" y="152400"/>
            <a:ext cx="70866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Principles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524000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Principle #3</a:t>
            </a:r>
          </a:p>
          <a:p>
            <a:pPr lvl="1"/>
            <a:r>
              <a:rPr lang="en-PH" sz="3400" dirty="0" smtClean="0">
                <a:latin typeface="Arial Rounded MT Bold" panose="020F0704030504030204" pitchFamily="34" charset="0"/>
              </a:rPr>
              <a:t>Check whether the program does what it </a:t>
            </a:r>
            <a:r>
              <a:rPr lang="en-PH" sz="34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should do </a:t>
            </a:r>
            <a:r>
              <a:rPr lang="en-PH" sz="3400" dirty="0" smtClean="0">
                <a:latin typeface="Arial Rounded MT Bold" panose="020F0704030504030204" pitchFamily="34" charset="0"/>
              </a:rPr>
              <a:t>and what it </a:t>
            </a:r>
            <a:r>
              <a:rPr lang="en-PH" sz="3400" dirty="0" smtClean="0">
                <a:solidFill>
                  <a:srgbClr val="FF9999"/>
                </a:solidFill>
                <a:latin typeface="Arial Rounded MT Bold" panose="020F0704030504030204" pitchFamily="34" charset="0"/>
              </a:rPr>
              <a:t>should not do</a:t>
            </a:r>
            <a:r>
              <a:rPr lang="en-PH" sz="3400" dirty="0" smtClean="0">
                <a:latin typeface="Arial Rounded MT Bold" panose="020F070403050403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09214"/>
            <a:ext cx="3886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1154097"/>
          </a:xfrm>
        </p:spPr>
        <p:txBody>
          <a:bodyPr/>
          <a:lstStyle/>
          <a:p>
            <a:r>
              <a:rPr lang="en-US" dirty="0" smtClean="0"/>
              <a:t>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 </a:t>
            </a:r>
            <a:r>
              <a:rPr lang="en-US" sz="5100" dirty="0" smtClean="0">
                <a:solidFill>
                  <a:srgbClr val="FFFF99"/>
                </a:solidFill>
              </a:rPr>
              <a:t>½ half sheet of paper (individual)</a:t>
            </a:r>
          </a:p>
          <a:p>
            <a:pPr marL="45720" indent="0">
              <a:buNone/>
            </a:pPr>
            <a:endParaRPr lang="en-US" sz="3200" dirty="0" smtClean="0"/>
          </a:p>
          <a:p>
            <a:pPr marL="560070" indent="-514350">
              <a:buFont typeface="+mj-lt"/>
              <a:buAutoNum type="arabicPeriod"/>
            </a:pPr>
            <a:r>
              <a:rPr lang="en-US" sz="5100" dirty="0" smtClean="0"/>
              <a:t>This is usually caused by the user mistakes.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5100" dirty="0" smtClean="0"/>
              <a:t>This a deviation from expected result which leads to failures.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5100" dirty="0"/>
              <a:t>What’s the purpose of SOFTWARE TESTING</a:t>
            </a:r>
            <a:r>
              <a:rPr lang="en-US" sz="5100" dirty="0" smtClean="0"/>
              <a:t>?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5100" dirty="0" smtClean="0"/>
              <a:t>Identify 1 bad practice of developers when it comes to software testing.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5100" dirty="0" smtClean="0"/>
              <a:t>Differentiate VERIFICATION and VALIDATION.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5100" dirty="0" smtClean="0"/>
              <a:t>Give 2 principles of testing and explain.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5100" dirty="0"/>
              <a:t>Why do most software fail? (Give 3 reasons)</a:t>
            </a:r>
          </a:p>
          <a:p>
            <a:pPr marL="45720" indent="0">
              <a:buNone/>
            </a:pPr>
            <a:endParaRPr lang="en-US" sz="5100" dirty="0"/>
          </a:p>
          <a:p>
            <a:pPr marL="560070" indent="-514350">
              <a:buFont typeface="+mj-lt"/>
              <a:buAutoNum type="arabicPeriod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85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86600" cy="10016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Principles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945" y="1752600"/>
            <a:ext cx="807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Principle #4</a:t>
            </a:r>
          </a:p>
          <a:p>
            <a:pPr lvl="1"/>
            <a:r>
              <a:rPr lang="en-PH" sz="3400" dirty="0" smtClean="0">
                <a:latin typeface="Arial Rounded MT Bold" panose="020F0704030504030204" pitchFamily="34" charset="0"/>
              </a:rPr>
              <a:t>Errors tend to </a:t>
            </a:r>
            <a:r>
              <a:rPr lang="en-PH" sz="34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come in clusters</a:t>
            </a:r>
            <a:r>
              <a:rPr lang="en-PH" sz="3400" dirty="0" smtClean="0">
                <a:latin typeface="Arial Rounded MT Bold" panose="020F0704030504030204" pitchFamily="34" charset="0"/>
              </a:rPr>
              <a:t>. Some sections of the software will be more error-prone compared to others.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64157871"/>
              </p:ext>
            </p:extLst>
          </p:nvPr>
        </p:nvGraphicFramePr>
        <p:xfrm>
          <a:off x="2209800" y="4461034"/>
          <a:ext cx="6248400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66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70866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Principles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447800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Principle #5</a:t>
            </a:r>
          </a:p>
          <a:p>
            <a:pPr lvl="1"/>
            <a:r>
              <a:rPr lang="en-PH" sz="3400" dirty="0" smtClean="0">
                <a:latin typeface="Arial Rounded MT Bold" panose="020F0704030504030204" pitchFamily="34" charset="0"/>
              </a:rPr>
              <a:t>A necessary part of a test case is a </a:t>
            </a:r>
            <a:r>
              <a:rPr lang="en-PH" sz="34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clear definition </a:t>
            </a:r>
            <a:r>
              <a:rPr lang="en-PH" sz="3400" dirty="0" smtClean="0">
                <a:latin typeface="Arial Rounded MT Bold" panose="020F0704030504030204" pitchFamily="34" charset="0"/>
              </a:rPr>
              <a:t>of the </a:t>
            </a:r>
            <a:r>
              <a:rPr lang="en-PH" sz="34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expected output</a:t>
            </a:r>
            <a:r>
              <a:rPr lang="en-PH" sz="3400" dirty="0" smtClean="0">
                <a:latin typeface="Arial Rounded MT Bold" panose="020F0704030504030204" pitchFamily="34" charset="0"/>
              </a:rPr>
              <a:t> or </a:t>
            </a:r>
            <a:r>
              <a:rPr lang="en-PH" sz="34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429000"/>
            <a:ext cx="3429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0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086600" cy="10016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Principles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240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Principle #6</a:t>
            </a:r>
          </a:p>
          <a:p>
            <a:pPr lvl="1"/>
            <a:r>
              <a:rPr lang="en-PH" sz="4000" dirty="0" smtClean="0">
                <a:latin typeface="Arial Rounded MT Bold" panose="020F0704030504030204" pitchFamily="34" charset="0"/>
              </a:rPr>
              <a:t>Successful testing includes </a:t>
            </a:r>
            <a:r>
              <a:rPr lang="en-PH" sz="40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careful study </a:t>
            </a:r>
            <a:r>
              <a:rPr lang="en-PH" sz="4000" dirty="0" smtClean="0">
                <a:latin typeface="Arial Rounded MT Bold" panose="020F0704030504030204" pitchFamily="34" charset="0"/>
              </a:rPr>
              <a:t>of the result. </a:t>
            </a:r>
            <a:endParaRPr lang="en-PH" sz="4000" dirty="0" smtClean="0">
              <a:solidFill>
                <a:srgbClr val="CCFF6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14" y="3810000"/>
            <a:ext cx="4051285" cy="26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1154097"/>
          </a:xfrm>
        </p:spPr>
        <p:txBody>
          <a:bodyPr/>
          <a:lstStyle/>
          <a:p>
            <a:r>
              <a:rPr lang="en-US" dirty="0" smtClean="0"/>
              <a:t>We want Quality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8001000" cy="3539527"/>
          </a:xfrm>
        </p:spPr>
        <p:txBody>
          <a:bodyPr>
            <a:normAutofit/>
          </a:bodyPr>
          <a:lstStyle/>
          <a:p>
            <a:r>
              <a:rPr lang="en-GB" sz="3200" i="1" dirty="0" smtClean="0">
                <a:solidFill>
                  <a:srgbClr val="FFFF99"/>
                </a:solidFill>
                <a:cs typeface="Times" pitchFamily="1" charset="0"/>
              </a:rPr>
              <a:t>Effective</a:t>
            </a:r>
            <a:endParaRPr lang="en-GB" sz="3200" i="1" dirty="0">
              <a:solidFill>
                <a:srgbClr val="FFFF99"/>
              </a:solidFill>
              <a:cs typeface="Times" pitchFamily="1" charset="0"/>
            </a:endParaRPr>
          </a:p>
          <a:p>
            <a:pPr lvl="1"/>
            <a:r>
              <a:rPr lang="en-GB" sz="2800" dirty="0">
                <a:cs typeface="Times" pitchFamily="1" charset="0"/>
              </a:rPr>
              <a:t>Use a strategy that uncovers as many defects as possible</a:t>
            </a:r>
          </a:p>
          <a:p>
            <a:r>
              <a:rPr lang="en-GB" sz="3200" i="1" dirty="0" smtClean="0">
                <a:solidFill>
                  <a:srgbClr val="FFFF99"/>
                </a:solidFill>
                <a:cs typeface="Times" pitchFamily="1" charset="0"/>
              </a:rPr>
              <a:t>Efficient</a:t>
            </a:r>
            <a:endParaRPr lang="en-GB" sz="3200" i="1" dirty="0">
              <a:solidFill>
                <a:srgbClr val="FFFF99"/>
              </a:solidFill>
              <a:cs typeface="Times" pitchFamily="1" charset="0"/>
            </a:endParaRPr>
          </a:p>
          <a:p>
            <a:pPr lvl="1"/>
            <a:r>
              <a:rPr lang="en-GB" sz="2800" dirty="0">
                <a:cs typeface="Times" pitchFamily="1" charset="0"/>
              </a:rPr>
              <a:t>Find the largest possible number of defects using the fewest possible tests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00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52600"/>
            <a:ext cx="8534400" cy="1001697"/>
          </a:xfrm>
        </p:spPr>
        <p:txBody>
          <a:bodyPr>
            <a:noAutofit/>
          </a:bodyPr>
          <a:lstStyle/>
          <a:p>
            <a:r>
              <a:rPr lang="en-PH" sz="7200" dirty="0" smtClean="0">
                <a:latin typeface="Berlin Sans FB Demi" panose="020E0802020502020306" pitchFamily="34" charset="0"/>
              </a:rPr>
              <a:t>Software </a:t>
            </a:r>
            <a:br>
              <a:rPr lang="en-PH" sz="7200" dirty="0" smtClean="0">
                <a:latin typeface="Berlin Sans FB Demi" panose="020E0802020502020306" pitchFamily="34" charset="0"/>
              </a:rPr>
            </a:br>
            <a:r>
              <a:rPr lang="en-PH" sz="7200" dirty="0" smtClean="0">
                <a:latin typeface="Berlin Sans FB Demi" panose="020E0802020502020306" pitchFamily="34" charset="0"/>
              </a:rPr>
              <a:t>Testing</a:t>
            </a:r>
            <a:endParaRPr lang="en-PH" sz="7200" dirty="0"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415302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PH" sz="4800" dirty="0" smtClean="0">
                <a:latin typeface="Arial Rounded MT Bold" panose="020F0704030504030204" pitchFamily="34" charset="0"/>
              </a:rPr>
              <a:t>extremely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3930415" y="2571929"/>
            <a:ext cx="6422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PH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Intellectually</a:t>
            </a:r>
            <a:r>
              <a:rPr lang="en-PH" sz="4000" dirty="0" smtClean="0">
                <a:solidFill>
                  <a:srgbClr val="CCFF66"/>
                </a:solidFill>
                <a:latin typeface="Arial Rounded MT Bold" panose="020F0704030504030204" pitchFamily="34" charset="0"/>
              </a:rPr>
              <a:t> </a:t>
            </a:r>
            <a:r>
              <a:rPr lang="en-PH" sz="8000" dirty="0" smtClean="0">
                <a:latin typeface="Arial Rounded MT Bold" panose="020F0704030504030204" pitchFamily="34" charset="0"/>
              </a:rPr>
              <a:t>c</a:t>
            </a:r>
            <a:r>
              <a:rPr lang="en-PH" sz="8000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h</a:t>
            </a:r>
            <a:r>
              <a:rPr lang="en-PH" sz="8000" dirty="0" smtClean="0">
                <a:latin typeface="Arial Rounded MT Bold" panose="020F0704030504030204" pitchFamily="34" charset="0"/>
              </a:rPr>
              <a:t>a</a:t>
            </a:r>
            <a:r>
              <a:rPr lang="en-PH" sz="8000" dirty="0" smtClean="0">
                <a:solidFill>
                  <a:schemeClr val="accent6"/>
                </a:solidFill>
                <a:latin typeface="Arial Rounded MT Bold" panose="020F0704030504030204" pitchFamily="34" charset="0"/>
              </a:rPr>
              <a:t>ll</a:t>
            </a:r>
            <a:r>
              <a:rPr lang="en-PH" sz="8000" dirty="0" smtClean="0">
                <a:latin typeface="Arial Rounded MT Bold" panose="020F0704030504030204" pitchFamily="34" charset="0"/>
              </a:rPr>
              <a:t>e</a:t>
            </a:r>
            <a:r>
              <a:rPr lang="en-PH" sz="8000" dirty="0" smtClean="0">
                <a:solidFill>
                  <a:schemeClr val="accent6"/>
                </a:solidFill>
                <a:latin typeface="Arial Rounded MT Bold" panose="020F0704030504030204" pitchFamily="34" charset="0"/>
              </a:rPr>
              <a:t>n</a:t>
            </a:r>
            <a:r>
              <a:rPr lang="en-PH" sz="8000" dirty="0" smtClean="0">
                <a:latin typeface="Arial Rounded MT Bold" panose="020F0704030504030204" pitchFamily="34" charset="0"/>
              </a:rPr>
              <a:t>g</a:t>
            </a:r>
            <a:r>
              <a:rPr lang="en-PH" sz="8000" dirty="0" smtClean="0">
                <a:solidFill>
                  <a:schemeClr val="accent6"/>
                </a:solidFill>
                <a:latin typeface="Arial Rounded MT Bold" panose="020F0704030504030204" pitchFamily="34" charset="0"/>
              </a:rPr>
              <a:t>i</a:t>
            </a:r>
            <a:r>
              <a:rPr lang="en-PH" sz="8000" dirty="0" smtClean="0">
                <a:latin typeface="Arial Rounded MT Bold" panose="020F0704030504030204" pitchFamily="34" charset="0"/>
              </a:rPr>
              <a:t>n</a:t>
            </a:r>
            <a:r>
              <a:rPr lang="en-PH" sz="8000" dirty="0" smtClean="0">
                <a:solidFill>
                  <a:schemeClr val="accent6"/>
                </a:solidFill>
                <a:latin typeface="Arial Rounded MT Bold" panose="020F0704030504030204" pitchFamily="34" charset="0"/>
              </a:rPr>
              <a:t>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827" y="3830801"/>
            <a:ext cx="5598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PH" sz="9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</a:t>
            </a:r>
            <a:r>
              <a:rPr lang="en-PH" sz="96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r</a:t>
            </a:r>
            <a:r>
              <a:rPr lang="en-PH" sz="96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e</a:t>
            </a:r>
            <a:r>
              <a:rPr lang="en-PH" sz="9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</a:t>
            </a:r>
            <a:r>
              <a:rPr lang="en-PH" sz="9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</a:t>
            </a:r>
            <a:r>
              <a:rPr lang="en-PH" sz="96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i</a:t>
            </a:r>
            <a:r>
              <a:rPr lang="en-PH" sz="96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v</a:t>
            </a:r>
            <a:r>
              <a:rPr lang="en-PH" sz="96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e</a:t>
            </a:r>
            <a:r>
              <a:rPr lang="en-PH" sz="9600" dirty="0" smtClean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Checkpoint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/>
              <a:t>Can you identify part/s of your thesis/course project that will yield the most errors?</a:t>
            </a:r>
          </a:p>
          <a:p>
            <a:r>
              <a:rPr lang="en-PH" sz="3200" dirty="0" smtClean="0"/>
              <a:t>Why do you think so?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5990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 Demi" panose="020E0802020502020306" pitchFamily="34" charset="0"/>
              </a:rPr>
              <a:t>Ineffective Attitude to Testing</a:t>
            </a:r>
            <a:endParaRPr lang="en-PH" dirty="0">
              <a:latin typeface="Berlin Sans FB Demi" panose="020E0802020502020306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981200" y="1600200"/>
            <a:ext cx="6629400" cy="1219200"/>
          </a:xfrm>
          <a:prstGeom prst="wedgeRoundRectCallout">
            <a:avLst>
              <a:gd name="adj1" fmla="val -48478"/>
              <a:gd name="adj2" fmla="val 79925"/>
              <a:gd name="adj3" fmla="val 16667"/>
            </a:avLst>
          </a:prstGeom>
          <a:solidFill>
            <a:srgbClr val="FF9999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Testing is the process of showing that the programs works.</a:t>
            </a:r>
          </a:p>
          <a:p>
            <a:pPr algn="ctr"/>
            <a:endParaRPr lang="en-PH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514600" y="3810000"/>
            <a:ext cx="6096001" cy="1676400"/>
          </a:xfrm>
          <a:prstGeom prst="wedgeRoundRectCallout">
            <a:avLst>
              <a:gd name="adj1" fmla="val -53267"/>
              <a:gd name="adj2" fmla="val -79717"/>
              <a:gd name="adj3" fmla="val 16667"/>
            </a:avLst>
          </a:prstGeom>
          <a:solidFill>
            <a:srgbClr val="FF9999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PH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Testing is the process of establishing confidence that a program does what it’s supposed to do</a:t>
            </a:r>
          </a:p>
          <a:p>
            <a:pPr algn="ctr"/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4274"/>
            <a:ext cx="2033496" cy="30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PH" dirty="0" smtClean="0">
                <a:latin typeface="Berlin Sans FB Demi" panose="020E0802020502020306" pitchFamily="34" charset="0"/>
              </a:rPr>
              <a:t>You see what you expect to see!</a:t>
            </a:r>
            <a:endParaRPr lang="en-PH" dirty="0">
              <a:latin typeface="Berlin Sans FB Demi" panose="020E08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10907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Autofit/>
          </a:bodyPr>
          <a:lstStyle/>
          <a:p>
            <a:r>
              <a:rPr lang="en-PH" dirty="0" smtClean="0">
                <a:latin typeface="Berlin Sans FB Demi" panose="020E0802020502020306" pitchFamily="34" charset="0"/>
              </a:rPr>
              <a:t>You see what you expect to see!</a:t>
            </a:r>
            <a:endParaRPr lang="en-PH" dirty="0">
              <a:latin typeface="Berlin Sans FB Demi" panose="020E0802020502020306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334000" cy="42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Psychological Effect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5380" y="1856601"/>
            <a:ext cx="2479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 Rounded MT Bold" panose="020F0704030504030204" pitchFamily="34" charset="0"/>
              </a:rPr>
              <a:t>My goal is to prove the </a:t>
            </a:r>
            <a:r>
              <a:rPr lang="en-PH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program works</a:t>
            </a:r>
            <a:r>
              <a:rPr lang="en-PH" dirty="0" smtClean="0">
                <a:latin typeface="Arial Rounded MT Bold" panose="020F0704030504030204" pitchFamily="34" charset="0"/>
              </a:rPr>
              <a:t>. I expect the program to </a:t>
            </a:r>
            <a:r>
              <a:rPr lang="en-PH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do what it’s supposed to do</a:t>
            </a:r>
            <a:r>
              <a:rPr lang="en-PH" dirty="0" smtClean="0">
                <a:latin typeface="Arial Rounded MT Bold" panose="020F0704030504030204" pitchFamily="34" charset="0"/>
              </a:rPr>
              <a:t>.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4197928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Arial Rounded MT Bold" panose="020F0704030504030204" pitchFamily="34" charset="0"/>
              </a:rPr>
              <a:t>My goal is to prove the </a:t>
            </a:r>
            <a:r>
              <a:rPr lang="en-PH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program is no good</a:t>
            </a:r>
            <a:r>
              <a:rPr lang="en-PH" dirty="0" smtClean="0">
                <a:latin typeface="Arial Rounded MT Bold" panose="020F0704030504030204" pitchFamily="34" charset="0"/>
              </a:rPr>
              <a:t>. I expect the program to </a:t>
            </a:r>
            <a:r>
              <a:rPr lang="en-PH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fail a lot</a:t>
            </a:r>
            <a:r>
              <a:rPr lang="en-PH" dirty="0" smtClean="0">
                <a:latin typeface="Arial Rounded MT Bold" panose="020F0704030504030204" pitchFamily="34" charset="0"/>
              </a:rPr>
              <a:t>.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52400" y="4128655"/>
            <a:ext cx="1295400" cy="2132772"/>
          </a:xfrm>
          <a:prstGeom prst="upArrow">
            <a:avLst>
              <a:gd name="adj1" fmla="val 26471"/>
              <a:gd name="adj2" fmla="val 3716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Down Arrow 5"/>
          <p:cNvSpPr/>
          <p:nvPr/>
        </p:nvSpPr>
        <p:spPr>
          <a:xfrm>
            <a:off x="5015345" y="1828800"/>
            <a:ext cx="1219200" cy="2299855"/>
          </a:xfrm>
          <a:prstGeom prst="downArrow">
            <a:avLst>
              <a:gd name="adj1" fmla="val 22727"/>
              <a:gd name="adj2" fmla="val 38636"/>
            </a:avLst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447800" y="2133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solidFill>
                  <a:srgbClr val="92D050"/>
                </a:solidFill>
                <a:latin typeface="Berlin Sans FB Demi" panose="020E0802020502020306" pitchFamily="34" charset="0"/>
              </a:rPr>
              <a:t># of Errors Found</a:t>
            </a:r>
            <a:endParaRPr lang="en-PH" sz="3600" dirty="0">
              <a:solidFill>
                <a:srgbClr val="92D05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45" y="493175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solidFill>
                  <a:srgbClr val="FF7C80"/>
                </a:solidFill>
                <a:latin typeface="Berlin Sans FB Demi" panose="020E0802020502020306" pitchFamily="34" charset="0"/>
              </a:rPr>
              <a:t># of Errors Found</a:t>
            </a:r>
            <a:endParaRPr lang="en-PH" sz="3600" dirty="0">
              <a:solidFill>
                <a:srgbClr val="FF7C8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4444 L -0.00417 -0.357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0157 0.376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 animBg="1"/>
      <p:bldP spid="4" grpId="1" animBg="1"/>
      <p:bldP spid="6" grpId="0" animBg="1"/>
      <p:bldP spid="6" grpId="1" animBg="1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Improved Attitude on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0" b="100000" l="99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37944"/>
            <a:ext cx="3013444" cy="326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838200" y="1981200"/>
            <a:ext cx="6629400" cy="1600200"/>
          </a:xfrm>
          <a:prstGeom prst="wedgeRoundRectCallout">
            <a:avLst>
              <a:gd name="adj1" fmla="val 42013"/>
              <a:gd name="adj2" fmla="val 98107"/>
              <a:gd name="adj3" fmla="val 16667"/>
            </a:avLst>
          </a:prstGeom>
          <a:solidFill>
            <a:srgbClr val="CCFF99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150" dirty="0" smtClean="0">
                <a:ln w="11430"/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 test to </a:t>
            </a:r>
            <a:r>
              <a:rPr lang="en-US" sz="2400" b="1" u="sng" spc="150" dirty="0" smtClean="0">
                <a:ln w="11430"/>
                <a:solidFill>
                  <a:srgbClr val="0070C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find errors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400" b="1" spc="150" dirty="0" smtClean="0">
                <a:ln w="11430"/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and </a:t>
            </a:r>
            <a:r>
              <a:rPr lang="en-US" sz="2400" b="1" u="sng" spc="150" dirty="0" smtClean="0">
                <a:ln w="11430"/>
                <a:solidFill>
                  <a:srgbClr val="0070C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get them fixed</a:t>
            </a:r>
            <a:r>
              <a:rPr lang="en-US" sz="2400" b="1" spc="150" dirty="0" smtClean="0">
                <a:ln w="11430"/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 A test is only successful if it uncovers software flaws.</a:t>
            </a:r>
          </a:p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2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Testing Analogy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pic>
        <p:nvPicPr>
          <p:cNvPr id="3074" name="Picture 2" descr="C:\Users\Chelsea\Pictures\mri 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1"/>
            <a:ext cx="56451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7150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latin typeface="Arial Rounded MT Bold" panose="020F0704030504030204" pitchFamily="34" charset="0"/>
              </a:rPr>
              <a:t>A test that </a:t>
            </a:r>
            <a:r>
              <a:rPr lang="en-PH" sz="2800" u="sng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does not reveal </a:t>
            </a:r>
            <a:r>
              <a:rPr lang="en-PH" sz="2400" dirty="0" smtClean="0">
                <a:latin typeface="Arial Rounded MT Bold" panose="020F0704030504030204" pitchFamily="34" charset="0"/>
              </a:rPr>
              <a:t>a problem</a:t>
            </a:r>
          </a:p>
          <a:p>
            <a:pPr algn="ctr"/>
            <a:r>
              <a:rPr lang="en-PH" sz="2400" dirty="0" smtClean="0">
                <a:latin typeface="Arial Rounded MT Bold" panose="020F0704030504030204" pitchFamily="34" charset="0"/>
              </a:rPr>
              <a:t>is a </a:t>
            </a:r>
            <a:r>
              <a:rPr lang="en-PH" sz="2800" u="sng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waste of time</a:t>
            </a:r>
            <a:r>
              <a:rPr lang="en-PH" sz="2400" dirty="0" smtClean="0">
                <a:latin typeface="Arial Rounded MT Bold" panose="020F0704030504030204" pitchFamily="34" charset="0"/>
              </a:rPr>
              <a:t>.</a:t>
            </a:r>
            <a:endParaRPr lang="en-PH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PH" sz="4400" dirty="0" smtClean="0">
                <a:latin typeface="Berlin Sans FB Demi" panose="020E0802020502020306" pitchFamily="34" charset="0"/>
              </a:rPr>
              <a:t>Economics of Testing</a:t>
            </a:r>
            <a:endParaRPr lang="en-PH" sz="44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565" y="19812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latin typeface="Arial Rounded MT Bold" panose="020F0704030504030204" pitchFamily="34" charset="0"/>
              </a:rPr>
              <a:t>Is it possible to find </a:t>
            </a:r>
            <a:r>
              <a:rPr lang="en-PH" sz="4000" u="sng" dirty="0" smtClean="0">
                <a:solidFill>
                  <a:srgbClr val="FF7C80"/>
                </a:solidFill>
                <a:latin typeface="Arial Rounded MT Bold" panose="020F0704030504030204" pitchFamily="34" charset="0"/>
              </a:rPr>
              <a:t>all</a:t>
            </a:r>
            <a:r>
              <a:rPr lang="en-PH" sz="4000" dirty="0" smtClean="0">
                <a:latin typeface="Arial Rounded MT Bold" panose="020F0704030504030204" pitchFamily="34" charset="0"/>
              </a:rPr>
              <a:t> errors in a program? Can we test a program completely?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165" y="4622451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latin typeface="Arial Rounded MT Bold" panose="020F0704030504030204" pitchFamily="34" charset="0"/>
              </a:rPr>
              <a:t>Ans: </a:t>
            </a:r>
            <a:r>
              <a:rPr lang="en-PH" sz="40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Negative.</a:t>
            </a:r>
            <a:r>
              <a:rPr lang="en-PH" sz="4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n-PH" sz="4000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PH" sz="4000" i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</a:t>
            </a:r>
            <a:r>
              <a:rPr lang="en-PH" sz="3600" i="1" dirty="0" smtClean="0">
                <a:latin typeface="Arial Rounded MT Bold" panose="020F0704030504030204" pitchFamily="34" charset="0"/>
              </a:rPr>
              <a:t>Even for trivial programs.</a:t>
            </a:r>
            <a:endParaRPr lang="en-PH" sz="4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725</TotalTime>
  <Words>639</Words>
  <Application>Microsoft Office PowerPoint</Application>
  <PresentationFormat>On-screen Show (4:3)</PresentationFormat>
  <Paragraphs>125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Software Verification  &amp; Validation</vt:lpstr>
      <vt:lpstr>Check for Understanding</vt:lpstr>
      <vt:lpstr>Ineffective Attitude to Testing</vt:lpstr>
      <vt:lpstr>You see what you expect to see!</vt:lpstr>
      <vt:lpstr>You see what you expect to see!</vt:lpstr>
      <vt:lpstr>Psychological Effect</vt:lpstr>
      <vt:lpstr>Improved Attitude on Testing</vt:lpstr>
      <vt:lpstr>Testing Analogy</vt:lpstr>
      <vt:lpstr>Economics of Testing</vt:lpstr>
      <vt:lpstr>Economics of Testing</vt:lpstr>
      <vt:lpstr>Economics of Testing</vt:lpstr>
      <vt:lpstr>Economics of Testing</vt:lpstr>
      <vt:lpstr>Economics of Testing</vt:lpstr>
      <vt:lpstr>Economics of Testing</vt:lpstr>
      <vt:lpstr>Economics of Testing</vt:lpstr>
      <vt:lpstr>Economics of Testing</vt:lpstr>
      <vt:lpstr>Principles of Testing</vt:lpstr>
      <vt:lpstr>Principles of Testing</vt:lpstr>
      <vt:lpstr>Principles of Testing</vt:lpstr>
      <vt:lpstr>Principles of Testing</vt:lpstr>
      <vt:lpstr>Principles of Testing</vt:lpstr>
      <vt:lpstr>Principles of Testing</vt:lpstr>
      <vt:lpstr>We want Quality Testing</vt:lpstr>
      <vt:lpstr>Software  Testing</vt:lpstr>
      <vt:lpstr>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Chelsea</dc:creator>
  <cp:lastModifiedBy>Briane</cp:lastModifiedBy>
  <cp:revision>36</cp:revision>
  <dcterms:created xsi:type="dcterms:W3CDTF">2014-02-27T06:42:18Z</dcterms:created>
  <dcterms:modified xsi:type="dcterms:W3CDTF">2014-10-28T01:19:04Z</dcterms:modified>
</cp:coreProperties>
</file>