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61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59" r:id="rId13"/>
    <p:sldId id="268" r:id="rId14"/>
    <p:sldId id="269" r:id="rId15"/>
    <p:sldId id="273" r:id="rId16"/>
    <p:sldId id="270" r:id="rId17"/>
    <p:sldId id="271" r:id="rId18"/>
    <p:sldId id="274" r:id="rId19"/>
    <p:sldId id="258" r:id="rId20"/>
    <p:sldId id="279" r:id="rId21"/>
    <p:sldId id="276" r:id="rId22"/>
    <p:sldId id="277" r:id="rId23"/>
    <p:sldId id="278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32307E6-4CB8-44BD-9821-A0C5378A96DE}" type="datetimeFigureOut">
              <a:rPr lang="en-PH" smtClean="0"/>
              <a:t>11/11/2014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F1A8A1-BABF-42BF-9246-0AF00708DC65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PH" sz="7200" dirty="0" smtClean="0">
                <a:latin typeface="Berlin Sans FB Demi" panose="020E0802020502020306" pitchFamily="34" charset="0"/>
              </a:rPr>
              <a:t>Software Testing</a:t>
            </a:r>
            <a:endParaRPr lang="en-PH" sz="72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15200" cy="1144632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Arial Rounded MT Bold" panose="020F0704030504030204" pitchFamily="34" charset="0"/>
              </a:rPr>
              <a:t>Part 3 – Reporting and Analysing Problems</a:t>
            </a:r>
            <a:endParaRPr lang="en-PH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Effective Writing Style for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495800"/>
          </a:xfrm>
        </p:spPr>
        <p:txBody>
          <a:bodyPr>
            <a:normAutofit/>
          </a:bodyPr>
          <a:lstStyle/>
          <a:p>
            <a:r>
              <a:rPr lang="en-PH" sz="32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Non-judgmental</a:t>
            </a:r>
          </a:p>
          <a:p>
            <a:pPr marL="320040" lvl="1" indent="0">
              <a:buNone/>
            </a:pPr>
            <a:r>
              <a:rPr lang="en-PH" sz="26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Tip: Maliciously written problem reports can cost you promotions and even your job</a:t>
            </a:r>
            <a:endParaRPr lang="en-PH" sz="2600" i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  <a:p>
            <a:pPr marL="320040" lvl="1" indent="0">
              <a:buNone/>
            </a:pPr>
            <a:endParaRPr lang="en-PH" sz="2600" i="1" dirty="0" smtClean="0">
              <a:solidFill>
                <a:srgbClr val="00B0F0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PH" sz="2400" dirty="0" smtClean="0">
                <a:latin typeface="Arial Rounded MT Bold" panose="020F0704030504030204" pitchFamily="34" charset="0"/>
              </a:rPr>
              <a:t>Never write a report that makes the programmer feel: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sloppy</a:t>
            </a:r>
            <a:r>
              <a:rPr lang="en-PH" sz="2400" dirty="0" smtClean="0">
                <a:latin typeface="Arial Rounded MT Bold" panose="020F0704030504030204" pitchFamily="34" charset="0"/>
              </a:rPr>
              <a:t>,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stupid</a:t>
            </a:r>
            <a:r>
              <a:rPr lang="en-PH" sz="2400" dirty="0" smtClean="0">
                <a:latin typeface="Arial Rounded MT Bold" panose="020F0704030504030204" pitchFamily="34" charset="0"/>
              </a:rPr>
              <a:t> or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unprofessional</a:t>
            </a:r>
            <a:r>
              <a:rPr lang="en-PH" sz="2400" dirty="0" smtClean="0">
                <a:latin typeface="Arial Rounded MT Bold" panose="020F0704030504030204" pitchFamily="34" charset="0"/>
              </a:rPr>
              <a:t>. </a:t>
            </a:r>
          </a:p>
          <a:p>
            <a:pPr lvl="1"/>
            <a:endParaRPr lang="en-PH" sz="24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PH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PH" sz="2400" dirty="0" smtClean="0">
                <a:latin typeface="Arial Rounded MT Bold" panose="020F0704030504030204" pitchFamily="34" charset="0"/>
              </a:rPr>
              <a:t>Be careful of your choice of words!</a:t>
            </a:r>
          </a:p>
          <a:p>
            <a:pPr marL="45720" indent="0">
              <a:buNone/>
            </a:pPr>
            <a:endParaRPr lang="en-PH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Checkpoint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What should we write in </a:t>
            </a:r>
            <a:r>
              <a:rPr lang="en-PH" sz="280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 defect report?</a:t>
            </a:r>
            <a:endParaRPr lang="en-PH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315200" cy="49530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PH" sz="2800" dirty="0" smtClean="0">
                <a:latin typeface="Arial Rounded MT Bold" panose="020F0704030504030204" pitchFamily="34" charset="0"/>
              </a:rPr>
              <a:t>Find the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most serious consequences </a:t>
            </a:r>
            <a:r>
              <a:rPr lang="en-PH" sz="2800" dirty="0" smtClean="0">
                <a:latin typeface="Arial Rounded MT Bold" panose="020F0704030504030204" pitchFamily="34" charset="0"/>
              </a:rPr>
              <a:t>of the problem.</a:t>
            </a:r>
          </a:p>
          <a:p>
            <a:pPr marL="502920" indent="-457200">
              <a:buFont typeface="+mj-lt"/>
              <a:buAutoNum type="arabicPeriod"/>
            </a:pPr>
            <a:r>
              <a:rPr lang="en-PH" sz="2800" dirty="0" smtClean="0">
                <a:latin typeface="Arial Rounded MT Bold" panose="020F0704030504030204" pitchFamily="34" charset="0"/>
              </a:rPr>
              <a:t>Find the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simplest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shortest</a:t>
            </a:r>
            <a:r>
              <a:rPr lang="en-PH" sz="2800" dirty="0" smtClean="0">
                <a:latin typeface="Arial Rounded MT Bold" panose="020F0704030504030204" pitchFamily="34" charset="0"/>
              </a:rPr>
              <a:t> and most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general</a:t>
            </a:r>
            <a:r>
              <a:rPr lang="en-PH" sz="2800" dirty="0" smtClean="0">
                <a:latin typeface="Arial Rounded MT Bold" panose="020F0704030504030204" pitchFamily="34" charset="0"/>
              </a:rPr>
              <a:t> set of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conditions</a:t>
            </a:r>
            <a:r>
              <a:rPr lang="en-PH" sz="2800" dirty="0" smtClean="0">
                <a:latin typeface="Arial Rounded MT Bold" panose="020F0704030504030204" pitchFamily="34" charset="0"/>
              </a:rPr>
              <a:t> to trigger the bug.</a:t>
            </a:r>
          </a:p>
          <a:p>
            <a:pPr marL="502920" indent="-457200">
              <a:buFont typeface="+mj-lt"/>
              <a:buAutoNum type="arabicPeriod"/>
            </a:pPr>
            <a:r>
              <a:rPr lang="en-PH" sz="2800" dirty="0" smtClean="0">
                <a:latin typeface="Arial Rounded MT Bold" panose="020F0704030504030204" pitchFamily="34" charset="0"/>
              </a:rPr>
              <a:t>Find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alternate paths </a:t>
            </a:r>
            <a:r>
              <a:rPr lang="en-PH" sz="2800" dirty="0" smtClean="0">
                <a:latin typeface="Arial Rounded MT Bold" panose="020F0704030504030204" pitchFamily="34" charset="0"/>
              </a:rPr>
              <a:t>to the same problem.</a:t>
            </a:r>
          </a:p>
          <a:p>
            <a:pPr marL="502920" indent="-457200">
              <a:buFont typeface="+mj-lt"/>
              <a:buAutoNum type="arabicPeriod"/>
            </a:pPr>
            <a:r>
              <a:rPr lang="en-PH" sz="2800" dirty="0" smtClean="0">
                <a:latin typeface="Arial Rounded MT Bold" panose="020F0704030504030204" pitchFamily="34" charset="0"/>
              </a:rPr>
              <a:t>Find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related</a:t>
            </a:r>
            <a:r>
              <a:rPr lang="en-PH" sz="2800" dirty="0" smtClean="0">
                <a:latin typeface="Arial Rounded MT Bold" panose="020F0704030504030204" pitchFamily="34" charset="0"/>
              </a:rPr>
              <a:t> problems. 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7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419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#1: Finding the most serious consequences of the problem boosts the interest in fixing it!</a:t>
            </a:r>
          </a:p>
          <a:p>
            <a:pPr marL="45720" indent="0">
              <a:buNone/>
            </a:pPr>
            <a:endParaRPr lang="en-PH" sz="2800" i="1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latin typeface="Arial Rounded MT Bold" panose="020F0704030504030204" pitchFamily="34" charset="0"/>
              </a:rPr>
              <a:t>When a program fails, it either</a:t>
            </a:r>
          </a:p>
          <a:p>
            <a:pPr lvl="1"/>
            <a:r>
              <a:rPr lang="en-PH" sz="2600" dirty="0">
                <a:latin typeface="Arial Rounded MT Bold" panose="020F0704030504030204" pitchFamily="34" charset="0"/>
              </a:rPr>
              <a:t> </a:t>
            </a:r>
            <a:r>
              <a:rPr lang="en-PH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falls into an unwanted state </a:t>
            </a:r>
            <a:r>
              <a:rPr lang="en-PH" sz="2600" dirty="0" smtClean="0">
                <a:latin typeface="Arial Rounded MT Bold" panose="020F0704030504030204" pitchFamily="34" charset="0"/>
              </a:rPr>
              <a:t>or something unexpected</a:t>
            </a:r>
          </a:p>
          <a:p>
            <a:pPr lvl="1"/>
            <a:r>
              <a:rPr lang="en-PH" sz="2600" dirty="0">
                <a:latin typeface="Arial Rounded MT Bold" panose="020F0704030504030204" pitchFamily="34" charset="0"/>
              </a:rPr>
              <a:t> </a:t>
            </a:r>
            <a:r>
              <a:rPr lang="en-PH" sz="2600" dirty="0" smtClean="0">
                <a:latin typeface="Arial Rounded MT Bold" panose="020F0704030504030204" pitchFamily="34" charset="0"/>
              </a:rPr>
              <a:t>falls into </a:t>
            </a:r>
            <a:r>
              <a:rPr lang="en-PH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error recovery </a:t>
            </a:r>
            <a:r>
              <a:rPr lang="en-PH" sz="2600" dirty="0" smtClean="0">
                <a:latin typeface="Arial Rounded MT Bold" panose="020F0704030504030204" pitchFamily="34" charset="0"/>
              </a:rPr>
              <a:t>routines</a:t>
            </a:r>
          </a:p>
          <a:p>
            <a:pPr lvl="1"/>
            <a:endParaRPr lang="en-PH" sz="2600" dirty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 Evaluate the effects and look for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follow-up bugs!</a:t>
            </a:r>
          </a:p>
        </p:txBody>
      </p:sp>
    </p:spTree>
    <p:extLst>
      <p:ext uri="{BB962C8B-B14F-4D97-AF65-F5344CB8AC3E}">
        <p14:creationId xmlns:p14="http://schemas.microsoft.com/office/powerpoint/2010/main" val="573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419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#2: Generalize and simplify the steps</a:t>
            </a:r>
          </a:p>
          <a:p>
            <a:pPr marL="45720" indent="0">
              <a:buNone/>
            </a:pPr>
            <a:endParaRPr lang="en-PH" sz="2800" i="1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Little effort </a:t>
            </a:r>
            <a:r>
              <a:rPr lang="en-PH" sz="2800" dirty="0" smtClean="0">
                <a:latin typeface="Arial Rounded MT Bold" panose="020F0704030504030204" pitchFamily="34" charset="0"/>
              </a:rPr>
              <a:t>to understand and fix 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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Higher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chance of getting fixed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If the problem is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highly likely 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 Management will be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interested in fixing 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it.</a:t>
            </a:r>
            <a:endParaRPr lang="en-PH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419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#2: Generalize and simplify the steps</a:t>
            </a:r>
          </a:p>
          <a:p>
            <a:pPr marL="45720" indent="0">
              <a:buNone/>
            </a:pPr>
            <a:endParaRPr lang="en-PH" sz="2800" i="1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Identify the critical step – progressively omit and vary your steps.</a:t>
            </a: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Use your understanding of programming and debugging tools to make program state visible.</a:t>
            </a:r>
            <a:endParaRPr lang="en-PH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#3: Find alternate paths to the same problem</a:t>
            </a:r>
          </a:p>
          <a:p>
            <a:pPr>
              <a:lnSpc>
                <a:spcPts val="3060"/>
              </a:lnSpc>
            </a:pPr>
            <a:r>
              <a:rPr lang="en-PH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latin typeface="Arial Rounded MT Bold" panose="020F0704030504030204" pitchFamily="34" charset="0"/>
              </a:rPr>
              <a:t>Show that the error can be triggered in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more than one way</a:t>
            </a:r>
            <a:r>
              <a:rPr lang="en-PH" sz="2800" dirty="0" smtClean="0">
                <a:latin typeface="Arial Rounded MT Bold" panose="020F0704030504030204" pitchFamily="34" charset="0"/>
              </a:rPr>
              <a:t>. </a:t>
            </a: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Look at other modules/features that uses the same routine where the bug appeared.</a:t>
            </a:r>
          </a:p>
          <a:p>
            <a:pPr marL="45720" indent="0">
              <a:lnSpc>
                <a:spcPts val="3060"/>
              </a:lnSpc>
              <a:buNone/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Make sure each path included in the report provides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EXTRA information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about the bug.</a:t>
            </a:r>
            <a:endParaRPr lang="en-PH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#4: Errors usually come in clusters. Look for follow-up bugs. </a:t>
            </a:r>
            <a:b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</a:b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Investigate further to see what other problems are caused in the system. </a:t>
            </a:r>
          </a:p>
          <a:p>
            <a:pPr marL="45720" indent="0">
              <a:lnSpc>
                <a:spcPts val="3060"/>
              </a:lnSpc>
              <a:buNone/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Think of how the customers might find this particular bug.</a:t>
            </a:r>
            <a:endParaRPr lang="en-PH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Analysing bugs that can be recreated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 #5: Never, never, never use the original source of data. Use copies.</a:t>
            </a:r>
            <a:br>
              <a:rPr lang="en-PH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</a:b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 Bugs usually destroy files or otherwise affect memory areas. This contributes to the problem of recreating a bug.</a:t>
            </a:r>
          </a:p>
          <a:p>
            <a:pPr marL="45720" indent="0">
              <a:lnSpc>
                <a:spcPts val="3060"/>
              </a:lnSpc>
              <a:buNone/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50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End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Checkpoint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2800" dirty="0" smtClean="0">
                <a:latin typeface="Arial Rounded MT Bold" panose="020F0704030504030204" pitchFamily="34" charset="0"/>
              </a:rPr>
              <a:t>“I was able to login to my account even though the Caps Lock was turned on.”</a:t>
            </a:r>
          </a:p>
          <a:p>
            <a:pPr marL="45720" indent="0">
              <a:buNone/>
            </a:pPr>
            <a:endParaRPr lang="en-PH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How will you report this defect to the development team?</a:t>
            </a:r>
            <a:endParaRPr lang="en-PH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Next Meeting: Reflection on Iteration 1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1 Page (double-spaced)</a:t>
            </a:r>
          </a:p>
          <a:p>
            <a:pPr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Do NOT write your name.</a:t>
            </a:r>
          </a:p>
          <a:p>
            <a:pPr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Your reflections will be read and evaluated in class but anonymously (no names will be given). </a:t>
            </a:r>
            <a:endParaRPr lang="en-PH" sz="2800" dirty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marL="45720" indent="0">
              <a:lnSpc>
                <a:spcPts val="3060"/>
              </a:lnSpc>
              <a:buNone/>
            </a:pPr>
            <a:endParaRPr lang="en-PH" sz="2800" dirty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lvl="1">
              <a:lnSpc>
                <a:spcPts val="3060"/>
              </a:lnSpc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3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Next Meeting: Reflection on Iteration 1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How do we effectively and efficiently build reliable software that satisfy client and user’s needs?</a:t>
            </a:r>
          </a:p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Explain your thoughts on the focus of software engineering: Quality of Software and Productivity of Development Team</a:t>
            </a: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In relation to your assigned role and the development phase you are part of, describe the practices that influence both.</a:t>
            </a:r>
          </a:p>
        </p:txBody>
      </p:sp>
    </p:spTree>
    <p:extLst>
      <p:ext uri="{BB962C8B-B14F-4D97-AF65-F5344CB8AC3E}">
        <p14:creationId xmlns:p14="http://schemas.microsoft.com/office/powerpoint/2010/main" val="7840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Next Meeting: Reflection on Iteration 1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>
              <a:lnSpc>
                <a:spcPts val="3060"/>
              </a:lnSpc>
            </a:pP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How different was your process in building software from what we did in INTROSE? </a:t>
            </a: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What are your thoughts and feelings about regarding the principles? </a:t>
            </a: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What insights did you get?</a:t>
            </a: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How do you plan to apply this in future projects?</a:t>
            </a:r>
          </a:p>
          <a:p>
            <a:pPr lvl="1"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What would you like to learn better?</a:t>
            </a:r>
            <a:r>
              <a:rPr lang="en-PH" sz="2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/>
            </a:r>
            <a:br>
              <a:rPr lang="en-PH" sz="2600" dirty="0">
                <a:latin typeface="Arial Rounded MT Bold" panose="020F0704030504030204" pitchFamily="34" charset="0"/>
                <a:sym typeface="Wingdings" panose="05000000000000000000" pitchFamily="2" charset="2"/>
              </a:rPr>
            </a:b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04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Next Meeting: Reflection on Iteration 1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Autofit/>
          </a:bodyPr>
          <a:lstStyle/>
          <a:p>
            <a:pPr>
              <a:lnSpc>
                <a:spcPts val="3060"/>
              </a:lnSpc>
            </a:pP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Identify </a:t>
            </a:r>
            <a:r>
              <a:rPr lang="en-PH" sz="2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the principles that left a strong mark in you. Do you believe in its impact and consequences of not following these principles? When will these principles be irrelevant</a:t>
            </a:r>
            <a:r>
              <a:rPr lang="en-PH" sz="2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?</a:t>
            </a:r>
          </a:p>
          <a:p>
            <a:pPr>
              <a:lnSpc>
                <a:spcPts val="3060"/>
              </a:lnSpc>
            </a:pPr>
            <a:endParaRPr lang="en-PH" sz="2600" dirty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lnSpc>
                <a:spcPts val="3060"/>
              </a:lnSpc>
            </a:pPr>
            <a:r>
              <a:rPr lang="en-PH" sz="28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Identify principles/practices that you do not agree with or are not clear with you. Explain your lack of understanding or confusion</a:t>
            </a:r>
            <a:r>
              <a:rPr lang="en-PH" sz="28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. Explain why you disagree.</a:t>
            </a:r>
            <a:endParaRPr lang="en-PH" sz="2800" dirty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marL="45720" indent="0">
              <a:lnSpc>
                <a:spcPts val="3060"/>
              </a:lnSpc>
              <a:buNone/>
            </a:pPr>
            <a:endParaRPr lang="en-PH" sz="2800" dirty="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lvl="1">
              <a:lnSpc>
                <a:spcPts val="3060"/>
              </a:lnSpc>
            </a:pPr>
            <a:endParaRPr lang="en-PH" sz="2800" dirty="0" smtClean="0">
              <a:latin typeface="Arial Rounded MT Bold" panose="020F07040305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7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4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Objective of Writing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4958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</a:t>
            </a:r>
            <a:r>
              <a:rPr lang="en-PH" sz="2800" b="1" u="sng" dirty="0" smtClean="0">
                <a:latin typeface="Arial Rounded MT Bold" panose="020F0704030504030204" pitchFamily="34" charset="0"/>
              </a:rPr>
              <a:t>Explain</a:t>
            </a:r>
            <a:r>
              <a:rPr lang="en-PH" sz="2800" b="1" dirty="0" smtClean="0">
                <a:latin typeface="Arial Rounded MT Bold" panose="020F0704030504030204" pitchFamily="34" charset="0"/>
              </a:rPr>
              <a:t> how to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reproduce</a:t>
            </a:r>
            <a:r>
              <a:rPr lang="en-PH" sz="2800" b="1" dirty="0" smtClean="0">
                <a:latin typeface="Arial Rounded MT Bold" panose="020F0704030504030204" pitchFamily="34" charset="0"/>
              </a:rPr>
              <a:t> the problem</a:t>
            </a:r>
          </a:p>
          <a:p>
            <a:pPr marL="45720" indent="0">
              <a:buNone/>
            </a:pPr>
            <a:endParaRPr lang="en-PH" sz="2800" b="1" dirty="0" smtClean="0">
              <a:latin typeface="Arial Rounded MT Bold" panose="020F0704030504030204" pitchFamily="34" charset="0"/>
            </a:endParaRPr>
          </a:p>
          <a:p>
            <a:r>
              <a:rPr lang="en-PH" sz="2800" b="1" u="sng" dirty="0" smtClean="0">
                <a:latin typeface="Arial Rounded MT Bold" panose="020F0704030504030204" pitchFamily="34" charset="0"/>
              </a:rPr>
              <a:t>Analyse</a:t>
            </a:r>
            <a:r>
              <a:rPr lang="en-PH" sz="2800" b="1" dirty="0" smtClean="0">
                <a:latin typeface="Arial Rounded MT Bold" panose="020F0704030504030204" pitchFamily="34" charset="0"/>
              </a:rPr>
              <a:t> the error so you can describe it in a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minimum number of steps</a:t>
            </a:r>
            <a:r>
              <a:rPr lang="en-PH" sz="2800" b="1" dirty="0" smtClean="0">
                <a:latin typeface="Arial Rounded MT Bold" panose="020F0704030504030204" pitchFamily="34" charset="0"/>
              </a:rPr>
              <a:t>.</a:t>
            </a:r>
          </a:p>
          <a:p>
            <a:pPr marL="45720" indent="0">
              <a:buNone/>
            </a:pPr>
            <a:endParaRPr lang="en-PH" sz="2800" b="1" dirty="0" smtClean="0">
              <a:latin typeface="Arial Rounded MT Bold" panose="020F0704030504030204" pitchFamily="34" charset="0"/>
            </a:endParaRPr>
          </a:p>
          <a:p>
            <a:r>
              <a:rPr lang="en-PH" sz="2800" b="1" dirty="0" smtClean="0">
                <a:latin typeface="Arial Rounded MT Bold" panose="020F0704030504030204" pitchFamily="34" charset="0"/>
              </a:rPr>
              <a:t>Write a report that is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complete</a:t>
            </a:r>
            <a:r>
              <a:rPr lang="en-PH" sz="2800" b="1" dirty="0" smtClean="0">
                <a:latin typeface="Arial Rounded MT Bold" panose="020F0704030504030204" pitchFamily="34" charset="0"/>
              </a:rPr>
              <a:t>,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easy</a:t>
            </a:r>
            <a:r>
              <a:rPr lang="en-PH" sz="2800" b="1" dirty="0" smtClean="0">
                <a:latin typeface="Arial Rounded MT Bold" panose="020F0704030504030204" pitchFamily="34" charset="0"/>
              </a:rPr>
              <a:t> to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understand</a:t>
            </a:r>
            <a:r>
              <a:rPr lang="en-PH" sz="2800" b="1" dirty="0" smtClean="0">
                <a:latin typeface="Arial Rounded MT Bold" panose="020F0704030504030204" pitchFamily="34" charset="0"/>
              </a:rPr>
              <a:t> and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non-antagonistic</a:t>
            </a:r>
          </a:p>
          <a:p>
            <a:pPr marL="45720" indent="0">
              <a:buNone/>
            </a:pPr>
            <a:endParaRPr lang="en-PH" sz="2800" b="1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r>
              <a:rPr lang="en-PH" sz="2800" b="1" dirty="0" smtClean="0">
                <a:latin typeface="Arial Rounded MT Bold" panose="020F0704030504030204" pitchFamily="34" charset="0"/>
              </a:rPr>
              <a:t>Write the reports </a:t>
            </a:r>
            <a:r>
              <a:rPr lang="en-PH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immediately</a:t>
            </a:r>
            <a:endParaRPr lang="en-PH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Checkpoint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What are the characteristics of a GOOD defect report?</a:t>
            </a:r>
            <a:endParaRPr lang="en-PH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Characteristics of a Good Report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315200" cy="35395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PH" sz="3200" dirty="0" smtClean="0">
                <a:latin typeface="Arial Rounded MT Bold" panose="020F0704030504030204" pitchFamily="34" charset="0"/>
              </a:rPr>
              <a:t> Written and Numbered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sz="3200" dirty="0" smtClean="0">
                <a:latin typeface="Arial Rounded MT Bold" panose="020F0704030504030204" pitchFamily="34" charset="0"/>
              </a:rPr>
              <a:t>Simple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sz="3200" dirty="0" smtClean="0">
                <a:latin typeface="Arial Rounded MT Bold" panose="020F0704030504030204" pitchFamily="34" charset="0"/>
              </a:rPr>
              <a:t>Understandable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sz="3200" dirty="0" smtClean="0">
                <a:latin typeface="Arial Rounded MT Bold" panose="020F0704030504030204" pitchFamily="34" charset="0"/>
              </a:rPr>
              <a:t>Reproducible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sz="3200" dirty="0" smtClean="0">
                <a:latin typeface="Arial Rounded MT Bold" panose="020F0704030504030204" pitchFamily="34" charset="0"/>
              </a:rPr>
              <a:t>Non-judgmental</a:t>
            </a:r>
          </a:p>
        </p:txBody>
      </p:sp>
    </p:spTree>
    <p:extLst>
      <p:ext uri="{BB962C8B-B14F-4D97-AF65-F5344CB8AC3E}">
        <p14:creationId xmlns:p14="http://schemas.microsoft.com/office/powerpoint/2010/main" val="21061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Effective Writing Style for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648200"/>
          </a:xfrm>
        </p:spPr>
        <p:txBody>
          <a:bodyPr>
            <a:normAutofit lnSpcReduction="10000"/>
          </a:bodyPr>
          <a:lstStyle/>
          <a:p>
            <a:r>
              <a:rPr lang="en-PH" sz="32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Written and Numbered</a:t>
            </a:r>
          </a:p>
          <a:p>
            <a:pPr lvl="1"/>
            <a:r>
              <a:rPr lang="en-PH" sz="2800" dirty="0" smtClean="0">
                <a:latin typeface="Arial Rounded MT Bold" panose="020F0704030504030204" pitchFamily="34" charset="0"/>
              </a:rPr>
              <a:t>Writing about the problem captures the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essential details</a:t>
            </a:r>
          </a:p>
          <a:p>
            <a:pPr marL="320040" lvl="1" indent="0">
              <a:buNone/>
            </a:pPr>
            <a:endParaRPr lang="en-PH" sz="2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Other people</a:t>
            </a:r>
            <a:r>
              <a:rPr lang="en-PH" sz="2800" dirty="0" smtClean="0">
                <a:latin typeface="Arial Rounded MT Bold" panose="020F0704030504030204" pitchFamily="34" charset="0"/>
              </a:rPr>
              <a:t> will use your reports (e.g. next tester, maintenance programmer, upper management)</a:t>
            </a:r>
          </a:p>
          <a:p>
            <a:pPr marL="320040" lvl="1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PH" sz="2800" dirty="0" smtClean="0">
                <a:latin typeface="Arial Rounded MT Bold" panose="020F0704030504030204" pitchFamily="34" charset="0"/>
              </a:rPr>
              <a:t>Unique numbering allows you to find and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distinguish the problem</a:t>
            </a:r>
            <a:r>
              <a:rPr lang="en-PH" sz="2800" dirty="0" smtClean="0">
                <a:latin typeface="Arial Rounded MT Bold" panose="020F0704030504030204" pitchFamily="34" charset="0"/>
              </a:rPr>
              <a:t> reports.</a:t>
            </a:r>
          </a:p>
          <a:p>
            <a:endParaRPr lang="en-PH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Effective Writing Style for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876800"/>
          </a:xfrm>
        </p:spPr>
        <p:txBody>
          <a:bodyPr>
            <a:normAutofit/>
          </a:bodyPr>
          <a:lstStyle/>
          <a:p>
            <a:r>
              <a:rPr lang="en-PH" sz="32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 Simple</a:t>
            </a:r>
          </a:p>
          <a:p>
            <a:pPr lvl="1"/>
            <a:r>
              <a:rPr lang="en-PH" sz="2400" dirty="0" smtClean="0">
                <a:latin typeface="Arial Rounded MT Bold" panose="020F0704030504030204" pitchFamily="34" charset="0"/>
              </a:rPr>
              <a:t>Only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one problem </a:t>
            </a:r>
            <a:r>
              <a:rPr lang="en-PH" sz="2400" dirty="0" smtClean="0">
                <a:latin typeface="Arial Rounded MT Bold" panose="020F0704030504030204" pitchFamily="34" charset="0"/>
              </a:rPr>
              <a:t>in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one report</a:t>
            </a:r>
            <a:r>
              <a:rPr lang="en-PH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endParaRPr lang="en-PH" sz="24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lvl="2"/>
            <a:r>
              <a:rPr lang="en-PH" sz="2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PH" sz="2200" dirty="0" smtClean="0">
                <a:latin typeface="Arial Rounded MT Bold" panose="020F0704030504030204" pitchFamily="34" charset="0"/>
              </a:rPr>
              <a:t>even if they are related – </a:t>
            </a:r>
            <a:r>
              <a:rPr lang="en-PH" sz="2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just cross-reference</a:t>
            </a:r>
          </a:p>
          <a:p>
            <a:pPr marL="502920" lvl="2" indent="0">
              <a:buNone/>
            </a:pPr>
            <a:endParaRPr lang="en-PH" sz="22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PH" sz="2400" dirty="0" smtClean="0">
                <a:latin typeface="Arial Rounded MT Bold" panose="020F0704030504030204" pitchFamily="34" charset="0"/>
              </a:rPr>
              <a:t>Multiple bugs in a single report is not effective because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the programmer will only fix SOME of them</a:t>
            </a:r>
            <a:r>
              <a:rPr lang="en-PH" sz="2400" dirty="0" smtClean="0">
                <a:latin typeface="Arial Rounded MT Bold" panose="020F0704030504030204" pitchFamily="34" charset="0"/>
              </a:rPr>
              <a:t>. </a:t>
            </a:r>
          </a:p>
          <a:p>
            <a:pPr lvl="1"/>
            <a:endParaRPr lang="en-PH" sz="2400" dirty="0">
              <a:latin typeface="Arial Rounded MT Bold" panose="020F0704030504030204" pitchFamily="34" charset="0"/>
            </a:endParaRPr>
          </a:p>
          <a:p>
            <a:pPr lvl="1"/>
            <a:r>
              <a:rPr lang="en-PH" sz="2400" dirty="0" smtClean="0">
                <a:latin typeface="Arial Rounded MT Bold" panose="020F0704030504030204" pitchFamily="34" charset="0"/>
              </a:rPr>
              <a:t>Several problems in a report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will appear to be a significant task</a:t>
            </a:r>
            <a:r>
              <a:rPr lang="en-PH" sz="2400" dirty="0" smtClean="0">
                <a:latin typeface="Arial Rounded MT Bold" panose="020F0704030504030204" pitchFamily="34" charset="0"/>
              </a:rPr>
              <a:t>. The programmer’s motivation to fix it will be low.</a:t>
            </a:r>
            <a:endParaRPr lang="en-PH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Effective Writing Style for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114800"/>
          </a:xfrm>
        </p:spPr>
        <p:txBody>
          <a:bodyPr/>
          <a:lstStyle/>
          <a:p>
            <a:r>
              <a:rPr lang="en-PH" sz="32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Understandable</a:t>
            </a:r>
          </a:p>
          <a:p>
            <a:pPr marL="320040" lvl="1" indent="0">
              <a:buNone/>
            </a:pPr>
            <a:r>
              <a:rPr lang="en-PH" sz="24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TIP: The </a:t>
            </a:r>
            <a:r>
              <a:rPr lang="en-PH" sz="2400" b="1" i="1" u="sng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more understandable </a:t>
            </a:r>
            <a:r>
              <a:rPr lang="en-PH" sz="24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 report is – the </a:t>
            </a:r>
            <a:r>
              <a:rPr lang="en-PH" sz="2400" b="1" i="1" u="sng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more likely </a:t>
            </a:r>
            <a:r>
              <a:rPr lang="en-PH" sz="24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programmer will deal with it.</a:t>
            </a:r>
          </a:p>
          <a:p>
            <a:pPr marL="320040" lvl="1" indent="0">
              <a:buNone/>
            </a:pPr>
            <a:endParaRPr lang="en-PH" sz="2400" i="1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PH" sz="2800" dirty="0" smtClean="0">
                <a:latin typeface="Arial Rounded MT Bold" panose="020F0704030504030204" pitchFamily="34" charset="0"/>
              </a:rPr>
              <a:t>DESCRIBE the program’s problematic behavior clearly. </a:t>
            </a:r>
          </a:p>
          <a:p>
            <a:pPr lvl="1"/>
            <a:r>
              <a:rPr lang="en-PH" sz="2800" dirty="0" smtClean="0">
                <a:latin typeface="Arial Rounded MT Bold" panose="020F0704030504030204" pitchFamily="34" charset="0"/>
              </a:rPr>
              <a:t>REMOVE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all unnecessary steps </a:t>
            </a:r>
            <a:r>
              <a:rPr lang="en-PH" sz="2800" dirty="0" smtClean="0">
                <a:latin typeface="Arial Rounded MT Bold" panose="020F0704030504030204" pitchFamily="34" charset="0"/>
              </a:rPr>
              <a:t>to reproduce the problem.</a:t>
            </a:r>
          </a:p>
          <a:p>
            <a:endParaRPr lang="en-PH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Effective Writing Style for Problem Reports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</p:spPr>
        <p:txBody>
          <a:bodyPr>
            <a:normAutofit/>
          </a:bodyPr>
          <a:lstStyle/>
          <a:p>
            <a:r>
              <a:rPr lang="en-PH" sz="28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Reproducible</a:t>
            </a:r>
            <a:endParaRPr lang="en-PH" dirty="0" smtClean="0">
              <a:latin typeface="Arial Rounded MT Bold" panose="020F0704030504030204" pitchFamily="34" charset="0"/>
            </a:endParaRPr>
          </a:p>
          <a:p>
            <a:pPr marL="320040" lvl="1" indent="0">
              <a:buNone/>
            </a:pPr>
            <a:r>
              <a:rPr lang="en-PH" sz="24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TIP: Managers tell programming staff to </a:t>
            </a:r>
            <a:r>
              <a:rPr lang="en-PH" sz="2400" i="1" u="sng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IGNORE irreproducible reports</a:t>
            </a:r>
            <a:r>
              <a:rPr lang="en-PH" sz="24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or those that do not describe the problem clearly.</a:t>
            </a:r>
          </a:p>
          <a:p>
            <a:pPr marL="320040" lvl="1" indent="0">
              <a:buNone/>
            </a:pPr>
            <a:endParaRPr lang="en-PH" sz="2400" i="1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PH" sz="2400" dirty="0" smtClean="0">
                <a:latin typeface="Arial Rounded MT Bold" panose="020F0704030504030204" pitchFamily="34" charset="0"/>
              </a:rPr>
              <a:t>Describe the problem such that it </a:t>
            </a:r>
            <a:r>
              <a:rPr lang="en-PH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allows the programmer to recreate</a:t>
            </a:r>
            <a:r>
              <a:rPr lang="en-PH" sz="2400" dirty="0" smtClean="0">
                <a:latin typeface="Arial Rounded MT Bold" panose="020F0704030504030204" pitchFamily="34" charset="0"/>
              </a:rPr>
              <a:t> the bug. </a:t>
            </a:r>
          </a:p>
          <a:p>
            <a:pPr lvl="2"/>
            <a:r>
              <a:rPr lang="en-PH" sz="2400" dirty="0" smtClean="0">
                <a:latin typeface="Arial Rounded MT Bold" panose="020F0704030504030204" pitchFamily="34" charset="0"/>
              </a:rPr>
              <a:t>Convinces the programmer that the problem exists</a:t>
            </a:r>
          </a:p>
          <a:p>
            <a:pPr lvl="2"/>
            <a:r>
              <a:rPr lang="en-PH" sz="2400" dirty="0" smtClean="0">
                <a:latin typeface="Arial Rounded MT Bold" panose="020F0704030504030204" pitchFamily="34" charset="0"/>
              </a:rPr>
              <a:t>Helps the programmer in debugging</a:t>
            </a:r>
            <a:endParaRPr lang="en-PH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174</TotalTime>
  <Words>888</Words>
  <Application>Microsoft Office PowerPoint</Application>
  <PresentationFormat>On-screen Show (4:3)</PresentationFormat>
  <Paragraphs>117</Paragraphs>
  <Slides>24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Software Testing</vt:lpstr>
      <vt:lpstr>Checkpoint</vt:lpstr>
      <vt:lpstr>Objective of Writing Problem Reports</vt:lpstr>
      <vt:lpstr>Checkpoint</vt:lpstr>
      <vt:lpstr>Characteristics of a Good Report</vt:lpstr>
      <vt:lpstr>Effective Writing Style for Problem Reports</vt:lpstr>
      <vt:lpstr>Effective Writing Style for Problem Reports</vt:lpstr>
      <vt:lpstr>Effective Writing Style for Problem Reports</vt:lpstr>
      <vt:lpstr>Effective Writing Style for Problem Reports</vt:lpstr>
      <vt:lpstr>Effective Writing Style for Problem Reports</vt:lpstr>
      <vt:lpstr>Checkpoint</vt:lpstr>
      <vt:lpstr>Analysing bugs that can be recreated</vt:lpstr>
      <vt:lpstr>Analysing bugs that can be recreated</vt:lpstr>
      <vt:lpstr>Analysing bugs that can be recreated</vt:lpstr>
      <vt:lpstr>Analysing bugs that can be recreated</vt:lpstr>
      <vt:lpstr>Analysing bugs that can be recreated</vt:lpstr>
      <vt:lpstr>Analysing bugs that can be recreated</vt:lpstr>
      <vt:lpstr>Analysing bugs that can be recreated</vt:lpstr>
      <vt:lpstr>End</vt:lpstr>
      <vt:lpstr>Next Meeting: Reflection on Iteration 1</vt:lpstr>
      <vt:lpstr>Next Meeting: Reflection on Iteration 1</vt:lpstr>
      <vt:lpstr>Next Meeting: Reflection on Iteration 1</vt:lpstr>
      <vt:lpstr>Next Meeting: Reflection on Iteration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Chelsea</dc:creator>
  <cp:lastModifiedBy>Briane</cp:lastModifiedBy>
  <cp:revision>15</cp:revision>
  <dcterms:created xsi:type="dcterms:W3CDTF">2014-03-04T16:40:01Z</dcterms:created>
  <dcterms:modified xsi:type="dcterms:W3CDTF">2014-11-11T01:18:17Z</dcterms:modified>
</cp:coreProperties>
</file>