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341" r:id="rId2"/>
    <p:sldId id="342" r:id="rId3"/>
    <p:sldId id="343" r:id="rId4"/>
    <p:sldId id="327"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259" r:id="rId37"/>
    <p:sldId id="309"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9" autoAdjust="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8BB1E-B2ED-42B9-ACCD-8EC12394FE15}"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PH"/>
        </a:p>
      </dgm:t>
    </dgm:pt>
    <dgm:pt modelId="{C8106C6F-8AFF-4868-AD0E-B73D6CF2BC98}">
      <dgm:prSet phldrT="[Text]"/>
      <dgm:spPr/>
      <dgm:t>
        <a:bodyPr/>
        <a:lstStyle/>
        <a:p>
          <a:r>
            <a:rPr lang="en-PH" b="1" dirty="0" smtClean="0"/>
            <a:t>Requirements Engineering</a:t>
          </a:r>
          <a:endParaRPr lang="en-PH" b="1" dirty="0"/>
        </a:p>
      </dgm:t>
    </dgm:pt>
    <dgm:pt modelId="{4BD7C7BD-FB02-4B48-A3F3-B12C1F5BA818}" type="parTrans" cxnId="{1767B8D9-B4B2-45C7-9A67-5CAB1F4B4581}">
      <dgm:prSet/>
      <dgm:spPr/>
      <dgm:t>
        <a:bodyPr/>
        <a:lstStyle/>
        <a:p>
          <a:endParaRPr lang="en-PH" b="1"/>
        </a:p>
      </dgm:t>
    </dgm:pt>
    <dgm:pt modelId="{32E0FE64-96D8-41B6-856F-AFFD5BA7309D}" type="sibTrans" cxnId="{1767B8D9-B4B2-45C7-9A67-5CAB1F4B4581}">
      <dgm:prSet/>
      <dgm:spPr/>
      <dgm:t>
        <a:bodyPr/>
        <a:lstStyle/>
        <a:p>
          <a:endParaRPr lang="en-PH" b="1"/>
        </a:p>
      </dgm:t>
    </dgm:pt>
    <dgm:pt modelId="{DB162860-F22B-4FA3-949A-562B9544AF67}">
      <dgm:prSet phldrT="[Text]"/>
      <dgm:spPr/>
      <dgm:t>
        <a:bodyPr/>
        <a:lstStyle/>
        <a:p>
          <a:r>
            <a:rPr lang="en-PH" b="1" dirty="0" smtClean="0"/>
            <a:t>Software Design</a:t>
          </a:r>
          <a:endParaRPr lang="en-PH" b="1" dirty="0"/>
        </a:p>
      </dgm:t>
    </dgm:pt>
    <dgm:pt modelId="{0F43069B-75E0-4AE6-B1E0-46E5D1E3C395}" type="parTrans" cxnId="{01153FDB-DAA2-460F-857C-3C95E2F32C0B}">
      <dgm:prSet/>
      <dgm:spPr/>
      <dgm:t>
        <a:bodyPr/>
        <a:lstStyle/>
        <a:p>
          <a:endParaRPr lang="en-PH" b="1"/>
        </a:p>
      </dgm:t>
    </dgm:pt>
    <dgm:pt modelId="{BC97A512-61C7-4438-A633-B46FAE7410C2}" type="sibTrans" cxnId="{01153FDB-DAA2-460F-857C-3C95E2F32C0B}">
      <dgm:prSet/>
      <dgm:spPr/>
      <dgm:t>
        <a:bodyPr/>
        <a:lstStyle/>
        <a:p>
          <a:endParaRPr lang="en-PH" b="1"/>
        </a:p>
      </dgm:t>
    </dgm:pt>
    <dgm:pt modelId="{C680C60B-EEF4-43A1-925B-05B6A9457F6F}">
      <dgm:prSet phldrT="[Text]"/>
      <dgm:spPr/>
      <dgm:t>
        <a:bodyPr/>
        <a:lstStyle/>
        <a:p>
          <a:r>
            <a:rPr lang="en-PH" b="1" dirty="0" smtClean="0"/>
            <a:t>Software Verification &amp; Validation</a:t>
          </a:r>
          <a:endParaRPr lang="en-PH" b="1" dirty="0"/>
        </a:p>
      </dgm:t>
    </dgm:pt>
    <dgm:pt modelId="{3074CF38-B043-47BD-9BCC-54D167B58896}" type="parTrans" cxnId="{44045EE2-74BF-4F73-A87F-4A5CA307B1C2}">
      <dgm:prSet/>
      <dgm:spPr/>
      <dgm:t>
        <a:bodyPr/>
        <a:lstStyle/>
        <a:p>
          <a:endParaRPr lang="en-PH" b="1"/>
        </a:p>
      </dgm:t>
    </dgm:pt>
    <dgm:pt modelId="{6AE1B3E9-E5B9-449D-BD62-D9278F7B9563}" type="sibTrans" cxnId="{44045EE2-74BF-4F73-A87F-4A5CA307B1C2}">
      <dgm:prSet/>
      <dgm:spPr/>
      <dgm:t>
        <a:bodyPr/>
        <a:lstStyle/>
        <a:p>
          <a:endParaRPr lang="en-PH" b="1"/>
        </a:p>
      </dgm:t>
    </dgm:pt>
    <dgm:pt modelId="{A987BBA5-8EAA-4878-9D52-BA145304089A}">
      <dgm:prSet phldrT="[Text]"/>
      <dgm:spPr/>
      <dgm:t>
        <a:bodyPr/>
        <a:lstStyle/>
        <a:p>
          <a:r>
            <a:rPr lang="en-PH" b="1" dirty="0" smtClean="0"/>
            <a:t>Software Construction</a:t>
          </a:r>
          <a:endParaRPr lang="en-PH" b="1" dirty="0"/>
        </a:p>
      </dgm:t>
    </dgm:pt>
    <dgm:pt modelId="{17C223A3-7885-44A1-A31F-4B04A22A6FF5}" type="parTrans" cxnId="{0BFA97B9-690D-44E5-A63E-659F48C71D14}">
      <dgm:prSet/>
      <dgm:spPr/>
      <dgm:t>
        <a:bodyPr/>
        <a:lstStyle/>
        <a:p>
          <a:endParaRPr lang="en-PH" b="1"/>
        </a:p>
      </dgm:t>
    </dgm:pt>
    <dgm:pt modelId="{7C994933-0147-455C-A161-61F1B45E0F6E}" type="sibTrans" cxnId="{0BFA97B9-690D-44E5-A63E-659F48C71D14}">
      <dgm:prSet/>
      <dgm:spPr/>
      <dgm:t>
        <a:bodyPr/>
        <a:lstStyle/>
        <a:p>
          <a:endParaRPr lang="en-PH" b="1"/>
        </a:p>
      </dgm:t>
    </dgm:pt>
    <dgm:pt modelId="{AAFEC2CF-DA8B-4448-B285-ED5B72783E41}">
      <dgm:prSet phldrT="[Text]"/>
      <dgm:spPr/>
      <dgm:t>
        <a:bodyPr/>
        <a:lstStyle/>
        <a:p>
          <a:r>
            <a:rPr lang="en-PH" b="1" dirty="0" smtClean="0"/>
            <a:t>Software Maintenance</a:t>
          </a:r>
          <a:endParaRPr lang="en-PH" b="1" dirty="0"/>
        </a:p>
      </dgm:t>
    </dgm:pt>
    <dgm:pt modelId="{DA5122F4-8EB6-4508-AC0A-C99186494964}" type="parTrans" cxnId="{CB8B78B7-6878-44E9-B218-7FCC54B4A555}">
      <dgm:prSet/>
      <dgm:spPr/>
      <dgm:t>
        <a:bodyPr/>
        <a:lstStyle/>
        <a:p>
          <a:endParaRPr lang="en-PH" b="1"/>
        </a:p>
      </dgm:t>
    </dgm:pt>
    <dgm:pt modelId="{C9D7C69E-F8A4-4556-B07B-9CDE735CAD94}" type="sibTrans" cxnId="{CB8B78B7-6878-44E9-B218-7FCC54B4A555}">
      <dgm:prSet/>
      <dgm:spPr/>
      <dgm:t>
        <a:bodyPr/>
        <a:lstStyle/>
        <a:p>
          <a:endParaRPr lang="en-PH" b="1"/>
        </a:p>
      </dgm:t>
    </dgm:pt>
    <dgm:pt modelId="{FF474F0C-D140-4822-B036-8BCFC3D3F3DC}" type="pres">
      <dgm:prSet presAssocID="{C128BB1E-B2ED-42B9-ACCD-8EC12394FE15}" presName="outerComposite" presStyleCnt="0">
        <dgm:presLayoutVars>
          <dgm:chMax val="5"/>
          <dgm:dir/>
          <dgm:resizeHandles val="exact"/>
        </dgm:presLayoutVars>
      </dgm:prSet>
      <dgm:spPr/>
    </dgm:pt>
    <dgm:pt modelId="{9DC71DEB-F71E-4B97-AA08-2607621C86C7}" type="pres">
      <dgm:prSet presAssocID="{C128BB1E-B2ED-42B9-ACCD-8EC12394FE15}" presName="dummyMaxCanvas" presStyleCnt="0">
        <dgm:presLayoutVars/>
      </dgm:prSet>
      <dgm:spPr/>
    </dgm:pt>
    <dgm:pt modelId="{FA786ED4-A544-497B-AAE1-E648B112FFB5}" type="pres">
      <dgm:prSet presAssocID="{C128BB1E-B2ED-42B9-ACCD-8EC12394FE15}" presName="FiveNodes_1" presStyleLbl="node1" presStyleIdx="0" presStyleCnt="5">
        <dgm:presLayoutVars>
          <dgm:bulletEnabled val="1"/>
        </dgm:presLayoutVars>
      </dgm:prSet>
      <dgm:spPr/>
    </dgm:pt>
    <dgm:pt modelId="{3A854EF4-656F-46C8-B366-5BF335C7FF87}" type="pres">
      <dgm:prSet presAssocID="{C128BB1E-B2ED-42B9-ACCD-8EC12394FE15}" presName="FiveNodes_2" presStyleLbl="node1" presStyleIdx="1" presStyleCnt="5">
        <dgm:presLayoutVars>
          <dgm:bulletEnabled val="1"/>
        </dgm:presLayoutVars>
      </dgm:prSet>
      <dgm:spPr/>
    </dgm:pt>
    <dgm:pt modelId="{E248F6E4-E575-447A-840E-9425C613651B}" type="pres">
      <dgm:prSet presAssocID="{C128BB1E-B2ED-42B9-ACCD-8EC12394FE15}" presName="FiveNodes_3" presStyleLbl="node1" presStyleIdx="2" presStyleCnt="5">
        <dgm:presLayoutVars>
          <dgm:bulletEnabled val="1"/>
        </dgm:presLayoutVars>
      </dgm:prSet>
      <dgm:spPr/>
    </dgm:pt>
    <dgm:pt modelId="{2CE1B861-16F8-4669-9F7F-A8DEBC988586}" type="pres">
      <dgm:prSet presAssocID="{C128BB1E-B2ED-42B9-ACCD-8EC12394FE15}" presName="FiveNodes_4" presStyleLbl="node1" presStyleIdx="3" presStyleCnt="5">
        <dgm:presLayoutVars>
          <dgm:bulletEnabled val="1"/>
        </dgm:presLayoutVars>
      </dgm:prSet>
      <dgm:spPr/>
    </dgm:pt>
    <dgm:pt modelId="{D07AF3D7-386A-4387-A740-9CB53ACDF8C8}" type="pres">
      <dgm:prSet presAssocID="{C128BB1E-B2ED-42B9-ACCD-8EC12394FE15}" presName="FiveNodes_5" presStyleLbl="node1" presStyleIdx="4" presStyleCnt="5">
        <dgm:presLayoutVars>
          <dgm:bulletEnabled val="1"/>
        </dgm:presLayoutVars>
      </dgm:prSet>
      <dgm:spPr/>
    </dgm:pt>
    <dgm:pt modelId="{E23A2DB6-4BEA-4589-A804-6BE3B4378453}" type="pres">
      <dgm:prSet presAssocID="{C128BB1E-B2ED-42B9-ACCD-8EC12394FE15}" presName="FiveConn_1-2" presStyleLbl="fgAccFollowNode1" presStyleIdx="0" presStyleCnt="4">
        <dgm:presLayoutVars>
          <dgm:bulletEnabled val="1"/>
        </dgm:presLayoutVars>
      </dgm:prSet>
      <dgm:spPr/>
    </dgm:pt>
    <dgm:pt modelId="{931728D9-4CE5-4CE5-A7A9-531A742A53A1}" type="pres">
      <dgm:prSet presAssocID="{C128BB1E-B2ED-42B9-ACCD-8EC12394FE15}" presName="FiveConn_2-3" presStyleLbl="fgAccFollowNode1" presStyleIdx="1" presStyleCnt="4">
        <dgm:presLayoutVars>
          <dgm:bulletEnabled val="1"/>
        </dgm:presLayoutVars>
      </dgm:prSet>
      <dgm:spPr/>
    </dgm:pt>
    <dgm:pt modelId="{726D81B9-5A4F-431E-82C8-389C01DEE632}" type="pres">
      <dgm:prSet presAssocID="{C128BB1E-B2ED-42B9-ACCD-8EC12394FE15}" presName="FiveConn_3-4" presStyleLbl="fgAccFollowNode1" presStyleIdx="2" presStyleCnt="4">
        <dgm:presLayoutVars>
          <dgm:bulletEnabled val="1"/>
        </dgm:presLayoutVars>
      </dgm:prSet>
      <dgm:spPr/>
    </dgm:pt>
    <dgm:pt modelId="{4407F5C8-4099-44A9-8D61-3D8A0CCC4265}" type="pres">
      <dgm:prSet presAssocID="{C128BB1E-B2ED-42B9-ACCD-8EC12394FE15}" presName="FiveConn_4-5" presStyleLbl="fgAccFollowNode1" presStyleIdx="3" presStyleCnt="4">
        <dgm:presLayoutVars>
          <dgm:bulletEnabled val="1"/>
        </dgm:presLayoutVars>
      </dgm:prSet>
      <dgm:spPr/>
    </dgm:pt>
    <dgm:pt modelId="{353A3A2B-2A64-4370-8995-6F863AF1F3E5}" type="pres">
      <dgm:prSet presAssocID="{C128BB1E-B2ED-42B9-ACCD-8EC12394FE15}" presName="FiveNodes_1_text" presStyleLbl="node1" presStyleIdx="4" presStyleCnt="5">
        <dgm:presLayoutVars>
          <dgm:bulletEnabled val="1"/>
        </dgm:presLayoutVars>
      </dgm:prSet>
      <dgm:spPr/>
    </dgm:pt>
    <dgm:pt modelId="{738004A3-451A-4FF4-99E5-A5DA8DC2C8A9}" type="pres">
      <dgm:prSet presAssocID="{C128BB1E-B2ED-42B9-ACCD-8EC12394FE15}" presName="FiveNodes_2_text" presStyleLbl="node1" presStyleIdx="4" presStyleCnt="5">
        <dgm:presLayoutVars>
          <dgm:bulletEnabled val="1"/>
        </dgm:presLayoutVars>
      </dgm:prSet>
      <dgm:spPr/>
    </dgm:pt>
    <dgm:pt modelId="{BC18DFFD-A8E2-476A-A6D3-2B3E4EAFFEAC}" type="pres">
      <dgm:prSet presAssocID="{C128BB1E-B2ED-42B9-ACCD-8EC12394FE15}" presName="FiveNodes_3_text" presStyleLbl="node1" presStyleIdx="4" presStyleCnt="5">
        <dgm:presLayoutVars>
          <dgm:bulletEnabled val="1"/>
        </dgm:presLayoutVars>
      </dgm:prSet>
      <dgm:spPr/>
    </dgm:pt>
    <dgm:pt modelId="{054317DD-C8B7-47C8-832A-1586C091324C}" type="pres">
      <dgm:prSet presAssocID="{C128BB1E-B2ED-42B9-ACCD-8EC12394FE15}" presName="FiveNodes_4_text" presStyleLbl="node1" presStyleIdx="4" presStyleCnt="5">
        <dgm:presLayoutVars>
          <dgm:bulletEnabled val="1"/>
        </dgm:presLayoutVars>
      </dgm:prSet>
      <dgm:spPr/>
    </dgm:pt>
    <dgm:pt modelId="{3CF91651-72B8-466C-A05F-E46241388962}" type="pres">
      <dgm:prSet presAssocID="{C128BB1E-B2ED-42B9-ACCD-8EC12394FE15}" presName="FiveNodes_5_text" presStyleLbl="node1" presStyleIdx="4" presStyleCnt="5">
        <dgm:presLayoutVars>
          <dgm:bulletEnabled val="1"/>
        </dgm:presLayoutVars>
      </dgm:prSet>
      <dgm:spPr/>
    </dgm:pt>
  </dgm:ptLst>
  <dgm:cxnLst>
    <dgm:cxn modelId="{F2B67940-9A65-4D9C-AA96-E1A98F84ADC9}" type="presOf" srcId="{C8106C6F-8AFF-4868-AD0E-B73D6CF2BC98}" destId="{FA786ED4-A544-497B-AAE1-E648B112FFB5}" srcOrd="0" destOrd="0" presId="urn:microsoft.com/office/officeart/2005/8/layout/vProcess5"/>
    <dgm:cxn modelId="{A14E212B-D6B9-4929-B534-DA437FFBDD99}" type="presOf" srcId="{7C994933-0147-455C-A161-61F1B45E0F6E}" destId="{726D81B9-5A4F-431E-82C8-389C01DEE632}" srcOrd="0" destOrd="0" presId="urn:microsoft.com/office/officeart/2005/8/layout/vProcess5"/>
    <dgm:cxn modelId="{D30F471E-7046-4D54-B2F3-1CCF9453931C}" type="presOf" srcId="{AAFEC2CF-DA8B-4448-B285-ED5B72783E41}" destId="{3CF91651-72B8-466C-A05F-E46241388962}" srcOrd="1" destOrd="0" presId="urn:microsoft.com/office/officeart/2005/8/layout/vProcess5"/>
    <dgm:cxn modelId="{14DB2040-2781-4919-A2D0-7BF188029FE7}" type="presOf" srcId="{AAFEC2CF-DA8B-4448-B285-ED5B72783E41}" destId="{D07AF3D7-386A-4387-A740-9CB53ACDF8C8}" srcOrd="0" destOrd="0" presId="urn:microsoft.com/office/officeart/2005/8/layout/vProcess5"/>
    <dgm:cxn modelId="{8B2ED1BD-608C-46E8-AB86-D0F26F397538}" type="presOf" srcId="{C128BB1E-B2ED-42B9-ACCD-8EC12394FE15}" destId="{FF474F0C-D140-4822-B036-8BCFC3D3F3DC}" srcOrd="0" destOrd="0" presId="urn:microsoft.com/office/officeart/2005/8/layout/vProcess5"/>
    <dgm:cxn modelId="{01153FDB-DAA2-460F-857C-3C95E2F32C0B}" srcId="{C128BB1E-B2ED-42B9-ACCD-8EC12394FE15}" destId="{DB162860-F22B-4FA3-949A-562B9544AF67}" srcOrd="1" destOrd="0" parTransId="{0F43069B-75E0-4AE6-B1E0-46E5D1E3C395}" sibTransId="{BC97A512-61C7-4438-A633-B46FAE7410C2}"/>
    <dgm:cxn modelId="{0BFA97B9-690D-44E5-A63E-659F48C71D14}" srcId="{C128BB1E-B2ED-42B9-ACCD-8EC12394FE15}" destId="{A987BBA5-8EAA-4878-9D52-BA145304089A}" srcOrd="2" destOrd="0" parTransId="{17C223A3-7885-44A1-A31F-4B04A22A6FF5}" sibTransId="{7C994933-0147-455C-A161-61F1B45E0F6E}"/>
    <dgm:cxn modelId="{44045EE2-74BF-4F73-A87F-4A5CA307B1C2}" srcId="{C128BB1E-B2ED-42B9-ACCD-8EC12394FE15}" destId="{C680C60B-EEF4-43A1-925B-05B6A9457F6F}" srcOrd="3" destOrd="0" parTransId="{3074CF38-B043-47BD-9BCC-54D167B58896}" sibTransId="{6AE1B3E9-E5B9-449D-BD62-D9278F7B9563}"/>
    <dgm:cxn modelId="{20461931-950C-4517-A917-ADAC500D4BD2}" type="presOf" srcId="{DB162860-F22B-4FA3-949A-562B9544AF67}" destId="{738004A3-451A-4FF4-99E5-A5DA8DC2C8A9}" srcOrd="1" destOrd="0" presId="urn:microsoft.com/office/officeart/2005/8/layout/vProcess5"/>
    <dgm:cxn modelId="{CB8B78B7-6878-44E9-B218-7FCC54B4A555}" srcId="{C128BB1E-B2ED-42B9-ACCD-8EC12394FE15}" destId="{AAFEC2CF-DA8B-4448-B285-ED5B72783E41}" srcOrd="4" destOrd="0" parTransId="{DA5122F4-8EB6-4508-AC0A-C99186494964}" sibTransId="{C9D7C69E-F8A4-4556-B07B-9CDE735CAD94}"/>
    <dgm:cxn modelId="{53D91A9C-5955-4B1E-97EC-0157C4EAECE0}" type="presOf" srcId="{BC97A512-61C7-4438-A633-B46FAE7410C2}" destId="{931728D9-4CE5-4CE5-A7A9-531A742A53A1}" srcOrd="0" destOrd="0" presId="urn:microsoft.com/office/officeart/2005/8/layout/vProcess5"/>
    <dgm:cxn modelId="{4B941C71-2475-41B6-B446-602AE1D634D9}" type="presOf" srcId="{DB162860-F22B-4FA3-949A-562B9544AF67}" destId="{3A854EF4-656F-46C8-B366-5BF335C7FF87}" srcOrd="0" destOrd="0" presId="urn:microsoft.com/office/officeart/2005/8/layout/vProcess5"/>
    <dgm:cxn modelId="{69984E35-2B01-4BCC-B32C-FC9793598676}" type="presOf" srcId="{6AE1B3E9-E5B9-449D-BD62-D9278F7B9563}" destId="{4407F5C8-4099-44A9-8D61-3D8A0CCC4265}" srcOrd="0" destOrd="0" presId="urn:microsoft.com/office/officeart/2005/8/layout/vProcess5"/>
    <dgm:cxn modelId="{1767B8D9-B4B2-45C7-9A67-5CAB1F4B4581}" srcId="{C128BB1E-B2ED-42B9-ACCD-8EC12394FE15}" destId="{C8106C6F-8AFF-4868-AD0E-B73D6CF2BC98}" srcOrd="0" destOrd="0" parTransId="{4BD7C7BD-FB02-4B48-A3F3-B12C1F5BA818}" sibTransId="{32E0FE64-96D8-41B6-856F-AFFD5BA7309D}"/>
    <dgm:cxn modelId="{0ECEFBFB-4A87-447F-8C73-825FF0E50163}" type="presOf" srcId="{C680C60B-EEF4-43A1-925B-05B6A9457F6F}" destId="{2CE1B861-16F8-4669-9F7F-A8DEBC988586}" srcOrd="0" destOrd="0" presId="urn:microsoft.com/office/officeart/2005/8/layout/vProcess5"/>
    <dgm:cxn modelId="{D30F4178-7BC1-42E7-9C34-801C307E5FC9}" type="presOf" srcId="{A987BBA5-8EAA-4878-9D52-BA145304089A}" destId="{BC18DFFD-A8E2-476A-A6D3-2B3E4EAFFEAC}" srcOrd="1" destOrd="0" presId="urn:microsoft.com/office/officeart/2005/8/layout/vProcess5"/>
    <dgm:cxn modelId="{263FFE71-769A-4FD6-8309-4105C639290C}" type="presOf" srcId="{C680C60B-EEF4-43A1-925B-05B6A9457F6F}" destId="{054317DD-C8B7-47C8-832A-1586C091324C}" srcOrd="1" destOrd="0" presId="urn:microsoft.com/office/officeart/2005/8/layout/vProcess5"/>
    <dgm:cxn modelId="{6E0F6779-D68D-43D6-9D11-48968220FF30}" type="presOf" srcId="{A987BBA5-8EAA-4878-9D52-BA145304089A}" destId="{E248F6E4-E575-447A-840E-9425C613651B}" srcOrd="0" destOrd="0" presId="urn:microsoft.com/office/officeart/2005/8/layout/vProcess5"/>
    <dgm:cxn modelId="{7D441F44-EA1B-4446-B25F-30FA3D0EAB0B}" type="presOf" srcId="{C8106C6F-8AFF-4868-AD0E-B73D6CF2BC98}" destId="{353A3A2B-2A64-4370-8995-6F863AF1F3E5}" srcOrd="1" destOrd="0" presId="urn:microsoft.com/office/officeart/2005/8/layout/vProcess5"/>
    <dgm:cxn modelId="{F3511AF4-E31F-46CB-AF19-396FD54C0A5D}" type="presOf" srcId="{32E0FE64-96D8-41B6-856F-AFFD5BA7309D}" destId="{E23A2DB6-4BEA-4589-A804-6BE3B4378453}" srcOrd="0" destOrd="0" presId="urn:microsoft.com/office/officeart/2005/8/layout/vProcess5"/>
    <dgm:cxn modelId="{008380B7-C4F3-473F-A9D2-A6B73CBFF9D1}" type="presParOf" srcId="{FF474F0C-D140-4822-B036-8BCFC3D3F3DC}" destId="{9DC71DEB-F71E-4B97-AA08-2607621C86C7}" srcOrd="0" destOrd="0" presId="urn:microsoft.com/office/officeart/2005/8/layout/vProcess5"/>
    <dgm:cxn modelId="{C0CD8AA3-EF4F-469A-9BDF-64963494343C}" type="presParOf" srcId="{FF474F0C-D140-4822-B036-8BCFC3D3F3DC}" destId="{FA786ED4-A544-497B-AAE1-E648B112FFB5}" srcOrd="1" destOrd="0" presId="urn:microsoft.com/office/officeart/2005/8/layout/vProcess5"/>
    <dgm:cxn modelId="{957DD223-A5C2-4CFE-96A3-9F9254E06F0A}" type="presParOf" srcId="{FF474F0C-D140-4822-B036-8BCFC3D3F3DC}" destId="{3A854EF4-656F-46C8-B366-5BF335C7FF87}" srcOrd="2" destOrd="0" presId="urn:microsoft.com/office/officeart/2005/8/layout/vProcess5"/>
    <dgm:cxn modelId="{2D8F2384-D288-4B7D-AB2E-F13540CA7C3A}" type="presParOf" srcId="{FF474F0C-D140-4822-B036-8BCFC3D3F3DC}" destId="{E248F6E4-E575-447A-840E-9425C613651B}" srcOrd="3" destOrd="0" presId="urn:microsoft.com/office/officeart/2005/8/layout/vProcess5"/>
    <dgm:cxn modelId="{BEC776BD-0284-4E41-B673-457BA20CCEF1}" type="presParOf" srcId="{FF474F0C-D140-4822-B036-8BCFC3D3F3DC}" destId="{2CE1B861-16F8-4669-9F7F-A8DEBC988586}" srcOrd="4" destOrd="0" presId="urn:microsoft.com/office/officeart/2005/8/layout/vProcess5"/>
    <dgm:cxn modelId="{747C9C4D-DE8D-4C16-A5C7-67FF21E69AEE}" type="presParOf" srcId="{FF474F0C-D140-4822-B036-8BCFC3D3F3DC}" destId="{D07AF3D7-386A-4387-A740-9CB53ACDF8C8}" srcOrd="5" destOrd="0" presId="urn:microsoft.com/office/officeart/2005/8/layout/vProcess5"/>
    <dgm:cxn modelId="{00ED522A-A196-43F0-B706-24728F8FF1BC}" type="presParOf" srcId="{FF474F0C-D140-4822-B036-8BCFC3D3F3DC}" destId="{E23A2DB6-4BEA-4589-A804-6BE3B4378453}" srcOrd="6" destOrd="0" presId="urn:microsoft.com/office/officeart/2005/8/layout/vProcess5"/>
    <dgm:cxn modelId="{8E0E1701-49C9-4492-9E04-70794D8537C8}" type="presParOf" srcId="{FF474F0C-D140-4822-B036-8BCFC3D3F3DC}" destId="{931728D9-4CE5-4CE5-A7A9-531A742A53A1}" srcOrd="7" destOrd="0" presId="urn:microsoft.com/office/officeart/2005/8/layout/vProcess5"/>
    <dgm:cxn modelId="{5C2A2797-8B59-41FD-9AB8-879FDA3D6BE5}" type="presParOf" srcId="{FF474F0C-D140-4822-B036-8BCFC3D3F3DC}" destId="{726D81B9-5A4F-431E-82C8-389C01DEE632}" srcOrd="8" destOrd="0" presId="urn:microsoft.com/office/officeart/2005/8/layout/vProcess5"/>
    <dgm:cxn modelId="{348934E9-B520-43F2-99C7-64FD569A020B}" type="presParOf" srcId="{FF474F0C-D140-4822-B036-8BCFC3D3F3DC}" destId="{4407F5C8-4099-44A9-8D61-3D8A0CCC4265}" srcOrd="9" destOrd="0" presId="urn:microsoft.com/office/officeart/2005/8/layout/vProcess5"/>
    <dgm:cxn modelId="{A537E0D8-582B-4D84-A95C-4C4ABB649DA2}" type="presParOf" srcId="{FF474F0C-D140-4822-B036-8BCFC3D3F3DC}" destId="{353A3A2B-2A64-4370-8995-6F863AF1F3E5}" srcOrd="10" destOrd="0" presId="urn:microsoft.com/office/officeart/2005/8/layout/vProcess5"/>
    <dgm:cxn modelId="{B9EAA73A-15D2-4C44-B579-8B93B0F0032A}" type="presParOf" srcId="{FF474F0C-D140-4822-B036-8BCFC3D3F3DC}" destId="{738004A3-451A-4FF4-99E5-A5DA8DC2C8A9}" srcOrd="11" destOrd="0" presId="urn:microsoft.com/office/officeart/2005/8/layout/vProcess5"/>
    <dgm:cxn modelId="{BCC2D4BB-1D67-4710-9CDE-DA777358F023}" type="presParOf" srcId="{FF474F0C-D140-4822-B036-8BCFC3D3F3DC}" destId="{BC18DFFD-A8E2-476A-A6D3-2B3E4EAFFEAC}" srcOrd="12" destOrd="0" presId="urn:microsoft.com/office/officeart/2005/8/layout/vProcess5"/>
    <dgm:cxn modelId="{C3096BF0-2B18-495E-90DF-3DFCA824A424}" type="presParOf" srcId="{FF474F0C-D140-4822-B036-8BCFC3D3F3DC}" destId="{054317DD-C8B7-47C8-832A-1586C091324C}" srcOrd="13" destOrd="0" presId="urn:microsoft.com/office/officeart/2005/8/layout/vProcess5"/>
    <dgm:cxn modelId="{96318265-A1CF-46EB-8F3A-AE34421BE006}" type="presParOf" srcId="{FF474F0C-D140-4822-B036-8BCFC3D3F3DC}" destId="{3CF91651-72B8-466C-A05F-E4624138896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86ED4-A544-497B-AAE1-E648B112FFB5}">
      <dsp:nvSpPr>
        <dsp:cNvPr id="0" name=""/>
        <dsp:cNvSpPr/>
      </dsp:nvSpPr>
      <dsp:spPr>
        <a:xfrm>
          <a:off x="0" y="0"/>
          <a:ext cx="6336792" cy="814673"/>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PH" sz="2400" b="1" kern="1200" dirty="0" smtClean="0"/>
            <a:t>Requirements Engineering</a:t>
          </a:r>
          <a:endParaRPr lang="en-PH" sz="2400" b="1" kern="1200" dirty="0"/>
        </a:p>
      </dsp:txBody>
      <dsp:txXfrm>
        <a:off x="23861" y="23861"/>
        <a:ext cx="5362379" cy="766951"/>
      </dsp:txXfrm>
    </dsp:sp>
    <dsp:sp modelId="{3A854EF4-656F-46C8-B366-5BF335C7FF87}">
      <dsp:nvSpPr>
        <dsp:cNvPr id="0" name=""/>
        <dsp:cNvSpPr/>
      </dsp:nvSpPr>
      <dsp:spPr>
        <a:xfrm>
          <a:off x="473202" y="927822"/>
          <a:ext cx="6336792" cy="814673"/>
        </a:xfrm>
        <a:prstGeom prst="roundRect">
          <a:avLst>
            <a:gd name="adj" fmla="val 10000"/>
          </a:avLst>
        </a:prstGeom>
        <a:gradFill rotWithShape="0">
          <a:gsLst>
            <a:gs pos="0">
              <a:schemeClr val="accent2">
                <a:hueOff val="-184307"/>
                <a:satOff val="22167"/>
                <a:lumOff val="2549"/>
                <a:alphaOff val="0"/>
                <a:shade val="15000"/>
                <a:satMod val="180000"/>
              </a:schemeClr>
            </a:gs>
            <a:gs pos="50000">
              <a:schemeClr val="accent2">
                <a:hueOff val="-184307"/>
                <a:satOff val="22167"/>
                <a:lumOff val="2549"/>
                <a:alphaOff val="0"/>
                <a:shade val="45000"/>
                <a:satMod val="170000"/>
              </a:schemeClr>
            </a:gs>
            <a:gs pos="70000">
              <a:schemeClr val="accent2">
                <a:hueOff val="-184307"/>
                <a:satOff val="22167"/>
                <a:lumOff val="2549"/>
                <a:alphaOff val="0"/>
                <a:tint val="99000"/>
                <a:shade val="65000"/>
                <a:satMod val="155000"/>
              </a:schemeClr>
            </a:gs>
            <a:gs pos="100000">
              <a:schemeClr val="accent2">
                <a:hueOff val="-184307"/>
                <a:satOff val="22167"/>
                <a:lumOff val="2549"/>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PH" sz="2400" b="1" kern="1200" dirty="0" smtClean="0"/>
            <a:t>Software Design</a:t>
          </a:r>
          <a:endParaRPr lang="en-PH" sz="2400" b="1" kern="1200" dirty="0"/>
        </a:p>
      </dsp:txBody>
      <dsp:txXfrm>
        <a:off x="497063" y="951683"/>
        <a:ext cx="5286330" cy="766951"/>
      </dsp:txXfrm>
    </dsp:sp>
    <dsp:sp modelId="{E248F6E4-E575-447A-840E-9425C613651B}">
      <dsp:nvSpPr>
        <dsp:cNvPr id="0" name=""/>
        <dsp:cNvSpPr/>
      </dsp:nvSpPr>
      <dsp:spPr>
        <a:xfrm>
          <a:off x="946404" y="1855644"/>
          <a:ext cx="6336792" cy="814673"/>
        </a:xfrm>
        <a:prstGeom prst="roundRect">
          <a:avLst>
            <a:gd name="adj" fmla="val 10000"/>
          </a:avLst>
        </a:prstGeom>
        <a:gradFill rotWithShape="0">
          <a:gsLst>
            <a:gs pos="0">
              <a:schemeClr val="accent2">
                <a:hueOff val="-368613"/>
                <a:satOff val="44335"/>
                <a:lumOff val="5098"/>
                <a:alphaOff val="0"/>
                <a:shade val="15000"/>
                <a:satMod val="180000"/>
              </a:schemeClr>
            </a:gs>
            <a:gs pos="50000">
              <a:schemeClr val="accent2">
                <a:hueOff val="-368613"/>
                <a:satOff val="44335"/>
                <a:lumOff val="5098"/>
                <a:alphaOff val="0"/>
                <a:shade val="45000"/>
                <a:satMod val="170000"/>
              </a:schemeClr>
            </a:gs>
            <a:gs pos="70000">
              <a:schemeClr val="accent2">
                <a:hueOff val="-368613"/>
                <a:satOff val="44335"/>
                <a:lumOff val="5098"/>
                <a:alphaOff val="0"/>
                <a:tint val="99000"/>
                <a:shade val="65000"/>
                <a:satMod val="155000"/>
              </a:schemeClr>
            </a:gs>
            <a:gs pos="100000">
              <a:schemeClr val="accent2">
                <a:hueOff val="-368613"/>
                <a:satOff val="44335"/>
                <a:lumOff val="509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PH" sz="2400" b="1" kern="1200" dirty="0" smtClean="0"/>
            <a:t>Software Construction</a:t>
          </a:r>
          <a:endParaRPr lang="en-PH" sz="2400" b="1" kern="1200" dirty="0"/>
        </a:p>
      </dsp:txBody>
      <dsp:txXfrm>
        <a:off x="970265" y="1879505"/>
        <a:ext cx="5286330" cy="766951"/>
      </dsp:txXfrm>
    </dsp:sp>
    <dsp:sp modelId="{2CE1B861-16F8-4669-9F7F-A8DEBC988586}">
      <dsp:nvSpPr>
        <dsp:cNvPr id="0" name=""/>
        <dsp:cNvSpPr/>
      </dsp:nvSpPr>
      <dsp:spPr>
        <a:xfrm>
          <a:off x="1419605" y="2783466"/>
          <a:ext cx="6336792" cy="814673"/>
        </a:xfrm>
        <a:prstGeom prst="roundRect">
          <a:avLst>
            <a:gd name="adj" fmla="val 10000"/>
          </a:avLst>
        </a:prstGeom>
        <a:gradFill rotWithShape="0">
          <a:gsLst>
            <a:gs pos="0">
              <a:schemeClr val="accent2">
                <a:hueOff val="-552920"/>
                <a:satOff val="66502"/>
                <a:lumOff val="7647"/>
                <a:alphaOff val="0"/>
                <a:shade val="15000"/>
                <a:satMod val="180000"/>
              </a:schemeClr>
            </a:gs>
            <a:gs pos="50000">
              <a:schemeClr val="accent2">
                <a:hueOff val="-552920"/>
                <a:satOff val="66502"/>
                <a:lumOff val="7647"/>
                <a:alphaOff val="0"/>
                <a:shade val="45000"/>
                <a:satMod val="170000"/>
              </a:schemeClr>
            </a:gs>
            <a:gs pos="70000">
              <a:schemeClr val="accent2">
                <a:hueOff val="-552920"/>
                <a:satOff val="66502"/>
                <a:lumOff val="7647"/>
                <a:alphaOff val="0"/>
                <a:tint val="99000"/>
                <a:shade val="65000"/>
                <a:satMod val="155000"/>
              </a:schemeClr>
            </a:gs>
            <a:gs pos="100000">
              <a:schemeClr val="accent2">
                <a:hueOff val="-552920"/>
                <a:satOff val="66502"/>
                <a:lumOff val="7647"/>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PH" sz="2400" b="1" kern="1200" dirty="0" smtClean="0"/>
            <a:t>Software Verification &amp; Validation</a:t>
          </a:r>
          <a:endParaRPr lang="en-PH" sz="2400" b="1" kern="1200" dirty="0"/>
        </a:p>
      </dsp:txBody>
      <dsp:txXfrm>
        <a:off x="1443466" y="2807327"/>
        <a:ext cx="5286330" cy="766951"/>
      </dsp:txXfrm>
    </dsp:sp>
    <dsp:sp modelId="{D07AF3D7-386A-4387-A740-9CB53ACDF8C8}">
      <dsp:nvSpPr>
        <dsp:cNvPr id="0" name=""/>
        <dsp:cNvSpPr/>
      </dsp:nvSpPr>
      <dsp:spPr>
        <a:xfrm>
          <a:off x="1892808" y="3711288"/>
          <a:ext cx="6336792" cy="814673"/>
        </a:xfrm>
        <a:prstGeom prst="roundRect">
          <a:avLst>
            <a:gd name="adj" fmla="val 10000"/>
          </a:avLst>
        </a:prstGeom>
        <a:gradFill rotWithShape="0">
          <a:gsLst>
            <a:gs pos="0">
              <a:schemeClr val="accent2">
                <a:hueOff val="-737226"/>
                <a:satOff val="88670"/>
                <a:lumOff val="10196"/>
                <a:alphaOff val="0"/>
                <a:shade val="15000"/>
                <a:satMod val="180000"/>
              </a:schemeClr>
            </a:gs>
            <a:gs pos="50000">
              <a:schemeClr val="accent2">
                <a:hueOff val="-737226"/>
                <a:satOff val="88670"/>
                <a:lumOff val="10196"/>
                <a:alphaOff val="0"/>
                <a:shade val="45000"/>
                <a:satMod val="170000"/>
              </a:schemeClr>
            </a:gs>
            <a:gs pos="70000">
              <a:schemeClr val="accent2">
                <a:hueOff val="-737226"/>
                <a:satOff val="88670"/>
                <a:lumOff val="10196"/>
                <a:alphaOff val="0"/>
                <a:tint val="99000"/>
                <a:shade val="65000"/>
                <a:satMod val="155000"/>
              </a:schemeClr>
            </a:gs>
            <a:gs pos="100000">
              <a:schemeClr val="accent2">
                <a:hueOff val="-737226"/>
                <a:satOff val="88670"/>
                <a:lumOff val="1019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PH" sz="2400" b="1" kern="1200" dirty="0" smtClean="0"/>
            <a:t>Software Maintenance</a:t>
          </a:r>
          <a:endParaRPr lang="en-PH" sz="2400" b="1" kern="1200" dirty="0"/>
        </a:p>
      </dsp:txBody>
      <dsp:txXfrm>
        <a:off x="1916669" y="3735149"/>
        <a:ext cx="5286330" cy="766951"/>
      </dsp:txXfrm>
    </dsp:sp>
    <dsp:sp modelId="{E23A2DB6-4BEA-4589-A804-6BE3B4378453}">
      <dsp:nvSpPr>
        <dsp:cNvPr id="0" name=""/>
        <dsp:cNvSpPr/>
      </dsp:nvSpPr>
      <dsp:spPr>
        <a:xfrm>
          <a:off x="5807254" y="595164"/>
          <a:ext cx="529537" cy="529537"/>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PH" sz="2400" b="1" kern="1200"/>
        </a:p>
      </dsp:txBody>
      <dsp:txXfrm>
        <a:off x="5926400" y="595164"/>
        <a:ext cx="291245" cy="398477"/>
      </dsp:txXfrm>
    </dsp:sp>
    <dsp:sp modelId="{931728D9-4CE5-4CE5-A7A9-531A742A53A1}">
      <dsp:nvSpPr>
        <dsp:cNvPr id="0" name=""/>
        <dsp:cNvSpPr/>
      </dsp:nvSpPr>
      <dsp:spPr>
        <a:xfrm>
          <a:off x="6280456" y="1522986"/>
          <a:ext cx="529537" cy="529537"/>
        </a:xfrm>
        <a:prstGeom prst="downArrow">
          <a:avLst>
            <a:gd name="adj1" fmla="val 55000"/>
            <a:gd name="adj2" fmla="val 45000"/>
          </a:avLst>
        </a:prstGeom>
        <a:solidFill>
          <a:schemeClr val="accent2">
            <a:tint val="40000"/>
            <a:alpha val="90000"/>
            <a:hueOff val="-507903"/>
            <a:satOff val="31956"/>
            <a:lumOff val="2343"/>
            <a:alphaOff val="0"/>
          </a:schemeClr>
        </a:solidFill>
        <a:ln w="9525" cap="flat" cmpd="sng" algn="ctr">
          <a:solidFill>
            <a:schemeClr val="accent2">
              <a:tint val="40000"/>
              <a:alpha val="90000"/>
              <a:hueOff val="-507903"/>
              <a:satOff val="31956"/>
              <a:lumOff val="23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PH" sz="2400" b="1" kern="1200"/>
        </a:p>
      </dsp:txBody>
      <dsp:txXfrm>
        <a:off x="6399602" y="1522986"/>
        <a:ext cx="291245" cy="398477"/>
      </dsp:txXfrm>
    </dsp:sp>
    <dsp:sp modelId="{726D81B9-5A4F-431E-82C8-389C01DEE632}">
      <dsp:nvSpPr>
        <dsp:cNvPr id="0" name=""/>
        <dsp:cNvSpPr/>
      </dsp:nvSpPr>
      <dsp:spPr>
        <a:xfrm>
          <a:off x="6753658" y="2437230"/>
          <a:ext cx="529537" cy="529537"/>
        </a:xfrm>
        <a:prstGeom prst="downArrow">
          <a:avLst>
            <a:gd name="adj1" fmla="val 55000"/>
            <a:gd name="adj2" fmla="val 45000"/>
          </a:avLst>
        </a:prstGeom>
        <a:solidFill>
          <a:schemeClr val="accent2">
            <a:tint val="40000"/>
            <a:alpha val="90000"/>
            <a:hueOff val="-1015806"/>
            <a:satOff val="63911"/>
            <a:lumOff val="4686"/>
            <a:alphaOff val="0"/>
          </a:schemeClr>
        </a:solidFill>
        <a:ln w="9525" cap="flat" cmpd="sng" algn="ctr">
          <a:solidFill>
            <a:schemeClr val="accent2">
              <a:tint val="40000"/>
              <a:alpha val="90000"/>
              <a:hueOff val="-1015806"/>
              <a:satOff val="63911"/>
              <a:lumOff val="4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PH" sz="2400" b="1" kern="1200"/>
        </a:p>
      </dsp:txBody>
      <dsp:txXfrm>
        <a:off x="6872804" y="2437230"/>
        <a:ext cx="291245" cy="398477"/>
      </dsp:txXfrm>
    </dsp:sp>
    <dsp:sp modelId="{4407F5C8-4099-44A9-8D61-3D8A0CCC4265}">
      <dsp:nvSpPr>
        <dsp:cNvPr id="0" name=""/>
        <dsp:cNvSpPr/>
      </dsp:nvSpPr>
      <dsp:spPr>
        <a:xfrm>
          <a:off x="7226860" y="3374104"/>
          <a:ext cx="529537" cy="529537"/>
        </a:xfrm>
        <a:prstGeom prst="downArrow">
          <a:avLst>
            <a:gd name="adj1" fmla="val 55000"/>
            <a:gd name="adj2" fmla="val 45000"/>
          </a:avLst>
        </a:prstGeom>
        <a:solidFill>
          <a:schemeClr val="accent2">
            <a:tint val="40000"/>
            <a:alpha val="90000"/>
            <a:hueOff val="-1523709"/>
            <a:satOff val="95867"/>
            <a:lumOff val="7029"/>
            <a:alphaOff val="0"/>
          </a:schemeClr>
        </a:solidFill>
        <a:ln w="9525" cap="flat" cmpd="sng" algn="ctr">
          <a:solidFill>
            <a:schemeClr val="accent2">
              <a:tint val="40000"/>
              <a:alpha val="90000"/>
              <a:hueOff val="-1523709"/>
              <a:satOff val="95867"/>
              <a:lumOff val="702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PH" sz="2400" b="1" kern="1200"/>
        </a:p>
      </dsp:txBody>
      <dsp:txXfrm>
        <a:off x="7346006" y="3374104"/>
        <a:ext cx="291245" cy="3984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D7732-1712-406B-A7F2-6F01145AE14A}" type="datetimeFigureOut">
              <a:rPr lang="es-ES" smtClean="0"/>
              <a:pPr/>
              <a:t>12/01/2015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D6985-0EB1-48AF-9087-ED825B4D0725}" type="slidenum">
              <a:rPr lang="es-ES" smtClean="0"/>
              <a:pPr/>
              <a:t>‹#›</a:t>
            </a:fld>
            <a:endParaRPr lang="es-ES"/>
          </a:p>
        </p:txBody>
      </p:sp>
    </p:spTree>
    <p:extLst>
      <p:ext uri="{BB962C8B-B14F-4D97-AF65-F5344CB8AC3E}">
        <p14:creationId xmlns:p14="http://schemas.microsoft.com/office/powerpoint/2010/main" val="32780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Software_bug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Software_maintenance"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en.wikipedia.org/wiki/Software_bu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Coming back to the Chaos Report 2006, the</a:t>
            </a:r>
            <a:r>
              <a:rPr lang="en-US" baseline="0" dirty="0" smtClean="0"/>
              <a:t> thing that </a:t>
            </a:r>
            <a:r>
              <a:rPr lang="en-US" dirty="0" smtClean="0"/>
              <a:t>doesn’t change significantly over all those years is percentage of projects with time or budget overrun. It still oscillates around 50%</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9</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Just like how this simple video shows, the RIGHT way of doing things</a:t>
            </a:r>
            <a:r>
              <a:rPr lang="en-PH" baseline="0" dirty="0" smtClean="0"/>
              <a:t> make a difference. The same principle applies to making software.</a:t>
            </a:r>
            <a:endParaRPr lang="en-PH"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24</a:t>
            </a:fld>
            <a:endParaRPr lang="es-ES"/>
          </a:p>
        </p:txBody>
      </p:sp>
    </p:spTree>
    <p:extLst>
      <p:ext uri="{BB962C8B-B14F-4D97-AF65-F5344CB8AC3E}">
        <p14:creationId xmlns:p14="http://schemas.microsoft.com/office/powerpoint/2010/main" val="584287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noProof="0" dirty="0" smtClean="0"/>
              <a:t>In</a:t>
            </a:r>
            <a:r>
              <a:rPr lang="en-US" baseline="0" noProof="0" dirty="0" smtClean="0"/>
              <a:t> simple terms, is the study and application of methodologies to develop quality software that fulfill customer needs.</a:t>
            </a:r>
            <a:endParaRPr lang="en-US" noProof="0"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25</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a:t>
            </a:r>
            <a:r>
              <a:rPr lang="en-PH" baseline="0" dirty="0" smtClean="0"/>
              <a:t> successful project is one that produces a software with high quality with the highest productivity (on time and budget).</a:t>
            </a:r>
            <a:endParaRPr lang="en-PH"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26</a:t>
            </a:fld>
            <a:endParaRPr lang="es-ES"/>
          </a:p>
        </p:txBody>
      </p:sp>
    </p:spTree>
    <p:extLst>
      <p:ext uri="{BB962C8B-B14F-4D97-AF65-F5344CB8AC3E}">
        <p14:creationId xmlns:p14="http://schemas.microsoft.com/office/powerpoint/2010/main" val="377845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err="1" smtClean="0"/>
              <a:t>On</a:t>
            </a:r>
            <a:r>
              <a:rPr lang="es-ES_tradnl" dirty="0" smtClean="0"/>
              <a:t> time: </a:t>
            </a:r>
            <a:r>
              <a:rPr lang="es-ES_tradnl" dirty="0" err="1" smtClean="0"/>
              <a:t>deliver</a:t>
            </a:r>
            <a:r>
              <a:rPr lang="es-ES_tradnl" dirty="0" smtClean="0"/>
              <a:t> at </a:t>
            </a:r>
            <a:r>
              <a:rPr lang="es-ES_tradnl" dirty="0" err="1" smtClean="0"/>
              <a:t>the</a:t>
            </a:r>
            <a:r>
              <a:rPr lang="es-ES_tradnl" dirty="0" smtClean="0"/>
              <a:t> </a:t>
            </a:r>
            <a:r>
              <a:rPr lang="es-ES_tradnl" dirty="0" err="1" smtClean="0"/>
              <a:t>established</a:t>
            </a:r>
            <a:r>
              <a:rPr lang="es-ES_tradnl" baseline="0" dirty="0" smtClean="0"/>
              <a:t> date</a:t>
            </a:r>
          </a:p>
          <a:p>
            <a:r>
              <a:rPr lang="es-ES_tradnl" baseline="0" dirty="0" err="1" smtClean="0"/>
              <a:t>Reliable</a:t>
            </a:r>
            <a:r>
              <a:rPr lang="es-ES_tradnl" baseline="0" dirty="0" smtClean="0"/>
              <a:t>: </a:t>
            </a:r>
            <a:r>
              <a:rPr lang="es-ES_tradnl" baseline="0" dirty="0" err="1" smtClean="0"/>
              <a:t>doesn´t</a:t>
            </a:r>
            <a:r>
              <a:rPr lang="es-ES_tradnl" baseline="0" dirty="0" smtClean="0"/>
              <a:t> </a:t>
            </a:r>
            <a:r>
              <a:rPr lang="es-ES_tradnl" baseline="0" dirty="0" err="1" smtClean="0"/>
              <a:t>crash</a:t>
            </a:r>
            <a:r>
              <a:rPr lang="es-ES_tradnl" baseline="0" dirty="0" smtClean="0"/>
              <a:t> </a:t>
            </a:r>
            <a:r>
              <a:rPr lang="es-ES_tradnl" baseline="0" dirty="0" err="1" smtClean="0"/>
              <a:t>often</a:t>
            </a:r>
            <a:r>
              <a:rPr lang="es-ES_tradnl" baseline="0" dirty="0" smtClean="0"/>
              <a:t>, </a:t>
            </a:r>
            <a:r>
              <a:rPr lang="es-ES_tradnl" baseline="0" dirty="0" err="1" smtClean="0"/>
              <a:t>etc</a:t>
            </a:r>
            <a:endParaRPr lang="es-ES_tradnl" baseline="0" dirty="0" smtClean="0"/>
          </a:p>
          <a:p>
            <a:r>
              <a:rPr lang="es-ES_tradnl" baseline="0" dirty="0" smtClean="0"/>
              <a:t>Complete: </a:t>
            </a:r>
            <a:r>
              <a:rPr lang="es-ES_tradnl" baseline="0" dirty="0" err="1" smtClean="0"/>
              <a:t>good</a:t>
            </a:r>
            <a:r>
              <a:rPr lang="es-ES_tradnl" baseline="0" dirty="0" smtClean="0"/>
              <a:t> </a:t>
            </a:r>
            <a:r>
              <a:rPr lang="es-ES_tradnl" baseline="0" dirty="0" err="1" smtClean="0"/>
              <a:t>documentation</a:t>
            </a:r>
            <a:r>
              <a:rPr lang="es-ES_tradnl" baseline="0" dirty="0" smtClean="0"/>
              <a:t>, </a:t>
            </a:r>
            <a:r>
              <a:rPr lang="es-ES" sz="1200" b="0" i="0" kern="1200" dirty="0" err="1" smtClean="0">
                <a:solidFill>
                  <a:schemeClr val="tx1"/>
                </a:solidFill>
                <a:latin typeface="+mn-lt"/>
                <a:ea typeface="+mn-ea"/>
                <a:cs typeface="+mn-cs"/>
              </a:rPr>
              <a:t>fulfill</a:t>
            </a:r>
            <a:r>
              <a:rPr lang="es-ES" dirty="0" smtClean="0"/>
              <a:t> </a:t>
            </a:r>
            <a:r>
              <a:rPr lang="es-ES" dirty="0" err="1" smtClean="0"/>
              <a:t>customer</a:t>
            </a:r>
            <a:r>
              <a:rPr lang="es-ES" dirty="0" smtClean="0"/>
              <a:t> </a:t>
            </a:r>
            <a:r>
              <a:rPr lang="es-ES" dirty="0" err="1" smtClean="0"/>
              <a:t>needs</a:t>
            </a:r>
            <a:endParaRPr lang="es-ES_tradnl" baseline="0" dirty="0" smtClean="0"/>
          </a:p>
          <a:p>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27</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err="1" smtClean="0"/>
              <a:t>Find</a:t>
            </a:r>
            <a:r>
              <a:rPr lang="es-ES_tradnl" dirty="0" smtClean="0"/>
              <a:t> </a:t>
            </a:r>
            <a:r>
              <a:rPr lang="es-ES_tradnl" dirty="0" err="1" smtClean="0"/>
              <a:t>out</a:t>
            </a:r>
            <a:r>
              <a:rPr lang="es-ES_tradnl" dirty="0" smtClean="0"/>
              <a:t> </a:t>
            </a:r>
            <a:r>
              <a:rPr lang="es-ES_tradnl" dirty="0" err="1" smtClean="0"/>
              <a:t>what</a:t>
            </a:r>
            <a:r>
              <a:rPr lang="es-ES_tradnl" baseline="0" dirty="0" smtClean="0"/>
              <a:t> </a:t>
            </a:r>
            <a:r>
              <a:rPr lang="es-ES_tradnl" baseline="0" dirty="0" err="1" smtClean="0"/>
              <a:t>the</a:t>
            </a:r>
            <a:r>
              <a:rPr lang="es-ES_tradnl" baseline="0" dirty="0" smtClean="0"/>
              <a:t> </a:t>
            </a:r>
            <a:r>
              <a:rPr lang="es-ES_tradnl" baseline="0" dirty="0" err="1" smtClean="0"/>
              <a:t>client</a:t>
            </a:r>
            <a:r>
              <a:rPr lang="es-ES_tradnl" baseline="0" dirty="0" smtClean="0"/>
              <a:t> </a:t>
            </a:r>
            <a:r>
              <a:rPr lang="es-ES_tradnl" baseline="0" dirty="0" err="1" smtClean="0"/>
              <a:t>want</a:t>
            </a:r>
            <a:r>
              <a:rPr lang="es-ES_tradnl" baseline="0" dirty="0" smtClean="0"/>
              <a:t> </a:t>
            </a:r>
            <a:r>
              <a:rPr lang="es-ES_tradnl" baseline="0" dirty="0" err="1" smtClean="0"/>
              <a:t>the</a:t>
            </a:r>
            <a:r>
              <a:rPr lang="es-ES_tradnl" baseline="0" dirty="0" smtClean="0"/>
              <a:t> software </a:t>
            </a:r>
            <a:r>
              <a:rPr lang="es-ES_tradnl" baseline="0" dirty="0" err="1" smtClean="0"/>
              <a:t>to</a:t>
            </a:r>
            <a:r>
              <a:rPr lang="es-ES_tradnl" baseline="0" dirty="0" smtClean="0"/>
              <a:t> do</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30</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err="1" smtClean="0"/>
              <a:t>How</a:t>
            </a:r>
            <a:r>
              <a:rPr lang="es-ES_tradnl" dirty="0" smtClean="0"/>
              <a:t> are </a:t>
            </a:r>
            <a:r>
              <a:rPr lang="es-ES_tradnl" dirty="0" err="1" smtClean="0"/>
              <a:t>you</a:t>
            </a:r>
            <a:r>
              <a:rPr lang="es-ES_tradnl" dirty="0" smtClean="0"/>
              <a:t> </a:t>
            </a:r>
            <a:r>
              <a:rPr lang="es-ES_tradnl" dirty="0" err="1" smtClean="0"/>
              <a:t>going</a:t>
            </a:r>
            <a:r>
              <a:rPr lang="es-ES_tradnl" dirty="0" smtClean="0"/>
              <a:t> </a:t>
            </a:r>
            <a:r>
              <a:rPr lang="es-ES_tradnl" dirty="0" err="1" smtClean="0"/>
              <a:t>to</a:t>
            </a:r>
            <a:r>
              <a:rPr lang="es-ES_tradnl" dirty="0" smtClean="0"/>
              <a:t> </a:t>
            </a:r>
            <a:r>
              <a:rPr lang="es-ES_tradnl" dirty="0" err="1" smtClean="0"/>
              <a:t>build</a:t>
            </a:r>
            <a:r>
              <a:rPr lang="es-ES_tradnl" dirty="0" smtClean="0"/>
              <a:t> </a:t>
            </a:r>
            <a:r>
              <a:rPr lang="es-ES_tradnl" dirty="0" err="1" smtClean="0"/>
              <a:t>your</a:t>
            </a:r>
            <a:r>
              <a:rPr lang="es-ES_tradnl" dirty="0" smtClean="0"/>
              <a:t> </a:t>
            </a:r>
            <a:r>
              <a:rPr lang="es-ES_tradnl" dirty="0" err="1" smtClean="0"/>
              <a:t>application</a:t>
            </a:r>
            <a:r>
              <a:rPr lang="es-ES_tradnl" baseline="0" dirty="0" smtClean="0"/>
              <a:t> and </a:t>
            </a:r>
            <a:r>
              <a:rPr lang="es-ES_tradnl" baseline="0" dirty="0" err="1" smtClean="0"/>
              <a:t>how</a:t>
            </a:r>
            <a:r>
              <a:rPr lang="es-ES_tradnl" baseline="0" dirty="0" smtClean="0"/>
              <a:t> </a:t>
            </a:r>
            <a:r>
              <a:rPr lang="es-ES_tradnl" baseline="0" dirty="0" err="1" smtClean="0"/>
              <a:t>will</a:t>
            </a:r>
            <a:r>
              <a:rPr lang="es-ES_tradnl" baseline="0" dirty="0" smtClean="0"/>
              <a:t> </a:t>
            </a:r>
            <a:r>
              <a:rPr lang="es-ES_tradnl" baseline="0" dirty="0" err="1" smtClean="0"/>
              <a:t>it</a:t>
            </a:r>
            <a:r>
              <a:rPr lang="es-ES_tradnl" baseline="0" dirty="0" smtClean="0"/>
              <a:t> </a:t>
            </a:r>
            <a:r>
              <a:rPr lang="es-ES_tradnl" baseline="0" dirty="0" err="1" smtClean="0"/>
              <a:t>be</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31</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err="1" smtClean="0"/>
              <a:t>Code</a:t>
            </a:r>
            <a:r>
              <a:rPr lang="es-ES_tradnl" dirty="0" smtClean="0"/>
              <a:t>!!!</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32</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Try</a:t>
            </a:r>
            <a:r>
              <a:rPr lang="es-ES_tradnl" baseline="0" dirty="0" smtClean="0"/>
              <a:t> </a:t>
            </a:r>
            <a:r>
              <a:rPr lang="es-ES_tradnl" baseline="0" dirty="0" err="1" smtClean="0"/>
              <a:t>everything</a:t>
            </a:r>
            <a:r>
              <a:rPr lang="es-ES_tradnl" baseline="0" dirty="0" smtClean="0"/>
              <a:t> to </a:t>
            </a:r>
            <a:r>
              <a:rPr lang="es-ES_tradnl" baseline="0" dirty="0" err="1" smtClean="0"/>
              <a:t>make</a:t>
            </a:r>
            <a:r>
              <a:rPr lang="es-ES_tradnl" baseline="0" dirty="0" smtClean="0"/>
              <a:t> </a:t>
            </a:r>
            <a:r>
              <a:rPr lang="es-ES_tradnl" baseline="0" dirty="0" err="1" smtClean="0"/>
              <a:t>sure</a:t>
            </a:r>
            <a:r>
              <a:rPr lang="es-ES_tradnl" baseline="0" dirty="0" smtClean="0"/>
              <a:t> is </a:t>
            </a:r>
            <a:r>
              <a:rPr lang="es-ES_tradnl" baseline="0" dirty="0" err="1" smtClean="0"/>
              <a:t>working</a:t>
            </a:r>
            <a:r>
              <a:rPr lang="es-ES_tradnl" baseline="0" dirty="0" smtClean="0"/>
              <a:t> </a:t>
            </a:r>
            <a:r>
              <a:rPr lang="es-ES_tradnl" baseline="0" dirty="0" err="1" smtClean="0"/>
              <a:t>correctly</a:t>
            </a:r>
            <a:endParaRPr lang="es-ES_tradnl" baseline="0" dirty="0" smtClean="0"/>
          </a:p>
          <a:p>
            <a:endParaRPr lang="es-ES_tradnl" dirty="0" smtClean="0"/>
          </a:p>
          <a:p>
            <a:r>
              <a:rPr lang="en-US" sz="1200" b="0" i="0" kern="1200" dirty="0" smtClean="0">
                <a:solidFill>
                  <a:schemeClr val="tx1"/>
                </a:solidFill>
                <a:latin typeface="+mn-lt"/>
                <a:ea typeface="+mn-ea"/>
                <a:cs typeface="+mn-cs"/>
              </a:rPr>
              <a:t>Test techniques include, but are not limited to, the process of executing a program or application with the intent of finding </a:t>
            </a:r>
            <a:r>
              <a:rPr lang="en-US" sz="1200" b="0" i="0" u="none" strike="noStrike" kern="1200" dirty="0" smtClean="0">
                <a:solidFill>
                  <a:schemeClr val="tx1"/>
                </a:solidFill>
                <a:latin typeface="+mn-lt"/>
                <a:ea typeface="+mn-ea"/>
                <a:cs typeface="+mn-cs"/>
                <a:hlinkClick r:id="rId3" action="ppaction://hlinkfile" tooltip="Software bugs"/>
              </a:rPr>
              <a:t>software bugs</a:t>
            </a:r>
            <a:r>
              <a:rPr lang="en-US" dirty="0" smtClean="0"/>
              <a:t> </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33</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hlinkClick r:id="rId3" action="ppaction://hlinkfile" tooltip="Software maintenance"/>
              </a:rPr>
              <a:t>Maintenance</a:t>
            </a:r>
            <a:r>
              <a:rPr lang="en-US" sz="1200" b="0" i="0" kern="1200" dirty="0" smtClean="0">
                <a:solidFill>
                  <a:schemeClr val="tx1"/>
                </a:solidFill>
                <a:latin typeface="+mn-lt"/>
                <a:ea typeface="+mn-ea"/>
                <a:cs typeface="+mn-cs"/>
              </a:rPr>
              <a:t> and enhancing software to cope with newly discovered </a:t>
            </a:r>
            <a:r>
              <a:rPr lang="en-US" sz="1200" b="0" i="0" u="none" strike="noStrike" kern="1200" dirty="0" smtClean="0">
                <a:solidFill>
                  <a:schemeClr val="tx1"/>
                </a:solidFill>
                <a:latin typeface="+mn-lt"/>
                <a:ea typeface="+mn-ea"/>
                <a:cs typeface="+mn-cs"/>
                <a:hlinkClick r:id="rId4" action="ppaction://hlinkfile" tooltip="Software bug"/>
              </a:rPr>
              <a:t>problems</a:t>
            </a:r>
            <a:r>
              <a:rPr lang="en-US" sz="1200" b="0" i="0" kern="1200" dirty="0" smtClean="0">
                <a:solidFill>
                  <a:schemeClr val="tx1"/>
                </a:solidFill>
                <a:latin typeface="+mn-lt"/>
                <a:ea typeface="+mn-ea"/>
                <a:cs typeface="+mn-cs"/>
              </a:rPr>
              <a:t> or new requirements can take far more time than the initial development of the software. It may be necessary to add code that does not fit the original design to correct an unforeseen problem or it may be that a customer is requesting more functionality and code can be added to accommodate their requests. It is during this phase that customer calls come in and you see whether your testing was extensive enough to uncover the problems before customers do.</a:t>
            </a:r>
            <a:r>
              <a:rPr lang="en-US" dirty="0" smtClean="0"/>
              <a:t> </a:t>
            </a:r>
          </a:p>
          <a:p>
            <a:endParaRPr lang="en-US" dirty="0" smtClean="0"/>
          </a:p>
          <a:p>
            <a:r>
              <a:rPr lang="en-US" sz="1200" b="0" i="0" kern="1200" dirty="0" smtClean="0">
                <a:solidFill>
                  <a:schemeClr val="tx1"/>
                </a:solidFill>
                <a:latin typeface="+mn-lt"/>
                <a:ea typeface="+mn-ea"/>
                <a:cs typeface="+mn-cs"/>
              </a:rPr>
              <a:t>Software maintenance activities include any software engineering activity oriented to change an existing software product or to improve or plan for future changes.</a:t>
            </a:r>
            <a:r>
              <a:rPr lang="en-US" dirty="0" smtClean="0"/>
              <a:t> </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34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If we follow the definition of a truly successful project, can</a:t>
            </a:r>
            <a:r>
              <a:rPr lang="en-PH" baseline="0" dirty="0" smtClean="0"/>
              <a:t> you still consider your projects successful? If yes, is it adopted by users? </a:t>
            </a:r>
            <a:endParaRPr lang="en-PH"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10</a:t>
            </a:fld>
            <a:endParaRPr lang="es-ES"/>
          </a:p>
        </p:txBody>
      </p:sp>
    </p:spTree>
    <p:extLst>
      <p:ext uri="{BB962C8B-B14F-4D97-AF65-F5344CB8AC3E}">
        <p14:creationId xmlns:p14="http://schemas.microsoft.com/office/powerpoint/2010/main" val="243170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To</a:t>
            </a:r>
            <a:r>
              <a:rPr lang="en-PH" baseline="0" dirty="0" smtClean="0"/>
              <a:t> understand this phenomenon, we have to look at what can go wrong in a software project. </a:t>
            </a:r>
            <a:br>
              <a:rPr lang="en-PH" baseline="0" dirty="0" smtClean="0"/>
            </a:br>
            <a:r>
              <a:rPr lang="en-PH" baseline="0" dirty="0" smtClean="0"/>
              <a:t>Can you guess identify some of the possible problems?</a:t>
            </a:r>
            <a:endParaRPr lang="en-PH"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11</a:t>
            </a:fld>
            <a:endParaRPr lang="es-ES"/>
          </a:p>
        </p:txBody>
      </p:sp>
    </p:spTree>
    <p:extLst>
      <p:ext uri="{BB962C8B-B14F-4D97-AF65-F5344CB8AC3E}">
        <p14:creationId xmlns:p14="http://schemas.microsoft.com/office/powerpoint/2010/main" val="4272453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i</a:t>
            </a:r>
            <a:r>
              <a:rPr lang="en-US" dirty="0" smtClean="0"/>
              <a:t>.	The final Software doesn´t fit the needs of the customer</a:t>
            </a:r>
          </a:p>
          <a:p>
            <a:r>
              <a:rPr lang="en-US" dirty="0" smtClean="0"/>
              <a:t>		ii.	Hard to extend and improve: if you want to add a functionality later is mission impossible</a:t>
            </a:r>
          </a:p>
          <a:p>
            <a:r>
              <a:rPr lang="en-US" dirty="0" smtClean="0"/>
              <a:t>				Bad documentation, bad software design</a:t>
            </a:r>
          </a:p>
          <a:p>
            <a:r>
              <a:rPr lang="en-US" dirty="0" smtClean="0"/>
              <a:t>		iii.	Bad quality: frequent errors, hard to use...</a:t>
            </a:r>
          </a:p>
          <a:p>
            <a:r>
              <a:rPr lang="en-US" dirty="0" smtClean="0"/>
              <a:t>		iv.	More time and costs than expected</a:t>
            </a:r>
            <a:endParaRPr lang="es-ES" dirty="0" smtClean="0"/>
          </a:p>
          <a:p>
            <a:endParaRPr lang="en-PH"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12</a:t>
            </a:fld>
            <a:endParaRPr lang="es-ES"/>
          </a:p>
        </p:txBody>
      </p:sp>
    </p:spTree>
    <p:extLst>
      <p:ext uri="{BB962C8B-B14F-4D97-AF65-F5344CB8AC3E}">
        <p14:creationId xmlns:p14="http://schemas.microsoft.com/office/powerpoint/2010/main" val="779414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This</a:t>
            </a:r>
            <a:r>
              <a:rPr lang="es-ES" dirty="0" smtClean="0"/>
              <a:t> comic</a:t>
            </a:r>
            <a:r>
              <a:rPr lang="es-ES" baseline="0" dirty="0" smtClean="0"/>
              <a:t> quite captures </a:t>
            </a:r>
            <a:r>
              <a:rPr lang="es-ES" baseline="0" dirty="0" err="1" smtClean="0"/>
              <a:t>one</a:t>
            </a:r>
            <a:r>
              <a:rPr lang="es-ES" baseline="0" dirty="0" smtClean="0"/>
              <a:t> of </a:t>
            </a:r>
            <a:r>
              <a:rPr lang="es-ES" baseline="0" dirty="0" err="1" smtClean="0"/>
              <a:t>the</a:t>
            </a:r>
            <a:r>
              <a:rPr lang="es-ES" baseline="0" dirty="0" smtClean="0"/>
              <a:t> causes of </a:t>
            </a:r>
            <a:r>
              <a:rPr lang="es-ES" baseline="0" dirty="0" err="1" smtClean="0"/>
              <a:t>problems</a:t>
            </a:r>
            <a:r>
              <a:rPr lang="es-ES" baseline="0" dirty="0" smtClean="0"/>
              <a:t> in software </a:t>
            </a:r>
            <a:r>
              <a:rPr lang="es-ES" baseline="0" dirty="0" err="1" smtClean="0"/>
              <a:t>development</a:t>
            </a:r>
            <a:r>
              <a:rPr lang="es-ES" baseline="0" dirty="0" smtClean="0"/>
              <a:t>: </a:t>
            </a:r>
            <a:r>
              <a:rPr lang="es-ES" baseline="0" dirty="0" err="1" smtClean="0"/>
              <a:t>misunderstanding</a:t>
            </a:r>
            <a:r>
              <a:rPr lang="es-ES" baseline="0" dirty="0" smtClean="0"/>
              <a:t> </a:t>
            </a:r>
            <a:r>
              <a:rPr lang="es-ES" baseline="0" dirty="0" err="1" smtClean="0"/>
              <a:t>the</a:t>
            </a:r>
            <a:r>
              <a:rPr lang="es-ES" baseline="0" dirty="0" smtClean="0"/>
              <a:t> </a:t>
            </a:r>
            <a:r>
              <a:rPr lang="es-ES" baseline="0" dirty="0" err="1" smtClean="0"/>
              <a:t>requirement</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13</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To</a:t>
            </a:r>
            <a:r>
              <a:rPr lang="en-PH" baseline="0" dirty="0" smtClean="0"/>
              <a:t> understand this phenomenon, we have to look at what can go wrong in a software project. </a:t>
            </a:r>
            <a:br>
              <a:rPr lang="en-PH" baseline="0" dirty="0" smtClean="0"/>
            </a:br>
            <a:r>
              <a:rPr lang="en-PH" baseline="0" dirty="0" smtClean="0"/>
              <a:t>Can you guess identify some of the possible problems?</a:t>
            </a:r>
            <a:endParaRPr lang="en-PH"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14</a:t>
            </a:fld>
            <a:endParaRPr lang="es-ES"/>
          </a:p>
        </p:txBody>
      </p:sp>
    </p:spTree>
    <p:extLst>
      <p:ext uri="{BB962C8B-B14F-4D97-AF65-F5344CB8AC3E}">
        <p14:creationId xmlns:p14="http://schemas.microsoft.com/office/powerpoint/2010/main" val="427245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noProof="0" dirty="0" smtClean="0"/>
              <a:t>In</a:t>
            </a:r>
            <a:r>
              <a:rPr lang="en-US" baseline="0" noProof="0" dirty="0" smtClean="0"/>
              <a:t> simple terms, is the study and application of methodologies to develop quality software that fulfill customer needs</a:t>
            </a:r>
            <a:r>
              <a:rPr lang="en-US" baseline="0" noProof="0" dirty="0" smtClean="0"/>
              <a:t>.</a:t>
            </a:r>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20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noProof="0" dirty="0" smtClean="0"/>
              <a:t>In</a:t>
            </a:r>
            <a:r>
              <a:rPr lang="en-US" baseline="0" noProof="0" dirty="0" smtClean="0"/>
              <a:t> simple terms, is the study and </a:t>
            </a:r>
            <a:r>
              <a:rPr lang="en-US" baseline="0" noProof="0" dirty="0" smtClean="0"/>
              <a:t>application of methodologies to develop quality software that fulfill customer needs.</a:t>
            </a:r>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22</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noProof="0" dirty="0" smtClean="0"/>
              <a:t>In</a:t>
            </a:r>
            <a:r>
              <a:rPr lang="en-US" baseline="0" noProof="0" dirty="0" smtClean="0"/>
              <a:t> simple terms, is the study and application of methodologies to develop quality software that fulfill customer needs.</a:t>
            </a:r>
            <a:endParaRPr lang="en-US" noProof="0"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23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A190CAE-6F91-4219-88C7-9F2C7C2DE211}" type="datetimeFigureOut">
              <a:rPr lang="es-ES" smtClean="0"/>
              <a:pPr/>
              <a:t>12/01/2015</a:t>
            </a:fld>
            <a:endParaRPr lang="es-E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35EEC1F-3F0C-450D-A222-6F512DB1E679}"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035EEC1F-3F0C-450D-A222-6F512DB1E679}"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035EEC1F-3F0C-450D-A222-6F512DB1E679}"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035EEC1F-3F0C-450D-A222-6F512DB1E679}" type="slidenum">
              <a:rPr lang="es-ES" smtClean="0"/>
              <a:pPr/>
              <a:t>‹#›</a:t>
            </a:fld>
            <a:endParaRPr lang="es-E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035EEC1F-3F0C-450D-A222-6F512DB1E679}" type="slidenum">
              <a:rPr lang="es-ES" smtClean="0"/>
              <a:pPr/>
              <a:t>‹#›</a:t>
            </a:fld>
            <a:endParaRPr lang="es-E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035EEC1F-3F0C-450D-A222-6F512DB1E679}" type="slidenum">
              <a:rPr lang="es-ES" smtClean="0"/>
              <a:pPr/>
              <a:t>‹#›</a:t>
            </a:fld>
            <a:endParaRPr lang="es-E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8" name="Footer Placeholder 7"/>
          <p:cNvSpPr>
            <a:spLocks noGrp="1"/>
          </p:cNvSpPr>
          <p:nvPr>
            <p:ph type="ftr" sz="quarter" idx="11"/>
          </p:nvPr>
        </p:nvSpPr>
        <p:spPr/>
        <p:txBody>
          <a:bodyPr/>
          <a:lstStyle>
            <a:extLst/>
          </a:lstStyle>
          <a:p>
            <a:endParaRPr lang="es-ES"/>
          </a:p>
        </p:txBody>
      </p:sp>
      <p:sp>
        <p:nvSpPr>
          <p:cNvPr id="9" name="Slide Number Placeholder 8"/>
          <p:cNvSpPr>
            <a:spLocks noGrp="1"/>
          </p:cNvSpPr>
          <p:nvPr>
            <p:ph type="sldNum" sz="quarter" idx="12"/>
          </p:nvPr>
        </p:nvSpPr>
        <p:spPr/>
        <p:txBody>
          <a:bodyPr/>
          <a:lstStyle>
            <a:extLst/>
          </a:lstStyle>
          <a:p>
            <a:fld id="{035EEC1F-3F0C-450D-A222-6F512DB1E679}" type="slidenum">
              <a:rPr lang="es-ES" smtClean="0"/>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4" name="Footer Placeholder 3"/>
          <p:cNvSpPr>
            <a:spLocks noGrp="1"/>
          </p:cNvSpPr>
          <p:nvPr>
            <p:ph type="ftr" sz="quarter" idx="11"/>
          </p:nvPr>
        </p:nvSpPr>
        <p:spPr/>
        <p:txBody>
          <a:bodyPr/>
          <a:lstStyle>
            <a:extLst/>
          </a:lstStyle>
          <a:p>
            <a:endParaRPr lang="es-ES"/>
          </a:p>
        </p:txBody>
      </p:sp>
      <p:sp>
        <p:nvSpPr>
          <p:cNvPr id="5" name="Slide Number Placeholder 4"/>
          <p:cNvSpPr>
            <a:spLocks noGrp="1"/>
          </p:cNvSpPr>
          <p:nvPr>
            <p:ph type="sldNum" sz="quarter" idx="12"/>
          </p:nvPr>
        </p:nvSpPr>
        <p:spPr/>
        <p:txBody>
          <a:bodyPr/>
          <a:lstStyle>
            <a:extLst/>
          </a:lstStyle>
          <a:p>
            <a:fld id="{035EEC1F-3F0C-450D-A222-6F512DB1E679}" type="slidenum">
              <a:rPr lang="es-ES" smtClean="0"/>
              <a:pPr/>
              <a:t>‹#›</a:t>
            </a:fld>
            <a:endParaRPr lang="es-E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A190CAE-6F91-4219-88C7-9F2C7C2DE211}" type="datetimeFigureOut">
              <a:rPr lang="es-ES" smtClean="0"/>
              <a:pPr/>
              <a:t>12/01/2015</a:t>
            </a:fld>
            <a:endParaRPr lang="es-ES"/>
          </a:p>
        </p:txBody>
      </p:sp>
      <p:sp>
        <p:nvSpPr>
          <p:cNvPr id="3" name="Footer Placeholder 2"/>
          <p:cNvSpPr>
            <a:spLocks noGrp="1"/>
          </p:cNvSpPr>
          <p:nvPr>
            <p:ph type="ftr" sz="quarter" idx="11"/>
          </p:nvPr>
        </p:nvSpPr>
        <p:spPr/>
        <p:txBody>
          <a:bodyPr/>
          <a:lstStyle>
            <a:extLst/>
          </a:lstStyle>
          <a:p>
            <a:endParaRPr lang="es-ES"/>
          </a:p>
        </p:txBody>
      </p:sp>
      <p:sp>
        <p:nvSpPr>
          <p:cNvPr id="4" name="Slide Number Placeholder 3"/>
          <p:cNvSpPr>
            <a:spLocks noGrp="1"/>
          </p:cNvSpPr>
          <p:nvPr>
            <p:ph type="sldNum" sz="quarter" idx="12"/>
          </p:nvPr>
        </p:nvSpPr>
        <p:spPr/>
        <p:txBody>
          <a:bodyPr/>
          <a:lstStyle>
            <a:extLst/>
          </a:lstStyle>
          <a:p>
            <a:fld id="{035EEC1F-3F0C-450D-A222-6F512DB1E679}"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A190CAE-6F91-4219-88C7-9F2C7C2DE211}" type="datetimeFigureOut">
              <a:rPr lang="es-ES" smtClean="0"/>
              <a:pPr/>
              <a:t>12/01/2015</a:t>
            </a:fld>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035EEC1F-3F0C-450D-A222-6F512DB1E679}" type="slidenum">
              <a:rPr lang="es-ES" smtClean="0"/>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A190CAE-6F91-4219-88C7-9F2C7C2DE211}" type="datetimeFigureOut">
              <a:rPr lang="es-ES" smtClean="0"/>
              <a:pPr/>
              <a:t>12/01/2015</a:t>
            </a:fld>
            <a:endParaRPr lang="es-E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35EEC1F-3F0C-450D-A222-6F512DB1E679}" type="slidenum">
              <a:rPr lang="es-ES" smtClean="0"/>
              <a:pPr/>
              <a:t>‹#›</a:t>
            </a:fld>
            <a:endParaRPr lang="es-E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A190CAE-6F91-4219-88C7-9F2C7C2DE211}" type="datetimeFigureOut">
              <a:rPr lang="es-ES" smtClean="0"/>
              <a:pPr/>
              <a:t>12/01/2015</a:t>
            </a:fld>
            <a:endParaRPr lang="es-E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35EEC1F-3F0C-450D-A222-6F512DB1E679}"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evilaliens.com/images/software_engineering_explained.gif" TargetMode="External"/><Relationship Id="rId13" Type="http://schemas.openxmlformats.org/officeDocument/2006/relationships/hyperlink" Target="http://www.phdcomics.com/comics/archive/phd120804s.gif" TargetMode="External"/><Relationship Id="rId3" Type="http://schemas.openxmlformats.org/officeDocument/2006/relationships/hyperlink" Target="http://www.nosoloviajeros.com/imagenes/colombia/transmilenio.jpg" TargetMode="External"/><Relationship Id="rId7" Type="http://schemas.openxmlformats.org/officeDocument/2006/relationships/hyperlink" Target="http://www.projectsmart.co.uk/docs/chaos-report.pdf" TargetMode="External"/><Relationship Id="rId12" Type="http://schemas.openxmlformats.org/officeDocument/2006/relationships/hyperlink" Target="http://www.troyangrignon.com/dilbertsoftwarerequirements.jpg" TargetMode="External"/><Relationship Id="rId2" Type="http://schemas.openxmlformats.org/officeDocument/2006/relationships/hyperlink" Target="http://upload.wikimedia.org/wikipedia/commons/thumb/a/a2/Avianca_767-200_at_El_Dorado.JPG/800px-Avianca_767-200_at_El_Dorado.JPG" TargetMode="External"/><Relationship Id="rId1" Type="http://schemas.openxmlformats.org/officeDocument/2006/relationships/slideLayout" Target="../slideLayouts/slideLayout2.xml"/><Relationship Id="rId6" Type="http://schemas.openxmlformats.org/officeDocument/2006/relationships/hyperlink" Target="http://www.slideshare.net/soreygarcia/ingenieria-de-software-para-dummies" TargetMode="External"/><Relationship Id="rId11" Type="http://schemas.openxmlformats.org/officeDocument/2006/relationships/hyperlink" Target="http://stuffthathappens.com/blog/2008/03/05/simplicity/" TargetMode="External"/><Relationship Id="rId5" Type="http://schemas.openxmlformats.org/officeDocument/2006/relationships/hyperlink" Target="http://www.fayerwayer.com/up/2008/06/iphone3g.jpg" TargetMode="External"/><Relationship Id="rId15" Type="http://schemas.openxmlformats.org/officeDocument/2006/relationships/hyperlink" Target="http://search.dilbert.com/comic/Software%20Bugs" TargetMode="External"/><Relationship Id="rId10" Type="http://schemas.openxmlformats.org/officeDocument/2006/relationships/hyperlink" Target="http://stackoverflow.com/questions/84556/whats-your-favorite-programmer-cartoon" TargetMode="External"/><Relationship Id="rId4" Type="http://schemas.openxmlformats.org/officeDocument/2006/relationships/hyperlink" Target="http://files.nireblog.com/blogs1/keniecita/files/celular-2.jpg" TargetMode="External"/><Relationship Id="rId9" Type="http://schemas.openxmlformats.org/officeDocument/2006/relationships/hyperlink" Target="http://sunnyday.mit.edu/accidents/Ariane5accidentreport.html" TargetMode="External"/><Relationship Id="rId14" Type="http://schemas.openxmlformats.org/officeDocument/2006/relationships/hyperlink" Target="http://www.phdcomics.com/comics/archive/phd011406s.gi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Activity </a:t>
            </a:r>
            <a:r>
              <a:rPr lang="en-PH" dirty="0" smtClean="0"/>
              <a:t>1: </a:t>
            </a:r>
            <a:r>
              <a:rPr lang="en-PH" dirty="0" smtClean="0">
                <a:solidFill>
                  <a:srgbClr val="0070C0"/>
                </a:solidFill>
              </a:rPr>
              <a:t>Stress </a:t>
            </a:r>
            <a:r>
              <a:rPr lang="en-PH" dirty="0" smtClean="0">
                <a:solidFill>
                  <a:srgbClr val="0070C0"/>
                </a:solidFill>
              </a:rPr>
              <a:t>Charting</a:t>
            </a:r>
            <a:endParaRPr lang="en-PH" dirty="0">
              <a:solidFill>
                <a:srgbClr val="0070C0"/>
              </a:solidFill>
            </a:endParaRPr>
          </a:p>
        </p:txBody>
      </p:sp>
      <p:cxnSp>
        <p:nvCxnSpPr>
          <p:cNvPr id="5" name="Straight Connector 4"/>
          <p:cNvCxnSpPr/>
          <p:nvPr/>
        </p:nvCxnSpPr>
        <p:spPr>
          <a:xfrm>
            <a:off x="2440788" y="1787330"/>
            <a:ext cx="698" cy="316835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11760" y="4941168"/>
            <a:ext cx="518457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7584" y="2420888"/>
            <a:ext cx="1440160" cy="1200329"/>
          </a:xfrm>
          <a:prstGeom prst="rect">
            <a:avLst/>
          </a:prstGeom>
          <a:noFill/>
        </p:spPr>
        <p:txBody>
          <a:bodyPr wrap="square" rtlCol="0">
            <a:spAutoFit/>
          </a:bodyPr>
          <a:lstStyle/>
          <a:p>
            <a:r>
              <a:rPr lang="en-PH" sz="3600" dirty="0" smtClean="0">
                <a:solidFill>
                  <a:srgbClr val="FF5050"/>
                </a:solidFill>
                <a:latin typeface="Trebuchet MS" panose="020B0603020202020204" pitchFamily="34" charset="0"/>
              </a:rPr>
              <a:t>Stress </a:t>
            </a:r>
          </a:p>
          <a:p>
            <a:r>
              <a:rPr lang="en-PH" sz="3600" dirty="0" smtClean="0">
                <a:solidFill>
                  <a:srgbClr val="FF5050"/>
                </a:solidFill>
                <a:latin typeface="Trebuchet MS" panose="020B0603020202020204" pitchFamily="34" charset="0"/>
              </a:rPr>
              <a:t>Level</a:t>
            </a:r>
            <a:endParaRPr lang="en-PH" sz="3600" dirty="0">
              <a:solidFill>
                <a:srgbClr val="FF5050"/>
              </a:solidFill>
              <a:latin typeface="Trebuchet MS" panose="020B0603020202020204" pitchFamily="34" charset="0"/>
            </a:endParaRPr>
          </a:p>
        </p:txBody>
      </p:sp>
      <p:sp>
        <p:nvSpPr>
          <p:cNvPr id="9" name="TextBox 8"/>
          <p:cNvSpPr txBox="1"/>
          <p:nvPr/>
        </p:nvSpPr>
        <p:spPr>
          <a:xfrm>
            <a:off x="3923928" y="5548300"/>
            <a:ext cx="2664296" cy="646331"/>
          </a:xfrm>
          <a:prstGeom prst="rect">
            <a:avLst/>
          </a:prstGeom>
          <a:noFill/>
        </p:spPr>
        <p:txBody>
          <a:bodyPr wrap="square" rtlCol="0">
            <a:spAutoFit/>
          </a:bodyPr>
          <a:lstStyle/>
          <a:p>
            <a:r>
              <a:rPr lang="en-PH" sz="3600" dirty="0" smtClean="0">
                <a:solidFill>
                  <a:srgbClr val="0070C0"/>
                </a:solidFill>
                <a:latin typeface="Trebuchet MS" panose="020B0603020202020204" pitchFamily="34" charset="0"/>
              </a:rPr>
              <a:t>Days Left</a:t>
            </a:r>
            <a:endParaRPr lang="en-PH" sz="3600" dirty="0">
              <a:solidFill>
                <a:srgbClr val="0070C0"/>
              </a:solidFill>
              <a:latin typeface="Trebuchet MS" panose="020B0603020202020204" pitchFamily="34" charset="0"/>
            </a:endParaRPr>
          </a:p>
        </p:txBody>
      </p:sp>
      <p:sp>
        <p:nvSpPr>
          <p:cNvPr id="4" name="TextBox 3"/>
          <p:cNvSpPr txBox="1"/>
          <p:nvPr/>
        </p:nvSpPr>
        <p:spPr>
          <a:xfrm>
            <a:off x="2412458" y="5148190"/>
            <a:ext cx="576064" cy="400110"/>
          </a:xfrm>
          <a:prstGeom prst="rect">
            <a:avLst/>
          </a:prstGeom>
          <a:noFill/>
        </p:spPr>
        <p:txBody>
          <a:bodyPr wrap="square" rtlCol="0">
            <a:spAutoFit/>
          </a:bodyPr>
          <a:lstStyle/>
          <a:p>
            <a:r>
              <a:rPr lang="en-PH" sz="2000" b="1" dirty="0" smtClean="0">
                <a:latin typeface="+mj-lt"/>
              </a:rPr>
              <a:t>15</a:t>
            </a:r>
            <a:endParaRPr lang="en-PH" sz="2000" b="1" dirty="0">
              <a:latin typeface="+mj-lt"/>
            </a:endParaRPr>
          </a:p>
        </p:txBody>
      </p:sp>
      <p:sp>
        <p:nvSpPr>
          <p:cNvPr id="10" name="TextBox 9"/>
          <p:cNvSpPr txBox="1"/>
          <p:nvPr/>
        </p:nvSpPr>
        <p:spPr>
          <a:xfrm>
            <a:off x="7236296" y="5148190"/>
            <a:ext cx="576064" cy="400110"/>
          </a:xfrm>
          <a:prstGeom prst="rect">
            <a:avLst/>
          </a:prstGeom>
          <a:noFill/>
        </p:spPr>
        <p:txBody>
          <a:bodyPr wrap="square" rtlCol="0">
            <a:spAutoFit/>
          </a:bodyPr>
          <a:lstStyle/>
          <a:p>
            <a:r>
              <a:rPr lang="en-PH" sz="2000" b="1" dirty="0" smtClean="0">
                <a:latin typeface="+mj-lt"/>
              </a:rPr>
              <a:t>0</a:t>
            </a:r>
            <a:endParaRPr lang="en-PH" sz="2000" b="1" dirty="0">
              <a:latin typeface="+mj-lt"/>
            </a:endParaRPr>
          </a:p>
        </p:txBody>
      </p:sp>
      <p:sp>
        <p:nvSpPr>
          <p:cNvPr id="11" name="TextBox 10"/>
          <p:cNvSpPr txBox="1"/>
          <p:nvPr/>
        </p:nvSpPr>
        <p:spPr>
          <a:xfrm>
            <a:off x="1547664" y="4541058"/>
            <a:ext cx="724293" cy="400110"/>
          </a:xfrm>
          <a:prstGeom prst="rect">
            <a:avLst/>
          </a:prstGeom>
          <a:noFill/>
        </p:spPr>
        <p:txBody>
          <a:bodyPr wrap="square" rtlCol="0">
            <a:spAutoFit/>
          </a:bodyPr>
          <a:lstStyle/>
          <a:p>
            <a:r>
              <a:rPr lang="en-PH" sz="2000" b="1" dirty="0" smtClean="0">
                <a:latin typeface="+mj-lt"/>
              </a:rPr>
              <a:t>Low</a:t>
            </a:r>
            <a:endParaRPr lang="en-PH" sz="2000" b="1" dirty="0">
              <a:latin typeface="+mj-lt"/>
            </a:endParaRPr>
          </a:p>
        </p:txBody>
      </p:sp>
      <p:sp>
        <p:nvSpPr>
          <p:cNvPr id="12" name="TextBox 11"/>
          <p:cNvSpPr txBox="1"/>
          <p:nvPr/>
        </p:nvSpPr>
        <p:spPr>
          <a:xfrm>
            <a:off x="1403649" y="1772816"/>
            <a:ext cx="864096" cy="400110"/>
          </a:xfrm>
          <a:prstGeom prst="rect">
            <a:avLst/>
          </a:prstGeom>
          <a:noFill/>
        </p:spPr>
        <p:txBody>
          <a:bodyPr wrap="square" rtlCol="0">
            <a:spAutoFit/>
          </a:bodyPr>
          <a:lstStyle/>
          <a:p>
            <a:r>
              <a:rPr lang="en-PH" sz="2000" b="1" dirty="0" smtClean="0">
                <a:latin typeface="+mj-lt"/>
              </a:rPr>
              <a:t>High</a:t>
            </a:r>
            <a:endParaRPr lang="en-PH" sz="2000" b="1" dirty="0">
              <a:latin typeface="+mj-lt"/>
            </a:endParaRPr>
          </a:p>
        </p:txBody>
      </p:sp>
    </p:spTree>
    <p:extLst>
      <p:ext uri="{BB962C8B-B14F-4D97-AF65-F5344CB8AC3E}">
        <p14:creationId xmlns:p14="http://schemas.microsoft.com/office/powerpoint/2010/main" val="2509759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rgbClr val="00B0F0"/>
                </a:solidFill>
              </a:rPr>
              <a:t>Industry</a:t>
            </a:r>
            <a:r>
              <a:rPr lang="en-PH" dirty="0" smtClean="0"/>
              <a:t> Definition of “</a:t>
            </a:r>
            <a:r>
              <a:rPr lang="en-PH" b="1" dirty="0" smtClean="0">
                <a:solidFill>
                  <a:schemeClr val="accent1"/>
                </a:solidFill>
              </a:rPr>
              <a:t>Success</a:t>
            </a:r>
            <a:r>
              <a:rPr lang="en-PH" dirty="0" smtClean="0"/>
              <a:t>”</a:t>
            </a:r>
            <a:endParaRPr lang="en-PH" dirty="0"/>
          </a:p>
        </p:txBody>
      </p:sp>
      <p:sp>
        <p:nvSpPr>
          <p:cNvPr id="3" name="Content Placeholder 2"/>
          <p:cNvSpPr>
            <a:spLocks noGrp="1"/>
          </p:cNvSpPr>
          <p:nvPr>
            <p:ph idx="1"/>
          </p:nvPr>
        </p:nvSpPr>
        <p:spPr>
          <a:xfrm>
            <a:off x="457200" y="1882808"/>
            <a:ext cx="8229600" cy="3706432"/>
          </a:xfrm>
        </p:spPr>
        <p:txBody>
          <a:bodyPr>
            <a:normAutofit/>
          </a:bodyPr>
          <a:lstStyle/>
          <a:p>
            <a:pPr marL="64008" indent="0">
              <a:buNone/>
            </a:pPr>
            <a:r>
              <a:rPr lang="en-PH" b="1" dirty="0">
                <a:solidFill>
                  <a:schemeClr val="accent1"/>
                </a:solidFill>
                <a:latin typeface="Trebuchet MS" panose="020B0603020202020204" pitchFamily="34" charset="0"/>
              </a:rPr>
              <a:t>Successful</a:t>
            </a:r>
            <a:r>
              <a:rPr lang="en-PH" dirty="0">
                <a:solidFill>
                  <a:schemeClr val="accent1"/>
                </a:solidFill>
                <a:latin typeface="Trebuchet MS" panose="020B0603020202020204" pitchFamily="34" charset="0"/>
              </a:rPr>
              <a:t> </a:t>
            </a:r>
            <a:r>
              <a:rPr lang="en-PH" dirty="0" smtClean="0">
                <a:latin typeface="Trebuchet MS" panose="020B0603020202020204" pitchFamily="34" charset="0"/>
              </a:rPr>
              <a:t>(</a:t>
            </a:r>
            <a:r>
              <a:rPr lang="en-PH" dirty="0" smtClean="0">
                <a:solidFill>
                  <a:schemeClr val="tx1">
                    <a:lumMod val="85000"/>
                  </a:schemeClr>
                </a:solidFill>
                <a:latin typeface="Trebuchet MS" panose="020B0603020202020204" pitchFamily="34" charset="0"/>
              </a:rPr>
              <a:t>delivered </a:t>
            </a:r>
            <a:r>
              <a:rPr lang="en-PH" dirty="0">
                <a:solidFill>
                  <a:schemeClr val="tx1">
                    <a:lumMod val="85000"/>
                  </a:schemeClr>
                </a:solidFill>
                <a:latin typeface="Trebuchet MS" panose="020B0603020202020204" pitchFamily="34" charset="0"/>
              </a:rPr>
              <a:t>on time, on budget, </a:t>
            </a:r>
            <a:r>
              <a:rPr lang="en-PH" dirty="0" smtClean="0">
                <a:solidFill>
                  <a:schemeClr val="tx1">
                    <a:lumMod val="85000"/>
                  </a:schemeClr>
                </a:solidFill>
                <a:latin typeface="Trebuchet MS" panose="020B0603020202020204" pitchFamily="34" charset="0"/>
              </a:rPr>
              <a:t>with all required </a:t>
            </a:r>
            <a:r>
              <a:rPr lang="en-PH" dirty="0">
                <a:solidFill>
                  <a:schemeClr val="tx1">
                    <a:lumMod val="85000"/>
                  </a:schemeClr>
                </a:solidFill>
                <a:latin typeface="Trebuchet MS" panose="020B0603020202020204" pitchFamily="34" charset="0"/>
              </a:rPr>
              <a:t>features and </a:t>
            </a:r>
            <a:r>
              <a:rPr lang="en-PH" dirty="0" smtClean="0">
                <a:solidFill>
                  <a:schemeClr val="tx1">
                    <a:lumMod val="85000"/>
                  </a:schemeClr>
                </a:solidFill>
                <a:latin typeface="Trebuchet MS" panose="020B0603020202020204" pitchFamily="34" charset="0"/>
              </a:rPr>
              <a:t>functions)</a:t>
            </a:r>
          </a:p>
          <a:p>
            <a:pPr marL="64008" indent="0">
              <a:buNone/>
            </a:pPr>
            <a:endParaRPr lang="en-PH" dirty="0">
              <a:latin typeface="Trebuchet MS" panose="020B0603020202020204" pitchFamily="34" charset="0"/>
            </a:endParaRPr>
          </a:p>
          <a:p>
            <a:pPr marL="64008" indent="0">
              <a:buNone/>
            </a:pPr>
            <a:r>
              <a:rPr lang="en-PH" b="1" dirty="0">
                <a:solidFill>
                  <a:schemeClr val="accent3"/>
                </a:solidFill>
                <a:latin typeface="Trebuchet MS" panose="020B0603020202020204" pitchFamily="34" charset="0"/>
              </a:rPr>
              <a:t>Challenged</a:t>
            </a:r>
            <a:r>
              <a:rPr lang="en-PH" dirty="0">
                <a:solidFill>
                  <a:schemeClr val="accent3"/>
                </a:solidFill>
                <a:latin typeface="Trebuchet MS" panose="020B0603020202020204" pitchFamily="34" charset="0"/>
              </a:rPr>
              <a:t> </a:t>
            </a:r>
            <a:r>
              <a:rPr lang="en-PH" dirty="0" smtClean="0">
                <a:solidFill>
                  <a:schemeClr val="tx1">
                    <a:lumMod val="85000"/>
                  </a:schemeClr>
                </a:solidFill>
                <a:latin typeface="Trebuchet MS" panose="020B0603020202020204" pitchFamily="34" charset="0"/>
              </a:rPr>
              <a:t>(</a:t>
            </a:r>
            <a:r>
              <a:rPr lang="en-PH" dirty="0">
                <a:solidFill>
                  <a:schemeClr val="tx1">
                    <a:lumMod val="85000"/>
                  </a:schemeClr>
                </a:solidFill>
                <a:latin typeface="Trebuchet MS" panose="020B0603020202020204" pitchFamily="34" charset="0"/>
              </a:rPr>
              <a:t>late, over budget, and/or with less </a:t>
            </a:r>
            <a:r>
              <a:rPr lang="en-PH" dirty="0" smtClean="0">
                <a:solidFill>
                  <a:schemeClr val="tx1">
                    <a:lumMod val="85000"/>
                  </a:schemeClr>
                </a:solidFill>
                <a:latin typeface="Trebuchet MS" panose="020B0603020202020204" pitchFamily="34" charset="0"/>
              </a:rPr>
              <a:t>than the </a:t>
            </a:r>
            <a:r>
              <a:rPr lang="en-PH" dirty="0">
                <a:solidFill>
                  <a:schemeClr val="tx1">
                    <a:lumMod val="85000"/>
                  </a:schemeClr>
                </a:solidFill>
                <a:latin typeface="Trebuchet MS" panose="020B0603020202020204" pitchFamily="34" charset="0"/>
              </a:rPr>
              <a:t>required features and </a:t>
            </a:r>
            <a:r>
              <a:rPr lang="en-PH" dirty="0" smtClean="0">
                <a:solidFill>
                  <a:schemeClr val="tx1">
                    <a:lumMod val="85000"/>
                  </a:schemeClr>
                </a:solidFill>
                <a:latin typeface="Trebuchet MS" panose="020B0603020202020204" pitchFamily="34" charset="0"/>
              </a:rPr>
              <a:t>functions)</a:t>
            </a:r>
          </a:p>
          <a:p>
            <a:pPr marL="64008" indent="0">
              <a:buNone/>
            </a:pPr>
            <a:endParaRPr lang="en-PH" dirty="0">
              <a:latin typeface="Trebuchet MS" panose="020B0603020202020204" pitchFamily="34" charset="0"/>
            </a:endParaRPr>
          </a:p>
          <a:p>
            <a:pPr marL="64008" indent="0">
              <a:buNone/>
            </a:pPr>
            <a:r>
              <a:rPr lang="en-PH" b="1" dirty="0">
                <a:solidFill>
                  <a:srgbClr val="FF5050"/>
                </a:solidFill>
                <a:latin typeface="Trebuchet MS" panose="020B0603020202020204" pitchFamily="34" charset="0"/>
              </a:rPr>
              <a:t>Failed</a:t>
            </a:r>
            <a:r>
              <a:rPr lang="en-PH" dirty="0">
                <a:solidFill>
                  <a:srgbClr val="FF5050"/>
                </a:solidFill>
                <a:latin typeface="Trebuchet MS" panose="020B0603020202020204" pitchFamily="34" charset="0"/>
              </a:rPr>
              <a:t> </a:t>
            </a:r>
            <a:r>
              <a:rPr lang="en-PH" dirty="0">
                <a:solidFill>
                  <a:schemeClr val="tx1">
                    <a:lumMod val="85000"/>
                  </a:schemeClr>
                </a:solidFill>
                <a:latin typeface="Trebuchet MS" panose="020B0603020202020204" pitchFamily="34" charset="0"/>
              </a:rPr>
              <a:t>(cancelled prior to completion or delivered and </a:t>
            </a:r>
            <a:r>
              <a:rPr lang="en-PH" b="1" u="sng" dirty="0" smtClean="0">
                <a:latin typeface="Trebuchet MS" panose="020B0603020202020204" pitchFamily="34" charset="0"/>
              </a:rPr>
              <a:t>never used</a:t>
            </a:r>
            <a:r>
              <a:rPr lang="en-PH" dirty="0" smtClean="0">
                <a:solidFill>
                  <a:schemeClr val="tx1">
                    <a:lumMod val="85000"/>
                  </a:schemeClr>
                </a:solidFill>
                <a:latin typeface="Trebuchet MS" panose="020B0603020202020204" pitchFamily="34" charset="0"/>
              </a:rPr>
              <a:t>)</a:t>
            </a:r>
            <a:endParaRPr lang="en-PH" dirty="0">
              <a:solidFill>
                <a:schemeClr val="tx1">
                  <a:lumMod val="85000"/>
                </a:schemeClr>
              </a:solidFill>
              <a:latin typeface="Trebuchet MS" panose="020B0603020202020204" pitchFamily="34" charset="0"/>
            </a:endParaRPr>
          </a:p>
        </p:txBody>
      </p:sp>
    </p:spTree>
    <p:extLst>
      <p:ext uri="{BB962C8B-B14F-4D97-AF65-F5344CB8AC3E}">
        <p14:creationId xmlns:p14="http://schemas.microsoft.com/office/powerpoint/2010/main" val="3048106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23528" y="1628800"/>
            <a:ext cx="8496944" cy="3139321"/>
          </a:xfrm>
          <a:prstGeom prst="rect">
            <a:avLst/>
          </a:prstGeom>
          <a:noFill/>
        </p:spPr>
        <p:txBody>
          <a:bodyPr wrap="square" rtlCol="0">
            <a:spAutoFit/>
          </a:bodyPr>
          <a:lstStyle/>
          <a:p>
            <a:pPr algn="ctr"/>
            <a:r>
              <a:rPr lang="es-ES_tradnl" sz="66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What</a:t>
            </a:r>
            <a:r>
              <a:rPr lang="es-ES_tradnl"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 can </a:t>
            </a:r>
            <a:r>
              <a:rPr lang="es-ES_tradnl" sz="66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go</a:t>
            </a:r>
            <a:r>
              <a:rPr lang="es-ES_tradnl"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 </a:t>
            </a:r>
            <a:r>
              <a:rPr lang="es-ES_tradnl" sz="66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wrong</a:t>
            </a:r>
            <a:r>
              <a:rPr lang="es-ES_tradnl"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 in a software </a:t>
            </a:r>
            <a:r>
              <a:rPr lang="es-ES_tradnl" sz="66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project</a:t>
            </a:r>
            <a:r>
              <a:rPr lang="es-ES_tradnl"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a:t>
            </a:r>
            <a:endParaRPr lang="es-ES" sz="6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endParaRPr>
          </a:p>
        </p:txBody>
      </p:sp>
    </p:spTree>
    <p:extLst>
      <p:ext uri="{BB962C8B-B14F-4D97-AF65-F5344CB8AC3E}">
        <p14:creationId xmlns:p14="http://schemas.microsoft.com/office/powerpoint/2010/main" val="2624249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Nightmares of Software </a:t>
            </a:r>
            <a:r>
              <a:rPr lang="en-PH" dirty="0" err="1" smtClean="0"/>
              <a:t>Dev’t</a:t>
            </a:r>
            <a:endParaRPr lang="en-PH" dirty="0"/>
          </a:p>
        </p:txBody>
      </p:sp>
      <p:sp>
        <p:nvSpPr>
          <p:cNvPr id="3" name="Content Placeholder 2"/>
          <p:cNvSpPr>
            <a:spLocks noGrp="1"/>
          </p:cNvSpPr>
          <p:nvPr>
            <p:ph idx="1"/>
          </p:nvPr>
        </p:nvSpPr>
        <p:spPr/>
        <p:txBody>
          <a:bodyPr/>
          <a:lstStyle/>
          <a:p>
            <a:pPr>
              <a:spcAft>
                <a:spcPts val="600"/>
              </a:spcAft>
            </a:pPr>
            <a:r>
              <a:rPr lang="en-US" sz="2400" dirty="0">
                <a:latin typeface="Trebuchet MS" panose="020B0603020202020204" pitchFamily="34" charset="0"/>
              </a:rPr>
              <a:t>The final Software </a:t>
            </a:r>
            <a:r>
              <a:rPr lang="en-US" sz="2400" dirty="0">
                <a:solidFill>
                  <a:srgbClr val="FF5050"/>
                </a:solidFill>
                <a:latin typeface="Trebuchet MS" panose="020B0603020202020204" pitchFamily="34" charset="0"/>
              </a:rPr>
              <a:t>does not fulfill the needs </a:t>
            </a:r>
            <a:r>
              <a:rPr lang="en-US" sz="2400" dirty="0">
                <a:latin typeface="Trebuchet MS" panose="020B0603020202020204" pitchFamily="34" charset="0"/>
              </a:rPr>
              <a:t>of the customer</a:t>
            </a:r>
            <a:r>
              <a:rPr lang="en-US" sz="2400" dirty="0" smtClean="0">
                <a:latin typeface="Trebuchet MS" panose="020B0603020202020204" pitchFamily="34" charset="0"/>
              </a:rPr>
              <a:t>.</a:t>
            </a:r>
            <a:endParaRPr lang="en-US" sz="2400" dirty="0">
              <a:latin typeface="Trebuchet MS" panose="020B0603020202020204" pitchFamily="34" charset="0"/>
            </a:endParaRPr>
          </a:p>
          <a:p>
            <a:pPr>
              <a:spcAft>
                <a:spcPts val="600"/>
              </a:spcAft>
            </a:pPr>
            <a:r>
              <a:rPr lang="en-US" sz="2400" dirty="0">
                <a:solidFill>
                  <a:srgbClr val="FF5050"/>
                </a:solidFill>
                <a:latin typeface="Trebuchet MS" panose="020B0603020202020204" pitchFamily="34" charset="0"/>
              </a:rPr>
              <a:t>Bad</a:t>
            </a:r>
            <a:r>
              <a:rPr lang="en-US" sz="2400" dirty="0">
                <a:solidFill>
                  <a:srgbClr val="FF0000"/>
                </a:solidFill>
                <a:latin typeface="Trebuchet MS" panose="020B0603020202020204" pitchFamily="34" charset="0"/>
              </a:rPr>
              <a:t> </a:t>
            </a:r>
            <a:r>
              <a:rPr lang="en-US" sz="2400" dirty="0">
                <a:solidFill>
                  <a:srgbClr val="FF5050"/>
                </a:solidFill>
                <a:latin typeface="Trebuchet MS" panose="020B0603020202020204" pitchFamily="34" charset="0"/>
              </a:rPr>
              <a:t>quality</a:t>
            </a:r>
            <a:r>
              <a:rPr lang="en-US" sz="2400" dirty="0">
                <a:latin typeface="Trebuchet MS" panose="020B0603020202020204" pitchFamily="34" charset="0"/>
              </a:rPr>
              <a:t>: frequent errors, hard to use, </a:t>
            </a:r>
            <a:r>
              <a:rPr lang="en-US" sz="2400" dirty="0" smtClean="0">
                <a:latin typeface="Trebuchet MS" panose="020B0603020202020204" pitchFamily="34" charset="0"/>
              </a:rPr>
              <a:t>...</a:t>
            </a:r>
            <a:endParaRPr lang="en-US" sz="2400" dirty="0">
              <a:latin typeface="Trebuchet MS" panose="020B0603020202020204" pitchFamily="34" charset="0"/>
            </a:endParaRPr>
          </a:p>
          <a:p>
            <a:pPr>
              <a:spcAft>
                <a:spcPts val="600"/>
              </a:spcAft>
            </a:pPr>
            <a:r>
              <a:rPr lang="en-US" sz="2400" dirty="0">
                <a:solidFill>
                  <a:srgbClr val="FF5050"/>
                </a:solidFill>
                <a:latin typeface="Trebuchet MS" panose="020B0603020202020204" pitchFamily="34" charset="0"/>
              </a:rPr>
              <a:t>Delayed </a:t>
            </a:r>
            <a:r>
              <a:rPr lang="en-US" sz="2400" dirty="0">
                <a:latin typeface="Trebuchet MS" panose="020B0603020202020204" pitchFamily="34" charset="0"/>
              </a:rPr>
              <a:t>and/or </a:t>
            </a:r>
            <a:r>
              <a:rPr lang="en-US" sz="2400" dirty="0" smtClean="0">
                <a:solidFill>
                  <a:srgbClr val="FF5050"/>
                </a:solidFill>
                <a:latin typeface="Trebuchet MS" panose="020B0603020202020204" pitchFamily="34" charset="0"/>
              </a:rPr>
              <a:t>over-budget</a:t>
            </a:r>
            <a:endParaRPr lang="en-US" sz="2400" dirty="0">
              <a:latin typeface="Trebuchet MS" panose="020B0603020202020204" pitchFamily="34" charset="0"/>
            </a:endParaRPr>
          </a:p>
          <a:p>
            <a:pPr>
              <a:spcAft>
                <a:spcPts val="600"/>
              </a:spcAft>
            </a:pPr>
            <a:r>
              <a:rPr lang="en-US" sz="2400" dirty="0">
                <a:solidFill>
                  <a:srgbClr val="FF5050"/>
                </a:solidFill>
                <a:latin typeface="Trebuchet MS" panose="020B0603020202020204" pitchFamily="34" charset="0"/>
              </a:rPr>
              <a:t>Hard</a:t>
            </a:r>
            <a:r>
              <a:rPr lang="en-US" sz="2400" dirty="0">
                <a:latin typeface="Trebuchet MS" panose="020B0603020202020204" pitchFamily="34" charset="0"/>
              </a:rPr>
              <a:t> to </a:t>
            </a:r>
            <a:r>
              <a:rPr lang="en-US" sz="2400" dirty="0">
                <a:solidFill>
                  <a:srgbClr val="FF5050"/>
                </a:solidFill>
                <a:latin typeface="Trebuchet MS" panose="020B0603020202020204" pitchFamily="34" charset="0"/>
              </a:rPr>
              <a:t>extend </a:t>
            </a:r>
            <a:r>
              <a:rPr lang="en-US" sz="2400" dirty="0">
                <a:latin typeface="Trebuchet MS" panose="020B0603020202020204" pitchFamily="34" charset="0"/>
              </a:rPr>
              <a:t>and </a:t>
            </a:r>
            <a:r>
              <a:rPr lang="en-US" sz="2400" dirty="0">
                <a:solidFill>
                  <a:srgbClr val="FF5050"/>
                </a:solidFill>
                <a:latin typeface="Trebuchet MS" panose="020B0603020202020204" pitchFamily="34" charset="0"/>
              </a:rPr>
              <a:t>improve</a:t>
            </a:r>
            <a:r>
              <a:rPr lang="en-US" sz="2400" dirty="0">
                <a:latin typeface="Trebuchet MS" panose="020B0603020202020204" pitchFamily="34" charset="0"/>
              </a:rPr>
              <a:t>: if you want to add a functionality later is mission impossible</a:t>
            </a:r>
            <a:r>
              <a:rPr lang="en-US" sz="2400" dirty="0" smtClean="0">
                <a:latin typeface="Trebuchet MS" panose="020B0603020202020204" pitchFamily="34" charset="0"/>
              </a:rPr>
              <a:t>.</a:t>
            </a:r>
            <a:endParaRPr lang="en-US" sz="2400" dirty="0">
              <a:latin typeface="Trebuchet MS" panose="020B0603020202020204" pitchFamily="34" charset="0"/>
            </a:endParaRPr>
          </a:p>
          <a:p>
            <a:pPr>
              <a:spcAft>
                <a:spcPts val="600"/>
              </a:spcAft>
            </a:pPr>
            <a:r>
              <a:rPr lang="en-US" sz="2400" dirty="0">
                <a:latin typeface="Trebuchet MS" panose="020B0603020202020204" pitchFamily="34" charset="0"/>
              </a:rPr>
              <a:t>Bad </a:t>
            </a:r>
            <a:r>
              <a:rPr lang="en-US" sz="2400" dirty="0" smtClean="0">
                <a:solidFill>
                  <a:srgbClr val="FF5050"/>
                </a:solidFill>
                <a:latin typeface="Trebuchet MS" panose="020B0603020202020204" pitchFamily="34" charset="0"/>
              </a:rPr>
              <a:t>documentation</a:t>
            </a:r>
            <a:endParaRPr lang="en-US" sz="2400" dirty="0">
              <a:latin typeface="Trebuchet MS" panose="020B0603020202020204" pitchFamily="34" charset="0"/>
            </a:endParaRPr>
          </a:p>
        </p:txBody>
      </p:sp>
    </p:spTree>
    <p:extLst>
      <p:ext uri="{BB962C8B-B14F-4D97-AF65-F5344CB8AC3E}">
        <p14:creationId xmlns:p14="http://schemas.microsoft.com/office/powerpoint/2010/main" val="3062558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oftware_engineering_explained.gif"/>
          <p:cNvPicPr>
            <a:picLocks noChangeAspect="1"/>
          </p:cNvPicPr>
          <p:nvPr/>
        </p:nvPicPr>
        <p:blipFill>
          <a:blip r:embed="rId3"/>
          <a:stretch>
            <a:fillRect/>
          </a:stretch>
        </p:blipFill>
        <p:spPr>
          <a:xfrm>
            <a:off x="251520" y="188639"/>
            <a:ext cx="8640960" cy="6480721"/>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9909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23528" y="1628800"/>
            <a:ext cx="8496944" cy="2308324"/>
          </a:xfrm>
          <a:prstGeom prst="rect">
            <a:avLst/>
          </a:prstGeom>
          <a:noFill/>
        </p:spPr>
        <p:txBody>
          <a:bodyPr wrap="square" rtlCol="0">
            <a:spAutoFit/>
          </a:bodyPr>
          <a:lstStyle/>
          <a:p>
            <a:pPr algn="ctr"/>
            <a:r>
              <a:rPr lang="es-ES_tradnl"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So, </a:t>
            </a:r>
            <a:r>
              <a:rPr lang="en-US"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what</a:t>
            </a:r>
            <a:r>
              <a:rPr lang="es-ES_tradnl"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 </a:t>
            </a:r>
            <a:r>
              <a:rPr lang="en-US"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happens</a:t>
            </a:r>
            <a:r>
              <a:rPr lang="es-ES_tradnl" sz="72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 </a:t>
            </a:r>
            <a:r>
              <a:rPr lang="es-ES_tradnl" sz="72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if</a:t>
            </a:r>
            <a:r>
              <a:rPr lang="es-ES_tradnl"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 </a:t>
            </a:r>
            <a:r>
              <a:rPr lang="es-ES_tradnl"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a software </a:t>
            </a:r>
            <a:r>
              <a:rPr lang="en-US" sz="7200" b="1" noProof="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fails</a:t>
            </a:r>
            <a:r>
              <a:rPr lang="es-ES_tradnl"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rPr>
              <a:t>?</a:t>
            </a:r>
            <a:endParaRPr lang="es-ES" sz="72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lt"/>
            </a:endParaRPr>
          </a:p>
        </p:txBody>
      </p:sp>
    </p:spTree>
    <p:extLst>
      <p:ext uri="{BB962C8B-B14F-4D97-AF65-F5344CB8AC3E}">
        <p14:creationId xmlns:p14="http://schemas.microsoft.com/office/powerpoint/2010/main" val="3950178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No biggie?</a:t>
            </a:r>
            <a:endParaRPr lang="en-PH" dirty="0"/>
          </a:p>
        </p:txBody>
      </p:sp>
      <p:sp>
        <p:nvSpPr>
          <p:cNvPr id="3" name="Content Placeholder 2"/>
          <p:cNvSpPr>
            <a:spLocks noGrp="1"/>
          </p:cNvSpPr>
          <p:nvPr>
            <p:ph idx="1"/>
          </p:nvPr>
        </p:nvSpPr>
        <p:spPr/>
        <p:txBody>
          <a:bodyPr/>
          <a:lstStyle/>
          <a:p>
            <a:pPr>
              <a:spcAft>
                <a:spcPts val="600"/>
              </a:spcAft>
            </a:pPr>
            <a:r>
              <a:rPr lang="en-PH" dirty="0" smtClean="0">
                <a:latin typeface="Trebuchet MS" panose="020B0603020202020204" pitchFamily="34" charset="0"/>
              </a:rPr>
              <a:t>7 </a:t>
            </a:r>
            <a:r>
              <a:rPr lang="en-PH" u="sng" dirty="0" smtClean="0">
                <a:latin typeface="Trebuchet MS" panose="020B0603020202020204" pitchFamily="34" charset="0"/>
              </a:rPr>
              <a:t>deaths </a:t>
            </a:r>
            <a:r>
              <a:rPr lang="en-PH" u="sng" dirty="0">
                <a:latin typeface="Trebuchet MS" panose="020B0603020202020204" pitchFamily="34" charset="0"/>
              </a:rPr>
              <a:t>of cancer patients </a:t>
            </a:r>
            <a:r>
              <a:rPr lang="en-PH" dirty="0">
                <a:latin typeface="Trebuchet MS" panose="020B0603020202020204" pitchFamily="34" charset="0"/>
              </a:rPr>
              <a:t>were due to overdoses of radiation resulting from a race condition between concurrent tasks in </a:t>
            </a:r>
            <a:r>
              <a:rPr lang="en-PH" dirty="0" smtClean="0">
                <a:latin typeface="Trebuchet MS" panose="020B0603020202020204" pitchFamily="34" charset="0"/>
              </a:rPr>
              <a:t>the </a:t>
            </a:r>
            <a:r>
              <a:rPr lang="en-PH" dirty="0">
                <a:latin typeface="Trebuchet MS" panose="020B0603020202020204" pitchFamily="34" charset="0"/>
              </a:rPr>
              <a:t>Therac-25 software</a:t>
            </a:r>
            <a:r>
              <a:rPr lang="en-PH" dirty="0" smtClean="0">
                <a:latin typeface="Trebuchet MS" panose="020B0603020202020204" pitchFamily="34" charset="0"/>
              </a:rPr>
              <a:t>.</a:t>
            </a:r>
          </a:p>
          <a:p>
            <a:pPr>
              <a:spcAft>
                <a:spcPts val="600"/>
              </a:spcAft>
            </a:pPr>
            <a:r>
              <a:rPr lang="en-PH" dirty="0">
                <a:latin typeface="Trebuchet MS" panose="020B0603020202020204" pitchFamily="34" charset="0"/>
              </a:rPr>
              <a:t>Computer blunders were blamed for </a:t>
            </a:r>
            <a:r>
              <a:rPr lang="en-PH" u="sng" dirty="0">
                <a:latin typeface="Trebuchet MS" panose="020B0603020202020204" pitchFamily="34" charset="0"/>
              </a:rPr>
              <a:t>$650M student loan </a:t>
            </a:r>
            <a:r>
              <a:rPr lang="en-PH" u="sng" dirty="0" smtClean="0">
                <a:latin typeface="Trebuchet MS" panose="020B0603020202020204" pitchFamily="34" charset="0"/>
              </a:rPr>
              <a:t>losse</a:t>
            </a:r>
            <a:r>
              <a:rPr lang="en-PH" dirty="0" smtClean="0">
                <a:latin typeface="Trebuchet MS" panose="020B0603020202020204" pitchFamily="34" charset="0"/>
              </a:rPr>
              <a:t>s (from</a:t>
            </a:r>
            <a:r>
              <a:rPr lang="en-PH" dirty="0">
                <a:latin typeface="Trebuchet MS" panose="020B0603020202020204" pitchFamily="34" charset="0"/>
              </a:rPr>
              <a:t> </a:t>
            </a:r>
            <a:r>
              <a:rPr lang="en-PH" i="1" dirty="0">
                <a:latin typeface="Trebuchet MS" panose="020B0603020202020204" pitchFamily="34" charset="0"/>
              </a:rPr>
              <a:t>ACM SIGSOFT </a:t>
            </a:r>
            <a:r>
              <a:rPr lang="en-PH" i="1" dirty="0" smtClean="0">
                <a:latin typeface="Trebuchet MS" panose="020B0603020202020204" pitchFamily="34" charset="0"/>
              </a:rPr>
              <a:t>)</a:t>
            </a:r>
          </a:p>
          <a:p>
            <a:pPr>
              <a:spcAft>
                <a:spcPts val="600"/>
              </a:spcAft>
            </a:pPr>
            <a:r>
              <a:rPr lang="en-PH" dirty="0" smtClean="0">
                <a:latin typeface="Trebuchet MS" panose="020B0603020202020204" pitchFamily="34" charset="0"/>
              </a:rPr>
              <a:t>In </a:t>
            </a:r>
            <a:r>
              <a:rPr lang="en-PH" dirty="0">
                <a:latin typeface="Trebuchet MS" panose="020B0603020202020204" pitchFamily="34" charset="0"/>
              </a:rPr>
              <a:t>October 1995, 200,000 French civil servants were </a:t>
            </a:r>
            <a:r>
              <a:rPr lang="en-PH" u="sng" dirty="0">
                <a:latin typeface="Trebuchet MS" panose="020B0603020202020204" pitchFamily="34" charset="0"/>
              </a:rPr>
              <a:t>paid </a:t>
            </a:r>
            <a:r>
              <a:rPr lang="en-PH" u="sng" dirty="0" smtClean="0">
                <a:latin typeface="Trebuchet MS" panose="020B0603020202020204" pitchFamily="34" charset="0"/>
              </a:rPr>
              <a:t>twice</a:t>
            </a:r>
            <a:r>
              <a:rPr lang="en-PH" dirty="0" smtClean="0">
                <a:latin typeface="Trebuchet MS" panose="020B0603020202020204" pitchFamily="34" charset="0"/>
              </a:rPr>
              <a:t>. (</a:t>
            </a:r>
            <a:r>
              <a:rPr lang="en-PH" dirty="0" err="1" smtClean="0">
                <a:latin typeface="Trebuchet MS" panose="020B0603020202020204" pitchFamily="34" charset="0"/>
              </a:rPr>
              <a:t>Niiiiiice</a:t>
            </a:r>
            <a:r>
              <a:rPr lang="en-PH" dirty="0" smtClean="0">
                <a:latin typeface="Trebuchet MS" panose="020B0603020202020204" pitchFamily="34" charset="0"/>
              </a:rPr>
              <a:t>.)</a:t>
            </a:r>
            <a:endParaRPr lang="en-PH" dirty="0">
              <a:latin typeface="Trebuchet MS" panose="020B0603020202020204" pitchFamily="34" charset="0"/>
            </a:endParaRPr>
          </a:p>
        </p:txBody>
      </p:sp>
    </p:spTree>
    <p:extLst>
      <p:ext uri="{BB962C8B-B14F-4D97-AF65-F5344CB8AC3E}">
        <p14:creationId xmlns:p14="http://schemas.microsoft.com/office/powerpoint/2010/main" val="1170083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Ariane</a:t>
            </a:r>
            <a:r>
              <a:rPr lang="en-PH" dirty="0" smtClean="0"/>
              <a:t> 5 Flight 501</a:t>
            </a:r>
            <a:endParaRPr lang="en-PH" dirty="0"/>
          </a:p>
        </p:txBody>
      </p:sp>
      <p:sp>
        <p:nvSpPr>
          <p:cNvPr id="3" name="Content Placeholder 2"/>
          <p:cNvSpPr>
            <a:spLocks noGrp="1"/>
          </p:cNvSpPr>
          <p:nvPr>
            <p:ph idx="1"/>
          </p:nvPr>
        </p:nvSpPr>
        <p:spPr/>
        <p:txBody>
          <a:bodyPr/>
          <a:lstStyle/>
          <a:p>
            <a:r>
              <a:rPr lang="en-PH" dirty="0" smtClean="0">
                <a:latin typeface="Trebuchet MS" panose="020B0603020202020204" pitchFamily="34" charset="0"/>
              </a:rPr>
              <a:t>Let’s watch the video</a:t>
            </a:r>
          </a:p>
          <a:p>
            <a:r>
              <a:rPr lang="en-PH" dirty="0" smtClean="0">
                <a:latin typeface="Trebuchet MS" panose="020B0603020202020204" pitchFamily="34" charset="0"/>
              </a:rPr>
              <a:t>What do you think caused the disaster?</a:t>
            </a:r>
            <a:endParaRPr lang="en-PH" dirty="0">
              <a:latin typeface="Trebuchet MS" panose="020B0603020202020204" pitchFamily="34" charset="0"/>
            </a:endParaRPr>
          </a:p>
        </p:txBody>
      </p:sp>
    </p:spTree>
    <p:extLst>
      <p:ext uri="{BB962C8B-B14F-4D97-AF65-F5344CB8AC3E}">
        <p14:creationId xmlns:p14="http://schemas.microsoft.com/office/powerpoint/2010/main" val="3010014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15616" y="2348880"/>
            <a:ext cx="6768753" cy="2939266"/>
          </a:xfrm>
          <a:prstGeom prst="rect">
            <a:avLst/>
          </a:prstGeom>
          <a:noFill/>
        </p:spPr>
        <p:txBody>
          <a:bodyPr wrap="square" rtlCol="0">
            <a:spAutoFit/>
          </a:bodyPr>
          <a:lstStyle/>
          <a:p>
            <a:pPr>
              <a:spcAft>
                <a:spcPts val="600"/>
              </a:spcAft>
            </a:pPr>
            <a:r>
              <a:rPr lang="en-US" sz="3600" dirty="0">
                <a:latin typeface="Trebuchet MS" panose="020B0603020202020204" pitchFamily="34" charset="0"/>
              </a:rPr>
              <a:t>It is not enough to do your </a:t>
            </a:r>
            <a:r>
              <a:rPr lang="en-US" sz="3600" dirty="0" smtClean="0">
                <a:latin typeface="Trebuchet MS" panose="020B0603020202020204" pitchFamily="34" charset="0"/>
              </a:rPr>
              <a:t>best. </a:t>
            </a:r>
            <a:r>
              <a:rPr lang="en-US" sz="3600" dirty="0" smtClean="0">
                <a:solidFill>
                  <a:srgbClr val="0070C0"/>
                </a:solidFill>
                <a:latin typeface="Trebuchet MS" panose="020B0603020202020204" pitchFamily="34" charset="0"/>
              </a:rPr>
              <a:t>You </a:t>
            </a:r>
            <a:r>
              <a:rPr lang="en-US" sz="3600" dirty="0" smtClean="0">
                <a:solidFill>
                  <a:srgbClr val="0070C0"/>
                </a:solidFill>
                <a:latin typeface="Trebuchet MS" panose="020B0603020202020204" pitchFamily="34" charset="0"/>
              </a:rPr>
              <a:t>must first know what </a:t>
            </a:r>
            <a:r>
              <a:rPr lang="en-US" sz="3600" dirty="0">
                <a:solidFill>
                  <a:srgbClr val="0070C0"/>
                </a:solidFill>
                <a:latin typeface="Trebuchet MS" panose="020B0603020202020204" pitchFamily="34" charset="0"/>
              </a:rPr>
              <a:t>to </a:t>
            </a:r>
            <a:r>
              <a:rPr lang="en-US" sz="3600" dirty="0" smtClean="0">
                <a:solidFill>
                  <a:srgbClr val="0070C0"/>
                </a:solidFill>
                <a:latin typeface="Trebuchet MS" panose="020B0603020202020204" pitchFamily="34" charset="0"/>
              </a:rPr>
              <a:t>do</a:t>
            </a:r>
            <a:r>
              <a:rPr lang="en-US" sz="3600" dirty="0" smtClean="0">
                <a:latin typeface="Trebuchet MS" panose="020B0603020202020204" pitchFamily="34" charset="0"/>
              </a:rPr>
              <a:t> </a:t>
            </a:r>
            <a:r>
              <a:rPr lang="en-US" sz="3600" dirty="0" smtClean="0">
                <a:latin typeface="Trebuchet MS" panose="020B0603020202020204" pitchFamily="34" charset="0"/>
              </a:rPr>
              <a:t>and </a:t>
            </a:r>
            <a:r>
              <a:rPr lang="en-US" sz="3600" dirty="0">
                <a:latin typeface="Trebuchet MS" panose="020B0603020202020204" pitchFamily="34" charset="0"/>
              </a:rPr>
              <a:t>THEN </a:t>
            </a:r>
            <a:r>
              <a:rPr lang="en-US" sz="3600" dirty="0" smtClean="0">
                <a:latin typeface="Trebuchet MS" panose="020B0603020202020204" pitchFamily="34" charset="0"/>
              </a:rPr>
              <a:t>you can give </a:t>
            </a:r>
            <a:r>
              <a:rPr lang="en-US" sz="3600" dirty="0">
                <a:latin typeface="Trebuchet MS" panose="020B0603020202020204" pitchFamily="34" charset="0"/>
              </a:rPr>
              <a:t>your best.</a:t>
            </a:r>
          </a:p>
          <a:p>
            <a:pPr algn="r">
              <a:spcAft>
                <a:spcPts val="600"/>
              </a:spcAft>
            </a:pPr>
            <a:r>
              <a:rPr lang="en-US" sz="3600" i="1" dirty="0">
                <a:latin typeface="Trebuchet MS" panose="020B0603020202020204" pitchFamily="34" charset="0"/>
              </a:rPr>
              <a:t>-- W. Edwards </a:t>
            </a:r>
            <a:r>
              <a:rPr lang="en-US" sz="3600" i="1" dirty="0" smtClean="0">
                <a:latin typeface="Trebuchet MS" panose="020B0603020202020204" pitchFamily="34" charset="0"/>
              </a:rPr>
              <a:t>Deming</a:t>
            </a:r>
            <a:endParaRPr lang="en-US" sz="3600" dirty="0">
              <a:latin typeface="Trebuchet MS" panose="020B0603020202020204" pitchFamily="34" charset="0"/>
            </a:endParaRPr>
          </a:p>
        </p:txBody>
      </p:sp>
      <p:sp>
        <p:nvSpPr>
          <p:cNvPr id="5" name="2 Marcador de contenido"/>
          <p:cNvSpPr txBox="1">
            <a:spLocks/>
          </p:cNvSpPr>
          <p:nvPr/>
        </p:nvSpPr>
        <p:spPr>
          <a:xfrm>
            <a:off x="214282" y="214290"/>
            <a:ext cx="7860585" cy="214314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s-ES" sz="6600" b="0" i="0" u="none" strike="noStrike" kern="1200" cap="none" spc="0" normalizeH="0" baseline="0" noProof="0" dirty="0">
              <a:ln>
                <a:noFill/>
              </a:ln>
              <a:solidFill>
                <a:schemeClr val="tx1"/>
              </a:solidFill>
              <a:effectLst/>
              <a:uLnTx/>
              <a:uFillTx/>
              <a:latin typeface="Trebuchet MS" panose="020B0603020202020204" pitchFamily="34" charset="0"/>
            </a:endParaRPr>
          </a:p>
        </p:txBody>
      </p:sp>
      <p:sp>
        <p:nvSpPr>
          <p:cNvPr id="6" name="5 CuadroTexto"/>
          <p:cNvSpPr txBox="1"/>
          <p:nvPr/>
        </p:nvSpPr>
        <p:spPr>
          <a:xfrm>
            <a:off x="221741" y="408697"/>
            <a:ext cx="8715404" cy="1754326"/>
          </a:xfrm>
          <a:prstGeom prst="rect">
            <a:avLst/>
          </a:prstGeom>
          <a:noFill/>
        </p:spPr>
        <p:txBody>
          <a:bodyPr wrap="square" rtlCol="0">
            <a:spAutoFit/>
          </a:bodyPr>
          <a:lstStyle/>
          <a:p>
            <a:r>
              <a:rPr lang="es-ES_tradnl"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rPr>
              <a:t>Programming is NOT enough!</a:t>
            </a:r>
            <a:endParaRPr lang="es-E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endParaRPr>
          </a:p>
        </p:txBody>
      </p:sp>
      <p:sp>
        <p:nvSpPr>
          <p:cNvPr id="18" name="TextBox 17"/>
          <p:cNvSpPr txBox="1"/>
          <p:nvPr/>
        </p:nvSpPr>
        <p:spPr>
          <a:xfrm>
            <a:off x="1691680" y="5517232"/>
            <a:ext cx="7200801" cy="1077218"/>
          </a:xfrm>
          <a:prstGeom prst="rect">
            <a:avLst/>
          </a:prstGeom>
          <a:noFill/>
        </p:spPr>
        <p:txBody>
          <a:bodyPr wrap="square" rtlCol="0">
            <a:spAutoFit/>
          </a:bodyPr>
          <a:lstStyle/>
          <a:p>
            <a:pPr algn="r"/>
            <a:r>
              <a:rPr lang="en-PH" sz="3200" dirty="0" smtClean="0">
                <a:solidFill>
                  <a:schemeClr val="accent3"/>
                </a:solidFill>
                <a:latin typeface="Trebuchet MS" panose="020B0603020202020204" pitchFamily="34" charset="0"/>
              </a:rPr>
              <a:t>Know the best practices of </a:t>
            </a:r>
            <a:r>
              <a:rPr lang="en-PH" sz="3200" dirty="0" smtClean="0">
                <a:solidFill>
                  <a:schemeClr val="accent3"/>
                </a:solidFill>
                <a:latin typeface="Trebuchet MS" panose="020B0603020202020204" pitchFamily="34" charset="0"/>
              </a:rPr>
              <a:t>seasoned developers</a:t>
            </a:r>
            <a:r>
              <a:rPr lang="en-PH" sz="3200" dirty="0" smtClean="0">
                <a:solidFill>
                  <a:schemeClr val="accent3"/>
                </a:solidFill>
                <a:latin typeface="Trebuchet MS" panose="020B0603020202020204" pitchFamily="34" charset="0"/>
              </a:rPr>
              <a:t>.</a:t>
            </a:r>
            <a:endParaRPr lang="en-PH" sz="3200" dirty="0">
              <a:solidFill>
                <a:schemeClr val="accent3"/>
              </a:solidFill>
              <a:latin typeface="Trebuchet MS" panose="020B0603020202020204" pitchFamily="34" charset="0"/>
            </a:endParaRPr>
          </a:p>
        </p:txBody>
      </p:sp>
    </p:spTree>
    <p:extLst>
      <p:ext uri="{BB962C8B-B14F-4D97-AF65-F5344CB8AC3E}">
        <p14:creationId xmlns:p14="http://schemas.microsoft.com/office/powerpoint/2010/main" val="1438918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214282" y="430314"/>
            <a:ext cx="8229600" cy="910454"/>
          </a:xfrm>
          <a:prstGeom prst="rect">
            <a:avLst/>
          </a:prstGeom>
        </p:spPr>
        <p:txBody>
          <a:bodyPr vert="horz" anchor="t">
            <a:normAutofit lnSpcReduction="10000"/>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s-ES_tradnl"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rPr>
              <a:t>And s</a:t>
            </a:r>
            <a:r>
              <a:rPr kumimoji="0" lang="es-ES_tradnl" sz="5400" b="1" i="0" u="none" strike="noStrike" kern="1200" normalizeH="0" baseline="0" noProof="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uLnTx/>
                <a:uFillTx/>
                <a:latin typeface="Trebuchet MS" panose="020B0603020202020204" pitchFamily="34" charset="0"/>
              </a:rPr>
              <a:t>ince</a:t>
            </a:r>
            <a:r>
              <a:rPr kumimoji="0" lang="es-ES_tradnl" sz="5400" b="1" i="0" u="none" strike="noStrike" kern="1200" normalizeH="0" baseline="0" noProof="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uLnTx/>
                <a:uFillTx/>
                <a:latin typeface="Trebuchet MS" panose="020B0603020202020204" pitchFamily="34" charset="0"/>
              </a:rPr>
              <a:t>…</a:t>
            </a:r>
            <a:endParaRPr kumimoji="0" lang="es-ES" sz="5400" b="1" i="0" u="none" strike="noStrike" kern="1200" normalizeH="0" baseline="0" noProof="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uLnTx/>
              <a:uFillTx/>
              <a:latin typeface="Trebuchet MS" panose="020B0603020202020204" pitchFamily="34" charset="0"/>
            </a:endParaRPr>
          </a:p>
        </p:txBody>
      </p:sp>
      <p:sp>
        <p:nvSpPr>
          <p:cNvPr id="5" name="4 Rectángulo"/>
          <p:cNvSpPr/>
          <p:nvPr/>
        </p:nvSpPr>
        <p:spPr>
          <a:xfrm>
            <a:off x="1221528" y="1700808"/>
            <a:ext cx="6446815" cy="2631490"/>
          </a:xfrm>
          <a:prstGeom prst="rect">
            <a:avLst/>
          </a:prstGeom>
        </p:spPr>
        <p:txBody>
          <a:bodyPr wrap="square">
            <a:spAutoFit/>
          </a:bodyPr>
          <a:lstStyle/>
          <a:p>
            <a:pPr>
              <a:spcAft>
                <a:spcPts val="600"/>
              </a:spcAft>
            </a:pPr>
            <a:r>
              <a:rPr lang="en-US" sz="4000" dirty="0">
                <a:latin typeface="Trebuchet MS" panose="020B0603020202020204" pitchFamily="34" charset="0"/>
              </a:rPr>
              <a:t>A clever person solves </a:t>
            </a:r>
            <a:r>
              <a:rPr lang="en-US" sz="4000" dirty="0" smtClean="0">
                <a:latin typeface="Trebuchet MS" panose="020B0603020202020204" pitchFamily="34" charset="0"/>
              </a:rPr>
              <a:t>a problem</a:t>
            </a:r>
            <a:r>
              <a:rPr lang="en-US" sz="4000" dirty="0" smtClean="0">
                <a:latin typeface="Trebuchet MS" panose="020B0603020202020204" pitchFamily="34" charset="0"/>
              </a:rPr>
              <a:t>. A </a:t>
            </a:r>
            <a:r>
              <a:rPr lang="en-US" sz="4000" dirty="0">
                <a:latin typeface="Trebuchet MS" panose="020B0603020202020204" pitchFamily="34" charset="0"/>
              </a:rPr>
              <a:t>wise person </a:t>
            </a:r>
            <a:r>
              <a:rPr lang="en-US" sz="4000" b="1" dirty="0">
                <a:solidFill>
                  <a:srgbClr val="FFC000"/>
                </a:solidFill>
                <a:latin typeface="Trebuchet MS" panose="020B0603020202020204" pitchFamily="34" charset="0"/>
              </a:rPr>
              <a:t>avoids it</a:t>
            </a:r>
            <a:r>
              <a:rPr lang="en-US" sz="4000" dirty="0" smtClean="0">
                <a:latin typeface="Trebuchet MS" panose="020B0603020202020204" pitchFamily="34" charset="0"/>
              </a:rPr>
              <a:t>.</a:t>
            </a:r>
          </a:p>
          <a:p>
            <a:pPr algn="r">
              <a:spcAft>
                <a:spcPts val="600"/>
              </a:spcAft>
            </a:pPr>
            <a:r>
              <a:rPr lang="en-US" sz="4000" i="1" dirty="0" smtClean="0">
                <a:latin typeface="Trebuchet MS" panose="020B0603020202020204" pitchFamily="34" charset="0"/>
              </a:rPr>
              <a:t>- Albert </a:t>
            </a:r>
            <a:r>
              <a:rPr lang="en-US" sz="4000" i="1" dirty="0">
                <a:latin typeface="Trebuchet MS" panose="020B0603020202020204" pitchFamily="34" charset="0"/>
              </a:rPr>
              <a:t>Einstein</a:t>
            </a:r>
            <a:endParaRPr lang="en-US" sz="4000" dirty="0">
              <a:latin typeface="Trebuchet MS" panose="020B0603020202020204" pitchFamily="34" charset="0"/>
            </a:endParaRPr>
          </a:p>
        </p:txBody>
      </p:sp>
      <p:sp>
        <p:nvSpPr>
          <p:cNvPr id="6" name="TextBox 5"/>
          <p:cNvSpPr txBox="1"/>
          <p:nvPr/>
        </p:nvSpPr>
        <p:spPr>
          <a:xfrm>
            <a:off x="755576" y="5027692"/>
            <a:ext cx="8085128" cy="1569660"/>
          </a:xfrm>
          <a:prstGeom prst="rect">
            <a:avLst/>
          </a:prstGeom>
          <a:noFill/>
        </p:spPr>
        <p:txBody>
          <a:bodyPr wrap="square" rtlCol="0">
            <a:spAutoFit/>
          </a:bodyPr>
          <a:lstStyle/>
          <a:p>
            <a:pPr algn="r"/>
            <a:r>
              <a:rPr lang="en-PH" sz="3200" dirty="0" smtClean="0">
                <a:solidFill>
                  <a:schemeClr val="tx2"/>
                </a:solidFill>
                <a:latin typeface="Trebuchet MS" panose="020B0603020202020204" pitchFamily="34" charset="0"/>
              </a:rPr>
              <a:t>Best way to improve chances of project success? </a:t>
            </a:r>
            <a:r>
              <a:rPr lang="en-PH" sz="3200" dirty="0" smtClean="0">
                <a:solidFill>
                  <a:schemeClr val="accent3"/>
                </a:solidFill>
                <a:latin typeface="Trebuchet MS" panose="020B0603020202020204" pitchFamily="34" charset="0"/>
              </a:rPr>
              <a:t>Avoid as many problems as you can.</a:t>
            </a:r>
            <a:endParaRPr lang="en-PH" sz="3200" dirty="0">
              <a:solidFill>
                <a:schemeClr val="accent3"/>
              </a:solidFill>
              <a:latin typeface="Trebuchet MS" panose="020B0603020202020204" pitchFamily="34" charset="0"/>
            </a:endParaRPr>
          </a:p>
        </p:txBody>
      </p:sp>
    </p:spTree>
    <p:extLst>
      <p:ext uri="{BB962C8B-B14F-4D97-AF65-F5344CB8AC3E}">
        <p14:creationId xmlns:p14="http://schemas.microsoft.com/office/powerpoint/2010/main" val="4067574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204864"/>
            <a:ext cx="8229600" cy="1399032"/>
          </a:xfrm>
        </p:spPr>
        <p:txBody>
          <a:bodyPr/>
          <a:lstStyle/>
          <a:p>
            <a:r>
              <a:rPr lang="en-PH" dirty="0" smtClean="0"/>
              <a:t>We need to learn Software Engineering.</a:t>
            </a:r>
            <a:endParaRPr lang="en-PH" dirty="0"/>
          </a:p>
        </p:txBody>
      </p:sp>
      <p:sp>
        <p:nvSpPr>
          <p:cNvPr id="4" name="2 Marcador de contenido"/>
          <p:cNvSpPr txBox="1">
            <a:spLocks/>
          </p:cNvSpPr>
          <p:nvPr/>
        </p:nvSpPr>
        <p:spPr>
          <a:xfrm>
            <a:off x="214282" y="341206"/>
            <a:ext cx="8229600" cy="107157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s-ES_tradnl" sz="5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rPr>
              <a:t>The</a:t>
            </a:r>
            <a:r>
              <a:rPr lang="es-ES_tradnl"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rPr>
              <a:t> </a:t>
            </a:r>
            <a:r>
              <a:rPr lang="es-ES_tradnl" sz="5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rPr>
              <a:t>point</a:t>
            </a:r>
            <a:r>
              <a:rPr lang="es-ES_tradnl"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rPr>
              <a:t> is</a:t>
            </a:r>
            <a:r>
              <a:rPr kumimoji="0" lang="es-ES_tradnl" sz="5400" b="1" i="0" u="none" strike="noStrike" kern="1200" normalizeH="0" baseline="0" noProof="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uLnTx/>
                <a:uFillTx/>
                <a:latin typeface="Trebuchet MS" panose="020B0603020202020204" pitchFamily="34" charset="0"/>
              </a:rPr>
              <a:t>…</a:t>
            </a:r>
            <a:endParaRPr kumimoji="0" lang="es-ES" sz="5400" b="1" i="0" u="none" strike="noStrike" kern="1200" normalizeH="0" baseline="0" noProof="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uLnTx/>
              <a:uFillTx/>
              <a:latin typeface="Trebuchet MS" panose="020B0603020202020204" pitchFamily="34" charset="0"/>
            </a:endParaRPr>
          </a:p>
        </p:txBody>
      </p:sp>
    </p:spTree>
    <p:extLst>
      <p:ext uri="{BB962C8B-B14F-4D97-AF65-F5344CB8AC3E}">
        <p14:creationId xmlns:p14="http://schemas.microsoft.com/office/powerpoint/2010/main" val="1388702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Activity </a:t>
            </a:r>
            <a:r>
              <a:rPr lang="en-PH" dirty="0" smtClean="0"/>
              <a:t>1: </a:t>
            </a:r>
            <a:r>
              <a:rPr lang="en-PH" dirty="0" smtClean="0">
                <a:solidFill>
                  <a:srgbClr val="0070C0"/>
                </a:solidFill>
              </a:rPr>
              <a:t>Stress </a:t>
            </a:r>
            <a:r>
              <a:rPr lang="en-PH" dirty="0" smtClean="0">
                <a:solidFill>
                  <a:srgbClr val="0070C0"/>
                </a:solidFill>
              </a:rPr>
              <a:t>Charting</a:t>
            </a:r>
            <a:endParaRPr lang="en-PH"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77565316"/>
              </p:ext>
            </p:extLst>
          </p:nvPr>
        </p:nvGraphicFramePr>
        <p:xfrm>
          <a:off x="583094" y="1647696"/>
          <a:ext cx="7992888" cy="3509496"/>
        </p:xfrm>
        <a:graphic>
          <a:graphicData uri="http://schemas.openxmlformats.org/drawingml/2006/table">
            <a:tbl>
              <a:tblPr firstRow="1" bandRow="1">
                <a:tableStyleId>{5C22544A-7EE6-4342-B048-85BDC9FD1C3A}</a:tableStyleId>
              </a:tblPr>
              <a:tblGrid>
                <a:gridCol w="1728192"/>
                <a:gridCol w="1944216"/>
                <a:gridCol w="4320480"/>
              </a:tblGrid>
              <a:tr h="545395">
                <a:tc>
                  <a:txBody>
                    <a:bodyPr/>
                    <a:lstStyle/>
                    <a:p>
                      <a:r>
                        <a:rPr lang="en-PH" sz="2400" dirty="0" smtClean="0">
                          <a:solidFill>
                            <a:schemeClr val="bg1"/>
                          </a:solidFill>
                          <a:latin typeface="Trebuchet MS" panose="020B0603020202020204" pitchFamily="34" charset="0"/>
                        </a:rPr>
                        <a:t>Project</a:t>
                      </a:r>
                      <a:endParaRPr lang="en-PH" sz="2400" dirty="0">
                        <a:solidFill>
                          <a:schemeClr val="bg1"/>
                        </a:solidFill>
                        <a:latin typeface="Trebuchet MS" panose="020B0603020202020204" pitchFamily="34" charset="0"/>
                      </a:endParaRPr>
                    </a:p>
                  </a:txBody>
                  <a:tcPr/>
                </a:tc>
                <a:tc>
                  <a:txBody>
                    <a:bodyPr/>
                    <a:lstStyle/>
                    <a:p>
                      <a:r>
                        <a:rPr lang="en-PH" sz="2400" dirty="0" smtClean="0">
                          <a:solidFill>
                            <a:schemeClr val="bg1"/>
                          </a:solidFill>
                          <a:latin typeface="Trebuchet MS" panose="020B0603020202020204" pitchFamily="34" charset="0"/>
                        </a:rPr>
                        <a:t>Quality</a:t>
                      </a:r>
                      <a:endParaRPr lang="en-PH" sz="2400" dirty="0">
                        <a:solidFill>
                          <a:schemeClr val="bg1"/>
                        </a:solidFill>
                        <a:latin typeface="Trebuchet MS" panose="020B0603020202020204" pitchFamily="34" charset="0"/>
                      </a:endParaRPr>
                    </a:p>
                  </a:txBody>
                  <a:tcPr/>
                </a:tc>
                <a:tc>
                  <a:txBody>
                    <a:bodyPr/>
                    <a:lstStyle/>
                    <a:p>
                      <a:r>
                        <a:rPr lang="en-PH" sz="2400" dirty="0" smtClean="0">
                          <a:solidFill>
                            <a:schemeClr val="bg1"/>
                          </a:solidFill>
                          <a:latin typeface="Trebuchet MS" panose="020B0603020202020204" pitchFamily="34" charset="0"/>
                        </a:rPr>
                        <a:t>Role</a:t>
                      </a:r>
                      <a:endParaRPr lang="en-PH" sz="2400" dirty="0">
                        <a:solidFill>
                          <a:schemeClr val="bg1"/>
                        </a:solidFill>
                        <a:latin typeface="Trebuchet MS" panose="020B0603020202020204" pitchFamily="34" charset="0"/>
                      </a:endParaRPr>
                    </a:p>
                  </a:txBody>
                  <a:tcPr/>
                </a:tc>
              </a:tr>
              <a:tr h="2964101">
                <a:tc>
                  <a:txBody>
                    <a:bodyPr/>
                    <a:lstStyle/>
                    <a:p>
                      <a:r>
                        <a:rPr lang="en-PH" sz="2800" dirty="0" smtClean="0">
                          <a:latin typeface="Trebuchet MS" panose="020B0603020202020204" pitchFamily="34" charset="0"/>
                        </a:rPr>
                        <a:t>Name of Project</a:t>
                      </a:r>
                      <a:endParaRPr lang="en-PH" sz="2800" dirty="0">
                        <a:latin typeface="Trebuchet MS" panose="020B0603020202020204" pitchFamily="34" charset="0"/>
                      </a:endParaRPr>
                    </a:p>
                  </a:txBody>
                  <a:tcPr/>
                </a:tc>
                <a:tc>
                  <a:txBody>
                    <a:bodyPr/>
                    <a:lstStyle/>
                    <a:p>
                      <a:r>
                        <a:rPr lang="en-PH" sz="2800" dirty="0" smtClean="0">
                          <a:latin typeface="Trebuchet MS" panose="020B0603020202020204" pitchFamily="34" charset="0"/>
                        </a:rPr>
                        <a:t>[</a:t>
                      </a:r>
                      <a:r>
                        <a:rPr lang="en-PH" sz="2800" dirty="0" smtClean="0">
                          <a:solidFill>
                            <a:srgbClr val="00B050"/>
                          </a:solidFill>
                          <a:latin typeface="Trebuchet MS" panose="020B0603020202020204" pitchFamily="34" charset="0"/>
                        </a:rPr>
                        <a:t>S</a:t>
                      </a:r>
                      <a:r>
                        <a:rPr lang="en-PH" sz="2800" dirty="0" smtClean="0">
                          <a:latin typeface="Trebuchet MS" panose="020B0603020202020204" pitchFamily="34" charset="0"/>
                        </a:rPr>
                        <a:t>]Success </a:t>
                      </a:r>
                    </a:p>
                    <a:p>
                      <a:r>
                        <a:rPr lang="en-PH" sz="2800" dirty="0" smtClean="0">
                          <a:latin typeface="Trebuchet MS" panose="020B0603020202020204" pitchFamily="34" charset="0"/>
                        </a:rPr>
                        <a:t>[</a:t>
                      </a:r>
                      <a:r>
                        <a:rPr lang="en-PH" sz="2800" dirty="0" smtClean="0">
                          <a:solidFill>
                            <a:srgbClr val="00B050"/>
                          </a:solidFill>
                          <a:latin typeface="Trebuchet MS" panose="020B0603020202020204" pitchFamily="34" charset="0"/>
                        </a:rPr>
                        <a:t>F</a:t>
                      </a:r>
                      <a:r>
                        <a:rPr lang="en-PH" sz="2800" dirty="0" smtClean="0">
                          <a:latin typeface="Trebuchet MS" panose="020B0603020202020204" pitchFamily="34" charset="0"/>
                        </a:rPr>
                        <a:t>] Failure</a:t>
                      </a:r>
                      <a:endParaRPr lang="en-PH" sz="2400" dirty="0">
                        <a:latin typeface="Trebuchet MS" panose="020B0603020202020204" pitchFamily="34" charset="0"/>
                      </a:endParaRPr>
                    </a:p>
                  </a:txBody>
                  <a:tcPr/>
                </a:tc>
                <a:tc>
                  <a:txBody>
                    <a:bodyPr/>
                    <a:lstStyle/>
                    <a:p>
                      <a:r>
                        <a:rPr lang="en-PH" sz="2800" dirty="0" smtClean="0">
                          <a:latin typeface="Trebuchet MS" panose="020B0603020202020204" pitchFamily="34" charset="0"/>
                        </a:rPr>
                        <a:t>[</a:t>
                      </a:r>
                      <a:r>
                        <a:rPr lang="en-PH" sz="2800" dirty="0" smtClean="0">
                          <a:solidFill>
                            <a:srgbClr val="00B050"/>
                          </a:solidFill>
                          <a:latin typeface="Trebuchet MS" panose="020B0603020202020204" pitchFamily="34" charset="0"/>
                        </a:rPr>
                        <a:t>C</a:t>
                      </a:r>
                      <a:r>
                        <a:rPr lang="en-PH" sz="2800" dirty="0" smtClean="0">
                          <a:latin typeface="Trebuchet MS" panose="020B0603020202020204" pitchFamily="34" charset="0"/>
                        </a:rPr>
                        <a:t>] – Champion</a:t>
                      </a:r>
                      <a:r>
                        <a:rPr lang="en-PH" sz="2800" baseline="0" dirty="0" smtClean="0">
                          <a:latin typeface="Trebuchet MS" panose="020B0603020202020204" pitchFamily="34" charset="0"/>
                        </a:rPr>
                        <a:t> (all roles)</a:t>
                      </a:r>
                      <a:endParaRPr lang="en-PH" sz="2800" dirty="0" smtClean="0">
                        <a:latin typeface="Trebuchet MS" panose="020B0603020202020204" pitchFamily="34" charset="0"/>
                      </a:endParaRPr>
                    </a:p>
                    <a:p>
                      <a:r>
                        <a:rPr lang="en-PH" sz="2800" dirty="0" smtClean="0">
                          <a:latin typeface="Trebuchet MS" panose="020B0603020202020204" pitchFamily="34" charset="0"/>
                        </a:rPr>
                        <a:t>[</a:t>
                      </a:r>
                      <a:r>
                        <a:rPr lang="en-PH" sz="2800" dirty="0" smtClean="0">
                          <a:solidFill>
                            <a:srgbClr val="00B050"/>
                          </a:solidFill>
                          <a:latin typeface="Trebuchet MS" panose="020B0603020202020204" pitchFamily="34" charset="0"/>
                        </a:rPr>
                        <a:t>D</a:t>
                      </a:r>
                      <a:r>
                        <a:rPr lang="en-PH" sz="2800" dirty="0" smtClean="0">
                          <a:latin typeface="Trebuchet MS" panose="020B0603020202020204" pitchFamily="34" charset="0"/>
                        </a:rPr>
                        <a:t>] – Dev</a:t>
                      </a:r>
                    </a:p>
                    <a:p>
                      <a:r>
                        <a:rPr lang="en-PH" sz="2800" dirty="0" smtClean="0">
                          <a:latin typeface="Trebuchet MS" panose="020B0603020202020204" pitchFamily="34" charset="0"/>
                        </a:rPr>
                        <a:t>[</a:t>
                      </a:r>
                      <a:r>
                        <a:rPr lang="en-PH" sz="2800" dirty="0" smtClean="0">
                          <a:solidFill>
                            <a:srgbClr val="00B050"/>
                          </a:solidFill>
                          <a:latin typeface="Trebuchet MS" panose="020B0603020202020204" pitchFamily="34" charset="0"/>
                        </a:rPr>
                        <a:t>W</a:t>
                      </a:r>
                      <a:r>
                        <a:rPr lang="en-PH" sz="2800" dirty="0" smtClean="0">
                          <a:latin typeface="Trebuchet MS" panose="020B0603020202020204" pitchFamily="34" charset="0"/>
                        </a:rPr>
                        <a:t>] – Writer (no coding)</a:t>
                      </a:r>
                    </a:p>
                    <a:p>
                      <a:r>
                        <a:rPr lang="en-PH" sz="2800" dirty="0" smtClean="0">
                          <a:latin typeface="Trebuchet MS" panose="020B0603020202020204" pitchFamily="34" charset="0"/>
                        </a:rPr>
                        <a:t>[</a:t>
                      </a:r>
                      <a:r>
                        <a:rPr lang="en-PH" sz="2800" dirty="0" smtClean="0">
                          <a:solidFill>
                            <a:srgbClr val="00B050"/>
                          </a:solidFill>
                          <a:latin typeface="Trebuchet MS" panose="020B0603020202020204" pitchFamily="34" charset="0"/>
                        </a:rPr>
                        <a:t>M</a:t>
                      </a:r>
                      <a:r>
                        <a:rPr lang="en-PH" sz="2800" dirty="0" smtClean="0">
                          <a:latin typeface="Trebuchet MS" panose="020B0603020202020204" pitchFamily="34" charset="0"/>
                        </a:rPr>
                        <a:t>]</a:t>
                      </a:r>
                      <a:r>
                        <a:rPr lang="en-PH" sz="2800" baseline="0" dirty="0" smtClean="0">
                          <a:latin typeface="Trebuchet MS" panose="020B0603020202020204" pitchFamily="34" charset="0"/>
                        </a:rPr>
                        <a:t> – Moral Support only</a:t>
                      </a:r>
                    </a:p>
                    <a:p>
                      <a:r>
                        <a:rPr lang="en-PH" sz="2800" baseline="0" dirty="0" smtClean="0">
                          <a:latin typeface="Trebuchet MS" panose="020B0603020202020204" pitchFamily="34" charset="0"/>
                        </a:rPr>
                        <a:t>[</a:t>
                      </a:r>
                      <a:r>
                        <a:rPr lang="en-PH" sz="2800" baseline="0" dirty="0" smtClean="0">
                          <a:solidFill>
                            <a:srgbClr val="00B050"/>
                          </a:solidFill>
                          <a:latin typeface="Trebuchet MS" panose="020B0603020202020204" pitchFamily="34" charset="0"/>
                        </a:rPr>
                        <a:t>S</a:t>
                      </a:r>
                      <a:r>
                        <a:rPr lang="en-PH" sz="2800" baseline="0" dirty="0" smtClean="0">
                          <a:latin typeface="Trebuchet MS" panose="020B0603020202020204" pitchFamily="34" charset="0"/>
                        </a:rPr>
                        <a:t>] – Stress giver; No contribution</a:t>
                      </a:r>
                      <a:endParaRPr lang="en-PH" sz="2800" dirty="0">
                        <a:latin typeface="Trebuchet MS" panose="020B0603020202020204" pitchFamily="34" charset="0"/>
                      </a:endParaRPr>
                    </a:p>
                  </a:txBody>
                  <a:tcPr/>
                </a:tc>
              </a:tr>
            </a:tbl>
          </a:graphicData>
        </a:graphic>
      </p:graphicFrame>
    </p:spTree>
    <p:extLst>
      <p:ext uri="{BB962C8B-B14F-4D97-AF65-F5344CB8AC3E}">
        <p14:creationId xmlns:p14="http://schemas.microsoft.com/office/powerpoint/2010/main" val="1914924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marL="365760" lvl="1" indent="-256032">
              <a:spcBef>
                <a:spcPts val="400"/>
              </a:spcBef>
              <a:buSzPct val="68000"/>
              <a:buFont typeface="Wingdings 3"/>
              <a:buChar char=""/>
            </a:pPr>
            <a:r>
              <a:rPr lang="en-US" sz="3600" dirty="0">
                <a:latin typeface="Trebuchet MS" panose="020B0603020202020204" pitchFamily="34" charset="0"/>
              </a:rPr>
              <a:t>A set of </a:t>
            </a:r>
            <a:r>
              <a:rPr lang="en-US" sz="3600" dirty="0">
                <a:solidFill>
                  <a:srgbClr val="0070C0"/>
                </a:solidFill>
                <a:latin typeface="Trebuchet MS" panose="020B0603020202020204" pitchFamily="34" charset="0"/>
              </a:rPr>
              <a:t>computer programs</a:t>
            </a:r>
            <a:r>
              <a:rPr lang="en-US" sz="3600" dirty="0">
                <a:solidFill>
                  <a:srgbClr val="00B0F0"/>
                </a:solidFill>
                <a:latin typeface="Trebuchet MS" panose="020B0603020202020204" pitchFamily="34" charset="0"/>
              </a:rPr>
              <a:t> </a:t>
            </a:r>
            <a:r>
              <a:rPr lang="en-US" sz="3600" dirty="0">
                <a:latin typeface="Trebuchet MS" panose="020B0603020202020204" pitchFamily="34" charset="0"/>
              </a:rPr>
              <a:t>and </a:t>
            </a:r>
            <a:r>
              <a:rPr lang="en-US" sz="3600" dirty="0">
                <a:solidFill>
                  <a:schemeClr val="accent1"/>
                </a:solidFill>
                <a:latin typeface="Trebuchet MS" panose="020B0603020202020204" pitchFamily="34" charset="0"/>
              </a:rPr>
              <a:t>associated documentation</a:t>
            </a:r>
            <a:r>
              <a:rPr lang="en-US" sz="3600" dirty="0">
                <a:solidFill>
                  <a:srgbClr val="FFFF00"/>
                </a:solidFill>
                <a:latin typeface="Trebuchet MS" panose="020B0603020202020204" pitchFamily="34" charset="0"/>
              </a:rPr>
              <a:t> </a:t>
            </a:r>
            <a:r>
              <a:rPr lang="en-US" sz="3600" dirty="0">
                <a:latin typeface="Trebuchet MS" panose="020B0603020202020204" pitchFamily="34" charset="0"/>
              </a:rPr>
              <a:t>(requirements, design models, test cases, user guides) (</a:t>
            </a:r>
            <a:r>
              <a:rPr lang="en-US" sz="3600" dirty="0" err="1">
                <a:latin typeface="Trebuchet MS" panose="020B0603020202020204" pitchFamily="34" charset="0"/>
              </a:rPr>
              <a:t>Sommerville</a:t>
            </a:r>
            <a:r>
              <a:rPr lang="en-US" sz="3600" dirty="0">
                <a:latin typeface="Trebuchet MS" panose="020B0603020202020204" pitchFamily="34" charset="0"/>
              </a:rPr>
              <a:t>, 2004</a:t>
            </a:r>
            <a:r>
              <a:rPr lang="en-US" sz="3600" dirty="0" smtClean="0">
                <a:latin typeface="Trebuchet MS" panose="020B0603020202020204" pitchFamily="34" charset="0"/>
              </a:rPr>
              <a:t>)</a:t>
            </a:r>
          </a:p>
          <a:p>
            <a:pPr marL="365760" lvl="1" indent="-256032">
              <a:spcBef>
                <a:spcPts val="400"/>
              </a:spcBef>
              <a:buSzPct val="68000"/>
              <a:buFont typeface="Wingdings 3"/>
              <a:buChar char=""/>
            </a:pPr>
            <a:endParaRPr lang="en-US" sz="3600" dirty="0">
              <a:latin typeface="Trebuchet MS" panose="020B0603020202020204" pitchFamily="34" charset="0"/>
            </a:endParaRPr>
          </a:p>
          <a:p>
            <a:pPr marL="365760" lvl="1" indent="-256032">
              <a:spcBef>
                <a:spcPts val="400"/>
              </a:spcBef>
              <a:buSzPct val="68000"/>
              <a:buFont typeface="Wingdings 3"/>
              <a:buChar char=""/>
            </a:pPr>
            <a:r>
              <a:rPr lang="en-US" sz="3600" dirty="0">
                <a:latin typeface="Trebuchet MS" panose="020B0603020202020204" pitchFamily="34" charset="0"/>
              </a:rPr>
              <a:t>Not just the program or the code </a:t>
            </a:r>
            <a:r>
              <a:rPr lang="en-US" sz="3600" dirty="0">
                <a:latin typeface="Trebuchet MS" panose="020B0603020202020204" pitchFamily="34" charset="0"/>
                <a:sym typeface="Wingdings" panose="05000000000000000000" pitchFamily="2" charset="2"/>
              </a:rPr>
              <a:t> </a:t>
            </a:r>
            <a:endParaRPr lang="en-US" sz="3600" dirty="0">
              <a:latin typeface="Trebuchet MS" panose="020B0603020202020204" pitchFamily="34" charset="0"/>
            </a:endParaRPr>
          </a:p>
          <a:p>
            <a:endParaRPr lang="en-PH" dirty="0"/>
          </a:p>
        </p:txBody>
      </p:sp>
      <p:sp>
        <p:nvSpPr>
          <p:cNvPr id="7" name="Title 6"/>
          <p:cNvSpPr>
            <a:spLocks noGrp="1"/>
          </p:cNvSpPr>
          <p:nvPr>
            <p:ph type="title"/>
          </p:nvPr>
        </p:nvSpPr>
        <p:spPr/>
        <p:txBody>
          <a:bodyPr/>
          <a:lstStyle/>
          <a:p>
            <a:r>
              <a:rPr lang="en-PH" dirty="0" smtClean="0"/>
              <a:t>Software: </a:t>
            </a:r>
            <a:r>
              <a:rPr lang="en-PH" dirty="0" smtClean="0">
                <a:solidFill>
                  <a:schemeClr val="accent3"/>
                </a:solidFill>
              </a:rPr>
              <a:t>What is it?</a:t>
            </a:r>
            <a:endParaRPr lang="en-PH" dirty="0">
              <a:solidFill>
                <a:schemeClr val="accent3"/>
              </a:solidFill>
            </a:endParaRPr>
          </a:p>
        </p:txBody>
      </p:sp>
    </p:spTree>
    <p:extLst>
      <p:ext uri="{BB962C8B-B14F-4D97-AF65-F5344CB8AC3E}">
        <p14:creationId xmlns:p14="http://schemas.microsoft.com/office/powerpoint/2010/main" val="3763084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457200" y="1481328"/>
            <a:ext cx="8229600" cy="4899999"/>
          </a:xfrm>
        </p:spPr>
        <p:txBody>
          <a:bodyPr anchor="ctr">
            <a:normAutofit/>
          </a:bodyPr>
          <a:lstStyle/>
          <a:p>
            <a:pPr algn="ctr">
              <a:buNone/>
            </a:pPr>
            <a:r>
              <a:rPr lang="es-ES_tradnl" sz="9600" b="1" dirty="0" smtClean="0">
                <a:solidFill>
                  <a:srgbClr val="0070C0"/>
                </a:solidFill>
                <a:latin typeface="Trebuchet MS" panose="020B0603020202020204" pitchFamily="34" charset="0"/>
              </a:rPr>
              <a:t>A </a:t>
            </a:r>
            <a:r>
              <a:rPr lang="es-ES_tradnl" sz="9600" b="1" dirty="0" err="1" smtClean="0">
                <a:solidFill>
                  <a:srgbClr val="0070C0"/>
                </a:solidFill>
                <a:latin typeface="Trebuchet MS" panose="020B0603020202020204" pitchFamily="34" charset="0"/>
              </a:rPr>
              <a:t>Solution</a:t>
            </a:r>
            <a:endParaRPr lang="es-ES_tradnl" sz="9600" b="1" dirty="0" smtClean="0">
              <a:solidFill>
                <a:srgbClr val="0070C0"/>
              </a:solidFill>
              <a:latin typeface="Trebuchet MS" panose="020B0603020202020204" pitchFamily="34" charset="0"/>
            </a:endParaRPr>
          </a:p>
          <a:p>
            <a:pPr algn="ctr">
              <a:buNone/>
            </a:pPr>
            <a:r>
              <a:rPr lang="en-PH" sz="3600" dirty="0">
                <a:latin typeface="Trebuchet MS" panose="020B0603020202020204" pitchFamily="34" charset="0"/>
              </a:rPr>
              <a:t>Unless you solve a problem and make a difference, it’s just a set of code</a:t>
            </a:r>
            <a:r>
              <a:rPr lang="en-PH" sz="3600" dirty="0" smtClean="0">
                <a:latin typeface="Trebuchet MS" panose="020B0603020202020204" pitchFamily="34" charset="0"/>
              </a:rPr>
              <a:t>.</a:t>
            </a:r>
            <a:endParaRPr lang="en-PH" sz="3600" dirty="0">
              <a:latin typeface="Trebuchet MS" panose="020B0603020202020204" pitchFamily="34" charset="0"/>
            </a:endParaRPr>
          </a:p>
        </p:txBody>
      </p:sp>
      <p:sp>
        <p:nvSpPr>
          <p:cNvPr id="3" name="Title 2"/>
          <p:cNvSpPr>
            <a:spLocks noGrp="1"/>
          </p:cNvSpPr>
          <p:nvPr>
            <p:ph type="title"/>
          </p:nvPr>
        </p:nvSpPr>
        <p:spPr/>
        <p:txBody>
          <a:bodyPr/>
          <a:lstStyle/>
          <a:p>
            <a:r>
              <a:rPr lang="en-PH" dirty="0" smtClean="0"/>
              <a:t>Software: </a:t>
            </a:r>
            <a:r>
              <a:rPr lang="en-PH" dirty="0" smtClean="0">
                <a:solidFill>
                  <a:schemeClr val="accent3"/>
                </a:solidFill>
              </a:rPr>
              <a:t>What is it REALLY?</a:t>
            </a:r>
            <a:endParaRPr lang="en-PH" dirty="0">
              <a:solidFill>
                <a:schemeClr val="accent3"/>
              </a:solidFill>
            </a:endParaRPr>
          </a:p>
        </p:txBody>
      </p:sp>
    </p:spTree>
    <p:extLst>
      <p:ext uri="{BB962C8B-B14F-4D97-AF65-F5344CB8AC3E}">
        <p14:creationId xmlns:p14="http://schemas.microsoft.com/office/powerpoint/2010/main" val="4029619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65760" lvl="1" indent="-256032">
              <a:spcBef>
                <a:spcPts val="400"/>
              </a:spcBef>
              <a:buSzPct val="68000"/>
              <a:buFont typeface="Wingdings 3"/>
              <a:buChar char=""/>
            </a:pPr>
            <a:r>
              <a:rPr lang="en-GB" sz="3600" dirty="0">
                <a:latin typeface="Trebuchet MS" panose="020B0603020202020204" pitchFamily="34" charset="0"/>
              </a:rPr>
              <a:t>the </a:t>
            </a:r>
            <a:r>
              <a:rPr lang="en-GB" sz="3600" dirty="0">
                <a:solidFill>
                  <a:srgbClr val="0070C0"/>
                </a:solidFill>
                <a:latin typeface="Trebuchet MS" panose="020B0603020202020204" pitchFamily="34" charset="0"/>
              </a:rPr>
              <a:t>design </a:t>
            </a:r>
            <a:r>
              <a:rPr lang="en-GB" sz="3600" dirty="0">
                <a:latin typeface="Trebuchet MS" panose="020B0603020202020204" pitchFamily="34" charset="0"/>
              </a:rPr>
              <a:t>and </a:t>
            </a:r>
            <a:r>
              <a:rPr lang="en-GB" sz="3600" dirty="0">
                <a:solidFill>
                  <a:schemeClr val="accent1"/>
                </a:solidFill>
                <a:latin typeface="Trebuchet MS" panose="020B0603020202020204" pitchFamily="34" charset="0"/>
              </a:rPr>
              <a:t>building</a:t>
            </a:r>
            <a:r>
              <a:rPr lang="en-GB" sz="3600" dirty="0">
                <a:solidFill>
                  <a:srgbClr val="FFFF00"/>
                </a:solidFill>
                <a:latin typeface="Trebuchet MS" panose="020B0603020202020204" pitchFamily="34" charset="0"/>
              </a:rPr>
              <a:t> </a:t>
            </a:r>
            <a:r>
              <a:rPr lang="en-GB" sz="3600" dirty="0">
                <a:latin typeface="Trebuchet MS" panose="020B0603020202020204" pitchFamily="34" charset="0"/>
              </a:rPr>
              <a:t>of complex products (Merriam-Webster)</a:t>
            </a:r>
            <a:endParaRPr lang="en-US" sz="3600" dirty="0">
              <a:latin typeface="Trebuchet MS" panose="020B0603020202020204" pitchFamily="34" charset="0"/>
            </a:endParaRPr>
          </a:p>
          <a:p>
            <a:endParaRPr lang="en-PH" dirty="0"/>
          </a:p>
        </p:txBody>
      </p:sp>
      <p:sp>
        <p:nvSpPr>
          <p:cNvPr id="3" name="Title 2"/>
          <p:cNvSpPr>
            <a:spLocks noGrp="1"/>
          </p:cNvSpPr>
          <p:nvPr>
            <p:ph type="title"/>
          </p:nvPr>
        </p:nvSpPr>
        <p:spPr/>
        <p:txBody>
          <a:bodyPr/>
          <a:lstStyle/>
          <a:p>
            <a:r>
              <a:rPr lang="en-PH" dirty="0" smtClean="0"/>
              <a:t>Engineering: </a:t>
            </a:r>
            <a:r>
              <a:rPr lang="en-PH" dirty="0" smtClean="0">
                <a:solidFill>
                  <a:schemeClr val="accent3"/>
                </a:solidFill>
              </a:rPr>
              <a:t>What is it?</a:t>
            </a:r>
            <a:endParaRPr lang="en-PH" dirty="0">
              <a:solidFill>
                <a:schemeClr val="accent3"/>
              </a:solidFill>
            </a:endParaRPr>
          </a:p>
        </p:txBody>
      </p:sp>
    </p:spTree>
    <p:extLst>
      <p:ext uri="{BB962C8B-B14F-4D97-AF65-F5344CB8AC3E}">
        <p14:creationId xmlns:p14="http://schemas.microsoft.com/office/powerpoint/2010/main" val="4056661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rmAutofit/>
          </a:bodyPr>
          <a:lstStyle/>
          <a:p>
            <a:r>
              <a:rPr lang="en-PH" dirty="0" smtClean="0"/>
              <a:t>Software Engineering: </a:t>
            </a:r>
            <a:r>
              <a:rPr lang="en-PH" dirty="0" smtClean="0">
                <a:solidFill>
                  <a:schemeClr val="accent3"/>
                </a:solidFill>
              </a:rPr>
              <a:t>What is it?</a:t>
            </a:r>
            <a:endParaRPr lang="en-PH" dirty="0">
              <a:solidFill>
                <a:schemeClr val="accent3"/>
              </a:solidFill>
            </a:endParaRPr>
          </a:p>
        </p:txBody>
      </p:sp>
      <p:sp>
        <p:nvSpPr>
          <p:cNvPr id="3" name="Content Placeholder 2"/>
          <p:cNvSpPr>
            <a:spLocks noGrp="1"/>
          </p:cNvSpPr>
          <p:nvPr>
            <p:ph idx="1"/>
          </p:nvPr>
        </p:nvSpPr>
        <p:spPr/>
        <p:txBody>
          <a:bodyPr>
            <a:noAutofit/>
          </a:bodyPr>
          <a:lstStyle/>
          <a:p>
            <a:pPr>
              <a:spcAft>
                <a:spcPts val="600"/>
              </a:spcAft>
            </a:pPr>
            <a:r>
              <a:rPr lang="en-US" sz="3600" dirty="0">
                <a:latin typeface="Trebuchet MS" panose="020B0603020202020204" pitchFamily="34" charset="0"/>
              </a:rPr>
              <a:t>The application of a systematic, disciplined, quantifiable approach to the development, operation, and maintenance of software, </a:t>
            </a:r>
            <a:r>
              <a:rPr lang="en-US" sz="3600" dirty="0" smtClean="0">
                <a:latin typeface="Trebuchet MS" panose="020B0603020202020204" pitchFamily="34" charset="0"/>
              </a:rPr>
              <a:t>and the </a:t>
            </a:r>
            <a:r>
              <a:rPr lang="en-US" sz="3600" dirty="0">
                <a:latin typeface="Trebuchet MS" panose="020B0603020202020204" pitchFamily="34" charset="0"/>
              </a:rPr>
              <a:t>study of these approaches; that is, </a:t>
            </a:r>
            <a:r>
              <a:rPr lang="en-US" sz="3600" dirty="0" smtClean="0">
                <a:latin typeface="Trebuchet MS" panose="020B0603020202020204" pitchFamily="34" charset="0"/>
              </a:rPr>
              <a:t>the application </a:t>
            </a:r>
            <a:r>
              <a:rPr lang="en-US" sz="3600" dirty="0">
                <a:latin typeface="Trebuchet MS" panose="020B0603020202020204" pitchFamily="34" charset="0"/>
              </a:rPr>
              <a:t>of engineering to software.                                       </a:t>
            </a:r>
          </a:p>
          <a:p>
            <a:pPr marL="109728" indent="0" algn="r">
              <a:spcAft>
                <a:spcPts val="600"/>
              </a:spcAft>
              <a:buNone/>
            </a:pPr>
            <a:r>
              <a:rPr lang="en-US" sz="3600" i="1" dirty="0">
                <a:latin typeface="Trebuchet MS" panose="020B0603020202020204" pitchFamily="34" charset="0"/>
              </a:rPr>
              <a:t>----From good ‘</a:t>
            </a:r>
            <a:r>
              <a:rPr lang="en-US" sz="3600" i="1" dirty="0" err="1">
                <a:latin typeface="Trebuchet MS" panose="020B0603020202020204" pitchFamily="34" charset="0"/>
              </a:rPr>
              <a:t>ol</a:t>
            </a:r>
            <a:r>
              <a:rPr lang="en-US" sz="3600" i="1" dirty="0">
                <a:latin typeface="Trebuchet MS" panose="020B0603020202020204" pitchFamily="34" charset="0"/>
              </a:rPr>
              <a:t> Wikipedia</a:t>
            </a:r>
            <a:endParaRPr lang="en-PH" sz="3200" dirty="0">
              <a:latin typeface="Trebuchet MS" panose="020B0603020202020204" pitchFamily="34" charset="0"/>
            </a:endParaRPr>
          </a:p>
        </p:txBody>
      </p:sp>
    </p:spTree>
    <p:extLst>
      <p:ext uri="{BB962C8B-B14F-4D97-AF65-F5344CB8AC3E}">
        <p14:creationId xmlns:p14="http://schemas.microsoft.com/office/powerpoint/2010/main" val="333032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PH" dirty="0">
                <a:latin typeface="Trebuchet MS" panose="020B0603020202020204" pitchFamily="34" charset="0"/>
              </a:rPr>
              <a:t>Let’s watch the video</a:t>
            </a:r>
          </a:p>
          <a:p>
            <a:r>
              <a:rPr lang="en-PH" dirty="0" smtClean="0">
                <a:latin typeface="Trebuchet MS" panose="020B0603020202020204" pitchFamily="34" charset="0"/>
              </a:rPr>
              <a:t>What is the guy saying our usual way of plating a pasta dish?</a:t>
            </a:r>
          </a:p>
          <a:p>
            <a:r>
              <a:rPr lang="en-PH" dirty="0" smtClean="0">
                <a:latin typeface="Trebuchet MS" panose="020B0603020202020204" pitchFamily="34" charset="0"/>
              </a:rPr>
              <a:t>Is there anything wrong with how we usually plate?</a:t>
            </a:r>
          </a:p>
          <a:p>
            <a:endParaRPr lang="en-PH" dirty="0">
              <a:latin typeface="Trebuchet MS" panose="020B0603020202020204" pitchFamily="34" charset="0"/>
            </a:endParaRPr>
          </a:p>
          <a:p>
            <a:r>
              <a:rPr lang="en-PH" dirty="0" smtClean="0">
                <a:latin typeface="Trebuchet MS" panose="020B0603020202020204" pitchFamily="34" charset="0"/>
              </a:rPr>
              <a:t>Now, think of the pasta as your previous software projects. How do you usually develop it?</a:t>
            </a:r>
          </a:p>
          <a:p>
            <a:endParaRPr lang="en-PH" dirty="0">
              <a:latin typeface="Trebuchet MS" panose="020B0603020202020204" pitchFamily="34" charset="0"/>
            </a:endParaRPr>
          </a:p>
          <a:p>
            <a:endParaRPr lang="en-PH" dirty="0">
              <a:latin typeface="Trebuchet MS" panose="020B0603020202020204" pitchFamily="34" charset="0"/>
            </a:endParaRPr>
          </a:p>
        </p:txBody>
      </p:sp>
      <p:sp>
        <p:nvSpPr>
          <p:cNvPr id="2" name="Title 1"/>
          <p:cNvSpPr>
            <a:spLocks noGrp="1"/>
          </p:cNvSpPr>
          <p:nvPr>
            <p:ph type="title"/>
          </p:nvPr>
        </p:nvSpPr>
        <p:spPr/>
        <p:txBody>
          <a:bodyPr/>
          <a:lstStyle/>
          <a:p>
            <a:r>
              <a:rPr lang="en-PH" dirty="0" smtClean="0"/>
              <a:t>Activity </a:t>
            </a:r>
            <a:r>
              <a:rPr lang="en-PH" dirty="0" smtClean="0"/>
              <a:t>2: </a:t>
            </a:r>
            <a:r>
              <a:rPr lang="en-PH" dirty="0" smtClean="0">
                <a:solidFill>
                  <a:srgbClr val="0070C0"/>
                </a:solidFill>
              </a:rPr>
              <a:t>Analogy</a:t>
            </a:r>
            <a:endParaRPr lang="en-PH" dirty="0">
              <a:solidFill>
                <a:srgbClr val="0070C0"/>
              </a:solidFill>
            </a:endParaRPr>
          </a:p>
        </p:txBody>
      </p:sp>
    </p:spTree>
    <p:extLst>
      <p:ext uri="{BB962C8B-B14F-4D97-AF65-F5344CB8AC3E}">
        <p14:creationId xmlns:p14="http://schemas.microsoft.com/office/powerpoint/2010/main" val="51136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Software Engineering is</a:t>
            </a:r>
            <a:endParaRPr lang="en-PH" dirty="0"/>
          </a:p>
        </p:txBody>
      </p:sp>
      <p:sp>
        <p:nvSpPr>
          <p:cNvPr id="3" name="Content Placeholder 2"/>
          <p:cNvSpPr>
            <a:spLocks noGrp="1"/>
          </p:cNvSpPr>
          <p:nvPr>
            <p:ph idx="1"/>
          </p:nvPr>
        </p:nvSpPr>
        <p:spPr/>
        <p:txBody>
          <a:bodyPr>
            <a:normAutofit/>
          </a:bodyPr>
          <a:lstStyle/>
          <a:p>
            <a:pPr marL="109728" indent="0" algn="ctr">
              <a:buNone/>
            </a:pPr>
            <a:r>
              <a:rPr lang="en-US" sz="7200" dirty="0">
                <a:solidFill>
                  <a:srgbClr val="FF0000"/>
                </a:solidFill>
                <a:latin typeface="Trebuchet MS" panose="020B0603020202020204" pitchFamily="34" charset="0"/>
              </a:rPr>
              <a:t>How</a:t>
            </a:r>
            <a:r>
              <a:rPr lang="en-US" sz="7200" b="1" dirty="0">
                <a:solidFill>
                  <a:srgbClr val="FF0000"/>
                </a:solidFill>
                <a:latin typeface="Trebuchet MS" panose="020B0603020202020204" pitchFamily="34" charset="0"/>
              </a:rPr>
              <a:t> </a:t>
            </a:r>
            <a:r>
              <a:rPr lang="en-US" sz="3600" dirty="0">
                <a:latin typeface="Trebuchet MS" panose="020B0603020202020204" pitchFamily="34" charset="0"/>
              </a:rPr>
              <a:t>to create high </a:t>
            </a:r>
            <a:r>
              <a:rPr lang="en-US" sz="7200" dirty="0" smtClean="0">
                <a:solidFill>
                  <a:schemeClr val="accent1"/>
                </a:solidFill>
                <a:latin typeface="Trebuchet MS" panose="020B0603020202020204" pitchFamily="34" charset="0"/>
              </a:rPr>
              <a:t>QUALITY</a:t>
            </a:r>
            <a:r>
              <a:rPr lang="en-US" sz="4400" dirty="0" smtClean="0">
                <a:solidFill>
                  <a:schemeClr val="accent1"/>
                </a:solidFill>
                <a:latin typeface="Trebuchet MS" panose="020B0603020202020204" pitchFamily="34" charset="0"/>
              </a:rPr>
              <a:t> </a:t>
            </a:r>
            <a:r>
              <a:rPr lang="en-US" sz="3600" dirty="0">
                <a:latin typeface="Trebuchet MS" panose="020B0603020202020204" pitchFamily="34" charset="0"/>
              </a:rPr>
              <a:t>software in the least amount of </a:t>
            </a:r>
            <a:r>
              <a:rPr lang="en-US" sz="6600" dirty="0">
                <a:solidFill>
                  <a:srgbClr val="0070C0"/>
                </a:solidFill>
                <a:latin typeface="Trebuchet MS" panose="020B0603020202020204" pitchFamily="34" charset="0"/>
              </a:rPr>
              <a:t>TIME</a:t>
            </a:r>
            <a:r>
              <a:rPr lang="en-US" sz="4800" dirty="0">
                <a:solidFill>
                  <a:srgbClr val="0070C0"/>
                </a:solidFill>
                <a:latin typeface="Trebuchet MS" panose="020B0603020202020204" pitchFamily="34" charset="0"/>
              </a:rPr>
              <a:t> </a:t>
            </a:r>
            <a:r>
              <a:rPr lang="en-US" sz="3600" dirty="0">
                <a:latin typeface="Trebuchet MS" panose="020B0603020202020204" pitchFamily="34" charset="0"/>
              </a:rPr>
              <a:t>and </a:t>
            </a:r>
            <a:r>
              <a:rPr lang="en-US" sz="6600" dirty="0">
                <a:solidFill>
                  <a:srgbClr val="0070C0"/>
                </a:solidFill>
                <a:latin typeface="Trebuchet MS" panose="020B0603020202020204" pitchFamily="34" charset="0"/>
              </a:rPr>
              <a:t>EFFORT</a:t>
            </a:r>
            <a:r>
              <a:rPr lang="en-US" sz="4800" dirty="0">
                <a:solidFill>
                  <a:srgbClr val="0070C0"/>
                </a:solidFill>
                <a:latin typeface="Trebuchet MS" panose="020B0603020202020204" pitchFamily="34" charset="0"/>
              </a:rPr>
              <a:t> </a:t>
            </a:r>
            <a:r>
              <a:rPr lang="en-US" sz="3600" dirty="0">
                <a:latin typeface="Trebuchet MS" panose="020B0603020202020204" pitchFamily="34" charset="0"/>
              </a:rPr>
              <a:t>possible?</a:t>
            </a:r>
            <a:endParaRPr lang="es-ES" sz="3600" dirty="0">
              <a:latin typeface="Trebuchet MS" panose="020B0603020202020204" pitchFamily="34" charset="0"/>
            </a:endParaRPr>
          </a:p>
          <a:p>
            <a:endParaRPr lang="en-PH" sz="3200" dirty="0">
              <a:latin typeface="Trebuchet MS" panose="020B0603020202020204" pitchFamily="34" charset="0"/>
            </a:endParaRPr>
          </a:p>
        </p:txBody>
      </p:sp>
    </p:spTree>
    <p:extLst>
      <p:ext uri="{BB962C8B-B14F-4D97-AF65-F5344CB8AC3E}">
        <p14:creationId xmlns:p14="http://schemas.microsoft.com/office/powerpoint/2010/main" val="4259962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71600" y="5099700"/>
            <a:ext cx="8007796" cy="1569660"/>
          </a:xfrm>
          <a:prstGeom prst="rect">
            <a:avLst/>
          </a:prstGeom>
          <a:noFill/>
        </p:spPr>
        <p:txBody>
          <a:bodyPr wrap="square" rtlCol="0">
            <a:spAutoFit/>
          </a:bodyPr>
          <a:lstStyle/>
          <a:p>
            <a:pPr algn="r"/>
            <a:r>
              <a:rPr lang="en-PH" sz="3200" dirty="0" smtClean="0">
                <a:latin typeface="Trebuchet MS" panose="020B0603020202020204" pitchFamily="34" charset="0"/>
              </a:rPr>
              <a:t>We’re also concerned that developers have </a:t>
            </a:r>
            <a:r>
              <a:rPr lang="en-PH" sz="3200" dirty="0" smtClean="0">
                <a:solidFill>
                  <a:srgbClr val="0070C0"/>
                </a:solidFill>
                <a:latin typeface="Trebuchet MS" panose="020B0603020202020204" pitchFamily="34" charset="0"/>
              </a:rPr>
              <a:t>proper sleep </a:t>
            </a:r>
            <a:r>
              <a:rPr lang="en-PH" sz="3200" dirty="0" smtClean="0">
                <a:latin typeface="Trebuchet MS" panose="020B0603020202020204" pitchFamily="34" charset="0"/>
              </a:rPr>
              <a:t>and </a:t>
            </a:r>
            <a:r>
              <a:rPr lang="en-PH" sz="3200" dirty="0" smtClean="0">
                <a:solidFill>
                  <a:srgbClr val="0070C0"/>
                </a:solidFill>
                <a:latin typeface="Trebuchet MS" panose="020B0603020202020204" pitchFamily="34" charset="0"/>
              </a:rPr>
              <a:t>social life </a:t>
            </a:r>
            <a:r>
              <a:rPr lang="en-PH" sz="3200" dirty="0" smtClean="0">
                <a:latin typeface="Trebuchet MS" panose="020B0603020202020204" pitchFamily="34" charset="0"/>
              </a:rPr>
              <a:t>while building software.</a:t>
            </a:r>
            <a:endParaRPr lang="en-PH" sz="3200" dirty="0">
              <a:latin typeface="Trebuchet MS" panose="020B0603020202020204" pitchFamily="34" charset="0"/>
            </a:endParaRPr>
          </a:p>
        </p:txBody>
      </p:sp>
      <p:sp>
        <p:nvSpPr>
          <p:cNvPr id="2" name="Title 1"/>
          <p:cNvSpPr>
            <a:spLocks noGrp="1"/>
          </p:cNvSpPr>
          <p:nvPr>
            <p:ph type="title"/>
          </p:nvPr>
        </p:nvSpPr>
        <p:spPr/>
        <p:txBody>
          <a:bodyPr/>
          <a:lstStyle/>
          <a:p>
            <a:r>
              <a:rPr lang="en-PH" dirty="0" smtClean="0"/>
              <a:t>Software Engineering</a:t>
            </a:r>
            <a:endParaRPr lang="en-PH" dirty="0"/>
          </a:p>
        </p:txBody>
      </p:sp>
      <p:sp>
        <p:nvSpPr>
          <p:cNvPr id="3" name="Content Placeholder 2"/>
          <p:cNvSpPr>
            <a:spLocks noGrp="1"/>
          </p:cNvSpPr>
          <p:nvPr>
            <p:ph idx="1"/>
          </p:nvPr>
        </p:nvSpPr>
        <p:spPr>
          <a:xfrm>
            <a:off x="457200" y="1481329"/>
            <a:ext cx="8229600" cy="3459840"/>
          </a:xfrm>
        </p:spPr>
        <p:txBody>
          <a:bodyPr>
            <a:normAutofit lnSpcReduction="10000"/>
          </a:bodyPr>
          <a:lstStyle/>
          <a:p>
            <a:pPr marL="109728" indent="0" algn="ctr">
              <a:buNone/>
            </a:pPr>
            <a:r>
              <a:rPr lang="en-US" sz="5400" dirty="0" smtClean="0">
                <a:solidFill>
                  <a:schemeClr val="accent1"/>
                </a:solidFill>
                <a:latin typeface="Trebuchet MS" panose="020B0603020202020204" pitchFamily="34" charset="0"/>
              </a:rPr>
              <a:t>SUCCESS </a:t>
            </a:r>
          </a:p>
          <a:p>
            <a:pPr marL="109728" indent="0" algn="ctr">
              <a:buNone/>
            </a:pPr>
            <a:r>
              <a:rPr lang="en-US" sz="5400" dirty="0" smtClean="0">
                <a:latin typeface="Trebuchet MS" panose="020B0603020202020204" pitchFamily="34" charset="0"/>
              </a:rPr>
              <a:t>=</a:t>
            </a:r>
            <a:r>
              <a:rPr lang="en-US" sz="5400" dirty="0" smtClean="0">
                <a:solidFill>
                  <a:srgbClr val="FF5050"/>
                </a:solidFill>
                <a:latin typeface="Trebuchet MS" panose="020B0603020202020204" pitchFamily="34" charset="0"/>
              </a:rPr>
              <a:t>  </a:t>
            </a:r>
          </a:p>
          <a:p>
            <a:pPr marL="109728" indent="0" algn="ctr">
              <a:buNone/>
            </a:pPr>
            <a:r>
              <a:rPr lang="en-US" sz="5400" dirty="0" smtClean="0">
                <a:solidFill>
                  <a:schemeClr val="accent3"/>
                </a:solidFill>
                <a:latin typeface="Trebuchet MS" panose="020B0603020202020204" pitchFamily="34" charset="0"/>
              </a:rPr>
              <a:t>QUALITY</a:t>
            </a:r>
            <a:r>
              <a:rPr lang="en-US" sz="5400" dirty="0" smtClean="0">
                <a:solidFill>
                  <a:srgbClr val="FFFF00"/>
                </a:solidFill>
                <a:latin typeface="Trebuchet MS" panose="020B0603020202020204" pitchFamily="34" charset="0"/>
              </a:rPr>
              <a:t> </a:t>
            </a:r>
            <a:r>
              <a:rPr lang="en-US" sz="5400" dirty="0">
                <a:latin typeface="Trebuchet MS" panose="020B0603020202020204" pitchFamily="34" charset="0"/>
              </a:rPr>
              <a:t>+</a:t>
            </a:r>
            <a:r>
              <a:rPr lang="en-US" sz="5400" dirty="0">
                <a:solidFill>
                  <a:srgbClr val="FFFF00"/>
                </a:solidFill>
                <a:latin typeface="Trebuchet MS" panose="020B0603020202020204" pitchFamily="34" charset="0"/>
              </a:rPr>
              <a:t> </a:t>
            </a:r>
            <a:r>
              <a:rPr lang="en-US" sz="5400" dirty="0">
                <a:latin typeface="Trebuchet MS" panose="020B0603020202020204" pitchFamily="34" charset="0"/>
              </a:rPr>
              <a:t> </a:t>
            </a:r>
            <a:r>
              <a:rPr lang="en-US" sz="5400" dirty="0" smtClean="0">
                <a:solidFill>
                  <a:srgbClr val="0070C0"/>
                </a:solidFill>
                <a:latin typeface="Trebuchet MS" panose="020B0603020202020204" pitchFamily="34" charset="0"/>
              </a:rPr>
              <a:t>PRODUCTIVITY</a:t>
            </a:r>
            <a:endParaRPr lang="es-ES" sz="5400" dirty="0">
              <a:solidFill>
                <a:srgbClr val="0070C0"/>
              </a:solidFill>
              <a:latin typeface="Trebuchet MS" panose="020B0603020202020204" pitchFamily="34" charset="0"/>
            </a:endParaRPr>
          </a:p>
        </p:txBody>
      </p:sp>
    </p:spTree>
    <p:extLst>
      <p:ext uri="{BB962C8B-B14F-4D97-AF65-F5344CB8AC3E}">
        <p14:creationId xmlns:p14="http://schemas.microsoft.com/office/powerpoint/2010/main" val="2291199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Software Engineering</a:t>
            </a:r>
            <a:endParaRPr lang="en-PH" dirty="0"/>
          </a:p>
        </p:txBody>
      </p:sp>
      <p:sp>
        <p:nvSpPr>
          <p:cNvPr id="3" name="Content Placeholder 2"/>
          <p:cNvSpPr>
            <a:spLocks noGrp="1"/>
          </p:cNvSpPr>
          <p:nvPr>
            <p:ph idx="1"/>
          </p:nvPr>
        </p:nvSpPr>
        <p:spPr/>
        <p:txBody>
          <a:bodyPr/>
          <a:lstStyle/>
          <a:p>
            <a:pPr marL="109728" indent="0">
              <a:buNone/>
            </a:pPr>
            <a:r>
              <a:rPr lang="en-US" sz="3200" dirty="0">
                <a:latin typeface="Trebuchet MS" panose="020B0603020202020204" pitchFamily="34" charset="0"/>
              </a:rPr>
              <a:t>Objective: </a:t>
            </a:r>
            <a:r>
              <a:rPr lang="en-US" sz="3200" i="1" dirty="0">
                <a:solidFill>
                  <a:schemeClr val="accent3"/>
                </a:solidFill>
                <a:latin typeface="Trebuchet MS" panose="020B0603020202020204" pitchFamily="34" charset="0"/>
              </a:rPr>
              <a:t>To produce software that </a:t>
            </a:r>
            <a:r>
              <a:rPr lang="en-US" sz="3200" i="1" dirty="0" smtClean="0">
                <a:solidFill>
                  <a:schemeClr val="accent3"/>
                </a:solidFill>
                <a:latin typeface="Trebuchet MS" panose="020B0603020202020204" pitchFamily="34" charset="0"/>
              </a:rPr>
              <a:t>is</a:t>
            </a:r>
          </a:p>
          <a:p>
            <a:pPr marL="109728" indent="0">
              <a:buNone/>
            </a:pPr>
            <a:endParaRPr lang="en-US" sz="2800" i="1" dirty="0">
              <a:solidFill>
                <a:schemeClr val="accent3"/>
              </a:solidFill>
              <a:latin typeface="Trebuchet MS" panose="020B0603020202020204" pitchFamily="34" charset="0"/>
            </a:endParaRPr>
          </a:p>
          <a:p>
            <a:r>
              <a:rPr lang="en-US" sz="2800" dirty="0">
                <a:solidFill>
                  <a:srgbClr val="0070C0"/>
                </a:solidFill>
                <a:latin typeface="Trebuchet MS" panose="020B0603020202020204" pitchFamily="34" charset="0"/>
              </a:rPr>
              <a:t>On time</a:t>
            </a:r>
            <a:r>
              <a:rPr lang="en-US" sz="2800" dirty="0">
                <a:latin typeface="Trebuchet MS" panose="020B0603020202020204" pitchFamily="34" charset="0"/>
              </a:rPr>
              <a:t>: is </a:t>
            </a:r>
            <a:r>
              <a:rPr lang="es-ES_tradnl" sz="2800" dirty="0" err="1">
                <a:latin typeface="Trebuchet MS" panose="020B0603020202020204" pitchFamily="34" charset="0"/>
              </a:rPr>
              <a:t>delivered</a:t>
            </a:r>
            <a:r>
              <a:rPr lang="es-ES_tradnl" sz="2800" dirty="0">
                <a:latin typeface="Trebuchet MS" panose="020B0603020202020204" pitchFamily="34" charset="0"/>
              </a:rPr>
              <a:t> at </a:t>
            </a:r>
            <a:r>
              <a:rPr lang="es-ES_tradnl" sz="2800" dirty="0" err="1" smtClean="0">
                <a:latin typeface="Trebuchet MS" panose="020B0603020202020204" pitchFamily="34" charset="0"/>
              </a:rPr>
              <a:t>the</a:t>
            </a:r>
            <a:r>
              <a:rPr lang="es-ES_tradnl" sz="2800" dirty="0" smtClean="0">
                <a:latin typeface="Trebuchet MS" panose="020B0603020202020204" pitchFamily="34" charset="0"/>
              </a:rPr>
              <a:t> </a:t>
            </a:r>
            <a:r>
              <a:rPr lang="es-ES_tradnl" sz="2800" dirty="0" err="1">
                <a:latin typeface="Trebuchet MS" panose="020B0603020202020204" pitchFamily="34" charset="0"/>
              </a:rPr>
              <a:t>established</a:t>
            </a:r>
            <a:r>
              <a:rPr lang="es-ES_tradnl" sz="2800" dirty="0">
                <a:latin typeface="Trebuchet MS" panose="020B0603020202020204" pitchFamily="34" charset="0"/>
              </a:rPr>
              <a:t> date</a:t>
            </a:r>
            <a:r>
              <a:rPr lang="es-ES_tradnl" sz="2800" dirty="0" smtClean="0">
                <a:latin typeface="Trebuchet MS" panose="020B0603020202020204" pitchFamily="34" charset="0"/>
              </a:rPr>
              <a:t>.</a:t>
            </a:r>
          </a:p>
          <a:p>
            <a:endParaRPr lang="en-PH" dirty="0" smtClean="0"/>
          </a:p>
          <a:p>
            <a:r>
              <a:rPr lang="es-ES" sz="2800" dirty="0" err="1">
                <a:solidFill>
                  <a:srgbClr val="0070C0"/>
                </a:solidFill>
                <a:latin typeface="Trebuchet MS" panose="020B0603020202020204" pitchFamily="34" charset="0"/>
              </a:rPr>
              <a:t>Reliable</a:t>
            </a:r>
            <a:r>
              <a:rPr lang="es-ES" sz="2800" dirty="0">
                <a:latin typeface="Trebuchet MS" panose="020B0603020202020204" pitchFamily="34" charset="0"/>
              </a:rPr>
              <a:t>: </a:t>
            </a:r>
            <a:r>
              <a:rPr lang="es-ES" sz="2800" dirty="0" err="1" smtClean="0">
                <a:latin typeface="Trebuchet MS" panose="020B0603020202020204" pitchFamily="34" charset="0"/>
              </a:rPr>
              <a:t>doesn´t</a:t>
            </a:r>
            <a:r>
              <a:rPr lang="es-ES" sz="2800" dirty="0" smtClean="0">
                <a:latin typeface="Trebuchet MS" panose="020B0603020202020204" pitchFamily="34" charset="0"/>
              </a:rPr>
              <a:t> </a:t>
            </a:r>
            <a:r>
              <a:rPr lang="es-ES" sz="2800" dirty="0" err="1">
                <a:latin typeface="Trebuchet MS" panose="020B0603020202020204" pitchFamily="34" charset="0"/>
              </a:rPr>
              <a:t>crash</a:t>
            </a:r>
            <a:r>
              <a:rPr lang="es-ES" sz="2800" dirty="0" smtClean="0">
                <a:latin typeface="Trebuchet MS" panose="020B0603020202020204" pitchFamily="34" charset="0"/>
              </a:rPr>
              <a:t>.</a:t>
            </a:r>
          </a:p>
          <a:p>
            <a:endParaRPr lang="es-ES" sz="2800" dirty="0">
              <a:latin typeface="Trebuchet MS" panose="020B0603020202020204" pitchFamily="34" charset="0"/>
            </a:endParaRPr>
          </a:p>
          <a:p>
            <a:r>
              <a:rPr lang="es-ES_tradnl" sz="2800" dirty="0">
                <a:solidFill>
                  <a:srgbClr val="0070C0"/>
                </a:solidFill>
                <a:latin typeface="Trebuchet MS" panose="020B0603020202020204" pitchFamily="34" charset="0"/>
              </a:rPr>
              <a:t>Complete</a:t>
            </a:r>
            <a:r>
              <a:rPr lang="es-ES_tradnl" sz="2800" dirty="0">
                <a:latin typeface="Trebuchet MS" panose="020B0603020202020204" pitchFamily="34" charset="0"/>
              </a:rPr>
              <a:t>: </a:t>
            </a:r>
            <a:r>
              <a:rPr lang="es-ES_tradnl" sz="2800" dirty="0" err="1">
                <a:latin typeface="Trebuchet MS" panose="020B0603020202020204" pitchFamily="34" charset="0"/>
              </a:rPr>
              <a:t>good</a:t>
            </a:r>
            <a:r>
              <a:rPr lang="es-ES_tradnl" sz="2800" dirty="0">
                <a:latin typeface="Trebuchet MS" panose="020B0603020202020204" pitchFamily="34" charset="0"/>
              </a:rPr>
              <a:t> </a:t>
            </a:r>
            <a:r>
              <a:rPr lang="es-ES_tradnl" sz="2800" dirty="0" err="1">
                <a:latin typeface="Trebuchet MS" panose="020B0603020202020204" pitchFamily="34" charset="0"/>
              </a:rPr>
              <a:t>documentation</a:t>
            </a:r>
            <a:r>
              <a:rPr lang="es-ES_tradnl" sz="2800" dirty="0">
                <a:latin typeface="Trebuchet MS" panose="020B0603020202020204" pitchFamily="34" charset="0"/>
              </a:rPr>
              <a:t>, </a:t>
            </a:r>
            <a:r>
              <a:rPr lang="es-ES_tradnl" sz="2800" dirty="0" err="1">
                <a:latin typeface="Trebuchet MS" panose="020B0603020202020204" pitchFamily="34" charset="0"/>
              </a:rPr>
              <a:t>fulfill</a:t>
            </a:r>
            <a:r>
              <a:rPr lang="es-ES_tradnl" sz="2800" dirty="0">
                <a:latin typeface="Trebuchet MS" panose="020B0603020202020204" pitchFamily="34" charset="0"/>
              </a:rPr>
              <a:t> </a:t>
            </a:r>
            <a:r>
              <a:rPr lang="es-ES_tradnl" sz="2800" dirty="0" err="1">
                <a:latin typeface="Trebuchet MS" panose="020B0603020202020204" pitchFamily="34" charset="0"/>
              </a:rPr>
              <a:t>customer</a:t>
            </a:r>
            <a:r>
              <a:rPr lang="es-ES_tradnl" sz="2800" dirty="0">
                <a:latin typeface="Trebuchet MS" panose="020B0603020202020204" pitchFamily="34" charset="0"/>
              </a:rPr>
              <a:t> </a:t>
            </a:r>
            <a:r>
              <a:rPr lang="es-ES_tradnl" sz="2800" dirty="0" err="1">
                <a:latin typeface="Trebuchet MS" panose="020B0603020202020204" pitchFamily="34" charset="0"/>
              </a:rPr>
              <a:t>needs</a:t>
            </a:r>
            <a:r>
              <a:rPr lang="es-ES_tradnl" sz="2800" dirty="0">
                <a:latin typeface="Trebuchet MS" panose="020B0603020202020204" pitchFamily="34" charset="0"/>
              </a:rPr>
              <a:t>.</a:t>
            </a:r>
            <a:endParaRPr lang="en-PH" dirty="0"/>
          </a:p>
        </p:txBody>
      </p:sp>
    </p:spTree>
    <p:extLst>
      <p:ext uri="{BB962C8B-B14F-4D97-AF65-F5344CB8AC3E}">
        <p14:creationId xmlns:p14="http://schemas.microsoft.com/office/powerpoint/2010/main" val="2914719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DevelopersAreBornBrave_Small.jpg"/>
          <p:cNvPicPr>
            <a:picLocks noChangeAspect="1"/>
          </p:cNvPicPr>
          <p:nvPr/>
        </p:nvPicPr>
        <p:blipFill>
          <a:blip r:embed="rId2"/>
          <a:stretch>
            <a:fillRect/>
          </a:stretch>
        </p:blipFill>
        <p:spPr>
          <a:xfrm>
            <a:off x="289620" y="1574437"/>
            <a:ext cx="8581258" cy="4014803"/>
          </a:xfrm>
          <a:prstGeom prst="rect">
            <a:avLst/>
          </a:prstGeom>
        </p:spPr>
      </p:pic>
      <p:sp>
        <p:nvSpPr>
          <p:cNvPr id="2" name="Title 1"/>
          <p:cNvSpPr>
            <a:spLocks noGrp="1"/>
          </p:cNvSpPr>
          <p:nvPr>
            <p:ph type="title"/>
          </p:nvPr>
        </p:nvSpPr>
        <p:spPr/>
        <p:txBody>
          <a:bodyPr/>
          <a:lstStyle/>
          <a:p>
            <a:r>
              <a:rPr lang="en-PH" dirty="0" smtClean="0"/>
              <a:t>The Team</a:t>
            </a:r>
            <a:endParaRPr lang="en-PH" dirty="0"/>
          </a:p>
        </p:txBody>
      </p:sp>
    </p:spTree>
    <p:extLst>
      <p:ext uri="{BB962C8B-B14F-4D97-AF65-F5344CB8AC3E}">
        <p14:creationId xmlns:p14="http://schemas.microsoft.com/office/powerpoint/2010/main" val="2458983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a:bodyPr>
          <a:lstStyle/>
          <a:p>
            <a:r>
              <a:rPr lang="en-PH" dirty="0" smtClean="0"/>
              <a:t>Stages of Software Development</a:t>
            </a:r>
            <a:endParaRPr lang="en-P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77767499"/>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97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2808"/>
            <a:ext cx="8229600" cy="3202376"/>
          </a:xfrm>
        </p:spPr>
        <p:txBody>
          <a:bodyPr>
            <a:noAutofit/>
          </a:bodyPr>
          <a:lstStyle/>
          <a:p>
            <a:r>
              <a:rPr lang="en-PH" sz="4000" dirty="0" smtClean="0">
                <a:latin typeface="Trebuchet MS" panose="020B0603020202020204" pitchFamily="34" charset="0"/>
              </a:rPr>
              <a:t>What does your stress chart show about your productivity?</a:t>
            </a:r>
          </a:p>
          <a:p>
            <a:r>
              <a:rPr lang="en-PH" sz="4000" dirty="0" smtClean="0">
                <a:latin typeface="Trebuchet MS" panose="020B0603020202020204" pitchFamily="34" charset="0"/>
              </a:rPr>
              <a:t> What’s your success rate? (# of successes/ total # of projects)</a:t>
            </a:r>
          </a:p>
          <a:p>
            <a:pPr marL="64008" indent="0">
              <a:buNone/>
            </a:pPr>
            <a:endParaRPr lang="en-PH" sz="4000" dirty="0">
              <a:latin typeface="Trebuchet MS" panose="020B0603020202020204" pitchFamily="34" charset="0"/>
            </a:endParaRPr>
          </a:p>
        </p:txBody>
      </p:sp>
      <p:sp>
        <p:nvSpPr>
          <p:cNvPr id="4" name="Title 1"/>
          <p:cNvSpPr>
            <a:spLocks noGrp="1"/>
          </p:cNvSpPr>
          <p:nvPr>
            <p:ph type="title"/>
          </p:nvPr>
        </p:nvSpPr>
        <p:spPr>
          <a:xfrm>
            <a:off x="457200" y="267494"/>
            <a:ext cx="8229600" cy="1399032"/>
          </a:xfrm>
        </p:spPr>
        <p:txBody>
          <a:bodyPr/>
          <a:lstStyle/>
          <a:p>
            <a:r>
              <a:rPr lang="en-PH" dirty="0" smtClean="0"/>
              <a:t>Activity </a:t>
            </a:r>
            <a:r>
              <a:rPr lang="en-PH" dirty="0" smtClean="0"/>
              <a:t>1:</a:t>
            </a:r>
            <a:r>
              <a:rPr lang="en-PH" dirty="0" smtClean="0">
                <a:solidFill>
                  <a:srgbClr val="0070C0"/>
                </a:solidFill>
              </a:rPr>
              <a:t> </a:t>
            </a:r>
            <a:r>
              <a:rPr lang="en-PH" dirty="0" smtClean="0">
                <a:solidFill>
                  <a:srgbClr val="0070C0"/>
                </a:solidFill>
              </a:rPr>
              <a:t>Reflection</a:t>
            </a:r>
            <a:endParaRPr lang="en-PH" dirty="0">
              <a:solidFill>
                <a:srgbClr val="0070C0"/>
              </a:solidFill>
            </a:endParaRPr>
          </a:p>
        </p:txBody>
      </p:sp>
    </p:spTree>
    <p:extLst>
      <p:ext uri="{BB962C8B-B14F-4D97-AF65-F5344CB8AC3E}">
        <p14:creationId xmlns:p14="http://schemas.microsoft.com/office/powerpoint/2010/main" val="3040838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dilbertsoftwarerequirements.jpg"/>
          <p:cNvPicPr>
            <a:picLocks noChangeAspect="1"/>
          </p:cNvPicPr>
          <p:nvPr/>
        </p:nvPicPr>
        <p:blipFill>
          <a:blip r:embed="rId3"/>
          <a:stretch>
            <a:fillRect/>
          </a:stretch>
        </p:blipFill>
        <p:spPr>
          <a:xfrm>
            <a:off x="1763688" y="1844824"/>
            <a:ext cx="6712997" cy="4869160"/>
          </a:xfrm>
          <a:prstGeom prst="rect">
            <a:avLst/>
          </a:prstGeom>
          <a:ln w="228600" cap="sq" cmpd="thickThin">
            <a:noFill/>
            <a:prstDash val="solid"/>
            <a:miter lim="800000"/>
          </a:ln>
          <a:effectLst>
            <a:innerShdw blurRad="76200">
              <a:srgbClr val="000000"/>
            </a:innerShdw>
          </a:effectLst>
        </p:spPr>
      </p:pic>
      <p:sp>
        <p:nvSpPr>
          <p:cNvPr id="8" name="7 Rectángulo"/>
          <p:cNvSpPr/>
          <p:nvPr/>
        </p:nvSpPr>
        <p:spPr>
          <a:xfrm>
            <a:off x="467544" y="1268760"/>
            <a:ext cx="8352928" cy="1077218"/>
          </a:xfrm>
          <a:prstGeom prst="rect">
            <a:avLst/>
          </a:prstGeom>
        </p:spPr>
        <p:txBody>
          <a:bodyPr wrap="square">
            <a:spAutoFit/>
          </a:bodyPr>
          <a:lstStyle/>
          <a:p>
            <a:r>
              <a:rPr lang="en-US" sz="3200" dirty="0" smtClean="0">
                <a:latin typeface="Trebuchet MS" panose="020B0603020202020204" pitchFamily="34" charset="0"/>
              </a:rPr>
              <a:t>Find out what the client want the software to do</a:t>
            </a:r>
            <a:r>
              <a:rPr lang="en-US" sz="3200" dirty="0">
                <a:latin typeface="Trebuchet MS" panose="020B0603020202020204" pitchFamily="34" charset="0"/>
              </a:rPr>
              <a:t>	</a:t>
            </a:r>
            <a:endParaRPr lang="es-ES" sz="3200" dirty="0">
              <a:latin typeface="Trebuchet MS" panose="020B0603020202020204" pitchFamily="34" charset="0"/>
            </a:endParaRPr>
          </a:p>
        </p:txBody>
      </p:sp>
      <p:sp>
        <p:nvSpPr>
          <p:cNvPr id="2" name="Title 1"/>
          <p:cNvSpPr>
            <a:spLocks noGrp="1"/>
          </p:cNvSpPr>
          <p:nvPr>
            <p:ph type="title"/>
          </p:nvPr>
        </p:nvSpPr>
        <p:spPr/>
        <p:txBody>
          <a:bodyPr/>
          <a:lstStyle/>
          <a:p>
            <a:r>
              <a:rPr lang="en-PH" dirty="0" smtClean="0"/>
              <a:t>Requirements Engineering</a:t>
            </a:r>
            <a:endParaRPr lang="en-PH" dirty="0"/>
          </a:p>
        </p:txBody>
      </p:sp>
    </p:spTree>
    <p:extLst>
      <p:ext uri="{BB962C8B-B14F-4D97-AF65-F5344CB8AC3E}">
        <p14:creationId xmlns:p14="http://schemas.microsoft.com/office/powerpoint/2010/main" val="2330378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simplicity.png"/>
          <p:cNvPicPr>
            <a:picLocks noChangeAspect="1"/>
          </p:cNvPicPr>
          <p:nvPr/>
        </p:nvPicPr>
        <p:blipFill>
          <a:blip r:embed="rId3"/>
          <a:stretch>
            <a:fillRect/>
          </a:stretch>
        </p:blipFill>
        <p:spPr>
          <a:xfrm>
            <a:off x="5292080" y="332656"/>
            <a:ext cx="3168352" cy="6120826"/>
          </a:xfrm>
          <a:prstGeom prst="rect">
            <a:avLst/>
          </a:prstGeom>
          <a:ln w="228600" cap="sq" cmpd="thickThin">
            <a:noFill/>
            <a:prstDash val="solid"/>
            <a:miter lim="800000"/>
          </a:ln>
          <a:effectLst>
            <a:innerShdw blurRad="76200">
              <a:srgbClr val="000000"/>
            </a:innerShdw>
          </a:effectLst>
        </p:spPr>
      </p:pic>
      <p:sp>
        <p:nvSpPr>
          <p:cNvPr id="8" name="7 Rectángulo"/>
          <p:cNvSpPr/>
          <p:nvPr/>
        </p:nvSpPr>
        <p:spPr>
          <a:xfrm>
            <a:off x="459376" y="1412776"/>
            <a:ext cx="4832704" cy="954107"/>
          </a:xfrm>
          <a:prstGeom prst="rect">
            <a:avLst/>
          </a:prstGeom>
        </p:spPr>
        <p:txBody>
          <a:bodyPr wrap="square">
            <a:spAutoFit/>
          </a:bodyPr>
          <a:lstStyle/>
          <a:p>
            <a:r>
              <a:rPr lang="en-US" sz="2800" dirty="0" smtClean="0">
                <a:latin typeface="Trebuchet MS" panose="020B0603020202020204" pitchFamily="34" charset="0"/>
              </a:rPr>
              <a:t>Planning the software solution</a:t>
            </a:r>
            <a:r>
              <a:rPr lang="en-US" sz="2800" dirty="0">
                <a:latin typeface="Trebuchet MS" panose="020B0603020202020204" pitchFamily="34" charset="0"/>
              </a:rPr>
              <a:t>	</a:t>
            </a:r>
            <a:endParaRPr lang="es-ES" sz="2800" dirty="0">
              <a:latin typeface="Trebuchet MS" panose="020B0603020202020204" pitchFamily="34" charset="0"/>
            </a:endParaRPr>
          </a:p>
        </p:txBody>
      </p:sp>
      <p:sp>
        <p:nvSpPr>
          <p:cNvPr id="2" name="Title 1"/>
          <p:cNvSpPr>
            <a:spLocks noGrp="1"/>
          </p:cNvSpPr>
          <p:nvPr>
            <p:ph type="title"/>
          </p:nvPr>
        </p:nvSpPr>
        <p:spPr/>
        <p:txBody>
          <a:bodyPr/>
          <a:lstStyle/>
          <a:p>
            <a:r>
              <a:rPr lang="en-PH" dirty="0" smtClean="0"/>
              <a:t>Software Design</a:t>
            </a:r>
            <a:endParaRPr lang="en-PH" dirty="0"/>
          </a:p>
        </p:txBody>
      </p:sp>
    </p:spTree>
    <p:extLst>
      <p:ext uri="{BB962C8B-B14F-4D97-AF65-F5344CB8AC3E}">
        <p14:creationId xmlns:p14="http://schemas.microsoft.com/office/powerpoint/2010/main" val="1563638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phd120804s.gif"/>
          <p:cNvPicPr>
            <a:picLocks noChangeAspect="1"/>
          </p:cNvPicPr>
          <p:nvPr/>
        </p:nvPicPr>
        <p:blipFill>
          <a:blip r:embed="rId3"/>
          <a:stretch>
            <a:fillRect/>
          </a:stretch>
        </p:blipFill>
        <p:spPr>
          <a:xfrm>
            <a:off x="611560" y="1484784"/>
            <a:ext cx="7992888" cy="3463584"/>
          </a:xfrm>
          <a:prstGeom prst="rect">
            <a:avLst/>
          </a:prstGeom>
          <a:ln w="228600" cap="sq" cmpd="thickThin">
            <a:no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en-PH" dirty="0" smtClean="0"/>
              <a:t>Software Construction</a:t>
            </a:r>
            <a:endParaRPr lang="en-PH" dirty="0"/>
          </a:p>
        </p:txBody>
      </p:sp>
    </p:spTree>
    <p:extLst>
      <p:ext uri="{BB962C8B-B14F-4D97-AF65-F5344CB8AC3E}">
        <p14:creationId xmlns:p14="http://schemas.microsoft.com/office/powerpoint/2010/main" val="1081329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8816928" y="619114"/>
            <a:ext cx="7786742" cy="584775"/>
          </a:xfrm>
          <a:prstGeom prst="rect">
            <a:avLst/>
          </a:prstGeom>
        </p:spPr>
        <p:txBody>
          <a:bodyPr wrap="square">
            <a:spAutoFit/>
          </a:bodyPr>
          <a:lstStyle/>
          <a:p>
            <a:r>
              <a:rPr lang="en-US" sz="3200" dirty="0">
                <a:latin typeface="Trebuchet MS" panose="020B0603020202020204" pitchFamily="34" charset="0"/>
              </a:rPr>
              <a:t>4</a:t>
            </a:r>
            <a:r>
              <a:rPr lang="en-US" sz="3200" dirty="0" smtClean="0">
                <a:latin typeface="Trebuchet MS" panose="020B0603020202020204" pitchFamily="34" charset="0"/>
              </a:rPr>
              <a:t>. Testing</a:t>
            </a:r>
            <a:endParaRPr lang="es-ES" sz="3200" dirty="0">
              <a:latin typeface="Trebuchet MS" panose="020B0603020202020204" pitchFamily="34" charset="0"/>
            </a:endParaRPr>
          </a:p>
        </p:txBody>
      </p:sp>
      <p:pic>
        <p:nvPicPr>
          <p:cNvPr id="3" name="2 Imagen" descr="phd011406s.gif"/>
          <p:cNvPicPr>
            <a:picLocks noChangeAspect="1"/>
          </p:cNvPicPr>
          <p:nvPr/>
        </p:nvPicPr>
        <p:blipFill>
          <a:blip r:embed="rId3"/>
          <a:stretch>
            <a:fillRect/>
          </a:stretch>
        </p:blipFill>
        <p:spPr>
          <a:xfrm>
            <a:off x="361628" y="1340768"/>
            <a:ext cx="8474788" cy="3672408"/>
          </a:xfrm>
          <a:prstGeom prst="rect">
            <a:avLst/>
          </a:prstGeom>
        </p:spPr>
      </p:pic>
      <p:sp>
        <p:nvSpPr>
          <p:cNvPr id="4" name="3 Rectángulo"/>
          <p:cNvSpPr/>
          <p:nvPr/>
        </p:nvSpPr>
        <p:spPr>
          <a:xfrm>
            <a:off x="819416" y="5229200"/>
            <a:ext cx="8001056" cy="954107"/>
          </a:xfrm>
          <a:prstGeom prst="rect">
            <a:avLst/>
          </a:prstGeom>
        </p:spPr>
        <p:txBody>
          <a:bodyPr wrap="square">
            <a:spAutoFit/>
          </a:bodyPr>
          <a:lstStyle/>
          <a:p>
            <a:pPr algn="r"/>
            <a:r>
              <a:rPr lang="en-US" sz="2800" dirty="0" smtClean="0">
                <a:latin typeface="Trebuchet MS" panose="020B0603020202020204" pitchFamily="34" charset="0"/>
              </a:rPr>
              <a:t>Executing the application trying to find software bugs</a:t>
            </a:r>
            <a:r>
              <a:rPr lang="en-US" sz="2800" dirty="0">
                <a:latin typeface="Trebuchet MS" panose="020B0603020202020204" pitchFamily="34" charset="0"/>
              </a:rPr>
              <a:t>	</a:t>
            </a:r>
            <a:endParaRPr lang="es-ES" sz="2800" dirty="0">
              <a:latin typeface="Trebuchet MS" panose="020B0603020202020204" pitchFamily="34" charset="0"/>
            </a:endParaRPr>
          </a:p>
        </p:txBody>
      </p:sp>
      <p:sp>
        <p:nvSpPr>
          <p:cNvPr id="2" name="Title 1"/>
          <p:cNvSpPr>
            <a:spLocks noGrp="1"/>
          </p:cNvSpPr>
          <p:nvPr>
            <p:ph type="title"/>
          </p:nvPr>
        </p:nvSpPr>
        <p:spPr>
          <a:xfrm>
            <a:off x="457200" y="274638"/>
            <a:ext cx="8435280" cy="1143000"/>
          </a:xfrm>
        </p:spPr>
        <p:txBody>
          <a:bodyPr>
            <a:normAutofit fontScale="90000"/>
          </a:bodyPr>
          <a:lstStyle/>
          <a:p>
            <a:r>
              <a:rPr lang="en-PH" dirty="0" smtClean="0"/>
              <a:t>Software Verification &amp; Validation</a:t>
            </a:r>
            <a:endParaRPr lang="en-PH" dirty="0"/>
          </a:p>
        </p:txBody>
      </p:sp>
    </p:spTree>
    <p:extLst>
      <p:ext uri="{BB962C8B-B14F-4D97-AF65-F5344CB8AC3E}">
        <p14:creationId xmlns:p14="http://schemas.microsoft.com/office/powerpoint/2010/main" val="1403663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319614" y="5445224"/>
            <a:ext cx="6500858" cy="1077218"/>
          </a:xfrm>
          <a:prstGeom prst="rect">
            <a:avLst/>
          </a:prstGeom>
        </p:spPr>
        <p:txBody>
          <a:bodyPr wrap="square">
            <a:spAutoFit/>
          </a:bodyPr>
          <a:lstStyle/>
          <a:p>
            <a:pPr algn="r"/>
            <a:r>
              <a:rPr lang="en-US" sz="3200" dirty="0" smtClean="0">
                <a:latin typeface="Trebuchet MS" panose="020B0603020202020204" pitchFamily="34" charset="0"/>
              </a:rPr>
              <a:t>Any activity </a:t>
            </a:r>
            <a:r>
              <a:rPr lang="en-US" sz="3200" dirty="0">
                <a:latin typeface="Trebuchet MS" panose="020B0603020202020204" pitchFamily="34" charset="0"/>
              </a:rPr>
              <a:t>oriented to change an existing software </a:t>
            </a:r>
            <a:r>
              <a:rPr lang="en-US" sz="3200" dirty="0" smtClean="0">
                <a:latin typeface="Trebuchet MS" panose="020B0603020202020204" pitchFamily="34" charset="0"/>
              </a:rPr>
              <a:t>product</a:t>
            </a:r>
            <a:r>
              <a:rPr lang="en-US" sz="3200" dirty="0" smtClean="0">
                <a:latin typeface="Trebuchet MS" panose="020B0603020202020204" pitchFamily="34" charset="0"/>
              </a:rPr>
              <a:t>.</a:t>
            </a:r>
            <a:endParaRPr lang="es-ES" sz="3200" dirty="0">
              <a:latin typeface="Trebuchet MS" panose="020B0603020202020204" pitchFamily="34" charset="0"/>
            </a:endParaRPr>
          </a:p>
        </p:txBody>
      </p:sp>
      <p:sp>
        <p:nvSpPr>
          <p:cNvPr id="6" name="Title 5"/>
          <p:cNvSpPr>
            <a:spLocks noGrp="1"/>
          </p:cNvSpPr>
          <p:nvPr>
            <p:ph type="title"/>
          </p:nvPr>
        </p:nvSpPr>
        <p:spPr/>
        <p:txBody>
          <a:bodyPr/>
          <a:lstStyle/>
          <a:p>
            <a:r>
              <a:rPr lang="en-PH" dirty="0" smtClean="0"/>
              <a:t>Software Maintenance</a:t>
            </a:r>
            <a:endParaRPr lang="en-PH" dirty="0"/>
          </a:p>
        </p:txBody>
      </p:sp>
      <p:pic>
        <p:nvPicPr>
          <p:cNvPr id="2050" name="Picture 2" descr="http://dilbert.com/dyn/str_strip/000000000/00000000/0000000/000000/00000/2000/100/2182/2182.strip.sunda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3" y="1560505"/>
            <a:ext cx="8385341" cy="381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9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wtfm_cf7237e5-a580-4e22-a42a-f8597dd6c60b.jpg"/>
          <p:cNvPicPr>
            <a:picLocks noChangeAspect="1"/>
          </p:cNvPicPr>
          <p:nvPr/>
        </p:nvPicPr>
        <p:blipFill>
          <a:blip r:embed="rId2"/>
          <a:stretch>
            <a:fillRect/>
          </a:stretch>
        </p:blipFill>
        <p:spPr>
          <a:xfrm>
            <a:off x="1043608" y="91039"/>
            <a:ext cx="7136239" cy="6722337"/>
          </a:xfrm>
          <a:prstGeom prst="rect">
            <a:avLst/>
          </a:prstGeom>
        </p:spPr>
      </p:pic>
    </p:spTree>
    <p:extLst>
      <p:ext uri="{BB962C8B-B14F-4D97-AF65-F5344CB8AC3E}">
        <p14:creationId xmlns:p14="http://schemas.microsoft.com/office/powerpoint/2010/main" val="2018100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r>
              <a:rPr lang="es-ES" dirty="0" smtClean="0">
                <a:hlinkClick r:id="rId2"/>
              </a:rPr>
              <a:t>http://upload.wikimedia.org/wikipedia/commons/thumb/a/a2/Avianca_767-200_at_El_Dorado.JPG/800px-Avianca_767-200_at_El_Dorado.JPG</a:t>
            </a:r>
            <a:r>
              <a:rPr lang="es-ES" dirty="0" smtClean="0"/>
              <a:t> </a:t>
            </a:r>
          </a:p>
          <a:p>
            <a:r>
              <a:rPr lang="es-ES" dirty="0" smtClean="0">
                <a:hlinkClick r:id="rId3"/>
              </a:rPr>
              <a:t>http://www.nosoloviajeros.com/imagenes/colombia/transmilenio.jpg</a:t>
            </a:r>
            <a:r>
              <a:rPr lang="es-ES" dirty="0" smtClean="0"/>
              <a:t> </a:t>
            </a:r>
          </a:p>
          <a:p>
            <a:r>
              <a:rPr lang="es-ES" dirty="0" smtClean="0">
                <a:hlinkClick r:id="rId4"/>
              </a:rPr>
              <a:t>http://files.nireblog.com/blogs1/keniecita/files/celular-2.jpg</a:t>
            </a:r>
            <a:r>
              <a:rPr lang="es-ES" dirty="0" smtClean="0"/>
              <a:t> </a:t>
            </a:r>
          </a:p>
          <a:p>
            <a:r>
              <a:rPr lang="es-ES" dirty="0" smtClean="0">
                <a:hlinkClick r:id="rId5"/>
              </a:rPr>
              <a:t>http://www.fayerwayer.com/up/2008/06/iphone3g.jpg</a:t>
            </a:r>
            <a:r>
              <a:rPr lang="es-ES" dirty="0" smtClean="0"/>
              <a:t> </a:t>
            </a:r>
          </a:p>
          <a:p>
            <a:r>
              <a:rPr lang="es-ES" dirty="0" smtClean="0">
                <a:hlinkClick r:id="rId6"/>
              </a:rPr>
              <a:t>http://www.slideshare.net/soreygarcia/ingenieria-de-software-para-dummies</a:t>
            </a:r>
            <a:r>
              <a:rPr lang="es-ES" dirty="0" smtClean="0"/>
              <a:t> </a:t>
            </a:r>
          </a:p>
          <a:p>
            <a:r>
              <a:rPr lang="es-ES" dirty="0" smtClean="0">
                <a:hlinkClick r:id="rId7"/>
              </a:rPr>
              <a:t>http://www.projectsmart.co.uk/docs/chaos-report.pdf</a:t>
            </a:r>
            <a:r>
              <a:rPr lang="es-ES" dirty="0" smtClean="0"/>
              <a:t> </a:t>
            </a:r>
          </a:p>
          <a:p>
            <a:r>
              <a:rPr lang="es-ES" dirty="0" smtClean="0">
                <a:hlinkClick r:id="rId8"/>
              </a:rPr>
              <a:t>http://www.evilaliens.com/images/software_engineering_explained.gif</a:t>
            </a:r>
            <a:endParaRPr lang="es-ES" dirty="0" smtClean="0"/>
          </a:p>
          <a:p>
            <a:r>
              <a:rPr lang="es-ES" dirty="0" smtClean="0">
                <a:hlinkClick r:id="rId9"/>
              </a:rPr>
              <a:t>http://sunnyday.mit.edu/accidents/Ariane5accidentreport.html</a:t>
            </a:r>
            <a:endParaRPr lang="es-ES" dirty="0" smtClean="0"/>
          </a:p>
          <a:p>
            <a:r>
              <a:rPr lang="es-ES" dirty="0" smtClean="0">
                <a:hlinkClick r:id="rId10"/>
              </a:rPr>
              <a:t>http://stackoverflow.com/questions/84556/whats-your-favorite-programmer-cartoon</a:t>
            </a:r>
            <a:r>
              <a:rPr lang="es-ES" dirty="0" smtClean="0"/>
              <a:t> </a:t>
            </a:r>
          </a:p>
          <a:p>
            <a:r>
              <a:rPr lang="es-ES" dirty="0" smtClean="0">
                <a:hlinkClick r:id="rId11"/>
              </a:rPr>
              <a:t>http://stuffthathappens.com/blog/2008/03/05/simplicity/</a:t>
            </a:r>
            <a:endParaRPr lang="es-ES" dirty="0" smtClean="0"/>
          </a:p>
          <a:p>
            <a:r>
              <a:rPr lang="es-ES" dirty="0" smtClean="0">
                <a:hlinkClick r:id="rId12"/>
              </a:rPr>
              <a:t>http://www.troyangrignon.com/dilbertsoftwarerequirements.jpg</a:t>
            </a:r>
            <a:endParaRPr lang="es-ES" dirty="0" smtClean="0"/>
          </a:p>
          <a:p>
            <a:r>
              <a:rPr lang="es-ES" dirty="0" smtClean="0">
                <a:hlinkClick r:id="rId13"/>
              </a:rPr>
              <a:t>http://www.phdcomics.com/comics/archive/phd120804s.gif</a:t>
            </a:r>
            <a:endParaRPr lang="es-ES" dirty="0" smtClean="0"/>
          </a:p>
          <a:p>
            <a:r>
              <a:rPr lang="es-ES" dirty="0" smtClean="0">
                <a:hlinkClick r:id="rId14"/>
              </a:rPr>
              <a:t>http://</a:t>
            </a:r>
            <a:r>
              <a:rPr lang="es-ES" dirty="0" smtClean="0">
                <a:hlinkClick r:id="rId14"/>
              </a:rPr>
              <a:t>www.phdcomics.com/comics/archive/phd011406s.gif</a:t>
            </a:r>
            <a:endParaRPr lang="es-ES" dirty="0" smtClean="0"/>
          </a:p>
          <a:p>
            <a:r>
              <a:rPr lang="es-ES" dirty="0">
                <a:hlinkClick r:id="rId15"/>
              </a:rPr>
              <a:t>http://</a:t>
            </a:r>
            <a:r>
              <a:rPr lang="es-ES" dirty="0" smtClean="0">
                <a:hlinkClick r:id="rId15"/>
              </a:rPr>
              <a:t>search.dilbert.com/comic/Software%20Bugs</a:t>
            </a:r>
            <a:endParaRPr lang="es-ES" dirty="0" smtClean="0"/>
          </a:p>
          <a:p>
            <a:endParaRPr lang="es-ES" dirty="0"/>
          </a:p>
        </p:txBody>
      </p:sp>
      <p:sp>
        <p:nvSpPr>
          <p:cNvPr id="2" name="1 Título"/>
          <p:cNvSpPr>
            <a:spLocks noGrp="1"/>
          </p:cNvSpPr>
          <p:nvPr>
            <p:ph type="title"/>
          </p:nvPr>
        </p:nvSpPr>
        <p:spPr/>
        <p:txBody>
          <a:bodyPr/>
          <a:lstStyle/>
          <a:p>
            <a:r>
              <a:rPr lang="es-ES_tradnl" dirty="0" err="1" smtClean="0"/>
              <a:t>References</a:t>
            </a:r>
            <a:endParaRPr lang="es-E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204864"/>
            <a:ext cx="8229600" cy="1399032"/>
          </a:xfrm>
        </p:spPr>
        <p:txBody>
          <a:bodyPr>
            <a:normAutofit/>
          </a:bodyPr>
          <a:lstStyle/>
          <a:p>
            <a:pPr algn="ctr"/>
            <a:r>
              <a:rPr lang="en-PH" sz="4400" dirty="0" smtClean="0">
                <a:latin typeface="Trebuchet MS" panose="020B0603020202020204" pitchFamily="34" charset="0"/>
              </a:rPr>
              <a:t>Who am I?</a:t>
            </a:r>
            <a:endParaRPr lang="en-PH" sz="4400" dirty="0">
              <a:latin typeface="Trebuchet MS" panose="020B0603020202020204" pitchFamily="34" charset="0"/>
            </a:endParaRPr>
          </a:p>
        </p:txBody>
      </p:sp>
    </p:spTree>
    <p:extLst>
      <p:ext uri="{BB962C8B-B14F-4D97-AF65-F5344CB8AC3E}">
        <p14:creationId xmlns:p14="http://schemas.microsoft.com/office/powerpoint/2010/main" val="2084174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8984" y="1503051"/>
            <a:ext cx="8136904" cy="2308324"/>
          </a:xfrm>
          <a:prstGeom prst="rect">
            <a:avLst/>
          </a:prstGeom>
          <a:noFill/>
        </p:spPr>
        <p:txBody>
          <a:bodyPr wrap="square" lIns="91440" tIns="45720" rIns="91440" bIns="45720">
            <a:spAutoFit/>
          </a:bodyPr>
          <a:lstStyle/>
          <a:p>
            <a:pPr algn="ctr"/>
            <a:r>
              <a:rPr lang="en-US" sz="7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rPr>
              <a:t>Software Engineering</a:t>
            </a:r>
            <a:endParaRPr lang="en-US" sz="72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rebuchet MS" panose="020B0603020202020204" pitchFamily="34" charset="0"/>
            </a:endParaRPr>
          </a:p>
        </p:txBody>
      </p:sp>
      <p:sp>
        <p:nvSpPr>
          <p:cNvPr id="8" name="TextBox 7"/>
          <p:cNvSpPr txBox="1"/>
          <p:nvPr/>
        </p:nvSpPr>
        <p:spPr>
          <a:xfrm>
            <a:off x="3282064" y="3865116"/>
            <a:ext cx="3010761" cy="707886"/>
          </a:xfrm>
          <a:prstGeom prst="rect">
            <a:avLst/>
          </a:prstGeom>
          <a:noFill/>
        </p:spPr>
        <p:txBody>
          <a:bodyPr wrap="none" rtlCol="0">
            <a:spAutoFit/>
          </a:bodyPr>
          <a:lstStyle/>
          <a:p>
            <a:pPr algn="ctr"/>
            <a:r>
              <a:rPr lang="en-PH" sz="4000" dirty="0" smtClean="0">
                <a:solidFill>
                  <a:schemeClr val="tx2"/>
                </a:solidFill>
                <a:latin typeface="Trebuchet MS" panose="020B0603020202020204" pitchFamily="34" charset="0"/>
              </a:rPr>
              <a:t>Introduction</a:t>
            </a:r>
            <a:endParaRPr lang="en-PH" sz="4000" dirty="0">
              <a:solidFill>
                <a:schemeClr val="tx2"/>
              </a:solidFill>
              <a:latin typeface="Trebuchet MS" panose="020B0603020202020204" pitchFamily="34" charset="0"/>
            </a:endParaRPr>
          </a:p>
        </p:txBody>
      </p:sp>
    </p:spTree>
    <p:extLst>
      <p:ext uri="{BB962C8B-B14F-4D97-AF65-F5344CB8AC3E}">
        <p14:creationId xmlns:p14="http://schemas.microsoft.com/office/powerpoint/2010/main" val="417519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Transition </a:t>
            </a:r>
            <a:r>
              <a:rPr lang="en-PH" dirty="0" smtClean="0"/>
              <a:t>from Amateur</a:t>
            </a:r>
            <a:endParaRPr lang="en-PH" dirty="0"/>
          </a:p>
        </p:txBody>
      </p:sp>
      <p:pic>
        <p:nvPicPr>
          <p:cNvPr id="7170" name="Picture 2" descr="http://previews.123rf.com/images/masterart/masterart1301/masterart130100008/17584841-a-word-cloud-of-coding-related-items-software-development-engineering.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380" t="2181" r="1669" b="2286"/>
          <a:stretch/>
        </p:blipFill>
        <p:spPr bwMode="auto">
          <a:xfrm>
            <a:off x="395536" y="1506984"/>
            <a:ext cx="8355529" cy="494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12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To Professional</a:t>
            </a:r>
            <a:endParaRPr lang="en-PH" dirty="0"/>
          </a:p>
        </p:txBody>
      </p:sp>
      <p:pic>
        <p:nvPicPr>
          <p:cNvPr id="8198" name="Picture 6" descr="http://thumbs.dreamstime.com/z/software-development-concept-tag-cloud-white-background-29826474.jpg"/>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b="8363"/>
          <a:stretch/>
        </p:blipFill>
        <p:spPr bwMode="auto">
          <a:xfrm>
            <a:off x="539552" y="1556792"/>
            <a:ext cx="8208912" cy="470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17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PH" sz="4400" dirty="0" smtClean="0"/>
              <a:t>Class Survey: Success Rate</a:t>
            </a:r>
            <a:endParaRPr lang="en-PH" sz="4400" dirty="0"/>
          </a:p>
        </p:txBody>
      </p:sp>
      <p:sp>
        <p:nvSpPr>
          <p:cNvPr id="3" name="Content Placeholder 2"/>
          <p:cNvSpPr>
            <a:spLocks noGrp="1"/>
          </p:cNvSpPr>
          <p:nvPr>
            <p:ph idx="1"/>
          </p:nvPr>
        </p:nvSpPr>
        <p:spPr>
          <a:xfrm>
            <a:off x="827584" y="1916832"/>
            <a:ext cx="7416824" cy="2304256"/>
          </a:xfrm>
        </p:spPr>
        <p:txBody>
          <a:bodyPr numCol="2">
            <a:noAutofit/>
          </a:bodyPr>
          <a:lstStyle/>
          <a:p>
            <a:pPr marL="64008" indent="0" algn="ctr">
              <a:buNone/>
            </a:pPr>
            <a:r>
              <a:rPr lang="en-PH" sz="4400" dirty="0" smtClean="0">
                <a:latin typeface="Trebuchet MS" panose="020B0603020202020204" pitchFamily="34" charset="0"/>
              </a:rPr>
              <a:t>100% ? </a:t>
            </a:r>
          </a:p>
          <a:p>
            <a:pPr marL="64008" indent="0" algn="ctr">
              <a:buNone/>
            </a:pPr>
            <a:r>
              <a:rPr lang="en-PH" sz="4400" dirty="0" smtClean="0">
                <a:latin typeface="Trebuchet MS" panose="020B0603020202020204" pitchFamily="34" charset="0"/>
              </a:rPr>
              <a:t>90% ?</a:t>
            </a:r>
          </a:p>
          <a:p>
            <a:pPr marL="64008" indent="0" algn="ctr">
              <a:buNone/>
            </a:pPr>
            <a:r>
              <a:rPr lang="en-PH" sz="4400" dirty="0" smtClean="0">
                <a:latin typeface="Trebuchet MS" panose="020B0603020202020204" pitchFamily="34" charset="0"/>
              </a:rPr>
              <a:t>80% ?</a:t>
            </a:r>
          </a:p>
          <a:p>
            <a:pPr marL="64008" indent="0" algn="ctr">
              <a:buNone/>
            </a:pPr>
            <a:r>
              <a:rPr lang="en-PH" sz="4400" dirty="0" smtClean="0">
                <a:latin typeface="Trebuchet MS" panose="020B0603020202020204" pitchFamily="34" charset="0"/>
              </a:rPr>
              <a:t>65% ?</a:t>
            </a:r>
          </a:p>
          <a:p>
            <a:pPr marL="64008" indent="0" algn="ctr">
              <a:buNone/>
            </a:pPr>
            <a:r>
              <a:rPr lang="en-PH" sz="4400" dirty="0" smtClean="0">
                <a:latin typeface="Trebuchet MS" panose="020B0603020202020204" pitchFamily="34" charset="0"/>
              </a:rPr>
              <a:t>50% ?</a:t>
            </a:r>
          </a:p>
          <a:p>
            <a:pPr marL="64008" indent="0" algn="ctr">
              <a:buNone/>
            </a:pPr>
            <a:r>
              <a:rPr lang="en-PH" sz="4400" dirty="0" smtClean="0">
                <a:latin typeface="Trebuchet MS" panose="020B0603020202020204" pitchFamily="34" charset="0"/>
              </a:rPr>
              <a:t>Below ???</a:t>
            </a:r>
            <a:endParaRPr lang="en-PH" sz="4400" dirty="0">
              <a:latin typeface="Trebuchet MS" panose="020B0603020202020204" pitchFamily="34" charset="0"/>
            </a:endParaRPr>
          </a:p>
        </p:txBody>
      </p:sp>
    </p:spTree>
    <p:extLst>
      <p:ext uri="{BB962C8B-B14F-4D97-AF65-F5344CB8AC3E}">
        <p14:creationId xmlns:p14="http://schemas.microsoft.com/office/powerpoint/2010/main" val="1336087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04864"/>
            <a:ext cx="7005859" cy="3329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457200" y="267494"/>
            <a:ext cx="8229600" cy="1399032"/>
          </a:xfrm>
        </p:spPr>
        <p:txBody>
          <a:bodyPr>
            <a:noAutofit/>
          </a:bodyPr>
          <a:lstStyle/>
          <a:p>
            <a:r>
              <a:rPr lang="en-PH" sz="4400" dirty="0" smtClean="0">
                <a:solidFill>
                  <a:srgbClr val="00B0F0"/>
                </a:solidFill>
              </a:rPr>
              <a:t>Industry</a:t>
            </a:r>
            <a:r>
              <a:rPr lang="en-PH" sz="4400" dirty="0" smtClean="0">
                <a:solidFill>
                  <a:srgbClr val="FFFF00"/>
                </a:solidFill>
              </a:rPr>
              <a:t> </a:t>
            </a:r>
            <a:r>
              <a:rPr lang="en-PH" sz="4400" dirty="0" smtClean="0"/>
              <a:t>Success Rate</a:t>
            </a:r>
            <a:endParaRPr lang="en-PH" sz="4400" dirty="0"/>
          </a:p>
        </p:txBody>
      </p:sp>
    </p:spTree>
    <p:extLst>
      <p:ext uri="{BB962C8B-B14F-4D97-AF65-F5344CB8AC3E}">
        <p14:creationId xmlns:p14="http://schemas.microsoft.com/office/powerpoint/2010/main" val="3215821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59" y="1916832"/>
            <a:ext cx="828092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267494"/>
            <a:ext cx="8229600" cy="1399032"/>
          </a:xfrm>
        </p:spPr>
        <p:txBody>
          <a:bodyPr>
            <a:noAutofit/>
          </a:bodyPr>
          <a:lstStyle/>
          <a:p>
            <a:r>
              <a:rPr lang="en-PH" sz="4400" dirty="0" smtClean="0">
                <a:solidFill>
                  <a:srgbClr val="00B0F0"/>
                </a:solidFill>
              </a:rPr>
              <a:t>Industry</a:t>
            </a:r>
            <a:r>
              <a:rPr lang="en-PH" sz="4400" dirty="0" smtClean="0">
                <a:solidFill>
                  <a:srgbClr val="FFFF00"/>
                </a:solidFill>
              </a:rPr>
              <a:t> </a:t>
            </a:r>
            <a:r>
              <a:rPr lang="en-PH" sz="4400" dirty="0" smtClean="0"/>
              <a:t>Success Rate</a:t>
            </a:r>
            <a:endParaRPr lang="en-PH" sz="4400" dirty="0"/>
          </a:p>
        </p:txBody>
      </p:sp>
    </p:spTree>
    <p:extLst>
      <p:ext uri="{BB962C8B-B14F-4D97-AF65-F5344CB8AC3E}">
        <p14:creationId xmlns:p14="http://schemas.microsoft.com/office/powerpoint/2010/main" val="272191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842</TotalTime>
  <Words>1111</Words>
  <Application>Microsoft Office PowerPoint</Application>
  <PresentationFormat>On-screen Show (4:3)</PresentationFormat>
  <Paragraphs>179</Paragraphs>
  <Slides>37</Slides>
  <Notes>18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Activity 1: Stress Charting</vt:lpstr>
      <vt:lpstr>Activity 1: Stress Charting</vt:lpstr>
      <vt:lpstr>Activity 1: Reflection</vt:lpstr>
      <vt:lpstr>PowerPoint Presentation</vt:lpstr>
      <vt:lpstr>Transition from Amateur</vt:lpstr>
      <vt:lpstr>To Professional</vt:lpstr>
      <vt:lpstr>Class Survey: Success Rate</vt:lpstr>
      <vt:lpstr>Industry Success Rate</vt:lpstr>
      <vt:lpstr>Industry Success Rate</vt:lpstr>
      <vt:lpstr>Industry Definition of “Success”</vt:lpstr>
      <vt:lpstr>PowerPoint Presentation</vt:lpstr>
      <vt:lpstr>Nightmares of Software Dev’t</vt:lpstr>
      <vt:lpstr>PowerPoint Presentation</vt:lpstr>
      <vt:lpstr>PowerPoint Presentation</vt:lpstr>
      <vt:lpstr>No biggie?</vt:lpstr>
      <vt:lpstr>Ariane 5 Flight 501</vt:lpstr>
      <vt:lpstr>PowerPoint Presentation</vt:lpstr>
      <vt:lpstr>PowerPoint Presentation</vt:lpstr>
      <vt:lpstr>We need to learn Software Engineering.</vt:lpstr>
      <vt:lpstr>Software: What is it?</vt:lpstr>
      <vt:lpstr>Software: What is it REALLY?</vt:lpstr>
      <vt:lpstr>Engineering: What is it?</vt:lpstr>
      <vt:lpstr>Software Engineering: What is it?</vt:lpstr>
      <vt:lpstr>Activity 2: Analogy</vt:lpstr>
      <vt:lpstr>Software Engineering is</vt:lpstr>
      <vt:lpstr>Software Engineering</vt:lpstr>
      <vt:lpstr>Software Engineering</vt:lpstr>
      <vt:lpstr>The Team</vt:lpstr>
      <vt:lpstr>Stages of Software Development</vt:lpstr>
      <vt:lpstr>Requirements Engineering</vt:lpstr>
      <vt:lpstr>Software Design</vt:lpstr>
      <vt:lpstr>Software Construction</vt:lpstr>
      <vt:lpstr>Software Verification &amp; Validation</vt:lpstr>
      <vt:lpstr>Software Maintenance</vt:lpstr>
      <vt:lpstr>PowerPoint Presentation</vt:lpstr>
      <vt:lpstr>References</vt:lpstr>
      <vt:lpstr>Who am 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Freddys Bonilla</dc:creator>
  <cp:lastModifiedBy>Briane</cp:lastModifiedBy>
  <cp:revision>159</cp:revision>
  <dcterms:created xsi:type="dcterms:W3CDTF">2009-04-18T16:31:22Z</dcterms:created>
  <dcterms:modified xsi:type="dcterms:W3CDTF">2015-01-12T13:50:51Z</dcterms:modified>
</cp:coreProperties>
</file>