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327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30979F-11B0-4462-A982-3741B3BDC4AB}">
          <p14:sldIdLst>
            <p14:sldId id="327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0231" autoAdjust="0"/>
  </p:normalViewPr>
  <p:slideViewPr>
    <p:cSldViewPr>
      <p:cViewPr varScale="1">
        <p:scale>
          <a:sx n="66" d="100"/>
          <a:sy n="66" d="100"/>
        </p:scale>
        <p:origin x="-14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D7732-1712-406B-A7F2-6F01145AE14A}" type="datetimeFigureOut">
              <a:rPr lang="es-ES" smtClean="0"/>
              <a:pPr/>
              <a:t>12/01/2015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D6985-0EB1-48AF-9087-ED825B4D0725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01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190CAE-6F91-4219-88C7-9F2C7C2DE211}" type="datetimeFigureOut">
              <a:rPr lang="es-ES" smtClean="0"/>
              <a:pPr/>
              <a:t>12/01/2015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35EEC1F-3F0C-450D-A222-6F512DB1E679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90CAE-6F91-4219-88C7-9F2C7C2DE211}" type="datetimeFigureOut">
              <a:rPr lang="es-ES" smtClean="0"/>
              <a:pPr/>
              <a:t>12/01/2015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5EEC1F-3F0C-450D-A222-6F512DB1E679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90CAE-6F91-4219-88C7-9F2C7C2DE211}" type="datetimeFigureOut">
              <a:rPr lang="es-ES" smtClean="0"/>
              <a:pPr/>
              <a:t>12/01/2015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5EEC1F-3F0C-450D-A222-6F512DB1E679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90CAE-6F91-4219-88C7-9F2C7C2DE211}" type="datetimeFigureOut">
              <a:rPr lang="es-ES" smtClean="0"/>
              <a:pPr/>
              <a:t>12/01/2015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5EEC1F-3F0C-450D-A222-6F512DB1E679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90CAE-6F91-4219-88C7-9F2C7C2DE211}" type="datetimeFigureOut">
              <a:rPr lang="es-ES" smtClean="0"/>
              <a:pPr/>
              <a:t>12/01/2015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5EEC1F-3F0C-450D-A222-6F512DB1E679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90CAE-6F91-4219-88C7-9F2C7C2DE211}" type="datetimeFigureOut">
              <a:rPr lang="es-ES" smtClean="0"/>
              <a:pPr/>
              <a:t>12/01/2015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5EEC1F-3F0C-450D-A222-6F512DB1E679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90CAE-6F91-4219-88C7-9F2C7C2DE211}" type="datetimeFigureOut">
              <a:rPr lang="es-ES" smtClean="0"/>
              <a:pPr/>
              <a:t>12/01/2015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5EEC1F-3F0C-450D-A222-6F512DB1E679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90CAE-6F91-4219-88C7-9F2C7C2DE211}" type="datetimeFigureOut">
              <a:rPr lang="es-ES" smtClean="0"/>
              <a:pPr/>
              <a:t>12/01/2015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5EEC1F-3F0C-450D-A222-6F512DB1E679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90CAE-6F91-4219-88C7-9F2C7C2DE211}" type="datetimeFigureOut">
              <a:rPr lang="es-ES" smtClean="0"/>
              <a:pPr/>
              <a:t>12/01/2015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5EEC1F-3F0C-450D-A222-6F512DB1E679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A190CAE-6F91-4219-88C7-9F2C7C2DE211}" type="datetimeFigureOut">
              <a:rPr lang="es-ES" smtClean="0"/>
              <a:pPr/>
              <a:t>12/01/2015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5EEC1F-3F0C-450D-A222-6F512DB1E679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190CAE-6F91-4219-88C7-9F2C7C2DE211}" type="datetimeFigureOut">
              <a:rPr lang="es-ES" smtClean="0"/>
              <a:pPr/>
              <a:t>12/01/2015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35EEC1F-3F0C-450D-A222-6F512DB1E679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A190CAE-6F91-4219-88C7-9F2C7C2DE211}" type="datetimeFigureOut">
              <a:rPr lang="es-ES" smtClean="0"/>
              <a:pPr/>
              <a:t>12/01/2015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35EEC1F-3F0C-450D-A222-6F512DB1E679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8984" y="1503051"/>
            <a:ext cx="813690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rebuchet MS" panose="020B0603020202020204" pitchFamily="34" charset="0"/>
              </a:rPr>
              <a:t>Requirements Engineering</a:t>
            </a:r>
            <a:endParaRPr lang="en-US" sz="72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8093" y="3865116"/>
            <a:ext cx="2558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4000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Interviews</a:t>
            </a:r>
            <a:endParaRPr lang="en-PH" sz="4000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19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endParaRPr lang="en-PH" sz="2500" dirty="0" smtClean="0">
              <a:latin typeface="Trebuchet MS" panose="020B0603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PH" sz="2500" dirty="0" smtClean="0">
                <a:latin typeface="Trebuchet MS" panose="020B0603020202020204" pitchFamily="34" charset="0"/>
              </a:rPr>
              <a:t>Ask about the information they keep track of and produce.</a:t>
            </a:r>
          </a:p>
          <a:p>
            <a:pPr>
              <a:spcAft>
                <a:spcPts val="600"/>
              </a:spcAft>
            </a:pPr>
            <a:endParaRPr lang="en-PH" sz="2500" dirty="0">
              <a:latin typeface="Trebuchet MS" panose="020B0603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PH" sz="2500" dirty="0" smtClean="0">
                <a:latin typeface="Trebuchet MS" panose="020B0603020202020204" pitchFamily="34" charset="0"/>
              </a:rPr>
              <a:t>What is important to know? How is the information used?</a:t>
            </a:r>
            <a:endParaRPr lang="en-PH" sz="2500" dirty="0">
              <a:latin typeface="Trebuchet MS" panose="020B0603020202020204" pitchFamily="34" charset="0"/>
            </a:endParaRPr>
          </a:p>
          <a:p>
            <a:pPr marL="109728" indent="0">
              <a:spcAft>
                <a:spcPts val="600"/>
              </a:spcAft>
              <a:buNone/>
            </a:pPr>
            <a:endParaRPr lang="en-PH" sz="2500" dirty="0">
              <a:latin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/>
              <a:t>Understand the process/task/activity</a:t>
            </a:r>
            <a:endParaRPr lang="en-P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04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PH" sz="3200" dirty="0" smtClean="0">
                <a:latin typeface="Trebuchet MS" panose="020B0603020202020204" pitchFamily="34" charset="0"/>
              </a:rPr>
              <a:t>Remember from INTRODB: common data problems are good starting points</a:t>
            </a:r>
          </a:p>
          <a:p>
            <a:pPr>
              <a:spcAft>
                <a:spcPts val="600"/>
              </a:spcAft>
            </a:pPr>
            <a:endParaRPr lang="en-PH" sz="3200" dirty="0">
              <a:latin typeface="Trebuchet MS" panose="020B0603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PH" sz="3200" dirty="0" smtClean="0">
                <a:latin typeface="Trebuchet MS" panose="020B0603020202020204" pitchFamily="34" charset="0"/>
              </a:rPr>
              <a:t>Don’t ask </a:t>
            </a:r>
            <a:r>
              <a:rPr lang="en-PH" sz="3200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generic</a:t>
            </a:r>
            <a:r>
              <a:rPr lang="en-PH" sz="3200" dirty="0" smtClean="0">
                <a:latin typeface="Trebuchet MS" panose="020B0603020202020204" pitchFamily="34" charset="0"/>
              </a:rPr>
              <a:t> problems – be specific!</a:t>
            </a:r>
            <a:endParaRPr lang="en-PH" sz="3200" dirty="0">
              <a:latin typeface="Trebuchet MS" panose="020B0603020202020204" pitchFamily="34" charset="0"/>
            </a:endParaRPr>
          </a:p>
          <a:p>
            <a:pPr marL="109728" indent="0">
              <a:spcAft>
                <a:spcPts val="600"/>
              </a:spcAft>
              <a:buNone/>
            </a:pPr>
            <a:endParaRPr lang="en-PH" sz="3200" dirty="0">
              <a:latin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Asking about the problems</a:t>
            </a:r>
            <a:endParaRPr lang="en-P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PH" sz="2800" dirty="0" smtClean="0">
                <a:latin typeface="Trebuchet MS" panose="020B0603020202020204" pitchFamily="34" charset="0"/>
              </a:rPr>
              <a:t>How many requests do you get per day? Is it difficult to manage?</a:t>
            </a:r>
          </a:p>
          <a:p>
            <a:pPr>
              <a:spcAft>
                <a:spcPts val="600"/>
              </a:spcAft>
            </a:pPr>
            <a:r>
              <a:rPr lang="en-PH" sz="2800" dirty="0" smtClean="0">
                <a:latin typeface="Trebuchet MS" panose="020B0603020202020204" pitchFamily="34" charset="0"/>
              </a:rPr>
              <a:t>What information do keep track of? How do you get this information? What do you use it for?</a:t>
            </a:r>
          </a:p>
          <a:p>
            <a:pPr>
              <a:spcAft>
                <a:spcPts val="600"/>
              </a:spcAft>
            </a:pPr>
            <a:r>
              <a:rPr lang="en-PH" sz="2800" dirty="0" smtClean="0">
                <a:latin typeface="Trebuchet MS" panose="020B0603020202020204" pitchFamily="34" charset="0"/>
              </a:rPr>
              <a:t>Do you encounter inaccurate/incorrect information? How often? Why does it happen? What happens when there are incorrect information? What do you do currently </a:t>
            </a:r>
            <a:r>
              <a:rPr lang="en-PH" sz="2800" dirty="0">
                <a:latin typeface="Trebuchet MS" panose="020B0603020202020204" pitchFamily="34" charset="0"/>
              </a:rPr>
              <a:t>t</a:t>
            </a:r>
            <a:r>
              <a:rPr lang="en-PH" sz="2800" dirty="0" smtClean="0">
                <a:latin typeface="Trebuchet MS" panose="020B0603020202020204" pitchFamily="34" charset="0"/>
              </a:rPr>
              <a:t>o prevent this?</a:t>
            </a:r>
            <a:endParaRPr lang="en-PH" sz="2800" dirty="0">
              <a:latin typeface="Trebuchet MS" panose="020B0603020202020204" pitchFamily="34" charset="0"/>
            </a:endParaRPr>
          </a:p>
          <a:p>
            <a:pPr marL="109728" indent="0">
              <a:spcAft>
                <a:spcPts val="600"/>
              </a:spcAft>
              <a:buNone/>
            </a:pPr>
            <a:endParaRPr lang="en-PH" sz="2800" dirty="0">
              <a:latin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Asking about the problems</a:t>
            </a:r>
            <a:endParaRPr lang="en-P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33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PH" sz="3200" dirty="0" smtClean="0">
                <a:latin typeface="Trebuchet MS" panose="020B0603020202020204" pitchFamily="34" charset="0"/>
              </a:rPr>
              <a:t>Avoid asking directly technical questions. Meet your client’s level and use easy to understand terms.</a:t>
            </a:r>
          </a:p>
          <a:p>
            <a:pPr>
              <a:spcAft>
                <a:spcPts val="600"/>
              </a:spcAft>
            </a:pPr>
            <a:r>
              <a:rPr lang="en-PH" sz="3200" dirty="0" smtClean="0">
                <a:latin typeface="Trebuchet MS" panose="020B0603020202020204" pitchFamily="34" charset="0"/>
              </a:rPr>
              <a:t>Instead of: </a:t>
            </a:r>
            <a:r>
              <a:rPr lang="en-PH" sz="32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Which system and hardware should the software run on? </a:t>
            </a:r>
            <a:r>
              <a:rPr lang="en-PH" sz="3200" dirty="0" smtClean="0">
                <a:latin typeface="Trebuchet MS" panose="020B0603020202020204" pitchFamily="34" charset="0"/>
              </a:rPr>
              <a:t>(</a:t>
            </a:r>
            <a:r>
              <a:rPr lang="en-PH" sz="32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What OS do you use currently? What kind of computers do you have? Can we get a specs?</a:t>
            </a:r>
            <a:r>
              <a:rPr lang="en-PH" sz="3200" dirty="0" smtClean="0">
                <a:latin typeface="Trebuchet MS" panose="020B0603020202020204" pitchFamily="34" charset="0"/>
              </a:rPr>
              <a:t>)</a:t>
            </a:r>
            <a:endParaRPr lang="en-PH" sz="3200" dirty="0">
              <a:latin typeface="Trebuchet MS" panose="020B0603020202020204" pitchFamily="34" charset="0"/>
            </a:endParaRPr>
          </a:p>
          <a:p>
            <a:pPr marL="109728" indent="0">
              <a:spcAft>
                <a:spcPts val="600"/>
              </a:spcAft>
              <a:buNone/>
            </a:pPr>
            <a:endParaRPr lang="en-PH" sz="3200" dirty="0">
              <a:latin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/>
              <a:t>Dealing with Technical Questions</a:t>
            </a:r>
            <a:endParaRPr lang="en-P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57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PH" sz="3200" dirty="0" smtClean="0">
                <a:latin typeface="Trebuchet MS" panose="020B0603020202020204" pitchFamily="34" charset="0"/>
              </a:rPr>
              <a:t>Instead of: </a:t>
            </a:r>
            <a:r>
              <a:rPr lang="en-PH" sz="32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Do you have any specific implementation or language in mind? </a:t>
            </a:r>
            <a:r>
              <a:rPr lang="en-PH" sz="3200" dirty="0" smtClean="0">
                <a:latin typeface="Trebuchet MS" panose="020B0603020202020204" pitchFamily="34" charset="0"/>
              </a:rPr>
              <a:t>(</a:t>
            </a:r>
            <a:r>
              <a:rPr lang="en-PH" sz="32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Do you have any similar technology in mind that you want us to look at for reference?</a:t>
            </a:r>
            <a:r>
              <a:rPr lang="en-PH" sz="3200" dirty="0" smtClean="0">
                <a:latin typeface="Trebuchet MS" panose="020B0603020202020204" pitchFamily="34" charset="0"/>
              </a:rPr>
              <a:t>)</a:t>
            </a:r>
          </a:p>
          <a:p>
            <a:pPr>
              <a:spcAft>
                <a:spcPts val="600"/>
              </a:spcAft>
            </a:pPr>
            <a:endParaRPr lang="en-PH" sz="3200" dirty="0">
              <a:latin typeface="Trebuchet MS" panose="020B0603020202020204" pitchFamily="34" charset="0"/>
            </a:endParaRPr>
          </a:p>
          <a:p>
            <a:pPr marL="109728" indent="0" algn="r">
              <a:spcAft>
                <a:spcPts val="600"/>
              </a:spcAft>
              <a:buNone/>
            </a:pPr>
            <a:r>
              <a:rPr lang="en-PH" sz="2800" dirty="0" smtClean="0">
                <a:latin typeface="Trebuchet MS" panose="020B0603020202020204" pitchFamily="34" charset="0"/>
              </a:rPr>
              <a:t>Try to get the technological background/expertise of target user. What kind of applications are they familiar with?</a:t>
            </a:r>
            <a:endParaRPr lang="en-PH" sz="2800" dirty="0">
              <a:latin typeface="Trebuchet MS" panose="020B0603020202020204" pitchFamily="34" charset="0"/>
            </a:endParaRPr>
          </a:p>
          <a:p>
            <a:pPr marL="109728" indent="0">
              <a:spcAft>
                <a:spcPts val="600"/>
              </a:spcAft>
              <a:buNone/>
            </a:pPr>
            <a:endParaRPr lang="en-PH" sz="3200" dirty="0">
              <a:latin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/>
              <a:t>Dealing with Technical Questions</a:t>
            </a:r>
            <a:endParaRPr lang="en-P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71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spcAft>
                <a:spcPts val="600"/>
              </a:spcAft>
              <a:buNone/>
            </a:pPr>
            <a:r>
              <a:rPr lang="en-PH" sz="3200" dirty="0" smtClean="0">
                <a:latin typeface="Trebuchet MS" panose="020B0603020202020204" pitchFamily="34" charset="0"/>
              </a:rPr>
              <a:t>Allot 15 minutes for feedback</a:t>
            </a:r>
          </a:p>
          <a:p>
            <a:pPr>
              <a:spcAft>
                <a:spcPts val="600"/>
              </a:spcAft>
            </a:pPr>
            <a:r>
              <a:rPr lang="en-PH" sz="3200" dirty="0" smtClean="0">
                <a:latin typeface="Trebuchet MS" panose="020B0603020202020204" pitchFamily="34" charset="0"/>
              </a:rPr>
              <a:t>Explain to the client what you got from the interview</a:t>
            </a:r>
          </a:p>
          <a:p>
            <a:pPr>
              <a:spcAft>
                <a:spcPts val="600"/>
              </a:spcAft>
            </a:pPr>
            <a:r>
              <a:rPr lang="en-PH" sz="3200" dirty="0" smtClean="0">
                <a:latin typeface="Trebuchet MS" panose="020B0603020202020204" pitchFamily="34" charset="0"/>
              </a:rPr>
              <a:t>Validate how you understood their process and problems</a:t>
            </a:r>
          </a:p>
          <a:p>
            <a:pPr>
              <a:spcAft>
                <a:spcPts val="600"/>
              </a:spcAft>
            </a:pPr>
            <a:endParaRPr lang="en-PH" sz="3200" dirty="0">
              <a:latin typeface="Trebuchet MS" panose="020B0603020202020204" pitchFamily="34" charset="0"/>
            </a:endParaRPr>
          </a:p>
          <a:p>
            <a:pPr marL="109728" indent="0">
              <a:spcAft>
                <a:spcPts val="600"/>
              </a:spcAft>
              <a:buNone/>
            </a:pPr>
            <a:endParaRPr lang="en-PH" sz="3200" dirty="0">
              <a:latin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Ending the interview</a:t>
            </a:r>
            <a:endParaRPr lang="en-P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PH" sz="3200" dirty="0" smtClean="0">
                <a:latin typeface="Trebuchet MS" panose="020B0603020202020204" pitchFamily="34" charset="0"/>
              </a:rPr>
              <a:t>Include the different roles in the process</a:t>
            </a:r>
          </a:p>
          <a:p>
            <a:pPr>
              <a:spcAft>
                <a:spcPts val="600"/>
              </a:spcAft>
            </a:pPr>
            <a:r>
              <a:rPr lang="en-PH" sz="3200" dirty="0" smtClean="0">
                <a:latin typeface="Trebuchet MS" panose="020B0603020202020204" pitchFamily="34" charset="0"/>
              </a:rPr>
              <a:t>You may conduct more than once</a:t>
            </a:r>
          </a:p>
          <a:p>
            <a:pPr>
              <a:spcAft>
                <a:spcPts val="600"/>
              </a:spcAft>
            </a:pPr>
            <a:r>
              <a:rPr lang="en-PH" sz="3200" dirty="0" smtClean="0">
                <a:latin typeface="Trebuchet MS" panose="020B0603020202020204" pitchFamily="34" charset="0"/>
              </a:rPr>
              <a:t>Have fun and be comfortable – otherwise your interviewee will also feel uncomfortable</a:t>
            </a:r>
          </a:p>
          <a:p>
            <a:pPr>
              <a:spcAft>
                <a:spcPts val="600"/>
              </a:spcAft>
            </a:pPr>
            <a:endParaRPr lang="en-PH" sz="3200" dirty="0">
              <a:latin typeface="Trebuchet MS" panose="020B0603020202020204" pitchFamily="34" charset="0"/>
            </a:endParaRPr>
          </a:p>
          <a:p>
            <a:pPr marL="109728" indent="0">
              <a:spcAft>
                <a:spcPts val="600"/>
              </a:spcAft>
              <a:buNone/>
            </a:pPr>
            <a:endParaRPr lang="en-PH" sz="3200" dirty="0">
              <a:latin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Ending the interview</a:t>
            </a:r>
            <a:endParaRPr lang="en-P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46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PH" dirty="0" smtClean="0">
                <a:latin typeface="Trebuchet MS" panose="020B0603020202020204" pitchFamily="34" charset="0"/>
              </a:rPr>
              <a:t>Read/know about the client’s business</a:t>
            </a:r>
          </a:p>
          <a:p>
            <a:pPr>
              <a:spcAft>
                <a:spcPts val="600"/>
              </a:spcAft>
            </a:pPr>
            <a:r>
              <a:rPr lang="en-PH" dirty="0" smtClean="0">
                <a:latin typeface="Trebuchet MS" panose="020B0603020202020204" pitchFamily="34" charset="0"/>
              </a:rPr>
              <a:t>Wear proper attire</a:t>
            </a:r>
          </a:p>
          <a:p>
            <a:pPr>
              <a:spcAft>
                <a:spcPts val="600"/>
              </a:spcAft>
            </a:pPr>
            <a:r>
              <a:rPr lang="en-PH" dirty="0" smtClean="0">
                <a:latin typeface="Trebuchet MS" panose="020B0603020202020204" pitchFamily="34" charset="0"/>
              </a:rPr>
              <a:t>Schedule an interview</a:t>
            </a:r>
          </a:p>
          <a:p>
            <a:pPr>
              <a:spcAft>
                <a:spcPts val="600"/>
              </a:spcAft>
            </a:pPr>
            <a:r>
              <a:rPr lang="en-PH" dirty="0" smtClean="0">
                <a:latin typeface="Trebuchet MS" panose="020B0603020202020204" pitchFamily="34" charset="0"/>
              </a:rPr>
              <a:t>Take down notes</a:t>
            </a:r>
          </a:p>
          <a:p>
            <a:pPr>
              <a:spcAft>
                <a:spcPts val="600"/>
              </a:spcAft>
            </a:pPr>
            <a:r>
              <a:rPr lang="en-PH" dirty="0" smtClean="0">
                <a:latin typeface="Trebuchet MS" panose="020B0603020202020204" pitchFamily="34" charset="0"/>
              </a:rPr>
              <a:t>Be mindful of the time</a:t>
            </a:r>
          </a:p>
          <a:p>
            <a:pPr>
              <a:spcAft>
                <a:spcPts val="600"/>
              </a:spcAft>
            </a:pPr>
            <a:r>
              <a:rPr lang="en-PH" dirty="0" smtClean="0">
                <a:latin typeface="Trebuchet MS" panose="020B0603020202020204" pitchFamily="34" charset="0"/>
              </a:rPr>
              <a:t>Invite a member of the developer team</a:t>
            </a:r>
            <a:endParaRPr lang="en-PH" dirty="0" smtClean="0">
              <a:latin typeface="Trebuchet MS" panose="020B0603020202020204" pitchFamily="34" charset="0"/>
            </a:endParaRPr>
          </a:p>
          <a:p>
            <a:pPr>
              <a:spcAft>
                <a:spcPts val="600"/>
              </a:spcAft>
            </a:pPr>
            <a:endParaRPr lang="en-PH" dirty="0">
              <a:latin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Preparing for an interview</a:t>
            </a:r>
            <a:endParaRPr lang="en-P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12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spcAft>
                <a:spcPts val="600"/>
              </a:spcAft>
              <a:buNone/>
            </a:pPr>
            <a:r>
              <a:rPr lang="en-PH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BAD EXAMPLES</a:t>
            </a:r>
          </a:p>
          <a:p>
            <a:pPr>
              <a:spcAft>
                <a:spcPts val="600"/>
              </a:spcAft>
            </a:pPr>
            <a:r>
              <a:rPr lang="en-PH" dirty="0" smtClean="0">
                <a:latin typeface="Trebuchet MS" panose="020B0603020202020204" pitchFamily="34" charset="0"/>
              </a:rPr>
              <a:t>Can you give us a summary of what you need?</a:t>
            </a:r>
          </a:p>
          <a:p>
            <a:pPr>
              <a:spcAft>
                <a:spcPts val="600"/>
              </a:spcAft>
            </a:pPr>
            <a:r>
              <a:rPr lang="en-PH" dirty="0" smtClean="0">
                <a:latin typeface="Trebuchet MS" panose="020B0603020202020204" pitchFamily="34" charset="0"/>
              </a:rPr>
              <a:t>What should the software be?</a:t>
            </a:r>
          </a:p>
          <a:p>
            <a:pPr>
              <a:spcAft>
                <a:spcPts val="600"/>
              </a:spcAft>
            </a:pPr>
            <a:r>
              <a:rPr lang="en-PH" dirty="0" smtClean="0">
                <a:latin typeface="Trebuchet MS" panose="020B0603020202020204" pitchFamily="34" charset="0"/>
              </a:rPr>
              <a:t>What features would you like to have?</a:t>
            </a:r>
          </a:p>
          <a:p>
            <a:pPr>
              <a:spcAft>
                <a:spcPts val="600"/>
              </a:spcAft>
            </a:pPr>
            <a:r>
              <a:rPr lang="en-PH" dirty="0" smtClean="0">
                <a:latin typeface="Trebuchet MS" panose="020B0603020202020204" pitchFamily="34" charset="0"/>
              </a:rPr>
              <a:t>What problems do you encounter?</a:t>
            </a:r>
          </a:p>
          <a:p>
            <a:pPr>
              <a:spcAft>
                <a:spcPts val="600"/>
              </a:spcAft>
            </a:pPr>
            <a:r>
              <a:rPr lang="en-PH" dirty="0" smtClean="0">
                <a:latin typeface="Trebuchet MS" panose="020B0603020202020204" pitchFamily="34" charset="0"/>
              </a:rPr>
              <a:t>What do you want to see in the system?</a:t>
            </a:r>
            <a:endParaRPr lang="en-PH" dirty="0" smtClean="0">
              <a:latin typeface="Trebuchet MS" panose="020B0603020202020204" pitchFamily="34" charset="0"/>
            </a:endParaRPr>
          </a:p>
          <a:p>
            <a:pPr>
              <a:spcAft>
                <a:spcPts val="600"/>
              </a:spcAft>
            </a:pPr>
            <a:endParaRPr lang="en-PH" dirty="0">
              <a:latin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Starting Questions</a:t>
            </a:r>
            <a:endParaRPr lang="en-P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51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PH" sz="3200" dirty="0" smtClean="0">
                <a:latin typeface="Trebuchet MS" panose="020B0603020202020204" pitchFamily="34" charset="0"/>
              </a:rPr>
              <a:t>You’re the </a:t>
            </a:r>
            <a:r>
              <a:rPr lang="en-PH" sz="3200" dirty="0">
                <a:latin typeface="Trebuchet MS" panose="020B0603020202020204" pitchFamily="34" charset="0"/>
              </a:rPr>
              <a:t>developers. </a:t>
            </a:r>
            <a:r>
              <a:rPr lang="en-PH" sz="3200" dirty="0">
                <a:latin typeface="Trebuchet MS" panose="020B0603020202020204" pitchFamily="34" charset="0"/>
              </a:rPr>
              <a:t>Therefore it’s your </a:t>
            </a:r>
            <a:r>
              <a:rPr lang="en-PH" sz="3200" dirty="0" smtClean="0">
                <a:latin typeface="Trebuchet MS" panose="020B0603020202020204" pitchFamily="34" charset="0"/>
              </a:rPr>
              <a:t>job to </a:t>
            </a:r>
            <a:r>
              <a:rPr lang="en-PH" sz="3200" dirty="0">
                <a:latin typeface="Trebuchet MS" panose="020B0603020202020204" pitchFamily="34" charset="0"/>
              </a:rPr>
              <a:t>figure out the technical SOLUTION to </a:t>
            </a:r>
            <a:r>
              <a:rPr lang="en-PH" sz="3200" dirty="0" smtClean="0">
                <a:latin typeface="Trebuchet MS" panose="020B0603020202020204" pitchFamily="34" charset="0"/>
              </a:rPr>
              <a:t>their problems</a:t>
            </a:r>
            <a:r>
              <a:rPr lang="en-PH" sz="3200" dirty="0">
                <a:latin typeface="Trebuchet MS" panose="020B0603020202020204" pitchFamily="34" charset="0"/>
              </a:rPr>
              <a:t>. Don’t ask the client to spoon </a:t>
            </a:r>
            <a:r>
              <a:rPr lang="en-PH" sz="3200" dirty="0" smtClean="0">
                <a:latin typeface="Trebuchet MS" panose="020B0603020202020204" pitchFamily="34" charset="0"/>
              </a:rPr>
              <a:t>feed the </a:t>
            </a:r>
            <a:r>
              <a:rPr lang="en-PH" sz="3200" dirty="0">
                <a:latin typeface="Trebuchet MS" panose="020B0603020202020204" pitchFamily="34" charset="0"/>
              </a:rPr>
              <a:t>SW details</a:t>
            </a:r>
            <a:r>
              <a:rPr lang="en-PH" sz="3200" dirty="0" smtClean="0">
                <a:latin typeface="Trebuchet MS" panose="020B0603020202020204" pitchFamily="34" charset="0"/>
              </a:rPr>
              <a:t>!</a:t>
            </a:r>
            <a:endParaRPr lang="en-PH" sz="3200" dirty="0"/>
          </a:p>
          <a:p>
            <a:pPr>
              <a:spcAft>
                <a:spcPts val="600"/>
              </a:spcAft>
            </a:pPr>
            <a:r>
              <a:rPr lang="en-PH" sz="3200" dirty="0">
                <a:latin typeface="Trebuchet MS" panose="020B0603020202020204" pitchFamily="34" charset="0"/>
              </a:rPr>
              <a:t>Conduct the interview to identify their </a:t>
            </a:r>
            <a:r>
              <a:rPr lang="en-PH" sz="3200" dirty="0" smtClean="0">
                <a:latin typeface="Trebuchet MS" panose="020B0603020202020204" pitchFamily="34" charset="0"/>
              </a:rPr>
              <a:t>NEEDS and </a:t>
            </a:r>
            <a:r>
              <a:rPr lang="en-PH" sz="3200" dirty="0">
                <a:latin typeface="Trebuchet MS" panose="020B0603020202020204" pitchFamily="34" charset="0"/>
              </a:rPr>
              <a:t>figure out what features to put in </a:t>
            </a:r>
            <a:r>
              <a:rPr lang="en-PH" sz="3200" dirty="0" smtClean="0">
                <a:latin typeface="Trebuchet MS" panose="020B0603020202020204" pitchFamily="34" charset="0"/>
              </a:rPr>
              <a:t>the software </a:t>
            </a:r>
            <a:r>
              <a:rPr lang="en-PH" sz="3200" dirty="0">
                <a:latin typeface="Trebuchet MS" panose="020B0603020202020204" pitchFamily="34" charset="0"/>
              </a:rPr>
              <a:t>to address their problems</a:t>
            </a:r>
            <a:r>
              <a:rPr lang="en-PH" sz="3200" dirty="0" smtClean="0">
                <a:latin typeface="Trebuchet MS" panose="020B0603020202020204" pitchFamily="34" charset="0"/>
              </a:rPr>
              <a:t>.</a:t>
            </a:r>
            <a:endParaRPr lang="en-PH" sz="3200" dirty="0" smtClean="0">
              <a:latin typeface="Trebuchet MS" panose="020B0603020202020204" pitchFamily="34" charset="0"/>
            </a:endParaRPr>
          </a:p>
          <a:p>
            <a:pPr>
              <a:spcAft>
                <a:spcPts val="600"/>
              </a:spcAft>
            </a:pPr>
            <a:endParaRPr lang="en-PH" sz="3200" dirty="0">
              <a:latin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TIP #1</a:t>
            </a:r>
            <a:endParaRPr lang="en-P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0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spcAft>
                <a:spcPts val="600"/>
              </a:spcAft>
              <a:buNone/>
            </a:pPr>
            <a:r>
              <a:rPr lang="en-PH" b="1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GOOD EXAMPLES</a:t>
            </a:r>
          </a:p>
          <a:p>
            <a:pPr>
              <a:spcAft>
                <a:spcPts val="600"/>
              </a:spcAft>
            </a:pPr>
            <a:r>
              <a:rPr lang="en-PH" dirty="0" smtClean="0">
                <a:latin typeface="Trebuchet MS" panose="020B0603020202020204" pitchFamily="34" charset="0"/>
              </a:rPr>
              <a:t>Can you describe the work/tasks you perform?</a:t>
            </a:r>
          </a:p>
          <a:p>
            <a:pPr>
              <a:spcAft>
                <a:spcPts val="600"/>
              </a:spcAft>
            </a:pPr>
            <a:r>
              <a:rPr lang="en-PH" dirty="0" smtClean="0">
                <a:latin typeface="Trebuchet MS" panose="020B0603020202020204" pitchFamily="34" charset="0"/>
              </a:rPr>
              <a:t>How does the process of _______ work currently?</a:t>
            </a:r>
            <a:endParaRPr lang="en-PH" dirty="0" smtClean="0">
              <a:latin typeface="Trebuchet MS" panose="020B0603020202020204" pitchFamily="34" charset="0"/>
            </a:endParaRPr>
          </a:p>
          <a:p>
            <a:pPr>
              <a:spcAft>
                <a:spcPts val="600"/>
              </a:spcAft>
            </a:pPr>
            <a:endParaRPr lang="en-PH" dirty="0" smtClean="0">
              <a:latin typeface="Trebuchet MS" panose="020B0603020202020204" pitchFamily="34" charset="0"/>
            </a:endParaRPr>
          </a:p>
          <a:p>
            <a:pPr marL="109728" indent="0">
              <a:spcAft>
                <a:spcPts val="600"/>
              </a:spcAft>
              <a:buNone/>
            </a:pPr>
            <a:endParaRPr lang="en-PH" dirty="0">
              <a:latin typeface="Trebuchet MS" panose="020B0603020202020204" pitchFamily="34" charset="0"/>
            </a:endParaRPr>
          </a:p>
          <a:p>
            <a:pPr marL="109728" indent="0">
              <a:spcAft>
                <a:spcPts val="600"/>
              </a:spcAft>
              <a:buNone/>
            </a:pPr>
            <a:r>
              <a:rPr lang="en-PH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Start with easy questions – easy for the to answer. What they already know </a:t>
            </a:r>
            <a:r>
              <a:rPr lang="en-PH" dirty="0" smtClean="0">
                <a:solidFill>
                  <a:schemeClr val="accent3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</a:t>
            </a:r>
            <a:endParaRPr lang="en-PH" dirty="0">
              <a:solidFill>
                <a:schemeClr val="accent3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Starting Questions</a:t>
            </a:r>
            <a:endParaRPr lang="en-P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7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spcAft>
                <a:spcPts val="600"/>
              </a:spcAft>
              <a:buNone/>
            </a:pPr>
            <a:r>
              <a:rPr lang="en-PH" sz="2500" b="1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Start with:</a:t>
            </a:r>
          </a:p>
          <a:p>
            <a:pPr marL="109728" indent="0">
              <a:spcAft>
                <a:spcPts val="600"/>
              </a:spcAft>
              <a:buNone/>
            </a:pPr>
            <a:r>
              <a:rPr lang="en-PH" sz="2500" dirty="0" smtClean="0">
                <a:latin typeface="Trebuchet MS" panose="020B0603020202020204" pitchFamily="34" charset="0"/>
              </a:rPr>
              <a:t>How do you reserve rooms and equipment currently? Who can do the reservations?</a:t>
            </a:r>
          </a:p>
          <a:p>
            <a:pPr marL="109728" indent="0">
              <a:spcAft>
                <a:spcPts val="600"/>
              </a:spcAft>
              <a:buNone/>
            </a:pPr>
            <a:endParaRPr lang="en-PH" sz="2500" dirty="0">
              <a:latin typeface="Trebuchet MS" panose="020B0603020202020204" pitchFamily="34" charset="0"/>
            </a:endParaRPr>
          </a:p>
          <a:p>
            <a:pPr marL="109728" indent="0">
              <a:spcAft>
                <a:spcPts val="600"/>
              </a:spcAft>
              <a:buNone/>
            </a:pPr>
            <a:r>
              <a:rPr lang="en-PH" sz="25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Client responds:</a:t>
            </a:r>
          </a:p>
          <a:p>
            <a:pPr marL="109728" indent="0">
              <a:spcAft>
                <a:spcPts val="600"/>
              </a:spcAft>
              <a:buNone/>
            </a:pPr>
            <a:r>
              <a:rPr lang="en-PH" sz="2500" dirty="0" smtClean="0">
                <a:latin typeface="Trebuchet MS" panose="020B0603020202020204" pitchFamily="34" charset="0"/>
              </a:rPr>
              <a:t>The secretaries call our office </a:t>
            </a:r>
            <a:r>
              <a:rPr lang="en-PH" sz="2500" dirty="0">
                <a:latin typeface="Trebuchet MS" panose="020B0603020202020204" pitchFamily="34" charset="0"/>
              </a:rPr>
              <a:t>or fills up </a:t>
            </a:r>
            <a:r>
              <a:rPr lang="en-PH" sz="2500" dirty="0" smtClean="0">
                <a:latin typeface="Trebuchet MS" panose="020B0603020202020204" pitchFamily="34" charset="0"/>
              </a:rPr>
              <a:t>a reservation </a:t>
            </a:r>
            <a:r>
              <a:rPr lang="en-PH" sz="2500" dirty="0">
                <a:latin typeface="Trebuchet MS" panose="020B0603020202020204" pitchFamily="34" charset="0"/>
              </a:rPr>
              <a:t>form to be approved by our </a:t>
            </a:r>
            <a:r>
              <a:rPr lang="en-PH" sz="2500" dirty="0" smtClean="0">
                <a:latin typeface="Trebuchet MS" panose="020B0603020202020204" pitchFamily="34" charset="0"/>
              </a:rPr>
              <a:t>director. They </a:t>
            </a:r>
            <a:r>
              <a:rPr lang="en-PH" sz="2500" dirty="0">
                <a:latin typeface="Trebuchet MS" panose="020B0603020202020204" pitchFamily="34" charset="0"/>
              </a:rPr>
              <a:t>provide details like: purpose of activity</a:t>
            </a:r>
            <a:r>
              <a:rPr lang="en-PH" sz="2500" dirty="0" smtClean="0">
                <a:latin typeface="Trebuchet MS" panose="020B0603020202020204" pitchFamily="34" charset="0"/>
              </a:rPr>
              <a:t>, duration </a:t>
            </a:r>
            <a:r>
              <a:rPr lang="en-PH" sz="2500" dirty="0">
                <a:latin typeface="Trebuchet MS" panose="020B0603020202020204" pitchFamily="34" charset="0"/>
              </a:rPr>
              <a:t>of use, room, date, equipment to </a:t>
            </a:r>
            <a:r>
              <a:rPr lang="en-PH" sz="2500" dirty="0" smtClean="0">
                <a:latin typeface="Trebuchet MS" panose="020B0603020202020204" pitchFamily="34" charset="0"/>
              </a:rPr>
              <a:t>be borrowed.</a:t>
            </a:r>
            <a:endParaRPr lang="en-PH" sz="2500" dirty="0">
              <a:latin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/>
              <a:t>Example: Room/Equipment Reservation</a:t>
            </a:r>
            <a:endParaRPr lang="en-P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7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spcAft>
                <a:spcPts val="600"/>
              </a:spcAft>
              <a:buNone/>
            </a:pPr>
            <a:r>
              <a:rPr lang="en-PH" sz="32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Keep the conversation going. Make it seem organic!</a:t>
            </a:r>
          </a:p>
          <a:p>
            <a:pPr>
              <a:spcAft>
                <a:spcPts val="600"/>
              </a:spcAft>
            </a:pPr>
            <a:r>
              <a:rPr lang="en-PH" sz="2500" dirty="0" smtClean="0">
                <a:latin typeface="Trebuchet MS" panose="020B0603020202020204" pitchFamily="34" charset="0"/>
              </a:rPr>
              <a:t>How long does it take to approve requests? Who approves?</a:t>
            </a:r>
          </a:p>
          <a:p>
            <a:pPr>
              <a:spcAft>
                <a:spcPts val="600"/>
              </a:spcAft>
            </a:pPr>
            <a:r>
              <a:rPr lang="en-PH" sz="2500" dirty="0" smtClean="0">
                <a:latin typeface="Trebuchet MS" panose="020B0603020202020204" pitchFamily="34" charset="0"/>
              </a:rPr>
              <a:t>Who compiles the requests? How are they stored?</a:t>
            </a:r>
          </a:p>
          <a:p>
            <a:pPr>
              <a:spcAft>
                <a:spcPts val="600"/>
              </a:spcAft>
            </a:pPr>
            <a:r>
              <a:rPr lang="en-PH" sz="2500" dirty="0" smtClean="0">
                <a:latin typeface="Trebuchet MS" panose="020B0603020202020204" pitchFamily="34" charset="0"/>
              </a:rPr>
              <a:t>What could be the reasons for declining the requests?</a:t>
            </a:r>
          </a:p>
          <a:p>
            <a:pPr>
              <a:spcAft>
                <a:spcPts val="600"/>
              </a:spcAft>
            </a:pPr>
            <a:r>
              <a:rPr lang="en-PH" sz="2500" dirty="0" smtClean="0">
                <a:latin typeface="Trebuchet MS" panose="020B0603020202020204" pitchFamily="34" charset="0"/>
              </a:rPr>
              <a:t>How many days before must the reservation be made?</a:t>
            </a:r>
            <a:endParaRPr lang="en-PH" sz="2500" dirty="0">
              <a:latin typeface="Trebuchet MS" panose="020B0603020202020204" pitchFamily="34" charset="0"/>
            </a:endParaRPr>
          </a:p>
          <a:p>
            <a:pPr marL="109728" indent="0">
              <a:spcAft>
                <a:spcPts val="600"/>
              </a:spcAft>
              <a:buNone/>
            </a:pPr>
            <a:endParaRPr lang="en-PH" sz="2500" dirty="0">
              <a:latin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Follow Up!</a:t>
            </a:r>
            <a:endParaRPr lang="en-P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35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spcAft>
                <a:spcPts val="600"/>
              </a:spcAft>
              <a:buNone/>
            </a:pPr>
            <a:r>
              <a:rPr lang="en-PH" sz="32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More examples</a:t>
            </a:r>
          </a:p>
          <a:p>
            <a:pPr>
              <a:spcAft>
                <a:spcPts val="600"/>
              </a:spcAft>
            </a:pPr>
            <a:r>
              <a:rPr lang="en-PH" sz="2500" dirty="0" smtClean="0">
                <a:latin typeface="Trebuchet MS" panose="020B0603020202020204" pitchFamily="34" charset="0"/>
              </a:rPr>
              <a:t>Any penalty if equipment is not returned on time?</a:t>
            </a:r>
          </a:p>
          <a:p>
            <a:pPr>
              <a:spcAft>
                <a:spcPts val="600"/>
              </a:spcAft>
            </a:pPr>
            <a:r>
              <a:rPr lang="en-PH" sz="2500" dirty="0" smtClean="0">
                <a:latin typeface="Trebuchet MS" panose="020B0603020202020204" pitchFamily="34" charset="0"/>
              </a:rPr>
              <a:t>What happens in case of lost/damaged equipment? How do you keep track of this?</a:t>
            </a:r>
          </a:p>
          <a:p>
            <a:pPr>
              <a:spcAft>
                <a:spcPts val="600"/>
              </a:spcAft>
            </a:pPr>
            <a:r>
              <a:rPr lang="en-PH" sz="2500" dirty="0" smtClean="0">
                <a:latin typeface="Trebuchet MS" panose="020B0603020202020204" pitchFamily="34" charset="0"/>
              </a:rPr>
              <a:t>Do you check for the equipment inventory daily?</a:t>
            </a:r>
          </a:p>
          <a:p>
            <a:pPr>
              <a:spcAft>
                <a:spcPts val="600"/>
              </a:spcAft>
            </a:pPr>
            <a:r>
              <a:rPr lang="en-PH" sz="2500" dirty="0" smtClean="0">
                <a:latin typeface="Trebuchet MS" panose="020B0603020202020204" pitchFamily="34" charset="0"/>
              </a:rPr>
              <a:t>How do you follow up on equipment not yet returned?</a:t>
            </a:r>
            <a:endParaRPr lang="en-PH" sz="2500" dirty="0">
              <a:latin typeface="Trebuchet MS" panose="020B0603020202020204" pitchFamily="34" charset="0"/>
            </a:endParaRPr>
          </a:p>
          <a:p>
            <a:pPr marL="109728" indent="0">
              <a:spcAft>
                <a:spcPts val="600"/>
              </a:spcAft>
              <a:buNone/>
            </a:pPr>
            <a:endParaRPr lang="en-PH" sz="2500" dirty="0">
              <a:latin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Follow Up!</a:t>
            </a:r>
            <a:endParaRPr lang="en-P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49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endParaRPr lang="en-PH" sz="2500" dirty="0" smtClean="0">
              <a:latin typeface="Trebuchet MS" panose="020B0603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PH" sz="2500" dirty="0" smtClean="0">
                <a:latin typeface="Trebuchet MS" panose="020B0603020202020204" pitchFamily="34" charset="0"/>
              </a:rPr>
              <a:t>The starting questions aim to help you understand the context of the software.</a:t>
            </a:r>
          </a:p>
          <a:p>
            <a:pPr>
              <a:spcAft>
                <a:spcPts val="600"/>
              </a:spcAft>
            </a:pPr>
            <a:endParaRPr lang="en-PH" sz="2500" dirty="0">
              <a:latin typeface="Trebuchet MS" panose="020B0603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PH" sz="2500" dirty="0" smtClean="0">
                <a:latin typeface="Trebuchet MS" panose="020B0603020202020204" pitchFamily="34" charset="0"/>
              </a:rPr>
              <a:t>Understand the intricacies of the process – what can go wrong, like special cases, etc.</a:t>
            </a:r>
          </a:p>
          <a:p>
            <a:pPr>
              <a:spcAft>
                <a:spcPts val="600"/>
              </a:spcAft>
            </a:pPr>
            <a:endParaRPr lang="en-PH" sz="2500" dirty="0">
              <a:latin typeface="Trebuchet MS" panose="020B0603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PH" sz="2500" dirty="0" smtClean="0">
                <a:latin typeface="Trebuchet MS" panose="020B0603020202020204" pitchFamily="34" charset="0"/>
              </a:rPr>
              <a:t>This way, you will understand how the problem happens and its impact.</a:t>
            </a:r>
            <a:endParaRPr lang="en-PH" sz="2500" dirty="0">
              <a:latin typeface="Trebuchet MS" panose="020B0603020202020204" pitchFamily="34" charset="0"/>
            </a:endParaRPr>
          </a:p>
          <a:p>
            <a:pPr marL="109728" indent="0">
              <a:spcAft>
                <a:spcPts val="600"/>
              </a:spcAft>
              <a:buNone/>
            </a:pPr>
            <a:endParaRPr lang="en-PH" sz="2500" dirty="0">
              <a:latin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/>
              <a:t>Understand the process/task/activity</a:t>
            </a:r>
            <a:endParaRPr lang="en-P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48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926</TotalTime>
  <Words>676</Words>
  <Application>Microsoft Office PowerPoint</Application>
  <PresentationFormat>On-screen Show (4:3)</PresentationFormat>
  <Paragraphs>79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PowerPoint Presentation</vt:lpstr>
      <vt:lpstr>Preparing for an interview</vt:lpstr>
      <vt:lpstr>Starting Questions</vt:lpstr>
      <vt:lpstr>TIP #1</vt:lpstr>
      <vt:lpstr>Starting Questions</vt:lpstr>
      <vt:lpstr>Example: Room/Equipment Reservation</vt:lpstr>
      <vt:lpstr>Follow Up!</vt:lpstr>
      <vt:lpstr>Follow Up!</vt:lpstr>
      <vt:lpstr>Understand the process/task/activity</vt:lpstr>
      <vt:lpstr>Understand the process/task/activity</vt:lpstr>
      <vt:lpstr>Asking about the problems</vt:lpstr>
      <vt:lpstr>Asking about the problems</vt:lpstr>
      <vt:lpstr>Dealing with Technical Questions</vt:lpstr>
      <vt:lpstr>Dealing with Technical Questions</vt:lpstr>
      <vt:lpstr>Ending the interview</vt:lpstr>
      <vt:lpstr>Ending the interview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Freddys Bonilla</dc:creator>
  <cp:lastModifiedBy>Briane</cp:lastModifiedBy>
  <cp:revision>190</cp:revision>
  <dcterms:created xsi:type="dcterms:W3CDTF">2009-04-18T16:31:22Z</dcterms:created>
  <dcterms:modified xsi:type="dcterms:W3CDTF">2015-01-12T14:32:52Z</dcterms:modified>
</cp:coreProperties>
</file>