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0"/>
  </p:notesMasterIdLst>
  <p:sldIdLst>
    <p:sldId id="294" r:id="rId2"/>
    <p:sldId id="295" r:id="rId3"/>
    <p:sldId id="347" r:id="rId4"/>
    <p:sldId id="349" r:id="rId5"/>
    <p:sldId id="348" r:id="rId6"/>
    <p:sldId id="296" r:id="rId7"/>
    <p:sldId id="319" r:id="rId8"/>
    <p:sldId id="317" r:id="rId9"/>
    <p:sldId id="318" r:id="rId10"/>
    <p:sldId id="321" r:id="rId11"/>
    <p:sldId id="351" r:id="rId12"/>
    <p:sldId id="322" r:id="rId13"/>
    <p:sldId id="350" r:id="rId14"/>
    <p:sldId id="324" r:id="rId15"/>
    <p:sldId id="325" r:id="rId16"/>
    <p:sldId id="327" r:id="rId17"/>
    <p:sldId id="326" r:id="rId18"/>
    <p:sldId id="352" r:id="rId19"/>
    <p:sldId id="308" r:id="rId20"/>
    <p:sldId id="329" r:id="rId21"/>
    <p:sldId id="353" r:id="rId22"/>
    <p:sldId id="333" r:id="rId23"/>
    <p:sldId id="338" r:id="rId24"/>
    <p:sldId id="339" r:id="rId25"/>
    <p:sldId id="354" r:id="rId26"/>
    <p:sldId id="357" r:id="rId27"/>
    <p:sldId id="358" r:id="rId28"/>
    <p:sldId id="367" r:id="rId29"/>
    <p:sldId id="368" r:id="rId30"/>
    <p:sldId id="370" r:id="rId31"/>
    <p:sldId id="340" r:id="rId32"/>
    <p:sldId id="369" r:id="rId33"/>
    <p:sldId id="355" r:id="rId34"/>
    <p:sldId id="359" r:id="rId35"/>
    <p:sldId id="362" r:id="rId36"/>
    <p:sldId id="363" r:id="rId37"/>
    <p:sldId id="364" r:id="rId38"/>
    <p:sldId id="365" r:id="rId39"/>
    <p:sldId id="366" r:id="rId40"/>
    <p:sldId id="332" r:id="rId41"/>
    <p:sldId id="356" r:id="rId42"/>
    <p:sldId id="336" r:id="rId43"/>
    <p:sldId id="346" r:id="rId44"/>
    <p:sldId id="371" r:id="rId45"/>
    <p:sldId id="372" r:id="rId46"/>
    <p:sldId id="374" r:id="rId47"/>
    <p:sldId id="375" r:id="rId48"/>
    <p:sldId id="267" r:id="rId49"/>
  </p:sldIdLst>
  <p:sldSz cx="9144000" cy="6858000" type="screen4x3"/>
  <p:notesSz cx="6858000" cy="91440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88" autoAdjust="0"/>
  </p:normalViewPr>
  <p:slideViewPr>
    <p:cSldViewPr>
      <p:cViewPr>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CB104-4437-43FE-8A47-ED297C62FCCE}" type="doc">
      <dgm:prSet loTypeId="urn:microsoft.com/office/officeart/2005/8/layout/vProcess5" loCatId="process" qsTypeId="urn:microsoft.com/office/officeart/2005/8/quickstyle/simple2" qsCatId="simple" csTypeId="urn:microsoft.com/office/officeart/2005/8/colors/colorful3" csCatId="colorful" phldr="1"/>
      <dgm:spPr/>
    </dgm:pt>
    <dgm:pt modelId="{CAEFB451-EEAE-4BE3-A6C1-EB8DD05B497F}">
      <dgm:prSet phldrT="[Text]"/>
      <dgm:spPr/>
      <dgm:t>
        <a:bodyPr/>
        <a:lstStyle/>
        <a:p>
          <a:r>
            <a:rPr lang="en-US" dirty="0" smtClean="0"/>
            <a:t>Requirements Engineering</a:t>
          </a:r>
          <a:endParaRPr lang="en-US" dirty="0"/>
        </a:p>
      </dgm:t>
    </dgm:pt>
    <dgm:pt modelId="{889F54F1-4B44-45D6-9046-857A6C3AAA45}" type="parTrans" cxnId="{965415F6-EAC9-4EF6-B4B0-5B6F53C136D4}">
      <dgm:prSet/>
      <dgm:spPr/>
      <dgm:t>
        <a:bodyPr/>
        <a:lstStyle/>
        <a:p>
          <a:endParaRPr lang="en-US"/>
        </a:p>
      </dgm:t>
    </dgm:pt>
    <dgm:pt modelId="{47D9BAAC-88AC-42AC-8F78-D16405EC77B4}" type="sibTrans" cxnId="{965415F6-EAC9-4EF6-B4B0-5B6F53C136D4}">
      <dgm:prSet/>
      <dgm:spPr/>
      <dgm:t>
        <a:bodyPr/>
        <a:lstStyle/>
        <a:p>
          <a:endParaRPr lang="en-US"/>
        </a:p>
      </dgm:t>
    </dgm:pt>
    <dgm:pt modelId="{ED5C2E24-8432-452E-8548-23879955E3A0}">
      <dgm:prSet phldrT="[Text]"/>
      <dgm:spPr>
        <a:solidFill>
          <a:schemeClr val="tx1"/>
        </a:solidFill>
      </dgm:spPr>
      <dgm:t>
        <a:bodyPr/>
        <a:lstStyle/>
        <a:p>
          <a:r>
            <a:rPr lang="en-US" dirty="0" smtClean="0"/>
            <a:t>Designing</a:t>
          </a:r>
          <a:endParaRPr lang="en-US" dirty="0"/>
        </a:p>
      </dgm:t>
    </dgm:pt>
    <dgm:pt modelId="{5C85BBC4-DA2B-4EB7-B253-4D4E14023841}" type="parTrans" cxnId="{40E87606-10D9-404A-B7A2-4BC58BFEB17A}">
      <dgm:prSet/>
      <dgm:spPr/>
      <dgm:t>
        <a:bodyPr/>
        <a:lstStyle/>
        <a:p>
          <a:endParaRPr lang="en-US"/>
        </a:p>
      </dgm:t>
    </dgm:pt>
    <dgm:pt modelId="{7B4124AB-B973-4299-A25F-BE2D3A718754}" type="sibTrans" cxnId="{40E87606-10D9-404A-B7A2-4BC58BFEB17A}">
      <dgm:prSet/>
      <dgm:spPr/>
      <dgm:t>
        <a:bodyPr/>
        <a:lstStyle/>
        <a:p>
          <a:endParaRPr lang="en-US"/>
        </a:p>
      </dgm:t>
    </dgm:pt>
    <dgm:pt modelId="{A7A023C9-4937-4C15-9A85-071EBEFC6A0A}">
      <dgm:prSet phldrT="[Text]"/>
      <dgm:spPr>
        <a:solidFill>
          <a:schemeClr val="tx1"/>
        </a:solidFill>
      </dgm:spPr>
      <dgm:t>
        <a:bodyPr/>
        <a:lstStyle/>
        <a:p>
          <a:r>
            <a:rPr lang="en-US" dirty="0" smtClean="0"/>
            <a:t>Implementation</a:t>
          </a:r>
          <a:endParaRPr lang="en-US" dirty="0"/>
        </a:p>
      </dgm:t>
    </dgm:pt>
    <dgm:pt modelId="{F67FFC64-B962-4D05-AE14-9806CD7512FE}" type="parTrans" cxnId="{CE4B1487-C5EB-49C4-8E5A-6E6F468BE4D4}">
      <dgm:prSet/>
      <dgm:spPr/>
      <dgm:t>
        <a:bodyPr/>
        <a:lstStyle/>
        <a:p>
          <a:endParaRPr lang="en-US"/>
        </a:p>
      </dgm:t>
    </dgm:pt>
    <dgm:pt modelId="{BF85C8D2-5C72-4F27-B773-D9D47B7D2126}" type="sibTrans" cxnId="{CE4B1487-C5EB-49C4-8E5A-6E6F468BE4D4}">
      <dgm:prSet/>
      <dgm:spPr/>
      <dgm:t>
        <a:bodyPr/>
        <a:lstStyle/>
        <a:p>
          <a:endParaRPr lang="en-US"/>
        </a:p>
      </dgm:t>
    </dgm:pt>
    <dgm:pt modelId="{EDF4172E-9A17-4ADE-9BAA-A1224673B17F}">
      <dgm:prSet phldrT="[Text]"/>
      <dgm:spPr>
        <a:solidFill>
          <a:schemeClr val="tx1"/>
        </a:solidFill>
      </dgm:spPr>
      <dgm:t>
        <a:bodyPr/>
        <a:lstStyle/>
        <a:p>
          <a:r>
            <a:rPr lang="en-US" dirty="0" smtClean="0"/>
            <a:t>Testing and Verification</a:t>
          </a:r>
          <a:endParaRPr lang="en-US" dirty="0"/>
        </a:p>
      </dgm:t>
    </dgm:pt>
    <dgm:pt modelId="{D55CBE53-A79B-41B2-9A26-5A03FB550156}" type="parTrans" cxnId="{9D34B391-C6FE-47E0-94BC-BD38BE51125C}">
      <dgm:prSet/>
      <dgm:spPr/>
      <dgm:t>
        <a:bodyPr/>
        <a:lstStyle/>
        <a:p>
          <a:endParaRPr lang="en-US"/>
        </a:p>
      </dgm:t>
    </dgm:pt>
    <dgm:pt modelId="{983C5B24-12E2-4CF6-B47A-5A8850791DD1}" type="sibTrans" cxnId="{9D34B391-C6FE-47E0-94BC-BD38BE51125C}">
      <dgm:prSet/>
      <dgm:spPr/>
      <dgm:t>
        <a:bodyPr/>
        <a:lstStyle/>
        <a:p>
          <a:endParaRPr lang="en-US"/>
        </a:p>
      </dgm:t>
    </dgm:pt>
    <dgm:pt modelId="{EC988312-3567-47AD-85AF-AFB104AF445E}">
      <dgm:prSet phldrT="[Text]"/>
      <dgm:spPr>
        <a:solidFill>
          <a:schemeClr val="tx1"/>
        </a:solidFill>
      </dgm:spPr>
      <dgm:t>
        <a:bodyPr/>
        <a:lstStyle/>
        <a:p>
          <a:r>
            <a:rPr lang="en-US" dirty="0" smtClean="0"/>
            <a:t>Maintenance</a:t>
          </a:r>
          <a:endParaRPr lang="en-US" dirty="0"/>
        </a:p>
      </dgm:t>
    </dgm:pt>
    <dgm:pt modelId="{6F78D34B-8698-4D49-9B4E-F3A4B65263E4}" type="parTrans" cxnId="{B56D1590-FE8D-46DA-BE65-C1CEBED7C56D}">
      <dgm:prSet/>
      <dgm:spPr/>
      <dgm:t>
        <a:bodyPr/>
        <a:lstStyle/>
        <a:p>
          <a:endParaRPr lang="en-US"/>
        </a:p>
      </dgm:t>
    </dgm:pt>
    <dgm:pt modelId="{D58E8F81-3368-4AB1-8721-EFDAC8C3D482}" type="sibTrans" cxnId="{B56D1590-FE8D-46DA-BE65-C1CEBED7C56D}">
      <dgm:prSet/>
      <dgm:spPr/>
      <dgm:t>
        <a:bodyPr/>
        <a:lstStyle/>
        <a:p>
          <a:endParaRPr lang="en-US"/>
        </a:p>
      </dgm:t>
    </dgm:pt>
    <dgm:pt modelId="{EA6A7AFE-E7A8-4D73-B391-CCDE5D47EEDE}" type="pres">
      <dgm:prSet presAssocID="{A33CB104-4437-43FE-8A47-ED297C62FCCE}" presName="outerComposite" presStyleCnt="0">
        <dgm:presLayoutVars>
          <dgm:chMax val="5"/>
          <dgm:dir/>
          <dgm:resizeHandles val="exact"/>
        </dgm:presLayoutVars>
      </dgm:prSet>
      <dgm:spPr/>
    </dgm:pt>
    <dgm:pt modelId="{71FCEC75-FDCF-4533-A977-4B2F707B0105}" type="pres">
      <dgm:prSet presAssocID="{A33CB104-4437-43FE-8A47-ED297C62FCCE}" presName="dummyMaxCanvas" presStyleCnt="0">
        <dgm:presLayoutVars/>
      </dgm:prSet>
      <dgm:spPr/>
    </dgm:pt>
    <dgm:pt modelId="{BC8FFFCF-296D-4022-B950-4E69B6B3A032}" type="pres">
      <dgm:prSet presAssocID="{A33CB104-4437-43FE-8A47-ED297C62FCCE}" presName="FiveNodes_1" presStyleLbl="node1" presStyleIdx="0" presStyleCnt="5">
        <dgm:presLayoutVars>
          <dgm:bulletEnabled val="1"/>
        </dgm:presLayoutVars>
      </dgm:prSet>
      <dgm:spPr/>
      <dgm:t>
        <a:bodyPr/>
        <a:lstStyle/>
        <a:p>
          <a:endParaRPr lang="en-US"/>
        </a:p>
      </dgm:t>
    </dgm:pt>
    <dgm:pt modelId="{74C08AF3-61A9-4A9A-8784-80B6C20BF6C6}" type="pres">
      <dgm:prSet presAssocID="{A33CB104-4437-43FE-8A47-ED297C62FCCE}" presName="FiveNodes_2" presStyleLbl="node1" presStyleIdx="1" presStyleCnt="5">
        <dgm:presLayoutVars>
          <dgm:bulletEnabled val="1"/>
        </dgm:presLayoutVars>
      </dgm:prSet>
      <dgm:spPr/>
      <dgm:t>
        <a:bodyPr/>
        <a:lstStyle/>
        <a:p>
          <a:endParaRPr lang="en-US"/>
        </a:p>
      </dgm:t>
    </dgm:pt>
    <dgm:pt modelId="{1340EEE8-4D8C-40AC-AE33-DF3222963EF0}" type="pres">
      <dgm:prSet presAssocID="{A33CB104-4437-43FE-8A47-ED297C62FCCE}" presName="FiveNodes_3" presStyleLbl="node1" presStyleIdx="2" presStyleCnt="5">
        <dgm:presLayoutVars>
          <dgm:bulletEnabled val="1"/>
        </dgm:presLayoutVars>
      </dgm:prSet>
      <dgm:spPr/>
      <dgm:t>
        <a:bodyPr/>
        <a:lstStyle/>
        <a:p>
          <a:endParaRPr lang="en-US"/>
        </a:p>
      </dgm:t>
    </dgm:pt>
    <dgm:pt modelId="{5FB74315-5E5F-4751-A589-D89E21E8C5A2}" type="pres">
      <dgm:prSet presAssocID="{A33CB104-4437-43FE-8A47-ED297C62FCCE}" presName="FiveNodes_4" presStyleLbl="node1" presStyleIdx="3" presStyleCnt="5">
        <dgm:presLayoutVars>
          <dgm:bulletEnabled val="1"/>
        </dgm:presLayoutVars>
      </dgm:prSet>
      <dgm:spPr/>
      <dgm:t>
        <a:bodyPr/>
        <a:lstStyle/>
        <a:p>
          <a:endParaRPr lang="en-US"/>
        </a:p>
      </dgm:t>
    </dgm:pt>
    <dgm:pt modelId="{E6973305-1BE5-4669-A7EB-CBFFAAD961D0}" type="pres">
      <dgm:prSet presAssocID="{A33CB104-4437-43FE-8A47-ED297C62FCCE}" presName="FiveNodes_5" presStyleLbl="node1" presStyleIdx="4" presStyleCnt="5">
        <dgm:presLayoutVars>
          <dgm:bulletEnabled val="1"/>
        </dgm:presLayoutVars>
      </dgm:prSet>
      <dgm:spPr/>
      <dgm:t>
        <a:bodyPr/>
        <a:lstStyle/>
        <a:p>
          <a:endParaRPr lang="en-US"/>
        </a:p>
      </dgm:t>
    </dgm:pt>
    <dgm:pt modelId="{0D6A8D68-843F-4993-9514-9BA0E274D01B}" type="pres">
      <dgm:prSet presAssocID="{A33CB104-4437-43FE-8A47-ED297C62FCCE}" presName="FiveConn_1-2" presStyleLbl="fgAccFollowNode1" presStyleIdx="0" presStyleCnt="4">
        <dgm:presLayoutVars>
          <dgm:bulletEnabled val="1"/>
        </dgm:presLayoutVars>
      </dgm:prSet>
      <dgm:spPr/>
      <dgm:t>
        <a:bodyPr/>
        <a:lstStyle/>
        <a:p>
          <a:endParaRPr lang="en-US"/>
        </a:p>
      </dgm:t>
    </dgm:pt>
    <dgm:pt modelId="{15F87745-E467-44DB-A4CD-041D7A6E17B7}" type="pres">
      <dgm:prSet presAssocID="{A33CB104-4437-43FE-8A47-ED297C62FCCE}" presName="FiveConn_2-3" presStyleLbl="fgAccFollowNode1" presStyleIdx="1" presStyleCnt="4">
        <dgm:presLayoutVars>
          <dgm:bulletEnabled val="1"/>
        </dgm:presLayoutVars>
      </dgm:prSet>
      <dgm:spPr/>
      <dgm:t>
        <a:bodyPr/>
        <a:lstStyle/>
        <a:p>
          <a:endParaRPr lang="en-US"/>
        </a:p>
      </dgm:t>
    </dgm:pt>
    <dgm:pt modelId="{6B1C04E6-3524-461B-AA1E-31E5B3CCB5A6}" type="pres">
      <dgm:prSet presAssocID="{A33CB104-4437-43FE-8A47-ED297C62FCCE}" presName="FiveConn_3-4" presStyleLbl="fgAccFollowNode1" presStyleIdx="2" presStyleCnt="4">
        <dgm:presLayoutVars>
          <dgm:bulletEnabled val="1"/>
        </dgm:presLayoutVars>
      </dgm:prSet>
      <dgm:spPr/>
      <dgm:t>
        <a:bodyPr/>
        <a:lstStyle/>
        <a:p>
          <a:endParaRPr lang="en-US"/>
        </a:p>
      </dgm:t>
    </dgm:pt>
    <dgm:pt modelId="{CE9B9683-0AE1-40DF-B811-F24D0E62A15D}" type="pres">
      <dgm:prSet presAssocID="{A33CB104-4437-43FE-8A47-ED297C62FCCE}" presName="FiveConn_4-5" presStyleLbl="fgAccFollowNode1" presStyleIdx="3" presStyleCnt="4">
        <dgm:presLayoutVars>
          <dgm:bulletEnabled val="1"/>
        </dgm:presLayoutVars>
      </dgm:prSet>
      <dgm:spPr/>
      <dgm:t>
        <a:bodyPr/>
        <a:lstStyle/>
        <a:p>
          <a:endParaRPr lang="en-US"/>
        </a:p>
      </dgm:t>
    </dgm:pt>
    <dgm:pt modelId="{481B479F-FC52-4DF7-A76A-9BA811129DB5}" type="pres">
      <dgm:prSet presAssocID="{A33CB104-4437-43FE-8A47-ED297C62FCCE}" presName="FiveNodes_1_text" presStyleLbl="node1" presStyleIdx="4" presStyleCnt="5">
        <dgm:presLayoutVars>
          <dgm:bulletEnabled val="1"/>
        </dgm:presLayoutVars>
      </dgm:prSet>
      <dgm:spPr/>
      <dgm:t>
        <a:bodyPr/>
        <a:lstStyle/>
        <a:p>
          <a:endParaRPr lang="en-US"/>
        </a:p>
      </dgm:t>
    </dgm:pt>
    <dgm:pt modelId="{37A71F32-07BA-4AB5-8344-F994249F5DA4}" type="pres">
      <dgm:prSet presAssocID="{A33CB104-4437-43FE-8A47-ED297C62FCCE}" presName="FiveNodes_2_text" presStyleLbl="node1" presStyleIdx="4" presStyleCnt="5">
        <dgm:presLayoutVars>
          <dgm:bulletEnabled val="1"/>
        </dgm:presLayoutVars>
      </dgm:prSet>
      <dgm:spPr/>
      <dgm:t>
        <a:bodyPr/>
        <a:lstStyle/>
        <a:p>
          <a:endParaRPr lang="en-US"/>
        </a:p>
      </dgm:t>
    </dgm:pt>
    <dgm:pt modelId="{7E22D544-B35D-4ACD-B59A-0A22F1BA5D50}" type="pres">
      <dgm:prSet presAssocID="{A33CB104-4437-43FE-8A47-ED297C62FCCE}" presName="FiveNodes_3_text" presStyleLbl="node1" presStyleIdx="4" presStyleCnt="5">
        <dgm:presLayoutVars>
          <dgm:bulletEnabled val="1"/>
        </dgm:presLayoutVars>
      </dgm:prSet>
      <dgm:spPr/>
      <dgm:t>
        <a:bodyPr/>
        <a:lstStyle/>
        <a:p>
          <a:endParaRPr lang="en-US"/>
        </a:p>
      </dgm:t>
    </dgm:pt>
    <dgm:pt modelId="{ECA75619-4F58-4BDD-AA4B-56189A6435B0}" type="pres">
      <dgm:prSet presAssocID="{A33CB104-4437-43FE-8A47-ED297C62FCCE}" presName="FiveNodes_4_text" presStyleLbl="node1" presStyleIdx="4" presStyleCnt="5">
        <dgm:presLayoutVars>
          <dgm:bulletEnabled val="1"/>
        </dgm:presLayoutVars>
      </dgm:prSet>
      <dgm:spPr/>
      <dgm:t>
        <a:bodyPr/>
        <a:lstStyle/>
        <a:p>
          <a:endParaRPr lang="en-US"/>
        </a:p>
      </dgm:t>
    </dgm:pt>
    <dgm:pt modelId="{D22A1EE5-610E-4737-8512-6A583E64D6E5}" type="pres">
      <dgm:prSet presAssocID="{A33CB104-4437-43FE-8A47-ED297C62FCCE}" presName="FiveNodes_5_text" presStyleLbl="node1" presStyleIdx="4" presStyleCnt="5">
        <dgm:presLayoutVars>
          <dgm:bulletEnabled val="1"/>
        </dgm:presLayoutVars>
      </dgm:prSet>
      <dgm:spPr/>
      <dgm:t>
        <a:bodyPr/>
        <a:lstStyle/>
        <a:p>
          <a:endParaRPr lang="en-US"/>
        </a:p>
      </dgm:t>
    </dgm:pt>
  </dgm:ptLst>
  <dgm:cxnLst>
    <dgm:cxn modelId="{453B5FF9-2B70-4EDE-8B44-5C9E2F044C56}" type="presOf" srcId="{7B4124AB-B973-4299-A25F-BE2D3A718754}" destId="{15F87745-E467-44DB-A4CD-041D7A6E17B7}" srcOrd="0" destOrd="0" presId="urn:microsoft.com/office/officeart/2005/8/layout/vProcess5"/>
    <dgm:cxn modelId="{F2ADA0EB-E880-48BF-A0A4-3E26B34A3A58}" type="presOf" srcId="{CAEFB451-EEAE-4BE3-A6C1-EB8DD05B497F}" destId="{BC8FFFCF-296D-4022-B950-4E69B6B3A032}" srcOrd="0" destOrd="0" presId="urn:microsoft.com/office/officeart/2005/8/layout/vProcess5"/>
    <dgm:cxn modelId="{E95A764A-AC95-4EB3-A313-F6EB9DA669E3}" type="presOf" srcId="{A33CB104-4437-43FE-8A47-ED297C62FCCE}" destId="{EA6A7AFE-E7A8-4D73-B391-CCDE5D47EEDE}" srcOrd="0" destOrd="0" presId="urn:microsoft.com/office/officeart/2005/8/layout/vProcess5"/>
    <dgm:cxn modelId="{C9CDBE13-6300-4CA3-A0CC-91965C5BF112}" type="presOf" srcId="{A7A023C9-4937-4C15-9A85-071EBEFC6A0A}" destId="{1340EEE8-4D8C-40AC-AE33-DF3222963EF0}" srcOrd="0" destOrd="0" presId="urn:microsoft.com/office/officeart/2005/8/layout/vProcess5"/>
    <dgm:cxn modelId="{40E87606-10D9-404A-B7A2-4BC58BFEB17A}" srcId="{A33CB104-4437-43FE-8A47-ED297C62FCCE}" destId="{ED5C2E24-8432-452E-8548-23879955E3A0}" srcOrd="1" destOrd="0" parTransId="{5C85BBC4-DA2B-4EB7-B253-4D4E14023841}" sibTransId="{7B4124AB-B973-4299-A25F-BE2D3A718754}"/>
    <dgm:cxn modelId="{8C08D2E8-B1EE-47D8-927E-FC820611F8B1}" type="presOf" srcId="{CAEFB451-EEAE-4BE3-A6C1-EB8DD05B497F}" destId="{481B479F-FC52-4DF7-A76A-9BA811129DB5}" srcOrd="1" destOrd="0" presId="urn:microsoft.com/office/officeart/2005/8/layout/vProcess5"/>
    <dgm:cxn modelId="{22A3AB6B-DD2B-4093-B759-2796810AB319}" type="presOf" srcId="{EC988312-3567-47AD-85AF-AFB104AF445E}" destId="{E6973305-1BE5-4669-A7EB-CBFFAAD961D0}" srcOrd="0" destOrd="0" presId="urn:microsoft.com/office/officeart/2005/8/layout/vProcess5"/>
    <dgm:cxn modelId="{55BD4DE6-D45A-49E3-A6A2-20310CA40731}" type="presOf" srcId="{EDF4172E-9A17-4ADE-9BAA-A1224673B17F}" destId="{ECA75619-4F58-4BDD-AA4B-56189A6435B0}" srcOrd="1" destOrd="0" presId="urn:microsoft.com/office/officeart/2005/8/layout/vProcess5"/>
    <dgm:cxn modelId="{A0B798E6-F120-4F27-AD17-977D4162514D}" type="presOf" srcId="{47D9BAAC-88AC-42AC-8F78-D16405EC77B4}" destId="{0D6A8D68-843F-4993-9514-9BA0E274D01B}" srcOrd="0" destOrd="0" presId="urn:microsoft.com/office/officeart/2005/8/layout/vProcess5"/>
    <dgm:cxn modelId="{C14FA0C3-3C8E-4517-9768-E52EB8253DAE}" type="presOf" srcId="{BF85C8D2-5C72-4F27-B773-D9D47B7D2126}" destId="{6B1C04E6-3524-461B-AA1E-31E5B3CCB5A6}" srcOrd="0" destOrd="0" presId="urn:microsoft.com/office/officeart/2005/8/layout/vProcess5"/>
    <dgm:cxn modelId="{471A42BE-E3CA-4D44-A1FE-832085D6D9CA}" type="presOf" srcId="{983C5B24-12E2-4CF6-B47A-5A8850791DD1}" destId="{CE9B9683-0AE1-40DF-B811-F24D0E62A15D}" srcOrd="0" destOrd="0" presId="urn:microsoft.com/office/officeart/2005/8/layout/vProcess5"/>
    <dgm:cxn modelId="{8D18E7E4-7B91-4782-9073-6D4425D3148F}" type="presOf" srcId="{EC988312-3567-47AD-85AF-AFB104AF445E}" destId="{D22A1EE5-610E-4737-8512-6A583E64D6E5}" srcOrd="1" destOrd="0" presId="urn:microsoft.com/office/officeart/2005/8/layout/vProcess5"/>
    <dgm:cxn modelId="{7724CC7D-DA9F-414A-BA20-2DA0C6093702}" type="presOf" srcId="{EDF4172E-9A17-4ADE-9BAA-A1224673B17F}" destId="{5FB74315-5E5F-4751-A589-D89E21E8C5A2}" srcOrd="0" destOrd="0" presId="urn:microsoft.com/office/officeart/2005/8/layout/vProcess5"/>
    <dgm:cxn modelId="{965415F6-EAC9-4EF6-B4B0-5B6F53C136D4}" srcId="{A33CB104-4437-43FE-8A47-ED297C62FCCE}" destId="{CAEFB451-EEAE-4BE3-A6C1-EB8DD05B497F}" srcOrd="0" destOrd="0" parTransId="{889F54F1-4B44-45D6-9046-857A6C3AAA45}" sibTransId="{47D9BAAC-88AC-42AC-8F78-D16405EC77B4}"/>
    <dgm:cxn modelId="{9D34B391-C6FE-47E0-94BC-BD38BE51125C}" srcId="{A33CB104-4437-43FE-8A47-ED297C62FCCE}" destId="{EDF4172E-9A17-4ADE-9BAA-A1224673B17F}" srcOrd="3" destOrd="0" parTransId="{D55CBE53-A79B-41B2-9A26-5A03FB550156}" sibTransId="{983C5B24-12E2-4CF6-B47A-5A8850791DD1}"/>
    <dgm:cxn modelId="{48A35479-A858-4D23-BC31-C765C48D4D96}" type="presOf" srcId="{ED5C2E24-8432-452E-8548-23879955E3A0}" destId="{37A71F32-07BA-4AB5-8344-F994249F5DA4}" srcOrd="1" destOrd="0" presId="urn:microsoft.com/office/officeart/2005/8/layout/vProcess5"/>
    <dgm:cxn modelId="{D8C27435-43DA-45B3-A1D8-6A8DC0BCC479}" type="presOf" srcId="{A7A023C9-4937-4C15-9A85-071EBEFC6A0A}" destId="{7E22D544-B35D-4ACD-B59A-0A22F1BA5D50}" srcOrd="1" destOrd="0" presId="urn:microsoft.com/office/officeart/2005/8/layout/vProcess5"/>
    <dgm:cxn modelId="{B56D1590-FE8D-46DA-BE65-C1CEBED7C56D}" srcId="{A33CB104-4437-43FE-8A47-ED297C62FCCE}" destId="{EC988312-3567-47AD-85AF-AFB104AF445E}" srcOrd="4" destOrd="0" parTransId="{6F78D34B-8698-4D49-9B4E-F3A4B65263E4}" sibTransId="{D58E8F81-3368-4AB1-8721-EFDAC8C3D482}"/>
    <dgm:cxn modelId="{CE4B1487-C5EB-49C4-8E5A-6E6F468BE4D4}" srcId="{A33CB104-4437-43FE-8A47-ED297C62FCCE}" destId="{A7A023C9-4937-4C15-9A85-071EBEFC6A0A}" srcOrd="2" destOrd="0" parTransId="{F67FFC64-B962-4D05-AE14-9806CD7512FE}" sibTransId="{BF85C8D2-5C72-4F27-B773-D9D47B7D2126}"/>
    <dgm:cxn modelId="{960814AB-B4DD-408E-887B-6571BC59D4DA}" type="presOf" srcId="{ED5C2E24-8432-452E-8548-23879955E3A0}" destId="{74C08AF3-61A9-4A9A-8784-80B6C20BF6C6}" srcOrd="0" destOrd="0" presId="urn:microsoft.com/office/officeart/2005/8/layout/vProcess5"/>
    <dgm:cxn modelId="{B172455D-BAD9-48AA-A93D-981BA3331A18}" type="presParOf" srcId="{EA6A7AFE-E7A8-4D73-B391-CCDE5D47EEDE}" destId="{71FCEC75-FDCF-4533-A977-4B2F707B0105}" srcOrd="0" destOrd="0" presId="urn:microsoft.com/office/officeart/2005/8/layout/vProcess5"/>
    <dgm:cxn modelId="{33409C39-DDA9-412C-95A4-C2ACD81145C1}" type="presParOf" srcId="{EA6A7AFE-E7A8-4D73-B391-CCDE5D47EEDE}" destId="{BC8FFFCF-296D-4022-B950-4E69B6B3A032}" srcOrd="1" destOrd="0" presId="urn:microsoft.com/office/officeart/2005/8/layout/vProcess5"/>
    <dgm:cxn modelId="{91B22513-4273-4B5A-9432-47CB00E9BD46}" type="presParOf" srcId="{EA6A7AFE-E7A8-4D73-B391-CCDE5D47EEDE}" destId="{74C08AF3-61A9-4A9A-8784-80B6C20BF6C6}" srcOrd="2" destOrd="0" presId="urn:microsoft.com/office/officeart/2005/8/layout/vProcess5"/>
    <dgm:cxn modelId="{050C2684-9EEF-4014-BAF7-BA939360C102}" type="presParOf" srcId="{EA6A7AFE-E7A8-4D73-B391-CCDE5D47EEDE}" destId="{1340EEE8-4D8C-40AC-AE33-DF3222963EF0}" srcOrd="3" destOrd="0" presId="urn:microsoft.com/office/officeart/2005/8/layout/vProcess5"/>
    <dgm:cxn modelId="{57D6C815-F76A-492E-873D-0BC8AB72757E}" type="presParOf" srcId="{EA6A7AFE-E7A8-4D73-B391-CCDE5D47EEDE}" destId="{5FB74315-5E5F-4751-A589-D89E21E8C5A2}" srcOrd="4" destOrd="0" presId="urn:microsoft.com/office/officeart/2005/8/layout/vProcess5"/>
    <dgm:cxn modelId="{EFB706C4-9023-45AC-AD96-BF4122319BC0}" type="presParOf" srcId="{EA6A7AFE-E7A8-4D73-B391-CCDE5D47EEDE}" destId="{E6973305-1BE5-4669-A7EB-CBFFAAD961D0}" srcOrd="5" destOrd="0" presId="urn:microsoft.com/office/officeart/2005/8/layout/vProcess5"/>
    <dgm:cxn modelId="{6818B56E-1F3C-47B9-BC54-4D9BCE3EA068}" type="presParOf" srcId="{EA6A7AFE-E7A8-4D73-B391-CCDE5D47EEDE}" destId="{0D6A8D68-843F-4993-9514-9BA0E274D01B}" srcOrd="6" destOrd="0" presId="urn:microsoft.com/office/officeart/2005/8/layout/vProcess5"/>
    <dgm:cxn modelId="{3F2AAC30-A50F-49B1-92B0-F59B5A9E9BFC}" type="presParOf" srcId="{EA6A7AFE-E7A8-4D73-B391-CCDE5D47EEDE}" destId="{15F87745-E467-44DB-A4CD-041D7A6E17B7}" srcOrd="7" destOrd="0" presId="urn:microsoft.com/office/officeart/2005/8/layout/vProcess5"/>
    <dgm:cxn modelId="{4B462E4F-F20E-4024-9468-3182B48C62FB}" type="presParOf" srcId="{EA6A7AFE-E7A8-4D73-B391-CCDE5D47EEDE}" destId="{6B1C04E6-3524-461B-AA1E-31E5B3CCB5A6}" srcOrd="8" destOrd="0" presId="urn:microsoft.com/office/officeart/2005/8/layout/vProcess5"/>
    <dgm:cxn modelId="{D63D2F38-A02D-49AE-A1FE-BE2EAE8A1DD6}" type="presParOf" srcId="{EA6A7AFE-E7A8-4D73-B391-CCDE5D47EEDE}" destId="{CE9B9683-0AE1-40DF-B811-F24D0E62A15D}" srcOrd="9" destOrd="0" presId="urn:microsoft.com/office/officeart/2005/8/layout/vProcess5"/>
    <dgm:cxn modelId="{B1B6BB10-EAA4-4E25-953E-8AD35C3A62BD}" type="presParOf" srcId="{EA6A7AFE-E7A8-4D73-B391-CCDE5D47EEDE}" destId="{481B479F-FC52-4DF7-A76A-9BA811129DB5}" srcOrd="10" destOrd="0" presId="urn:microsoft.com/office/officeart/2005/8/layout/vProcess5"/>
    <dgm:cxn modelId="{1E12EE03-9273-405D-8839-9BF51D1D5689}" type="presParOf" srcId="{EA6A7AFE-E7A8-4D73-B391-CCDE5D47EEDE}" destId="{37A71F32-07BA-4AB5-8344-F994249F5DA4}" srcOrd="11" destOrd="0" presId="urn:microsoft.com/office/officeart/2005/8/layout/vProcess5"/>
    <dgm:cxn modelId="{BFCC8813-4A87-4871-8613-8E483790FD54}" type="presParOf" srcId="{EA6A7AFE-E7A8-4D73-B391-CCDE5D47EEDE}" destId="{7E22D544-B35D-4ACD-B59A-0A22F1BA5D50}" srcOrd="12" destOrd="0" presId="urn:microsoft.com/office/officeart/2005/8/layout/vProcess5"/>
    <dgm:cxn modelId="{5723E200-EC96-4555-9C5E-2C360214FAF3}" type="presParOf" srcId="{EA6A7AFE-E7A8-4D73-B391-CCDE5D47EEDE}" destId="{ECA75619-4F58-4BDD-AA4B-56189A6435B0}" srcOrd="13" destOrd="0" presId="urn:microsoft.com/office/officeart/2005/8/layout/vProcess5"/>
    <dgm:cxn modelId="{6C589F42-37B8-419D-B93B-7035AD71914A}" type="presParOf" srcId="{EA6A7AFE-E7A8-4D73-B391-CCDE5D47EEDE}" destId="{D22A1EE5-610E-4737-8512-6A583E64D6E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FFFCF-296D-4022-B950-4E69B6B3A032}">
      <dsp:nvSpPr>
        <dsp:cNvPr id="0" name=""/>
        <dsp:cNvSpPr/>
      </dsp:nvSpPr>
      <dsp:spPr>
        <a:xfrm>
          <a:off x="0" y="0"/>
          <a:ext cx="5218318" cy="631507"/>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Requirements Engineering</a:t>
          </a:r>
          <a:endParaRPr lang="en-US" sz="2600" kern="1200" dirty="0"/>
        </a:p>
      </dsp:txBody>
      <dsp:txXfrm>
        <a:off x="18496" y="18496"/>
        <a:ext cx="4462986" cy="594515"/>
      </dsp:txXfrm>
    </dsp:sp>
    <dsp:sp modelId="{74C08AF3-61A9-4A9A-8784-80B6C20BF6C6}">
      <dsp:nvSpPr>
        <dsp:cNvPr id="0" name=""/>
        <dsp:cNvSpPr/>
      </dsp:nvSpPr>
      <dsp:spPr>
        <a:xfrm>
          <a:off x="389679" y="719216"/>
          <a:ext cx="5218318" cy="631507"/>
        </a:xfrm>
        <a:prstGeom prst="roundRect">
          <a:avLst>
            <a:gd name="adj" fmla="val 10000"/>
          </a:avLst>
        </a:prstGeom>
        <a:solidFill>
          <a:schemeClr val="tx1"/>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Designing</a:t>
          </a:r>
          <a:endParaRPr lang="en-US" sz="2600" kern="1200" dirty="0"/>
        </a:p>
      </dsp:txBody>
      <dsp:txXfrm>
        <a:off x="408175" y="737712"/>
        <a:ext cx="4381166" cy="594515"/>
      </dsp:txXfrm>
    </dsp:sp>
    <dsp:sp modelId="{1340EEE8-4D8C-40AC-AE33-DF3222963EF0}">
      <dsp:nvSpPr>
        <dsp:cNvPr id="0" name=""/>
        <dsp:cNvSpPr/>
      </dsp:nvSpPr>
      <dsp:spPr>
        <a:xfrm>
          <a:off x="779359" y="1438433"/>
          <a:ext cx="5218318" cy="631507"/>
        </a:xfrm>
        <a:prstGeom prst="roundRect">
          <a:avLst>
            <a:gd name="adj" fmla="val 10000"/>
          </a:avLst>
        </a:prstGeom>
        <a:solidFill>
          <a:schemeClr val="tx1"/>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Implementation</a:t>
          </a:r>
          <a:endParaRPr lang="en-US" sz="2600" kern="1200" dirty="0"/>
        </a:p>
      </dsp:txBody>
      <dsp:txXfrm>
        <a:off x="797855" y="1456929"/>
        <a:ext cx="4381166" cy="594515"/>
      </dsp:txXfrm>
    </dsp:sp>
    <dsp:sp modelId="{5FB74315-5E5F-4751-A589-D89E21E8C5A2}">
      <dsp:nvSpPr>
        <dsp:cNvPr id="0" name=""/>
        <dsp:cNvSpPr/>
      </dsp:nvSpPr>
      <dsp:spPr>
        <a:xfrm>
          <a:off x="1169038" y="2157650"/>
          <a:ext cx="5218318" cy="631507"/>
        </a:xfrm>
        <a:prstGeom prst="roundRect">
          <a:avLst>
            <a:gd name="adj" fmla="val 10000"/>
          </a:avLst>
        </a:prstGeom>
        <a:solidFill>
          <a:schemeClr val="tx1"/>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Testing and Verification</a:t>
          </a:r>
          <a:endParaRPr lang="en-US" sz="2600" kern="1200" dirty="0"/>
        </a:p>
      </dsp:txBody>
      <dsp:txXfrm>
        <a:off x="1187534" y="2176146"/>
        <a:ext cx="4381166" cy="594515"/>
      </dsp:txXfrm>
    </dsp:sp>
    <dsp:sp modelId="{E6973305-1BE5-4669-A7EB-CBFFAAD961D0}">
      <dsp:nvSpPr>
        <dsp:cNvPr id="0" name=""/>
        <dsp:cNvSpPr/>
      </dsp:nvSpPr>
      <dsp:spPr>
        <a:xfrm>
          <a:off x="1558718" y="2876867"/>
          <a:ext cx="5218318" cy="631507"/>
        </a:xfrm>
        <a:prstGeom prst="roundRect">
          <a:avLst>
            <a:gd name="adj" fmla="val 10000"/>
          </a:avLst>
        </a:prstGeom>
        <a:solidFill>
          <a:schemeClr val="tx1"/>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Maintenance</a:t>
          </a:r>
          <a:endParaRPr lang="en-US" sz="2600" kern="1200" dirty="0"/>
        </a:p>
      </dsp:txBody>
      <dsp:txXfrm>
        <a:off x="1577214" y="2895363"/>
        <a:ext cx="4381166" cy="594515"/>
      </dsp:txXfrm>
    </dsp:sp>
    <dsp:sp modelId="{0D6A8D68-843F-4993-9514-9BA0E274D01B}">
      <dsp:nvSpPr>
        <dsp:cNvPr id="0" name=""/>
        <dsp:cNvSpPr/>
      </dsp:nvSpPr>
      <dsp:spPr>
        <a:xfrm>
          <a:off x="4807838" y="461351"/>
          <a:ext cx="410479" cy="41047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4900196" y="461351"/>
        <a:ext cx="225763" cy="308885"/>
      </dsp:txXfrm>
    </dsp:sp>
    <dsp:sp modelId="{15F87745-E467-44DB-A4CD-041D7A6E17B7}">
      <dsp:nvSpPr>
        <dsp:cNvPr id="0" name=""/>
        <dsp:cNvSpPr/>
      </dsp:nvSpPr>
      <dsp:spPr>
        <a:xfrm>
          <a:off x="5197518" y="1180568"/>
          <a:ext cx="410479" cy="410479"/>
        </a:xfrm>
        <a:prstGeom prst="downArrow">
          <a:avLst>
            <a:gd name="adj1" fmla="val 55000"/>
            <a:gd name="adj2" fmla="val 45000"/>
          </a:avLst>
        </a:prstGeom>
        <a:solidFill>
          <a:schemeClr val="accent3">
            <a:tint val="40000"/>
            <a:alpha val="90000"/>
            <a:hueOff val="1135806"/>
            <a:satOff val="-29393"/>
            <a:lumOff val="-1762"/>
            <a:alphaOff val="0"/>
          </a:schemeClr>
        </a:solidFill>
        <a:ln w="15875" cap="flat" cmpd="sng" algn="ctr">
          <a:solidFill>
            <a:schemeClr val="accent3">
              <a:tint val="40000"/>
              <a:alpha val="90000"/>
              <a:hueOff val="1135806"/>
              <a:satOff val="-29393"/>
              <a:lumOff val="-17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5289876" y="1180568"/>
        <a:ext cx="225763" cy="308885"/>
      </dsp:txXfrm>
    </dsp:sp>
    <dsp:sp modelId="{6B1C04E6-3524-461B-AA1E-31E5B3CCB5A6}">
      <dsp:nvSpPr>
        <dsp:cNvPr id="0" name=""/>
        <dsp:cNvSpPr/>
      </dsp:nvSpPr>
      <dsp:spPr>
        <a:xfrm>
          <a:off x="5587197" y="1889259"/>
          <a:ext cx="410479" cy="410479"/>
        </a:xfrm>
        <a:prstGeom prst="downArrow">
          <a:avLst>
            <a:gd name="adj1" fmla="val 55000"/>
            <a:gd name="adj2" fmla="val 45000"/>
          </a:avLst>
        </a:prstGeom>
        <a:solidFill>
          <a:schemeClr val="accent3">
            <a:tint val="40000"/>
            <a:alpha val="90000"/>
            <a:hueOff val="2271612"/>
            <a:satOff val="-58787"/>
            <a:lumOff val="-3523"/>
            <a:alphaOff val="0"/>
          </a:schemeClr>
        </a:solidFill>
        <a:ln w="15875" cap="flat" cmpd="sng" algn="ctr">
          <a:solidFill>
            <a:schemeClr val="accent3">
              <a:tint val="40000"/>
              <a:alpha val="90000"/>
              <a:hueOff val="2271612"/>
              <a:satOff val="-58787"/>
              <a:lumOff val="-35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5679555" y="1889259"/>
        <a:ext cx="225763" cy="308885"/>
      </dsp:txXfrm>
    </dsp:sp>
    <dsp:sp modelId="{CE9B9683-0AE1-40DF-B811-F24D0E62A15D}">
      <dsp:nvSpPr>
        <dsp:cNvPr id="0" name=""/>
        <dsp:cNvSpPr/>
      </dsp:nvSpPr>
      <dsp:spPr>
        <a:xfrm>
          <a:off x="5976877" y="2615493"/>
          <a:ext cx="410479" cy="410479"/>
        </a:xfrm>
        <a:prstGeom prst="downArrow">
          <a:avLst>
            <a:gd name="adj1" fmla="val 55000"/>
            <a:gd name="adj2" fmla="val 45000"/>
          </a:avLst>
        </a:prstGeom>
        <a:solidFill>
          <a:schemeClr val="accent3">
            <a:tint val="40000"/>
            <a:alpha val="90000"/>
            <a:hueOff val="3407418"/>
            <a:satOff val="-88180"/>
            <a:lumOff val="-5285"/>
            <a:alphaOff val="0"/>
          </a:schemeClr>
        </a:solidFill>
        <a:ln w="15875" cap="flat" cmpd="sng" algn="ctr">
          <a:solidFill>
            <a:schemeClr val="accent3">
              <a:tint val="40000"/>
              <a:alpha val="90000"/>
              <a:hueOff val="3407418"/>
              <a:satOff val="-88180"/>
              <a:lumOff val="-52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6069235" y="2615493"/>
        <a:ext cx="225763" cy="3088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l-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37F0-5E12-4CA0-9BF4-BFE5F984B04C}" type="datetimeFigureOut">
              <a:rPr lang="fil-PH" smtClean="0"/>
              <a:pPr/>
              <a:t>1/28/2015</a:t>
            </a:fld>
            <a:endParaRPr lang="fil-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l-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l-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26396-BBAF-456A-8047-B9B205C756E2}" type="slidenum">
              <a:rPr lang="fil-PH" smtClean="0"/>
              <a:pPr/>
              <a:t>‹#›</a:t>
            </a:fld>
            <a:endParaRPr lang="fil-PH"/>
          </a:p>
        </p:txBody>
      </p:sp>
    </p:spTree>
    <p:extLst>
      <p:ext uri="{BB962C8B-B14F-4D97-AF65-F5344CB8AC3E}">
        <p14:creationId xmlns:p14="http://schemas.microsoft.com/office/powerpoint/2010/main" val="352282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smtClean="0"/>
              <a:t>Gane</a:t>
            </a:r>
            <a:r>
              <a:rPr lang="en-PH" dirty="0" smtClean="0"/>
              <a:t> and </a:t>
            </a:r>
            <a:r>
              <a:rPr lang="en-PH" dirty="0" err="1" smtClean="0"/>
              <a:t>Sarson</a:t>
            </a:r>
            <a:r>
              <a:rPr lang="en-PH" dirty="0" smtClean="0"/>
              <a:t> observed, “We have no way of showing vivid tangible model of the system to the users. It’s hard for users to imagine what the new system is going to do for them until it is actually in operation, by which time it’s usually too late.”</a:t>
            </a:r>
          </a:p>
          <a:p>
            <a:endParaRPr lang="en-PH" dirty="0"/>
          </a:p>
        </p:txBody>
      </p:sp>
      <p:sp>
        <p:nvSpPr>
          <p:cNvPr id="4" name="Slide Number Placeholder 3"/>
          <p:cNvSpPr>
            <a:spLocks noGrp="1"/>
          </p:cNvSpPr>
          <p:nvPr>
            <p:ph type="sldNum" sz="quarter" idx="10"/>
          </p:nvPr>
        </p:nvSpPr>
        <p:spPr/>
        <p:txBody>
          <a:bodyPr/>
          <a:lstStyle/>
          <a:p>
            <a:fld id="{7D226396-BBAF-456A-8047-B9B205C756E2}" type="slidenum">
              <a:rPr lang="fil-PH" smtClean="0"/>
              <a:pPr/>
              <a:t>5</a:t>
            </a:fld>
            <a:endParaRPr lang="fil-PH"/>
          </a:p>
        </p:txBody>
      </p:sp>
    </p:spTree>
    <p:extLst>
      <p:ext uri="{BB962C8B-B14F-4D97-AF65-F5344CB8AC3E}">
        <p14:creationId xmlns:p14="http://schemas.microsoft.com/office/powerpoint/2010/main" val="57082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DB1E8F9-1909-4921-BAEA-9E14DFE867A1}" type="datetimeFigureOut">
              <a:rPr lang="fil-PH" smtClean="0"/>
              <a:pPr/>
              <a:t>1/28/2015</a:t>
            </a:fld>
            <a:endParaRPr lang="fil-PH"/>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il-PH"/>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9AA99E0-A600-41FD-BE3E-06143CC6E552}" type="slidenum">
              <a:rPr lang="fil-PH" smtClean="0"/>
              <a:pPr/>
              <a:t>‹#›</a:t>
            </a:fld>
            <a:endParaRPr lang="fil-PH"/>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49AA99E0-A600-41FD-BE3E-06143CC6E552}" type="slidenum">
              <a:rPr lang="fil-PH" smtClean="0"/>
              <a:pPr/>
              <a:t>‹#›</a:t>
            </a:fld>
            <a:endParaRPr lang="fil-PH"/>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8" name="Footer Placeholder 7"/>
          <p:cNvSpPr>
            <a:spLocks noGrp="1"/>
          </p:cNvSpPr>
          <p:nvPr>
            <p:ph type="ftr" sz="quarter" idx="11"/>
          </p:nvPr>
        </p:nvSpPr>
        <p:spPr/>
        <p:txBody>
          <a:bodyPr/>
          <a:lstStyle/>
          <a:p>
            <a:endParaRPr lang="fil-PH"/>
          </a:p>
        </p:txBody>
      </p:sp>
      <p:sp>
        <p:nvSpPr>
          <p:cNvPr id="9" name="Slide Number Placeholder 8"/>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4" name="Footer Placeholder 3"/>
          <p:cNvSpPr>
            <a:spLocks noGrp="1"/>
          </p:cNvSpPr>
          <p:nvPr>
            <p:ph type="ftr" sz="quarter" idx="11"/>
          </p:nvPr>
        </p:nvSpPr>
        <p:spPr/>
        <p:txBody>
          <a:bodyPr/>
          <a:lstStyle/>
          <a:p>
            <a:endParaRPr lang="fil-PH"/>
          </a:p>
        </p:txBody>
      </p:sp>
      <p:sp>
        <p:nvSpPr>
          <p:cNvPr id="5" name="Slide Number Placeholder 4"/>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3" name="Footer Placeholder 2"/>
          <p:cNvSpPr>
            <a:spLocks noGrp="1"/>
          </p:cNvSpPr>
          <p:nvPr>
            <p:ph type="ftr" sz="quarter" idx="11"/>
          </p:nvPr>
        </p:nvSpPr>
        <p:spPr/>
        <p:txBody>
          <a:bodyPr/>
          <a:lstStyle/>
          <a:p>
            <a:endParaRPr lang="fil-PH"/>
          </a:p>
        </p:txBody>
      </p:sp>
      <p:sp>
        <p:nvSpPr>
          <p:cNvPr id="4" name="Slide Number Placeholder 3"/>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7" name="Slide Number Placeholder 6"/>
          <p:cNvSpPr>
            <a:spLocks noGrp="1"/>
          </p:cNvSpPr>
          <p:nvPr>
            <p:ph type="sldNum" sz="quarter" idx="12"/>
          </p:nvPr>
        </p:nvSpPr>
        <p:spPr/>
        <p:txBody>
          <a:bodyPr/>
          <a:lstStyle/>
          <a:p>
            <a:fld id="{49AA99E0-A600-41FD-BE3E-06143CC6E552}" type="slidenum">
              <a:rPr lang="fil-PH" smtClean="0"/>
              <a:pPr/>
              <a:t>‹#›</a:t>
            </a:fld>
            <a:endParaRPr lang="fil-PH"/>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il-PH"/>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B1E8F9-1909-4921-BAEA-9E14DFE867A1}" type="datetimeFigureOut">
              <a:rPr lang="fil-PH" smtClean="0"/>
              <a:pPr/>
              <a:t>1/28/2015</a:t>
            </a:fld>
            <a:endParaRPr lang="fil-PH"/>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il-PH"/>
          </a:p>
        </p:txBody>
      </p:sp>
      <p:sp>
        <p:nvSpPr>
          <p:cNvPr id="7" name="Slide Number Placeholder 6"/>
          <p:cNvSpPr>
            <a:spLocks noGrp="1"/>
          </p:cNvSpPr>
          <p:nvPr>
            <p:ph type="sldNum" sz="quarter" idx="12"/>
          </p:nvPr>
        </p:nvSpPr>
        <p:spPr/>
        <p:txBody>
          <a:bodyPr/>
          <a:lstStyle/>
          <a:p>
            <a:fld id="{49AA99E0-A600-41FD-BE3E-06143CC6E552}" type="slidenum">
              <a:rPr lang="fil-PH" smtClean="0"/>
              <a:pPr/>
              <a:t>‹#›</a:t>
            </a:fld>
            <a:endParaRPr lang="fil-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DB1E8F9-1909-4921-BAEA-9E14DFE867A1}" type="datetimeFigureOut">
              <a:rPr lang="fil-PH" smtClean="0"/>
              <a:pPr/>
              <a:t>1/28/2015</a:t>
            </a:fld>
            <a:endParaRPr lang="fil-PH"/>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il-PH"/>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9AA99E0-A600-41FD-BE3E-06143CC6E552}" type="slidenum">
              <a:rPr lang="fil-PH" smtClean="0"/>
              <a:pPr/>
              <a:t>‹#›</a:t>
            </a:fld>
            <a:endParaRPr lang="fil-PH"/>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youtube.com/watch?v=-br5yJqsH4c"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extremeprogramming.org/rules/userstories.html" TargetMode="External"/><Relationship Id="rId2" Type="http://schemas.openxmlformats.org/officeDocument/2006/relationships/hyperlink" Target="http://www.agilemodeling.com/artifacts/userStory.htm" TargetMode="External"/><Relationship Id="rId1" Type="http://schemas.openxmlformats.org/officeDocument/2006/relationships/slideLayout" Target="../slideLayouts/slideLayout2.xml"/><Relationship Id="rId6" Type="http://schemas.openxmlformats.org/officeDocument/2006/relationships/hyperlink" Target="http://tynerblain.com/blog/2006/05/25/writing-good-requirements-the-big-ten-rules/" TargetMode="External"/><Relationship Id="rId5" Type="http://schemas.openxmlformats.org/officeDocument/2006/relationships/hyperlink" Target="http://services.natureserve.org/member/userStory.htm" TargetMode="External"/><Relationship Id="rId4" Type="http://schemas.openxmlformats.org/officeDocument/2006/relationships/hyperlink" Target="http://www.xpexchange.net/en/intro/userStory.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Specification</a:t>
            </a:r>
            <a:endParaRPr lang="en-US" dirty="0"/>
          </a:p>
        </p:txBody>
      </p:sp>
      <p:sp>
        <p:nvSpPr>
          <p:cNvPr id="3" name="Subtitle 2"/>
          <p:cNvSpPr>
            <a:spLocks noGrp="1"/>
          </p:cNvSpPr>
          <p:nvPr>
            <p:ph type="subTitle" idx="1"/>
          </p:nvPr>
        </p:nvSpPr>
        <p:spPr/>
        <p:txBody>
          <a:bodyPr/>
          <a:lstStyle/>
          <a:p>
            <a:r>
              <a:rPr lang="en-US" dirty="0" smtClean="0"/>
              <a:t>Your excellent software begins here.</a:t>
            </a:r>
          </a:p>
        </p:txBody>
      </p:sp>
    </p:spTree>
    <p:extLst>
      <p:ext uri="{BB962C8B-B14F-4D97-AF65-F5344CB8AC3E}">
        <p14:creationId xmlns:p14="http://schemas.microsoft.com/office/powerpoint/2010/main" val="288805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b="1" dirty="0" smtClean="0"/>
              <a:t>model</a:t>
            </a:r>
            <a:r>
              <a:rPr lang="en-US" dirty="0" smtClean="0"/>
              <a:t>” can we use to help the </a:t>
            </a:r>
            <a:r>
              <a:rPr lang="en-US" b="1" dirty="0" smtClean="0"/>
              <a:t>user</a:t>
            </a:r>
            <a:r>
              <a:rPr lang="en-US" dirty="0" smtClean="0"/>
              <a:t> </a:t>
            </a:r>
            <a:r>
              <a:rPr lang="en-US" i="1" u="sng" dirty="0" smtClean="0"/>
              <a:t>and</a:t>
            </a:r>
            <a:r>
              <a:rPr lang="en-US" dirty="0" smtClean="0"/>
              <a:t> </a:t>
            </a:r>
            <a:r>
              <a:rPr lang="en-US" b="1" dirty="0" smtClean="0"/>
              <a:t>developer</a:t>
            </a:r>
            <a:r>
              <a:rPr lang="en-US" dirty="0" smtClean="0"/>
              <a:t> </a:t>
            </a:r>
            <a:r>
              <a:rPr lang="en-US" b="1" dirty="0" smtClean="0"/>
              <a:t>UNDERSTAND </a:t>
            </a:r>
            <a:r>
              <a:rPr lang="en-US" dirty="0" smtClean="0"/>
              <a:t>the </a:t>
            </a:r>
            <a:r>
              <a:rPr lang="en-US" dirty="0" err="1" smtClean="0"/>
              <a:t>ff</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chemeClr val="accent3">
                    <a:lumMod val="75000"/>
                  </a:schemeClr>
                </a:solidFill>
              </a:rPr>
              <a:t>goal</a:t>
            </a:r>
            <a:r>
              <a:rPr lang="en-US" b="1" dirty="0" smtClean="0"/>
              <a:t> </a:t>
            </a:r>
            <a:r>
              <a:rPr lang="en-US" dirty="0" smtClean="0"/>
              <a:t>of the requirement</a:t>
            </a:r>
          </a:p>
          <a:p>
            <a:r>
              <a:rPr lang="en-US" dirty="0" smtClean="0"/>
              <a:t>The </a:t>
            </a:r>
            <a:r>
              <a:rPr lang="en-US" b="1" dirty="0" smtClean="0">
                <a:solidFill>
                  <a:schemeClr val="accent3">
                    <a:lumMod val="75000"/>
                  </a:schemeClr>
                </a:solidFill>
              </a:rPr>
              <a:t>interaction</a:t>
            </a:r>
            <a:r>
              <a:rPr lang="en-US" dirty="0" smtClean="0">
                <a:solidFill>
                  <a:schemeClr val="accent3">
                    <a:lumMod val="75000"/>
                  </a:schemeClr>
                </a:solidFill>
              </a:rPr>
              <a:t> </a:t>
            </a:r>
            <a:r>
              <a:rPr lang="en-US" dirty="0" smtClean="0"/>
              <a:t>between the </a:t>
            </a:r>
            <a:r>
              <a:rPr lang="en-US" b="1" dirty="0" smtClean="0"/>
              <a:t>user </a:t>
            </a:r>
            <a:r>
              <a:rPr lang="en-US" dirty="0" smtClean="0"/>
              <a:t>and </a:t>
            </a:r>
            <a:r>
              <a:rPr lang="en-US" b="1" dirty="0" smtClean="0"/>
              <a:t>system</a:t>
            </a:r>
            <a:endParaRPr lang="en-US" dirty="0" smtClean="0"/>
          </a:p>
          <a:p>
            <a:r>
              <a:rPr lang="en-US" dirty="0" smtClean="0"/>
              <a:t>How to know if the requirement is “</a:t>
            </a:r>
            <a:r>
              <a:rPr lang="en-US" b="1" dirty="0" smtClean="0">
                <a:solidFill>
                  <a:schemeClr val="accent3">
                    <a:lumMod val="75000"/>
                  </a:schemeClr>
                </a:solidFill>
              </a:rPr>
              <a:t>done</a:t>
            </a:r>
            <a:r>
              <a:rPr lang="en-US" dirty="0" smtClean="0"/>
              <a:t>” (</a:t>
            </a:r>
            <a:r>
              <a:rPr lang="en-US" dirty="0" smtClean="0">
                <a:solidFill>
                  <a:schemeClr val="accent3">
                    <a:lumMod val="75000"/>
                  </a:schemeClr>
                </a:solidFill>
              </a:rPr>
              <a:t>acceptance criteria</a:t>
            </a:r>
            <a:r>
              <a:rPr lang="en-US" dirty="0" smtClean="0"/>
              <a:t>)?</a:t>
            </a:r>
          </a:p>
          <a:p>
            <a:pPr marL="68580" indent="0">
              <a:buNone/>
            </a:pPr>
            <a:endParaRPr lang="en-US" dirty="0"/>
          </a:p>
        </p:txBody>
      </p:sp>
    </p:spTree>
    <p:extLst>
      <p:ext uri="{BB962C8B-B14F-4D97-AF65-F5344CB8AC3E}">
        <p14:creationId xmlns:p14="http://schemas.microsoft.com/office/powerpoint/2010/main" val="961866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PH" dirty="0" smtClean="0"/>
              <a:t>Example Software Project</a:t>
            </a:r>
            <a:endParaRPr lang="en-PH" dirty="0"/>
          </a:p>
        </p:txBody>
      </p:sp>
      <p:sp>
        <p:nvSpPr>
          <p:cNvPr id="3" name="Content Placeholder 2"/>
          <p:cNvSpPr>
            <a:spLocks noGrp="1"/>
          </p:cNvSpPr>
          <p:nvPr>
            <p:ph idx="1"/>
          </p:nvPr>
        </p:nvSpPr>
        <p:spPr>
          <a:xfrm>
            <a:off x="990600" y="1828800"/>
            <a:ext cx="7391400" cy="4003829"/>
          </a:xfrm>
        </p:spPr>
        <p:txBody>
          <a:bodyPr>
            <a:noAutofit/>
          </a:bodyPr>
          <a:lstStyle/>
          <a:p>
            <a:r>
              <a:rPr lang="en-PH" sz="2800" dirty="0" smtClean="0"/>
              <a:t>C+ Company provides online programming tutoring service to foreign students. </a:t>
            </a:r>
          </a:p>
          <a:p>
            <a:r>
              <a:rPr lang="en-PH" sz="2800" dirty="0" smtClean="0"/>
              <a:t>Students can view teacher’s profile and schedule and reserve their classes. </a:t>
            </a:r>
          </a:p>
          <a:p>
            <a:r>
              <a:rPr lang="en-PH" sz="2800" dirty="0" smtClean="0"/>
              <a:t>Each class will last for 25 minutes with a 5 min break in between. </a:t>
            </a:r>
          </a:p>
          <a:p>
            <a:r>
              <a:rPr lang="en-PH" sz="2800" dirty="0" smtClean="0"/>
              <a:t>Teacher submit their weekly schedule and open classes from 5am to 12mn.</a:t>
            </a:r>
            <a:endParaRPr lang="en-PH" sz="2800" dirty="0"/>
          </a:p>
        </p:txBody>
      </p:sp>
    </p:spTree>
    <p:extLst>
      <p:ext uri="{BB962C8B-B14F-4D97-AF65-F5344CB8AC3E}">
        <p14:creationId xmlns:p14="http://schemas.microsoft.com/office/powerpoint/2010/main" val="2625887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1143000"/>
          </a:xfrm>
        </p:spPr>
        <p:txBody>
          <a:bodyPr>
            <a:normAutofit/>
          </a:bodyPr>
          <a:lstStyle/>
          <a:p>
            <a:r>
              <a:rPr lang="en-US" dirty="0" smtClean="0"/>
              <a:t>1 - Start with a User </a:t>
            </a:r>
            <a:r>
              <a:rPr lang="en-US" b="1" dirty="0" smtClean="0"/>
              <a:t>story</a:t>
            </a:r>
            <a:endParaRPr lang="en-US" b="1" dirty="0"/>
          </a:p>
        </p:txBody>
      </p:sp>
      <p:sp>
        <p:nvSpPr>
          <p:cNvPr id="3" name="Content Placeholder 2"/>
          <p:cNvSpPr>
            <a:spLocks noGrp="1"/>
          </p:cNvSpPr>
          <p:nvPr>
            <p:ph idx="1"/>
          </p:nvPr>
        </p:nvSpPr>
        <p:spPr>
          <a:xfrm>
            <a:off x="1066800" y="2619772"/>
            <a:ext cx="6777317" cy="1295400"/>
          </a:xfrm>
        </p:spPr>
        <p:txBody>
          <a:bodyPr/>
          <a:lstStyle/>
          <a:p>
            <a:pPr marL="68580" indent="0">
              <a:buNone/>
            </a:pPr>
            <a:r>
              <a:rPr lang="en-US" i="1" dirty="0" smtClean="0">
                <a:solidFill>
                  <a:schemeClr val="accent3">
                    <a:lumMod val="75000"/>
                  </a:schemeClr>
                </a:solidFill>
              </a:rPr>
              <a:t>Teacher</a:t>
            </a:r>
            <a:r>
              <a:rPr lang="en-US" dirty="0" smtClean="0"/>
              <a:t> can </a:t>
            </a:r>
            <a:r>
              <a:rPr lang="en-US" i="1" dirty="0" smtClean="0">
                <a:solidFill>
                  <a:srgbClr val="0070C0"/>
                </a:solidFill>
              </a:rPr>
              <a:t>submit their schedule </a:t>
            </a:r>
            <a:r>
              <a:rPr lang="en-US" dirty="0" smtClean="0"/>
              <a:t>to </a:t>
            </a:r>
          </a:p>
          <a:p>
            <a:pPr marL="68580" indent="0">
              <a:buNone/>
            </a:pPr>
            <a:r>
              <a:rPr lang="en-US" i="1" dirty="0" smtClean="0">
                <a:solidFill>
                  <a:srgbClr val="7030A0"/>
                </a:solidFill>
              </a:rPr>
              <a:t>open their classes </a:t>
            </a:r>
            <a:r>
              <a:rPr lang="en-US" dirty="0" smtClean="0"/>
              <a:t>for reservation.</a:t>
            </a:r>
            <a:endParaRPr lang="en-US" dirty="0"/>
          </a:p>
        </p:txBody>
      </p:sp>
      <p:sp>
        <p:nvSpPr>
          <p:cNvPr id="4" name="TextBox 3"/>
          <p:cNvSpPr txBox="1"/>
          <p:nvPr/>
        </p:nvSpPr>
        <p:spPr>
          <a:xfrm>
            <a:off x="1828800" y="1752600"/>
            <a:ext cx="1981200" cy="369332"/>
          </a:xfrm>
          <a:prstGeom prst="rect">
            <a:avLst/>
          </a:prstGeom>
          <a:noFill/>
        </p:spPr>
        <p:txBody>
          <a:bodyPr wrap="square" rtlCol="0">
            <a:spAutoFit/>
          </a:bodyPr>
          <a:lstStyle/>
          <a:p>
            <a:r>
              <a:rPr lang="en-US" dirty="0" smtClean="0">
                <a:solidFill>
                  <a:schemeClr val="accent3">
                    <a:lumMod val="75000"/>
                  </a:schemeClr>
                </a:solidFill>
                <a:latin typeface="Impact" pitchFamily="34" charset="0"/>
              </a:rPr>
              <a:t>Role of User</a:t>
            </a:r>
            <a:endParaRPr lang="en-US" dirty="0">
              <a:solidFill>
                <a:schemeClr val="accent3">
                  <a:lumMod val="75000"/>
                </a:schemeClr>
              </a:solidFill>
              <a:latin typeface="Impact" pitchFamily="34" charset="0"/>
            </a:endParaRPr>
          </a:p>
        </p:txBody>
      </p:sp>
      <p:sp>
        <p:nvSpPr>
          <p:cNvPr id="5" name="TextBox 4"/>
          <p:cNvSpPr txBox="1"/>
          <p:nvPr/>
        </p:nvSpPr>
        <p:spPr>
          <a:xfrm>
            <a:off x="5293360" y="2271038"/>
            <a:ext cx="1981200" cy="369332"/>
          </a:xfrm>
          <a:prstGeom prst="rect">
            <a:avLst/>
          </a:prstGeom>
          <a:noFill/>
        </p:spPr>
        <p:txBody>
          <a:bodyPr wrap="square" rtlCol="0">
            <a:spAutoFit/>
          </a:bodyPr>
          <a:lstStyle/>
          <a:p>
            <a:r>
              <a:rPr lang="en-US" dirty="0" smtClean="0">
                <a:solidFill>
                  <a:srgbClr val="0070C0"/>
                </a:solidFill>
                <a:latin typeface="Impact" pitchFamily="34" charset="0"/>
              </a:rPr>
              <a:t>Goal/Task</a:t>
            </a:r>
            <a:endParaRPr lang="en-US" dirty="0">
              <a:solidFill>
                <a:srgbClr val="0070C0"/>
              </a:solidFill>
              <a:latin typeface="Impact" pitchFamily="34" charset="0"/>
            </a:endParaRPr>
          </a:p>
        </p:txBody>
      </p:sp>
      <p:sp>
        <p:nvSpPr>
          <p:cNvPr id="6" name="TextBox 5"/>
          <p:cNvSpPr txBox="1"/>
          <p:nvPr/>
        </p:nvSpPr>
        <p:spPr>
          <a:xfrm>
            <a:off x="2438400" y="4085937"/>
            <a:ext cx="2743200" cy="646331"/>
          </a:xfrm>
          <a:prstGeom prst="rect">
            <a:avLst/>
          </a:prstGeom>
          <a:noFill/>
          <a:ln>
            <a:noFill/>
          </a:ln>
        </p:spPr>
        <p:txBody>
          <a:bodyPr wrap="square" rtlCol="0">
            <a:spAutoFit/>
          </a:bodyPr>
          <a:lstStyle/>
          <a:p>
            <a:r>
              <a:rPr lang="en-US" dirty="0" smtClean="0">
                <a:solidFill>
                  <a:srgbClr val="7030A0"/>
                </a:solidFill>
                <a:latin typeface="Impact" pitchFamily="34" charset="0"/>
              </a:rPr>
              <a:t>Tangible benefit and value of the feature</a:t>
            </a:r>
            <a:endParaRPr lang="en-US" dirty="0">
              <a:solidFill>
                <a:srgbClr val="7030A0"/>
              </a:solidFill>
              <a:latin typeface="Impact" pitchFamily="34" charset="0"/>
            </a:endParaRPr>
          </a:p>
        </p:txBody>
      </p:sp>
      <p:cxnSp>
        <p:nvCxnSpPr>
          <p:cNvPr id="13" name="Straight Connector 12"/>
          <p:cNvCxnSpPr/>
          <p:nvPr/>
        </p:nvCxnSpPr>
        <p:spPr>
          <a:xfrm flipH="1">
            <a:off x="4724400" y="2455704"/>
            <a:ext cx="56896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33600" y="2121932"/>
            <a:ext cx="0" cy="57404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19400" y="3399468"/>
            <a:ext cx="0" cy="70416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528595" y="4811593"/>
            <a:ext cx="6239209" cy="1661993"/>
          </a:xfrm>
          <a:prstGeom prst="rect">
            <a:avLst/>
          </a:prstGeom>
          <a:noFill/>
        </p:spPr>
        <p:txBody>
          <a:bodyPr wrap="none" lIns="91440" tIns="45720" rIns="91440" bIns="45720">
            <a:spAutoFit/>
          </a:bodyPr>
          <a:lstStyle/>
          <a:p>
            <a:pPr algn="ct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This should be done </a:t>
            </a:r>
          </a:p>
          <a:p>
            <a:pPr algn="ctr"/>
            <a:r>
              <a:rPr lang="en-US" sz="54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with</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the </a:t>
            </a:r>
            <a:r>
              <a:rPr lang="en-US" sz="4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Clients</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Rectangle 21"/>
          <p:cNvSpPr/>
          <p:nvPr/>
        </p:nvSpPr>
        <p:spPr>
          <a:xfrm>
            <a:off x="6283960" y="3505200"/>
            <a:ext cx="878840" cy="685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smtClean="0"/>
              <a:t>10</a:t>
            </a:r>
            <a:endParaRPr lang="en-US" sz="2800" b="1" dirty="0"/>
          </a:p>
        </p:txBody>
      </p:sp>
      <p:sp>
        <p:nvSpPr>
          <p:cNvPr id="23" name="TextBox 22"/>
          <p:cNvSpPr txBox="1"/>
          <p:nvPr/>
        </p:nvSpPr>
        <p:spPr>
          <a:xfrm>
            <a:off x="7066673" y="4359166"/>
            <a:ext cx="990600" cy="369332"/>
          </a:xfrm>
          <a:prstGeom prst="rect">
            <a:avLst/>
          </a:prstGeom>
          <a:noFill/>
          <a:ln>
            <a:noFill/>
          </a:ln>
        </p:spPr>
        <p:txBody>
          <a:bodyPr wrap="square" rtlCol="0">
            <a:spAutoFit/>
          </a:bodyPr>
          <a:lstStyle/>
          <a:p>
            <a:r>
              <a:rPr lang="en-US" dirty="0" smtClean="0">
                <a:solidFill>
                  <a:schemeClr val="accent6">
                    <a:lumMod val="50000"/>
                  </a:schemeClr>
                </a:solidFill>
                <a:latin typeface="Impact" pitchFamily="34" charset="0"/>
              </a:rPr>
              <a:t>Priority</a:t>
            </a:r>
            <a:endParaRPr lang="en-US" dirty="0">
              <a:solidFill>
                <a:schemeClr val="accent6">
                  <a:lumMod val="50000"/>
                </a:schemeClr>
              </a:solidFill>
              <a:latin typeface="Impact" pitchFamily="34" charset="0"/>
            </a:endParaRPr>
          </a:p>
        </p:txBody>
      </p:sp>
      <p:cxnSp>
        <p:nvCxnSpPr>
          <p:cNvPr id="25" name="Straight Connector 24"/>
          <p:cNvCxnSpPr/>
          <p:nvPr/>
        </p:nvCxnSpPr>
        <p:spPr>
          <a:xfrm>
            <a:off x="7162800" y="3848100"/>
            <a:ext cx="399173"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3" idx="0"/>
          </p:cNvCxnSpPr>
          <p:nvPr/>
        </p:nvCxnSpPr>
        <p:spPr>
          <a:xfrm>
            <a:off x="7561973" y="3848100"/>
            <a:ext cx="0" cy="51106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24400" y="2455704"/>
            <a:ext cx="0" cy="199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8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21" grpId="0"/>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609600"/>
            <a:ext cx="7024744" cy="838200"/>
          </a:xfrm>
        </p:spPr>
        <p:txBody>
          <a:bodyPr/>
          <a:lstStyle/>
          <a:p>
            <a:r>
              <a:rPr lang="en-US" dirty="0" smtClean="0"/>
              <a:t>2 - Describe the </a:t>
            </a:r>
            <a:r>
              <a:rPr lang="en-US" b="1" dirty="0" smtClean="0"/>
              <a:t>interaction</a:t>
            </a:r>
            <a:endParaRPr lang="en-US" b="1" dirty="0"/>
          </a:p>
        </p:txBody>
      </p:sp>
      <p:sp>
        <p:nvSpPr>
          <p:cNvPr id="3" name="Content Placeholder 2"/>
          <p:cNvSpPr>
            <a:spLocks noGrp="1"/>
          </p:cNvSpPr>
          <p:nvPr>
            <p:ph idx="1"/>
          </p:nvPr>
        </p:nvSpPr>
        <p:spPr>
          <a:xfrm>
            <a:off x="1028700" y="1447800"/>
            <a:ext cx="7505700" cy="838200"/>
          </a:xfrm>
        </p:spPr>
        <p:txBody>
          <a:bodyPr/>
          <a:lstStyle/>
          <a:p>
            <a:r>
              <a:rPr lang="en-US" dirty="0" smtClean="0"/>
              <a:t>How will the user </a:t>
            </a:r>
            <a:r>
              <a:rPr lang="en-US" b="1" dirty="0" smtClean="0"/>
              <a:t>USE </a:t>
            </a:r>
            <a:r>
              <a:rPr lang="en-US" dirty="0" smtClean="0"/>
              <a:t>the system to accomplish the particular goal/task?</a:t>
            </a:r>
            <a:endParaRPr lang="en-US" dirty="0"/>
          </a:p>
        </p:txBody>
      </p:sp>
      <p:sp>
        <p:nvSpPr>
          <p:cNvPr id="4" name="Content Placeholder 2"/>
          <p:cNvSpPr txBox="1">
            <a:spLocks/>
          </p:cNvSpPr>
          <p:nvPr/>
        </p:nvSpPr>
        <p:spPr>
          <a:xfrm>
            <a:off x="538480" y="2209800"/>
            <a:ext cx="8072120" cy="4038600"/>
          </a:xfrm>
          <a:prstGeom prst="rect">
            <a:avLst/>
          </a:prstGeom>
          <a:ln>
            <a:solidFill>
              <a:schemeClr val="bg2">
                <a:lumMod val="50000"/>
              </a:schemeClr>
            </a:solidFill>
          </a:ln>
        </p:spPr>
        <p:txBody>
          <a:bodyPr vert="horz" lIns="91440" tIns="45720" rIns="91440" bIns="45720" rtlCol="0">
            <a:normAutofit fontScale="85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525780" indent="-457200">
              <a:lnSpc>
                <a:spcPct val="120000"/>
              </a:lnSpc>
              <a:buFont typeface="+mj-lt"/>
              <a:buAutoNum type="arabicPeriod"/>
            </a:pPr>
            <a:r>
              <a:rPr lang="en-US" dirty="0" smtClean="0">
                <a:latin typeface="Arial Rounded MT Bold" pitchFamily="34" charset="0"/>
              </a:rPr>
              <a:t>System displays the weekly schedule form with the relevant days/dates.</a:t>
            </a:r>
          </a:p>
          <a:p>
            <a:pPr marL="525780" indent="-457200">
              <a:lnSpc>
                <a:spcPct val="120000"/>
              </a:lnSpc>
              <a:buFont typeface="+mj-lt"/>
              <a:buAutoNum type="arabicPeriod"/>
            </a:pPr>
            <a:r>
              <a:rPr lang="en-US" dirty="0" smtClean="0">
                <a:latin typeface="Arial Rounded MT Bold" pitchFamily="34" charset="0"/>
              </a:rPr>
              <a:t>Teacher selects which classes to open for the week.</a:t>
            </a:r>
          </a:p>
          <a:p>
            <a:pPr marL="525780" indent="-457200">
              <a:lnSpc>
                <a:spcPct val="120000"/>
              </a:lnSpc>
              <a:buFont typeface="+mj-lt"/>
              <a:buAutoNum type="arabicPeriod"/>
            </a:pPr>
            <a:r>
              <a:rPr lang="en-US" dirty="0" smtClean="0">
                <a:latin typeface="Arial Rounded MT Bold" pitchFamily="34" charset="0"/>
              </a:rPr>
              <a:t>System validates the schedule’s compliance to company rules. </a:t>
            </a:r>
          </a:p>
          <a:p>
            <a:pPr marL="525780" indent="-457200">
              <a:lnSpc>
                <a:spcPct val="120000"/>
              </a:lnSpc>
              <a:buFont typeface="+mj-lt"/>
              <a:buAutoNum type="arabicPeriod"/>
            </a:pPr>
            <a:r>
              <a:rPr lang="en-US" dirty="0" smtClean="0">
                <a:latin typeface="Arial Rounded MT Bold" pitchFamily="34" charset="0"/>
              </a:rPr>
              <a:t>System displays a preview of the weekly schedule.</a:t>
            </a:r>
          </a:p>
          <a:p>
            <a:pPr marL="525780" indent="-457200">
              <a:lnSpc>
                <a:spcPct val="120000"/>
              </a:lnSpc>
              <a:buFont typeface="+mj-lt"/>
              <a:buAutoNum type="arabicPeriod"/>
            </a:pPr>
            <a:r>
              <a:rPr lang="en-US" dirty="0" smtClean="0">
                <a:latin typeface="Arial Rounded MT Bold" pitchFamily="34" charset="0"/>
              </a:rPr>
              <a:t>System asks if the schedule details are correct and final.</a:t>
            </a:r>
          </a:p>
          <a:p>
            <a:pPr marL="525780" indent="-457200">
              <a:lnSpc>
                <a:spcPct val="120000"/>
              </a:lnSpc>
              <a:buFont typeface="+mj-lt"/>
              <a:buAutoNum type="arabicPeriod"/>
            </a:pPr>
            <a:r>
              <a:rPr lang="en-US" dirty="0" smtClean="0">
                <a:latin typeface="Arial Rounded MT Bold" pitchFamily="34" charset="0"/>
              </a:rPr>
              <a:t>Teacher confirms that the submitted schedule is correct and final.</a:t>
            </a:r>
          </a:p>
          <a:p>
            <a:pPr marL="525780" indent="-457200">
              <a:lnSpc>
                <a:spcPct val="120000"/>
              </a:lnSpc>
              <a:buFont typeface="+mj-lt"/>
              <a:buAutoNum type="arabicPeriod"/>
            </a:pPr>
            <a:r>
              <a:rPr lang="en-US" dirty="0" smtClean="0">
                <a:latin typeface="Arial Rounded MT Bold" pitchFamily="34" charset="0"/>
              </a:rPr>
              <a:t>System informs the teacher that the weekly schedule has been updated.</a:t>
            </a:r>
            <a:endParaRPr lang="en-US" dirty="0"/>
          </a:p>
        </p:txBody>
      </p:sp>
    </p:spTree>
    <p:extLst>
      <p:ext uri="{BB962C8B-B14F-4D97-AF65-F5344CB8AC3E}">
        <p14:creationId xmlns:p14="http://schemas.microsoft.com/office/powerpoint/2010/main" val="169906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024744" cy="1143000"/>
          </a:xfrm>
        </p:spPr>
        <p:txBody>
          <a:bodyPr anchor="ctr"/>
          <a:lstStyle/>
          <a:p>
            <a:r>
              <a:rPr lang="en-US" dirty="0" smtClean="0"/>
              <a:t>2- Describe the </a:t>
            </a:r>
            <a:r>
              <a:rPr lang="en-US" b="1" dirty="0" smtClean="0"/>
              <a:t>interaction</a:t>
            </a:r>
            <a:endParaRPr lang="en-US" b="1" dirty="0"/>
          </a:p>
        </p:txBody>
      </p:sp>
      <p:sp>
        <p:nvSpPr>
          <p:cNvPr id="3" name="Content Placeholder 2"/>
          <p:cNvSpPr>
            <a:spLocks noGrp="1"/>
          </p:cNvSpPr>
          <p:nvPr>
            <p:ph idx="1"/>
          </p:nvPr>
        </p:nvSpPr>
        <p:spPr/>
        <p:txBody>
          <a:bodyPr/>
          <a:lstStyle/>
          <a:p>
            <a:r>
              <a:rPr lang="en-US" dirty="0" smtClean="0"/>
              <a:t>Provide a context for the interaction</a:t>
            </a:r>
          </a:p>
          <a:p>
            <a:pPr lvl="1"/>
            <a:r>
              <a:rPr lang="en-US" b="1" dirty="0" smtClean="0">
                <a:latin typeface="Arial Rounded MT Bold" pitchFamily="34" charset="0"/>
              </a:rPr>
              <a:t>Precondition:</a:t>
            </a:r>
            <a:r>
              <a:rPr lang="en-US" dirty="0" smtClean="0">
                <a:latin typeface="Arial Rounded MT Bold" pitchFamily="34" charset="0"/>
              </a:rPr>
              <a:t> Teacher is a registered user</a:t>
            </a:r>
            <a:r>
              <a:rPr lang="en-US" b="1" dirty="0" smtClean="0">
                <a:latin typeface="Arial Rounded MT Bold" pitchFamily="34" charset="0"/>
              </a:rPr>
              <a:t>.</a:t>
            </a:r>
            <a:endParaRPr lang="en-US" dirty="0" smtClean="0">
              <a:latin typeface="Arial Rounded MT Bold" pitchFamily="34" charset="0"/>
            </a:endParaRPr>
          </a:p>
          <a:p>
            <a:pPr marL="365760" lvl="1" indent="0">
              <a:buNone/>
            </a:pPr>
            <a:endParaRPr lang="en-US" dirty="0" smtClean="0">
              <a:latin typeface="Arial Rounded MT Bold" pitchFamily="34" charset="0"/>
            </a:endParaRPr>
          </a:p>
          <a:p>
            <a:r>
              <a:rPr lang="en-US" dirty="0" smtClean="0"/>
              <a:t>Provide a way to verify that the interaction has been completed.</a:t>
            </a:r>
          </a:p>
          <a:p>
            <a:pPr lvl="1"/>
            <a:r>
              <a:rPr lang="en-US" b="1" dirty="0" smtClean="0">
                <a:latin typeface="Arial Rounded MT Bold" pitchFamily="34" charset="0"/>
              </a:rPr>
              <a:t>Post-conditions: </a:t>
            </a:r>
            <a:r>
              <a:rPr lang="en-US" dirty="0" smtClean="0">
                <a:latin typeface="Arial Rounded MT Bold" pitchFamily="34" charset="0"/>
              </a:rPr>
              <a:t>System saves the schedule. Student can view the newly opened classes from that teacher. </a:t>
            </a:r>
            <a:endParaRPr lang="en-US" dirty="0">
              <a:latin typeface="Arial Rounded MT Bold" pitchFamily="34" charset="0"/>
            </a:endParaRPr>
          </a:p>
        </p:txBody>
      </p:sp>
    </p:spTree>
    <p:extLst>
      <p:ext uri="{BB962C8B-B14F-4D97-AF65-F5344CB8AC3E}">
        <p14:creationId xmlns:p14="http://schemas.microsoft.com/office/powerpoint/2010/main" val="155773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282" y="914400"/>
            <a:ext cx="7024744" cy="1143000"/>
          </a:xfrm>
        </p:spPr>
        <p:txBody>
          <a:bodyPr>
            <a:normAutofit fontScale="90000"/>
          </a:bodyPr>
          <a:lstStyle/>
          <a:p>
            <a:r>
              <a:rPr lang="en-US" dirty="0" smtClean="0"/>
              <a:t>3 - Define the </a:t>
            </a:r>
            <a:r>
              <a:rPr lang="en-US" b="1" dirty="0" smtClean="0"/>
              <a:t>Acceptance </a:t>
            </a:r>
            <a:r>
              <a:rPr lang="en-US" dirty="0" smtClean="0"/>
              <a:t>Criteria</a:t>
            </a:r>
            <a:endParaRPr lang="en-US" dirty="0"/>
          </a:p>
        </p:txBody>
      </p:sp>
      <p:sp>
        <p:nvSpPr>
          <p:cNvPr id="3" name="Content Placeholder 2"/>
          <p:cNvSpPr>
            <a:spLocks noGrp="1"/>
          </p:cNvSpPr>
          <p:nvPr>
            <p:ph idx="1"/>
          </p:nvPr>
        </p:nvSpPr>
        <p:spPr>
          <a:xfrm>
            <a:off x="1094592" y="2133600"/>
            <a:ext cx="7135008" cy="952948"/>
          </a:xfrm>
        </p:spPr>
        <p:txBody>
          <a:bodyPr/>
          <a:lstStyle/>
          <a:p>
            <a:r>
              <a:rPr lang="en-US" dirty="0" smtClean="0"/>
              <a:t>Think of alternatives or exceptions that must be checked.</a:t>
            </a:r>
            <a:endParaRPr lang="en-US" dirty="0"/>
          </a:p>
        </p:txBody>
      </p:sp>
      <p:sp>
        <p:nvSpPr>
          <p:cNvPr id="4" name="Content Placeholder 2"/>
          <p:cNvSpPr txBox="1">
            <a:spLocks/>
          </p:cNvSpPr>
          <p:nvPr/>
        </p:nvSpPr>
        <p:spPr>
          <a:xfrm>
            <a:off x="838200" y="3124200"/>
            <a:ext cx="7391400" cy="3200400"/>
          </a:xfrm>
          <a:prstGeom prst="rect">
            <a:avLst/>
          </a:prstGeom>
          <a:ln>
            <a:solidFill>
              <a:schemeClr val="bg2">
                <a:lumMod val="50000"/>
              </a:schemeClr>
            </a:solidFill>
          </a:ln>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buFont typeface="Segoe UI Symbol" pitchFamily="34" charset="0"/>
              <a:buChar char="✔"/>
            </a:pPr>
            <a:r>
              <a:rPr lang="en-US" sz="2000" dirty="0" smtClean="0">
                <a:latin typeface="Arial Rounded MT Bold" pitchFamily="34" charset="0"/>
              </a:rPr>
              <a:t>Test that schedule has a minimum of 50 classes.</a:t>
            </a:r>
          </a:p>
          <a:p>
            <a:pPr>
              <a:buFont typeface="Segoe UI Symbol" pitchFamily="34" charset="0"/>
              <a:buChar char="✔"/>
            </a:pPr>
            <a:r>
              <a:rPr lang="en-US" sz="2000" dirty="0" smtClean="0">
                <a:latin typeface="Arial Rounded MT Bold" pitchFamily="34" charset="0"/>
              </a:rPr>
              <a:t>Test that at least 30 classes were opened at peak times.</a:t>
            </a:r>
          </a:p>
          <a:p>
            <a:pPr>
              <a:buFont typeface="Segoe UI Symbol" pitchFamily="34" charset="0"/>
              <a:buChar char="✔"/>
            </a:pPr>
            <a:r>
              <a:rPr lang="en-US" sz="2000" dirty="0" smtClean="0">
                <a:latin typeface="Arial Rounded MT Bold" pitchFamily="34" charset="0"/>
              </a:rPr>
              <a:t>Test that the system shows the correct validation message and allows the teacher to fix the schedule.</a:t>
            </a:r>
          </a:p>
          <a:p>
            <a:pPr>
              <a:buFont typeface="Segoe UI Symbol" pitchFamily="34" charset="0"/>
              <a:buChar char="✔"/>
            </a:pPr>
            <a:r>
              <a:rPr lang="en-US" sz="2000" dirty="0" smtClean="0">
                <a:latin typeface="Arial Rounded MT Bold" pitchFamily="34" charset="0"/>
              </a:rPr>
              <a:t>Test that the schedule shows the correct dates/days for the week.</a:t>
            </a:r>
          </a:p>
          <a:p>
            <a:pPr>
              <a:buFont typeface="Segoe UI Symbol" pitchFamily="34" charset="0"/>
              <a:buChar char="✔"/>
            </a:pPr>
            <a:r>
              <a:rPr lang="en-US" sz="2000" dirty="0" smtClean="0">
                <a:latin typeface="Arial Rounded MT Bold" pitchFamily="34" charset="0"/>
              </a:rPr>
              <a:t>Test that schedule information is saved in the database.</a:t>
            </a:r>
          </a:p>
          <a:p>
            <a:pPr>
              <a:buFont typeface="Segoe UI Symbol" pitchFamily="34" charset="0"/>
              <a:buChar char="✔"/>
            </a:pPr>
            <a:r>
              <a:rPr lang="en-US" sz="2000" dirty="0" smtClean="0">
                <a:latin typeface="Arial Rounded MT Bold" pitchFamily="34" charset="0"/>
              </a:rPr>
              <a:t>Test that the updated schedule is viewed correctly by students.</a:t>
            </a:r>
          </a:p>
        </p:txBody>
      </p:sp>
    </p:spTree>
    <p:extLst>
      <p:ext uri="{BB962C8B-B14F-4D97-AF65-F5344CB8AC3E}">
        <p14:creationId xmlns:p14="http://schemas.microsoft.com/office/powerpoint/2010/main" val="519035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sample screens?</a:t>
            </a:r>
            <a:endParaRPr lang="en-US" dirty="0"/>
          </a:p>
        </p:txBody>
      </p:sp>
      <p:sp>
        <p:nvSpPr>
          <p:cNvPr id="3" name="Content Placeholder 2"/>
          <p:cNvSpPr>
            <a:spLocks noGrp="1"/>
          </p:cNvSpPr>
          <p:nvPr>
            <p:ph idx="1"/>
          </p:nvPr>
        </p:nvSpPr>
        <p:spPr/>
        <p:txBody>
          <a:bodyPr/>
          <a:lstStyle/>
          <a:p>
            <a:r>
              <a:rPr lang="en-US" sz="3200" b="1" dirty="0" smtClean="0">
                <a:solidFill>
                  <a:srgbClr val="0070C0"/>
                </a:solidFill>
              </a:rPr>
              <a:t>Interface design </a:t>
            </a:r>
            <a:r>
              <a:rPr lang="en-US" dirty="0" smtClean="0"/>
              <a:t>should be based on </a:t>
            </a:r>
            <a:r>
              <a:rPr lang="en-US" b="1" dirty="0" smtClean="0"/>
              <a:t>REQUIREMENTS. </a:t>
            </a:r>
          </a:p>
          <a:p>
            <a:pPr marL="68580" indent="0">
              <a:buNone/>
            </a:pPr>
            <a:endParaRPr lang="en-US" b="1" dirty="0" smtClean="0"/>
          </a:p>
          <a:p>
            <a:r>
              <a:rPr lang="en-US" dirty="0" smtClean="0"/>
              <a:t>Sample screens may shift the focus on </a:t>
            </a:r>
            <a:r>
              <a:rPr lang="en-US" sz="3600" b="1" dirty="0" smtClean="0">
                <a:solidFill>
                  <a:schemeClr val="bg1">
                    <a:lumMod val="65000"/>
                  </a:schemeClr>
                </a:solidFill>
              </a:rPr>
              <a:t>HOW</a:t>
            </a:r>
            <a:r>
              <a:rPr lang="en-US" dirty="0" smtClean="0"/>
              <a:t> instead of </a:t>
            </a:r>
            <a:r>
              <a:rPr lang="en-US" sz="3600" b="1" dirty="0" smtClean="0">
                <a:solidFill>
                  <a:schemeClr val="accent3"/>
                </a:solidFill>
              </a:rPr>
              <a:t>WHAT</a:t>
            </a:r>
            <a:r>
              <a:rPr lang="en-US" dirty="0" smtClean="0"/>
              <a:t> the software will do.</a:t>
            </a:r>
            <a:endParaRPr lang="en-US" dirty="0"/>
          </a:p>
        </p:txBody>
      </p:sp>
    </p:spTree>
    <p:extLst>
      <p:ext uri="{BB962C8B-B14F-4D97-AF65-F5344CB8AC3E}">
        <p14:creationId xmlns:p14="http://schemas.microsoft.com/office/powerpoint/2010/main" val="259083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for yourself:</a:t>
            </a:r>
            <a:endParaRPr lang="en-US" dirty="0"/>
          </a:p>
        </p:txBody>
      </p:sp>
      <p:sp>
        <p:nvSpPr>
          <p:cNvPr id="3" name="Content Placeholder 2"/>
          <p:cNvSpPr>
            <a:spLocks noGrp="1"/>
          </p:cNvSpPr>
          <p:nvPr>
            <p:ph idx="1"/>
          </p:nvPr>
        </p:nvSpPr>
        <p:spPr/>
        <p:txBody>
          <a:bodyPr/>
          <a:lstStyle/>
          <a:p>
            <a:r>
              <a:rPr lang="en-US" dirty="0" smtClean="0"/>
              <a:t>Write the specifications for the </a:t>
            </a:r>
            <a:r>
              <a:rPr lang="en-US" b="1" dirty="0" smtClean="0"/>
              <a:t>Student’s Reservation of Classes.</a:t>
            </a:r>
          </a:p>
          <a:p>
            <a:r>
              <a:rPr lang="en-US" dirty="0" smtClean="0"/>
              <a:t>Step 1: Start with the </a:t>
            </a:r>
            <a:r>
              <a:rPr lang="en-US" b="1" dirty="0" smtClean="0"/>
              <a:t>story</a:t>
            </a:r>
            <a:r>
              <a:rPr lang="en-US" dirty="0" smtClean="0"/>
              <a:t>.</a:t>
            </a:r>
          </a:p>
          <a:p>
            <a:r>
              <a:rPr lang="en-US" dirty="0" smtClean="0"/>
              <a:t>Step 2: Describe the </a:t>
            </a:r>
            <a:r>
              <a:rPr lang="en-US" b="1" dirty="0" smtClean="0"/>
              <a:t>interaction</a:t>
            </a:r>
            <a:r>
              <a:rPr lang="en-US" dirty="0" smtClean="0"/>
              <a:t>.</a:t>
            </a:r>
          </a:p>
          <a:p>
            <a:r>
              <a:rPr lang="en-US" dirty="0" smtClean="0"/>
              <a:t>Step 3: Define the </a:t>
            </a:r>
            <a:r>
              <a:rPr lang="en-US" b="1" dirty="0" smtClean="0"/>
              <a:t>acceptance</a:t>
            </a:r>
            <a:r>
              <a:rPr lang="en-US" dirty="0" smtClean="0"/>
              <a:t> </a:t>
            </a:r>
            <a:r>
              <a:rPr lang="en-US" b="1" dirty="0" smtClean="0"/>
              <a:t>criteria</a:t>
            </a:r>
            <a:r>
              <a:rPr lang="en-US" dirty="0" smtClean="0"/>
              <a:t>.</a:t>
            </a:r>
            <a:endParaRPr lang="en-US" dirty="0"/>
          </a:p>
        </p:txBody>
      </p:sp>
    </p:spTree>
    <p:extLst>
      <p:ext uri="{BB962C8B-B14F-4D97-AF65-F5344CB8AC3E}">
        <p14:creationId xmlns:p14="http://schemas.microsoft.com/office/powerpoint/2010/main" val="3059706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for yourself:</a:t>
            </a:r>
            <a:endParaRPr lang="en-US" dirty="0"/>
          </a:p>
        </p:txBody>
      </p:sp>
      <p:sp>
        <p:nvSpPr>
          <p:cNvPr id="3" name="Content Placeholder 2"/>
          <p:cNvSpPr>
            <a:spLocks noGrp="1"/>
          </p:cNvSpPr>
          <p:nvPr>
            <p:ph idx="1"/>
          </p:nvPr>
        </p:nvSpPr>
        <p:spPr>
          <a:xfrm>
            <a:off x="1043492" y="2323653"/>
            <a:ext cx="6777317" cy="1943548"/>
          </a:xfrm>
        </p:spPr>
        <p:txBody>
          <a:bodyPr/>
          <a:lstStyle/>
          <a:p>
            <a:r>
              <a:rPr lang="en-US" b="1" dirty="0"/>
              <a:t>CHALLENGE: </a:t>
            </a:r>
            <a:r>
              <a:rPr lang="en-US" dirty="0"/>
              <a:t>Use only </a:t>
            </a:r>
            <a:r>
              <a:rPr lang="en-US" dirty="0" smtClean="0"/>
              <a:t>1/2 </a:t>
            </a:r>
            <a:r>
              <a:rPr lang="en-US" dirty="0"/>
              <a:t>sheet.</a:t>
            </a:r>
          </a:p>
          <a:p>
            <a:pPr lvl="1"/>
            <a:r>
              <a:rPr lang="en-US" dirty="0"/>
              <a:t>Front Page : User story</a:t>
            </a:r>
          </a:p>
          <a:p>
            <a:pPr lvl="1"/>
            <a:r>
              <a:rPr lang="en-US" dirty="0"/>
              <a:t>Front Page : Interaction</a:t>
            </a:r>
          </a:p>
          <a:p>
            <a:pPr lvl="1"/>
            <a:r>
              <a:rPr lang="en-US" dirty="0"/>
              <a:t>Back Page : Acceptance Criteria</a:t>
            </a:r>
          </a:p>
        </p:txBody>
      </p:sp>
    </p:spTree>
    <p:extLst>
      <p:ext uri="{BB962C8B-B14F-4D97-AF65-F5344CB8AC3E}">
        <p14:creationId xmlns:p14="http://schemas.microsoft.com/office/powerpoint/2010/main" val="3763526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905000"/>
            <a:ext cx="5562600" cy="1143000"/>
          </a:xfrm>
        </p:spPr>
        <p:txBody>
          <a:bodyPr>
            <a:normAutofit fontScale="90000"/>
          </a:bodyPr>
          <a:lstStyle/>
          <a:p>
            <a:r>
              <a:rPr lang="en-US" sz="6600" dirty="0" smtClean="0">
                <a:solidFill>
                  <a:schemeClr val="accent6">
                    <a:lumMod val="50000"/>
                  </a:schemeClr>
                </a:solidFill>
              </a:rPr>
              <a:t>That wasn’t so hard was it? </a:t>
            </a:r>
            <a:r>
              <a:rPr lang="en-US" sz="6600" dirty="0" smtClean="0">
                <a:solidFill>
                  <a:schemeClr val="accent6">
                    <a:lumMod val="50000"/>
                  </a:schemeClr>
                </a:solidFill>
                <a:sym typeface="Wingdings" pitchFamily="2" charset="2"/>
              </a:rPr>
              <a:t></a:t>
            </a:r>
            <a:endParaRPr lang="en-US" sz="6600" dirty="0">
              <a:solidFill>
                <a:schemeClr val="accent6">
                  <a:lumMod val="50000"/>
                </a:schemeClr>
              </a:solidFill>
            </a:endParaRPr>
          </a:p>
        </p:txBody>
      </p:sp>
      <p:sp>
        <p:nvSpPr>
          <p:cNvPr id="5" name="Rectangle 4"/>
          <p:cNvSpPr/>
          <p:nvPr/>
        </p:nvSpPr>
        <p:spPr>
          <a:xfrm>
            <a:off x="1801789" y="4114800"/>
            <a:ext cx="6504012" cy="1754326"/>
          </a:xfrm>
          <a:prstGeom prst="rect">
            <a:avLst/>
          </a:prstGeom>
          <a:noFill/>
        </p:spPr>
        <p:txBody>
          <a:bodyPr wrap="square" lIns="91440" tIns="45720" rIns="91440" bIns="45720">
            <a:spAutoFit/>
          </a:bodyPr>
          <a:lstStyle/>
          <a:p>
            <a:pPr algn="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that’s the easy part &gt;.&lt;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4697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077200" cy="1332464"/>
          </a:xfrm>
        </p:spPr>
        <p:txBody>
          <a:bodyPr>
            <a:normAutofit/>
          </a:bodyPr>
          <a:lstStyle/>
          <a:p>
            <a:r>
              <a:rPr lang="en-US" dirty="0" smtClean="0"/>
              <a:t>Software Development Stages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3782432"/>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3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3479" y="1166674"/>
            <a:ext cx="7742825" cy="1754326"/>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Next Step: Verifying </a:t>
            </a:r>
          </a:p>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Requirements</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098" name="Picture 2" descr="http://notesfromthecouch.com/wp-content/uploads/2012/07/next-ste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99" y="3200400"/>
            <a:ext cx="410718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05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8474" y="2819400"/>
            <a:ext cx="6587061"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Ambiguity Problem</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6278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a:t>
            </a:r>
            <a:endParaRPr lang="en-US" dirty="0"/>
          </a:p>
        </p:txBody>
      </p:sp>
      <p:sp>
        <p:nvSpPr>
          <p:cNvPr id="3" name="Content Placeholder 2"/>
          <p:cNvSpPr>
            <a:spLocks noGrp="1"/>
          </p:cNvSpPr>
          <p:nvPr>
            <p:ph idx="1"/>
          </p:nvPr>
        </p:nvSpPr>
        <p:spPr>
          <a:xfrm>
            <a:off x="1043492" y="2323653"/>
            <a:ext cx="7414708" cy="571948"/>
          </a:xfrm>
        </p:spPr>
        <p:txBody>
          <a:bodyPr/>
          <a:lstStyle/>
          <a:p>
            <a:r>
              <a:rPr lang="en-US" dirty="0" smtClean="0"/>
              <a:t>How do you interpret this requirement:</a:t>
            </a:r>
          </a:p>
        </p:txBody>
      </p:sp>
      <p:sp>
        <p:nvSpPr>
          <p:cNvPr id="4" name="Rectangle 3"/>
          <p:cNvSpPr/>
          <p:nvPr/>
        </p:nvSpPr>
        <p:spPr>
          <a:xfrm>
            <a:off x="2286000" y="2895600"/>
            <a:ext cx="4572000" cy="646331"/>
          </a:xfrm>
          <a:prstGeom prst="rect">
            <a:avLst/>
          </a:prstGeom>
          <a:ln>
            <a:solidFill>
              <a:schemeClr val="bg2">
                <a:lumMod val="50000"/>
              </a:schemeClr>
            </a:solidFill>
          </a:ln>
        </p:spPr>
        <p:txBody>
          <a:bodyPr>
            <a:spAutoFit/>
          </a:bodyPr>
          <a:lstStyle/>
          <a:p>
            <a:pPr marL="68580" indent="0" algn="ctr">
              <a:buNone/>
            </a:pPr>
            <a:r>
              <a:rPr lang="en-US" dirty="0">
                <a:latin typeface="Arial Rounded MT Bold" pitchFamily="34" charset="0"/>
              </a:rPr>
              <a:t>User can view the weather for the next 24 hours.</a:t>
            </a:r>
          </a:p>
        </p:txBody>
      </p:sp>
      <p:sp>
        <p:nvSpPr>
          <p:cNvPr id="5" name="TextBox 4"/>
          <p:cNvSpPr txBox="1"/>
          <p:nvPr/>
        </p:nvSpPr>
        <p:spPr>
          <a:xfrm>
            <a:off x="1371600" y="3810000"/>
            <a:ext cx="2590800" cy="923330"/>
          </a:xfrm>
          <a:prstGeom prst="rect">
            <a:avLst/>
          </a:prstGeom>
          <a:noFill/>
        </p:spPr>
        <p:txBody>
          <a:bodyPr wrap="square" rtlCol="0">
            <a:spAutoFit/>
          </a:bodyPr>
          <a:lstStyle/>
          <a:p>
            <a:r>
              <a:rPr lang="en-US" dirty="0" smtClean="0">
                <a:latin typeface="Impact" pitchFamily="34" charset="0"/>
              </a:rPr>
              <a:t>Show the current weather for the next 24 hours </a:t>
            </a:r>
            <a:endParaRPr lang="en-US" dirty="0">
              <a:latin typeface="Impact" pitchFamily="34" charset="0"/>
            </a:endParaRPr>
          </a:p>
        </p:txBody>
      </p:sp>
      <p:sp>
        <p:nvSpPr>
          <p:cNvPr id="6" name="TextBox 5"/>
          <p:cNvSpPr txBox="1"/>
          <p:nvPr/>
        </p:nvSpPr>
        <p:spPr>
          <a:xfrm>
            <a:off x="5410200" y="3826630"/>
            <a:ext cx="2590800" cy="923330"/>
          </a:xfrm>
          <a:prstGeom prst="rect">
            <a:avLst/>
          </a:prstGeom>
          <a:noFill/>
        </p:spPr>
        <p:txBody>
          <a:bodyPr wrap="square" rtlCol="0">
            <a:spAutoFit/>
          </a:bodyPr>
          <a:lstStyle/>
          <a:p>
            <a:r>
              <a:rPr lang="en-US" dirty="0" smtClean="0">
                <a:latin typeface="Impact" pitchFamily="34" charset="0"/>
              </a:rPr>
              <a:t>Show the projected weather for the forthcoming 24 hours</a:t>
            </a:r>
            <a:endParaRPr lang="en-US" dirty="0">
              <a:latin typeface="Impact" pitchFamily="34" charset="0"/>
            </a:endParaRPr>
          </a:p>
        </p:txBody>
      </p:sp>
      <p:sp>
        <p:nvSpPr>
          <p:cNvPr id="7" name="TextBox 6"/>
          <p:cNvSpPr txBox="1"/>
          <p:nvPr/>
        </p:nvSpPr>
        <p:spPr>
          <a:xfrm>
            <a:off x="4191000" y="4114800"/>
            <a:ext cx="609600" cy="381000"/>
          </a:xfrm>
          <a:prstGeom prst="rect">
            <a:avLst/>
          </a:prstGeom>
          <a:noFill/>
        </p:spPr>
        <p:txBody>
          <a:bodyPr wrap="square" rtlCol="0">
            <a:spAutoFit/>
          </a:bodyPr>
          <a:lstStyle/>
          <a:p>
            <a:pPr algn="ctr"/>
            <a:r>
              <a:rPr lang="en-US" dirty="0" smtClean="0"/>
              <a:t>or</a:t>
            </a:r>
            <a:endParaRPr lang="en-US" dirty="0"/>
          </a:p>
        </p:txBody>
      </p:sp>
      <p:sp>
        <p:nvSpPr>
          <p:cNvPr id="8" name="Content Placeholder 2"/>
          <p:cNvSpPr txBox="1">
            <a:spLocks/>
          </p:cNvSpPr>
          <p:nvPr/>
        </p:nvSpPr>
        <p:spPr>
          <a:xfrm>
            <a:off x="990600" y="5105400"/>
            <a:ext cx="7414708" cy="800548"/>
          </a:xfrm>
          <a:prstGeom prst="rect">
            <a:avLst/>
          </a:prstGeom>
        </p:spPr>
        <p:txBody>
          <a:bodyPr vert="horz" lIns="91440" tIns="45720" rIns="91440" bIns="45720" rtlCol="0">
            <a:normAutofit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smtClean="0"/>
              <a:t>What can happen if the client and developers interpret this differently?</a:t>
            </a:r>
          </a:p>
        </p:txBody>
      </p:sp>
    </p:spTree>
    <p:extLst>
      <p:ext uri="{BB962C8B-B14F-4D97-AF65-F5344CB8AC3E}">
        <p14:creationId xmlns:p14="http://schemas.microsoft.com/office/powerpoint/2010/main" val="411546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Ambiguous (more like Vague)</a:t>
            </a:r>
            <a:endParaRPr lang="en-US" dirty="0"/>
          </a:p>
        </p:txBody>
      </p:sp>
      <p:sp>
        <p:nvSpPr>
          <p:cNvPr id="3" name="Content Placeholder 2"/>
          <p:cNvSpPr>
            <a:spLocks noGrp="1"/>
          </p:cNvSpPr>
          <p:nvPr>
            <p:ph idx="1"/>
          </p:nvPr>
        </p:nvSpPr>
        <p:spPr/>
        <p:txBody>
          <a:bodyPr/>
          <a:lstStyle/>
          <a:p>
            <a:r>
              <a:rPr lang="en-US" dirty="0" smtClean="0"/>
              <a:t>Example #2:</a:t>
            </a:r>
          </a:p>
          <a:p>
            <a:pPr marL="365760" lvl="1" indent="0">
              <a:buNone/>
            </a:pPr>
            <a:endParaRPr lang="en-US" dirty="0"/>
          </a:p>
        </p:txBody>
      </p:sp>
      <p:sp>
        <p:nvSpPr>
          <p:cNvPr id="4" name="Rectangle 3"/>
          <p:cNvSpPr/>
          <p:nvPr/>
        </p:nvSpPr>
        <p:spPr>
          <a:xfrm>
            <a:off x="1524000" y="2895599"/>
            <a:ext cx="6710680" cy="646331"/>
          </a:xfrm>
          <a:prstGeom prst="rect">
            <a:avLst/>
          </a:prstGeom>
          <a:ln>
            <a:solidFill>
              <a:schemeClr val="bg2">
                <a:lumMod val="50000"/>
              </a:schemeClr>
            </a:solidFill>
          </a:ln>
        </p:spPr>
        <p:txBody>
          <a:bodyPr wrap="square">
            <a:spAutoFit/>
          </a:bodyPr>
          <a:lstStyle/>
          <a:p>
            <a:pPr marL="68580" indent="0" algn="ctr">
              <a:buNone/>
            </a:pPr>
            <a:r>
              <a:rPr lang="en-US" dirty="0" smtClean="0">
                <a:latin typeface="Arial Rounded MT Bold" pitchFamily="34" charset="0"/>
              </a:rPr>
              <a:t>Shut off the pumps if the </a:t>
            </a:r>
            <a:r>
              <a:rPr lang="en-US" b="1" dirty="0" smtClean="0">
                <a:solidFill>
                  <a:schemeClr val="accent6">
                    <a:lumMod val="50000"/>
                  </a:schemeClr>
                </a:solidFill>
                <a:latin typeface="Arial Rounded MT Bold" pitchFamily="34" charset="0"/>
              </a:rPr>
              <a:t>water level </a:t>
            </a:r>
            <a:r>
              <a:rPr lang="en-US" dirty="0" smtClean="0">
                <a:latin typeface="Arial Rounded MT Bold" pitchFamily="34" charset="0"/>
              </a:rPr>
              <a:t>remains above 100 meters for 4 seconds.</a:t>
            </a:r>
            <a:endParaRPr lang="en-US" dirty="0">
              <a:latin typeface="Arial Rounded MT Bold" pitchFamily="34" charset="0"/>
            </a:endParaRPr>
          </a:p>
        </p:txBody>
      </p:sp>
      <p:sp>
        <p:nvSpPr>
          <p:cNvPr id="5" name="TextBox 4"/>
          <p:cNvSpPr txBox="1"/>
          <p:nvPr/>
        </p:nvSpPr>
        <p:spPr>
          <a:xfrm>
            <a:off x="1371600" y="3810000"/>
            <a:ext cx="2590800" cy="369332"/>
          </a:xfrm>
          <a:prstGeom prst="rect">
            <a:avLst/>
          </a:prstGeom>
          <a:noFill/>
        </p:spPr>
        <p:txBody>
          <a:bodyPr wrap="square" rtlCol="0">
            <a:spAutoFit/>
          </a:bodyPr>
          <a:lstStyle/>
          <a:p>
            <a:r>
              <a:rPr lang="en-US" dirty="0" smtClean="0">
                <a:latin typeface="Impact" pitchFamily="34" charset="0"/>
              </a:rPr>
              <a:t>Mean water level?</a:t>
            </a:r>
            <a:endParaRPr lang="en-US" dirty="0">
              <a:latin typeface="Impact" pitchFamily="34" charset="0"/>
            </a:endParaRPr>
          </a:p>
        </p:txBody>
      </p:sp>
      <p:sp>
        <p:nvSpPr>
          <p:cNvPr id="6" name="TextBox 5"/>
          <p:cNvSpPr txBox="1"/>
          <p:nvPr/>
        </p:nvSpPr>
        <p:spPr>
          <a:xfrm>
            <a:off x="1371600" y="4945460"/>
            <a:ext cx="2590800" cy="369332"/>
          </a:xfrm>
          <a:prstGeom prst="rect">
            <a:avLst/>
          </a:prstGeom>
          <a:noFill/>
        </p:spPr>
        <p:txBody>
          <a:bodyPr wrap="square" rtlCol="0">
            <a:spAutoFit/>
          </a:bodyPr>
          <a:lstStyle/>
          <a:p>
            <a:r>
              <a:rPr lang="en-US" dirty="0" smtClean="0">
                <a:latin typeface="Impact" pitchFamily="34" charset="0"/>
              </a:rPr>
              <a:t>Median water level?</a:t>
            </a:r>
            <a:endParaRPr lang="en-US" dirty="0">
              <a:latin typeface="Impact" pitchFamily="34" charset="0"/>
            </a:endParaRPr>
          </a:p>
        </p:txBody>
      </p:sp>
      <p:sp>
        <p:nvSpPr>
          <p:cNvPr id="7" name="TextBox 6"/>
          <p:cNvSpPr txBox="1"/>
          <p:nvPr/>
        </p:nvSpPr>
        <p:spPr>
          <a:xfrm>
            <a:off x="5486400" y="3733800"/>
            <a:ext cx="2590800" cy="646331"/>
          </a:xfrm>
          <a:prstGeom prst="rect">
            <a:avLst/>
          </a:prstGeom>
          <a:noFill/>
        </p:spPr>
        <p:txBody>
          <a:bodyPr wrap="square" rtlCol="0">
            <a:spAutoFit/>
          </a:bodyPr>
          <a:lstStyle/>
          <a:p>
            <a:r>
              <a:rPr lang="en-US" dirty="0" smtClean="0">
                <a:latin typeface="Impact" pitchFamily="34" charset="0"/>
              </a:rPr>
              <a:t>Root mean square water level?</a:t>
            </a:r>
            <a:endParaRPr lang="en-US" dirty="0">
              <a:latin typeface="Impact" pitchFamily="34" charset="0"/>
            </a:endParaRPr>
          </a:p>
        </p:txBody>
      </p:sp>
      <p:sp>
        <p:nvSpPr>
          <p:cNvPr id="8" name="TextBox 7"/>
          <p:cNvSpPr txBox="1"/>
          <p:nvPr/>
        </p:nvSpPr>
        <p:spPr>
          <a:xfrm>
            <a:off x="5435600" y="4914980"/>
            <a:ext cx="2590800" cy="369332"/>
          </a:xfrm>
          <a:prstGeom prst="rect">
            <a:avLst/>
          </a:prstGeom>
          <a:noFill/>
        </p:spPr>
        <p:txBody>
          <a:bodyPr wrap="square" rtlCol="0">
            <a:spAutoFit/>
          </a:bodyPr>
          <a:lstStyle/>
          <a:p>
            <a:r>
              <a:rPr lang="en-US" dirty="0" smtClean="0">
                <a:latin typeface="Impact" pitchFamily="34" charset="0"/>
              </a:rPr>
              <a:t>Minimum water level?</a:t>
            </a:r>
            <a:endParaRPr lang="en-US" dirty="0">
              <a:latin typeface="Impact" pitchFamily="34" charset="0"/>
            </a:endParaRPr>
          </a:p>
        </p:txBody>
      </p:sp>
      <p:sp>
        <p:nvSpPr>
          <p:cNvPr id="9" name="Freeform 8"/>
          <p:cNvSpPr/>
          <p:nvPr/>
        </p:nvSpPr>
        <p:spPr>
          <a:xfrm>
            <a:off x="5210838" y="4698611"/>
            <a:ext cx="2655666" cy="715169"/>
          </a:xfrm>
          <a:custGeom>
            <a:avLst/>
            <a:gdLst>
              <a:gd name="connsiteX0" fmla="*/ 2592042 w 2655666"/>
              <a:gd name="connsiteY0" fmla="*/ 218829 h 715169"/>
              <a:gd name="connsiteX1" fmla="*/ 1921482 w 2655666"/>
              <a:gd name="connsiteY1" fmla="*/ 56269 h 715169"/>
              <a:gd name="connsiteX2" fmla="*/ 184122 w 2655666"/>
              <a:gd name="connsiteY2" fmla="*/ 46109 h 715169"/>
              <a:gd name="connsiteX3" fmla="*/ 214602 w 2655666"/>
              <a:gd name="connsiteY3" fmla="*/ 625229 h 715169"/>
              <a:gd name="connsiteX4" fmla="*/ 1637002 w 2655666"/>
              <a:gd name="connsiteY4" fmla="*/ 706509 h 715169"/>
              <a:gd name="connsiteX5" fmla="*/ 2541242 w 2655666"/>
              <a:gd name="connsiteY5" fmla="*/ 554109 h 715169"/>
              <a:gd name="connsiteX6" fmla="*/ 2642842 w 2655666"/>
              <a:gd name="connsiteY6" fmla="*/ 228989 h 71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666" h="715169">
                <a:moveTo>
                  <a:pt x="2592042" y="218829"/>
                </a:moveTo>
                <a:cubicBezTo>
                  <a:pt x="2457422" y="151942"/>
                  <a:pt x="2322802" y="85056"/>
                  <a:pt x="1921482" y="56269"/>
                </a:cubicBezTo>
                <a:cubicBezTo>
                  <a:pt x="1520162" y="27482"/>
                  <a:pt x="468602" y="-48718"/>
                  <a:pt x="184122" y="46109"/>
                </a:cubicBezTo>
                <a:cubicBezTo>
                  <a:pt x="-100358" y="140936"/>
                  <a:pt x="-27545" y="515162"/>
                  <a:pt x="214602" y="625229"/>
                </a:cubicBezTo>
                <a:cubicBezTo>
                  <a:pt x="456749" y="735296"/>
                  <a:pt x="1249229" y="718362"/>
                  <a:pt x="1637002" y="706509"/>
                </a:cubicBezTo>
                <a:cubicBezTo>
                  <a:pt x="2024775" y="694656"/>
                  <a:pt x="2373602" y="633696"/>
                  <a:pt x="2541242" y="554109"/>
                </a:cubicBezTo>
                <a:cubicBezTo>
                  <a:pt x="2708882" y="474522"/>
                  <a:pt x="2642842" y="228989"/>
                  <a:pt x="2642842" y="2289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0" y="5486400"/>
            <a:ext cx="2362200" cy="646331"/>
          </a:xfrm>
          <a:prstGeom prst="rect">
            <a:avLst/>
          </a:prstGeom>
          <a:noFill/>
        </p:spPr>
        <p:txBody>
          <a:bodyPr wrap="square" rtlCol="0">
            <a:spAutoFit/>
          </a:bodyPr>
          <a:lstStyle/>
          <a:p>
            <a:r>
              <a:rPr lang="en-US" dirty="0" smtClean="0"/>
              <a:t>Software engineers assumed this!</a:t>
            </a:r>
            <a:endParaRPr lang="en-US" dirty="0"/>
          </a:p>
        </p:txBody>
      </p:sp>
      <p:sp>
        <p:nvSpPr>
          <p:cNvPr id="11" name="Rectangle 10"/>
          <p:cNvSpPr/>
          <p:nvPr/>
        </p:nvSpPr>
        <p:spPr>
          <a:xfrm>
            <a:off x="5435600" y="3733800"/>
            <a:ext cx="2799080" cy="646331"/>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3" name="Elbow Connector 12"/>
          <p:cNvCxnSpPr/>
          <p:nvPr/>
        </p:nvCxnSpPr>
        <p:spPr>
          <a:xfrm rot="10800000" flipV="1">
            <a:off x="5029200" y="4007365"/>
            <a:ext cx="304801"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6600" y="3810000"/>
            <a:ext cx="1752599" cy="646331"/>
          </a:xfrm>
          <a:prstGeom prst="rect">
            <a:avLst/>
          </a:prstGeom>
          <a:noFill/>
        </p:spPr>
        <p:txBody>
          <a:bodyPr wrap="square" rtlCol="0">
            <a:spAutoFit/>
          </a:bodyPr>
          <a:lstStyle/>
          <a:p>
            <a:pPr algn="r"/>
            <a:r>
              <a:rPr lang="en-US" dirty="0" smtClean="0"/>
              <a:t>Standard interpretation</a:t>
            </a:r>
            <a:endParaRPr lang="en-US" dirty="0"/>
          </a:p>
        </p:txBody>
      </p:sp>
    </p:spTree>
    <p:extLst>
      <p:ext uri="{BB962C8B-B14F-4D97-AF65-F5344CB8AC3E}">
        <p14:creationId xmlns:p14="http://schemas.microsoft.com/office/powerpoint/2010/main" val="309983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animBg="1"/>
      <p:bldP spid="10" grpId="0"/>
      <p:bldP spid="11"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a:t>
            </a:r>
            <a:endParaRPr lang="en-US" dirty="0"/>
          </a:p>
        </p:txBody>
      </p:sp>
      <p:sp>
        <p:nvSpPr>
          <p:cNvPr id="3" name="Content Placeholder 2"/>
          <p:cNvSpPr>
            <a:spLocks noGrp="1"/>
          </p:cNvSpPr>
          <p:nvPr>
            <p:ph idx="1"/>
          </p:nvPr>
        </p:nvSpPr>
        <p:spPr>
          <a:xfrm>
            <a:off x="762000" y="2323652"/>
            <a:ext cx="4267201" cy="3508977"/>
          </a:xfrm>
        </p:spPr>
        <p:txBody>
          <a:bodyPr>
            <a:normAutofit/>
          </a:bodyPr>
          <a:lstStyle/>
          <a:p>
            <a:r>
              <a:rPr lang="en-US" sz="3200" b="1" dirty="0" smtClean="0">
                <a:solidFill>
                  <a:srgbClr val="FF0000"/>
                </a:solidFill>
              </a:rPr>
              <a:t>Difficult </a:t>
            </a:r>
            <a:r>
              <a:rPr lang="en-US" sz="3200" dirty="0" smtClean="0">
                <a:solidFill>
                  <a:srgbClr val="FF0000"/>
                </a:solidFill>
              </a:rPr>
              <a:t>to detect </a:t>
            </a:r>
          </a:p>
          <a:p>
            <a:pPr marL="68580" indent="0">
              <a:buNone/>
            </a:pPr>
            <a:endParaRPr lang="en-US" sz="3200" dirty="0" smtClean="0">
              <a:solidFill>
                <a:srgbClr val="FF0000"/>
              </a:solidFill>
            </a:endParaRPr>
          </a:p>
          <a:p>
            <a:r>
              <a:rPr lang="en-US" sz="3200" dirty="0" smtClean="0">
                <a:solidFill>
                  <a:srgbClr val="FF0000"/>
                </a:solidFill>
              </a:rPr>
              <a:t>Requires special</a:t>
            </a:r>
            <a:r>
              <a:rPr lang="en-US" sz="3200" b="1" dirty="0" smtClean="0">
                <a:solidFill>
                  <a:srgbClr val="FF0000"/>
                </a:solidFill>
              </a:rPr>
              <a:t> DOMAIN </a:t>
            </a:r>
            <a:r>
              <a:rPr lang="en-US" sz="3200" dirty="0" smtClean="0">
                <a:solidFill>
                  <a:schemeClr val="tx1"/>
                </a:solidFill>
              </a:rPr>
              <a:t>understanding</a:t>
            </a:r>
            <a:r>
              <a:rPr lang="en-US" sz="3200" b="1" dirty="0" smtClean="0">
                <a:solidFill>
                  <a:schemeClr val="tx1"/>
                </a:solidFill>
              </a:rPr>
              <a:t> </a:t>
            </a:r>
            <a:r>
              <a:rPr lang="en-US" sz="3200" dirty="0" smtClean="0">
                <a:solidFill>
                  <a:schemeClr val="tx1"/>
                </a:solidFill>
              </a:rPr>
              <a:t>or knowledge</a:t>
            </a:r>
          </a:p>
        </p:txBody>
      </p:sp>
      <p:pic>
        <p:nvPicPr>
          <p:cNvPr id="1026" name="Picture 2" descr="http://www.askix.com/avav/images/optical_illusions/wom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990600"/>
            <a:ext cx="333375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6763" y="2819400"/>
            <a:ext cx="6710491" cy="2769989"/>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Low-Value Problem</a:t>
            </a:r>
          </a:p>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Aka</a:t>
            </a:r>
          </a:p>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Gold-Plating,</a:t>
            </a:r>
          </a:p>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Feature Creep</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40895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838200"/>
            <a:ext cx="7024744" cy="1143000"/>
          </a:xfrm>
        </p:spPr>
        <p:txBody>
          <a:bodyPr anchor="ctr"/>
          <a:lstStyle/>
          <a:p>
            <a:r>
              <a:rPr lang="en-US" dirty="0" smtClean="0"/>
              <a:t>Low-Value / Unnecessary</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1905000"/>
            <a:ext cx="3276600" cy="4343400"/>
          </a:xfrm>
        </p:spPr>
      </p:pic>
      <p:sp>
        <p:nvSpPr>
          <p:cNvPr id="8" name="Oval Callout 7"/>
          <p:cNvSpPr/>
          <p:nvPr/>
        </p:nvSpPr>
        <p:spPr>
          <a:xfrm>
            <a:off x="5181600" y="2362200"/>
            <a:ext cx="3352800" cy="1828800"/>
          </a:xfrm>
          <a:prstGeom prst="wedgeEllipseCallout">
            <a:avLst>
              <a:gd name="adj1" fmla="val -75235"/>
              <a:gd name="adj2" fmla="val -20833"/>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PH" sz="2000" b="1" dirty="0" smtClean="0">
                <a:solidFill>
                  <a:schemeClr val="bg1"/>
                </a:solidFill>
              </a:rPr>
              <a:t>I’ve thought of a neat feature! I’m sure the client will like this.</a:t>
            </a:r>
            <a:endParaRPr lang="en-PH" sz="2000" b="1" dirty="0">
              <a:solidFill>
                <a:schemeClr val="bg1"/>
              </a:solidFill>
            </a:endParaRPr>
          </a:p>
        </p:txBody>
      </p:sp>
      <p:sp>
        <p:nvSpPr>
          <p:cNvPr id="9" name="TextBox 8"/>
          <p:cNvSpPr txBox="1"/>
          <p:nvPr/>
        </p:nvSpPr>
        <p:spPr>
          <a:xfrm>
            <a:off x="5867400" y="4681498"/>
            <a:ext cx="1981200" cy="461665"/>
          </a:xfrm>
          <a:prstGeom prst="rect">
            <a:avLst/>
          </a:prstGeom>
          <a:noFill/>
        </p:spPr>
        <p:txBody>
          <a:bodyPr wrap="square" rtlCol="0">
            <a:spAutoFit/>
          </a:bodyPr>
          <a:lstStyle/>
          <a:p>
            <a:pPr algn="ctr"/>
            <a:r>
              <a:rPr lang="en-US" sz="2400" dirty="0" smtClean="0">
                <a:solidFill>
                  <a:srgbClr val="0070C0"/>
                </a:solidFill>
                <a:latin typeface="Impact" pitchFamily="34" charset="0"/>
              </a:rPr>
              <a:t>Unrequested!</a:t>
            </a:r>
            <a:endParaRPr lang="en-US" sz="2400" dirty="0">
              <a:solidFill>
                <a:srgbClr val="0070C0"/>
              </a:solidFill>
              <a:latin typeface="Impact" pitchFamily="34" charset="0"/>
            </a:endParaRPr>
          </a:p>
        </p:txBody>
      </p:sp>
      <p:cxnSp>
        <p:nvCxnSpPr>
          <p:cNvPr id="11" name="Straight Connector 10"/>
          <p:cNvCxnSpPr/>
          <p:nvPr/>
        </p:nvCxnSpPr>
        <p:spPr>
          <a:xfrm flipV="1">
            <a:off x="6736080" y="4255532"/>
            <a:ext cx="0" cy="45823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7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4953000"/>
            <a:ext cx="7262308" cy="879629"/>
          </a:xfrm>
        </p:spPr>
        <p:txBody>
          <a:bodyPr>
            <a:noAutofit/>
          </a:bodyPr>
          <a:lstStyle/>
          <a:p>
            <a:pPr marL="68580" indent="0">
              <a:buNone/>
            </a:pPr>
            <a:r>
              <a:rPr lang="en-PH" sz="2800" dirty="0" smtClean="0">
                <a:solidFill>
                  <a:schemeClr val="accent3"/>
                </a:solidFill>
              </a:rPr>
              <a:t>… Only to find out that the feature is </a:t>
            </a:r>
            <a:r>
              <a:rPr lang="en-PH" sz="2800" b="1" dirty="0" smtClean="0">
                <a:solidFill>
                  <a:schemeClr val="accent3"/>
                </a:solidFill>
              </a:rPr>
              <a:t>NOT BEING USED</a:t>
            </a:r>
            <a:r>
              <a:rPr lang="en-PH" sz="2800" dirty="0" smtClean="0">
                <a:solidFill>
                  <a:schemeClr val="accent3"/>
                </a:solidFill>
              </a:rPr>
              <a:t> at all.</a:t>
            </a:r>
            <a:endParaRPr lang="en-PH" sz="2800" dirty="0">
              <a:solidFill>
                <a:schemeClr val="accent3"/>
              </a:solidFill>
            </a:endParaRPr>
          </a:p>
        </p:txBody>
      </p:sp>
      <p:sp>
        <p:nvSpPr>
          <p:cNvPr id="4" name="Title 1"/>
          <p:cNvSpPr>
            <a:spLocks noGrp="1"/>
          </p:cNvSpPr>
          <p:nvPr>
            <p:ph type="title"/>
          </p:nvPr>
        </p:nvSpPr>
        <p:spPr>
          <a:xfrm>
            <a:off x="1066800" y="838200"/>
            <a:ext cx="7024744" cy="1143000"/>
          </a:xfrm>
        </p:spPr>
        <p:txBody>
          <a:bodyPr anchor="ctr"/>
          <a:lstStyle/>
          <a:p>
            <a:r>
              <a:rPr lang="en-US" dirty="0" smtClean="0"/>
              <a:t>Low-Value / Unnecessary</a:t>
            </a:r>
            <a:endParaRPr lang="en-US" dirty="0"/>
          </a:p>
        </p:txBody>
      </p:sp>
      <p:pic>
        <p:nvPicPr>
          <p:cNvPr id="2050" name="Picture 2" descr="http://blog.directcapital.com/wp-content/uploads/2011/05/man-on-computer-493668_69476274-604x2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57531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8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2323652"/>
            <a:ext cx="6777317" cy="1638747"/>
          </a:xfrm>
        </p:spPr>
        <p:txBody>
          <a:bodyPr>
            <a:normAutofit/>
          </a:bodyPr>
          <a:lstStyle/>
          <a:p>
            <a:pPr marL="68580" indent="0">
              <a:buNone/>
            </a:pPr>
            <a:r>
              <a:rPr lang="en-PH" dirty="0" smtClean="0"/>
              <a:t>Example #1:</a:t>
            </a:r>
          </a:p>
          <a:p>
            <a:pPr lvl="1"/>
            <a:r>
              <a:rPr lang="en-PH" sz="3200" b="1" dirty="0" smtClean="0"/>
              <a:t>Siri</a:t>
            </a:r>
            <a:r>
              <a:rPr lang="en-PH" sz="2400" dirty="0" smtClean="0"/>
              <a:t> – Apple users, how often do you use this feature?</a:t>
            </a:r>
            <a:endParaRPr lang="en-PH" sz="2400" dirty="0"/>
          </a:p>
        </p:txBody>
      </p:sp>
      <p:sp>
        <p:nvSpPr>
          <p:cNvPr id="4" name="Title 1"/>
          <p:cNvSpPr>
            <a:spLocks noGrp="1"/>
          </p:cNvSpPr>
          <p:nvPr>
            <p:ph type="title"/>
          </p:nvPr>
        </p:nvSpPr>
        <p:spPr/>
        <p:txBody>
          <a:bodyPr anchor="ctr"/>
          <a:lstStyle/>
          <a:p>
            <a:r>
              <a:rPr lang="en-US" dirty="0" smtClean="0"/>
              <a:t>Low-Value / Unnecessary</a:t>
            </a:r>
            <a:endParaRPr lang="en-US" dirty="0"/>
          </a:p>
        </p:txBody>
      </p:sp>
      <p:sp>
        <p:nvSpPr>
          <p:cNvPr id="5" name="AutoShape 2" descr="data:image/jpeg;base64,/9j/4AAQSkZJRgABAQAAAQABAAD/2wCEAAkGBxQSEhQSEhQUFRQVFBUVFBgUFRUUFRUUFBQWFxQYFBQYHCggGBwlGxUUITEhJSkrLi4uFx8zODMsNygtLisBCgoKDg0OFBAQFSwcFBwsLCwsLCssLCwtLCwsLCwsLCwsLCwsKywsLCwsLCwsLCwsLCwsKywsKywyLDcsLCwsLv/AABEIAOEA4QMBIgACEQEDEQH/xAAcAAABBQEBAQAAAAAAAAAAAAAAAwQFBgcCAQj/xABGEAABAwICBQgGBwcDBAMAAAABAAIDBBEFIQYHEjFBEyIyUWFxgZEjQlKhsdEUYnKCssHwJDNDY3OS4RUlUwhUosIWNPH/xAAYAQEBAQEBAAAAAAAAAAAAAAAAAQIDBP/EACURAQEAAgICAQMFAQAAAAAAAAABAhEDEiExQQQTIjIzQlFxFP/aAAwDAQACEQMRAD8A3FCEIBCEIBCEIBCEIBCaVOIMZvOfUFGT4w45NFvegnSUjJVsbvcFVa/GYohtVE7Wj6zwPcFXKjWnhsR5r3SH+Wwm/iroaP8A6mzgSe4LoV3Ux5+6Vksmu2P+HRzO6i5zfmmx10VB6NE23a4/NQbEa8cWvH3SvBicfE27wsii1zT351ELfVcfmpKn1zxbpaSZo4lpaR5b0Gpx1LXbnBKgrP6LWRhcxAc/k3H/AJGFlvvKz0Ukco2qeYOB3bLg8e/NBMoTAVEjek3aHW3f5JxBVtfuOfVxQLoQhAIQhAIQhAIQhAIQhAIQhAIQhAIQofGscZCLXG0gkKurbGLuKrdfjxdcNyH64qm6SaWsiaZJ32HqtB5zuwBZXj+mVTWEsivFEctlvSd9ojM9wV0NK0i1hU1NdtzNKPVZa1/rOVBxTTyvqso3cgzqj3n7xzTnRrVvLIBJORCw8X9M/ZZ81o2D4DSUwHJxB7vbl5x8G7gqMqwvQqqq3bexJITvc8kDzKumG6qXD97JEzsbd5/JaA2dzhYk26uA8AnMJTQrNJqwpxbamkd9kNb8QVKw6taPrl/ub8lYYCpCBNCpP1YUvB8o+80/kmVTqqYehO4faaD8LLRP1uXqyMcxLVfUNB2OTlHZcHyVVqMAlpH3DZYHj1m3b7wvo39da4mia8bL2hwPAgEeRRGK4NrArqewl2amMZc7myW7HDee9aBgGl1JX2APJzWzY/mvB+qfWXON6v6ea7ovQv8Aq9EntaVnGkeiM1Mbys2mjdJHc27Txag2kSPj389vX6w+aewTh4u0rG9GNO56WzJyaiDcD/FYO/1h3rTMPq4qhgnpXg3326+p7eBRU4hNaar2ua7Jw3j5J0gEIQgEIQgEIQgEIQgEIURj+KiFhAPOIQNdJcfbC2zc3FY/pdpcILlx25XdFt8m9rs8gldOdJeQbtE7Ur77Derfzj2LN8DwebEZzn9aSR2TWNG8k/ALXoeUVHU4lPxe89eTWtvxO5oF1qWjuAU9CBbZmn4vIvGw9TBxPaUnS8nTR8hTCzPXeenIeJJ4DsSkMiaE99ILzdxJKXjcoqB6fxOVVJwOT+FyioXqQp3oiVgKkqdZtj+sKKnfyFPG6qqPZjsWNP13KLOkeNvzBo4AfVO05w7yAQoNpQsdp9L8ahzkbS1LBvEe019uNrgK7aI6eQV3oyHQVA3xSWBJ47BvzlkWz9ZIQhALl7QQQQCDvBz8wukfrtQZ7pZq/B2pqOzXb3Rnou+zlkVQ8IxKajmL4rseDaWJ9w11uBH5rflVtMtD2VjdtlmVDRzXbg7sf196IXwLGoq+LbYdmVnSabbTHfm02U1R1RJ2H5OHke0LCKKrmpKgkXjniNnNO546j1g9a2DA8WjroRKzmyN6Q4sd1HsNkVY0JrRVO0LHJwyITpAIQhAIQhAIQhA3rakRtLj4LNNL8bbDG+eU5Nvsj2ncAFbMcq9t2yNw/RXz5rJx41VTyDD6KE7OW5z/AFj+XgrBCwxT4lVdb3nLqa0fAALT2UbKaEU0PRGcjuMj+JJ6upGhej30On23D08w8WRG1h3ki6ezQKwQ5FkpHIlZ4U1IsqqTp5VIwSKBikUhTTqidheq3p5j0jAyjpyRNPvPsM4nsJU5TyKhULzLiNZO7Pk7RsvwyAy/tV0iZwXDmUrNiPpHN7zm57uOakA9NA9dtet9A7a9N8QpGyWffZkZzmPGRBGYuV616r2nGMGKHk2HnyZdzRvPw81Omxs2guPmqgtIfTRWa/qd1OHerJ+uxYvqbxUmoa3/AJIiD4Zj4LaVyyx63QEfrtQvFkeoQhEU/WDokKyPlYhaojBLTu2xxa7yyWaaL4++lm5QAix2J4zvIGRy6xvC3tZLrX0c5B4r4RzXG1QBwJsGv/I+CDRmVDZGMqITcEXy4t4jvClYZA4AjcVl2q/SAA/RXHmv50R6nby3xWiUp5N+x6rs29nWEVIIQhAIQhAJriU+wwnich3lOlC4tJtPDeDRc95QUHWJjv0Oke8H0j+ZH13IzP661l2rLAfpFQHvF2R+keTxIPNHifgn2uDFOXrm07TzYBY/bcA4+4gK+aAYRyFEw2s6Y7bu7c0e4nxWhKVA2iSmskSk3RpF0X67FpULNTqNngVjkjTOop/8oK05tktDMndVTKMeC0rcgsFJOqXgr7TVv9dTtLUqs4TJ6Ss7Zl2xw/LEWFsqUbIoxsqVbMvT9pdJLlQBc7hme4LLtIcQNRO9/qjJv2QrTpViWxDsDpSZdzeKouyp9vTNalqXd+2wD+W/8K+g/wBf/q+edTJ/b4B/Lf8AhX0MvD9RjrNa9QvF6uDIQhCKEhXUbJo3xSC7HtLSO9LoCD5zfTvoauSmJIdC8OiPW292EfBbnQVwqqaOdm8gO7nDpD8ln+vHCdnkK9gza4RS9rXEbJPcfinmqTFr8pTk5Ecozw6Q990RplNLtNDhxCVTDDzsuezqNx3FP0UIQhB4Sq7NKAySZxsOc434BuX5KcrX7LHHsVJ1k1PIYTUO4mMM8XZKwYFhDHV1aXm+1NNfwJv8F9FfRw0Bo3NAaO5osPgse1L4bt1bXH+HG5/jkB+a28xKwRj4ki6JSroUi6JUREkKbyQqafD803kgWoqAqKcfrrUPWUqtktMsa1pSvZWbLXuA2G5BxA3DqXWXU2LBKCw9ijcBonOFQ4C4MpJ7ApDRmmL6KJxJJIdmc/Wcn2h0JvMB0Q87V+q69k1Me3y6cc7WG8eGucTyQ2rDNdxYcXbIjuX8R1K701CHZ05DRbnZb06jwtrrNp7MmG9xF++/Ws/9DWeGmP4phhke5rgeUB2Q1M5MB2CWygh1shbetlmwaIAsdY1ZN9ux6XA9VrKLrMOawn6TZ8h6JAy7FqfUS/DeHHKgdWVEY8QguLcx48Nlbo5wG8gd5tdZFooxzcThDiL2fa3Vs5J5r22zFSNY9zLzEHZcW35p6l5fqJ35Jr5jjyzWWmotcDuIPcbrpZrqXpXRx1Ac9z7uaRtOLrZDdcrSl5cset05hCELKBCEIIfTHChVUVRAc9qN2z9pvOb7wFhmrTFTFUQlxtsv5N/cTsuX0WF8y4jTfRcTq4RkGzFze4m496D6NmOzJG7r5p+IUioSKflKaKUcWxv8MiVMsNwD2IrpCEIGOMi8RA42CzvX9PbDgz252D+03Wj4gOgOt7fisq/6hT+yUo66g/gQNNRdIP2h9sw1jfO5Wr8ks61Gs9BUH67B/wCK06yuyGboUmYE/sjZV2Ix8CSfTqXLAuOSCsog5KVYTrfh/bwP5bfgF9IGALBNcdP/ALoB/KZ+ELtxXtlIvtPaE0d6CHud+NyQ0YiPKz52Aebjrz3K5au8PDsOh+/+NyquDQgVVRnYtldYdee5emZbmc/p14vGUXShjMmbLssM8t6kqY8pZjLscPWt1b7dabU45X956KwyF7XT5rzIAx4MbRufe17LyVvO+Teoy9Ebl9+nbj13UHiY5K7X3kJGTrblYpHkDkrEx3tyl1FV/ow5sY5QEZuveyuLfHlqqroywtxSEE3yf+FPdeLrMo/6x/CUw0eYG4pFZ1xZ+f3SldfE3oqTP+MfwuXoy/dw/wAcOT9aX1RS3ZUfab8AtDust1J1F46jP12/hC0zlAvNzz8652eS10XSPKIMi4IWui6R5VHKIFrr591sQCPGdoZCSJrj2nO63zlVhuu8/wC40x64iPIhBqWiEm3hsf8ASczyFlZ6I3Y3uHwVR1am+HxDtcPerXh37tvcEDlCEIGeJGwaep7T71l3/UBHejp3ezUZ+LbLTscaeRdbeM1QteFNt4Y9wz5OSN/htZ+5Aw1HSeiqW9TmHzH+Fpt1j2pCrtLNH7cYd4tNvzWvXQd3RdcXRdB3dF1xdeXQd3WI63Kf/c2O9qEW8LBbVdZ1rcw0u+j1IHQJY89Qda1/Fd+C6ziz2ntWs16FjfYc9p/vcfzVJDRHX1LXdLlSW/ezHxUrq3xQMkfTuNhJZ0f2h0h8EvrDwV22KyIXIAElt+XRd5ZeC9OPjkyxv8m8MtZbTMEof/8AZs0gc2xUhypIAnAEXqm+/quqVgmOMcLzHbNrDsVgZWbIa6Yh0Z3N326lyywsuq9OWG/MSb5Ts7IA+j333zsouum2WuFPYstziTu67LyWsOyXAjkb9DjZVTSTSBrQeROyDls8Se5XDC5XUJj180ywyoArw5m5rXE95Fkw1xYntsp233PLvIEJtgkuy5z3dJ36sqjppinL1FgbtjGyO/1reK9PNrGyvJnlu2tK1LVBEM7judIAPBoWmtrVmmgEBgpI2nIv55+9n8CrZHVLz8mO/LKxirXbalQDKpLNqF57BNCpXonUQKhdCdZEty6xTXNPtYjAOqP42+S1kTrDtYlVyuKu+o0M8rqUbXq5ds4fFf6x96t2HD0be4KoaNs2KCJu48iD4lquVG2zGj6o+ClCyEIUCVWzaY4diqelFF9Jw2eLeXQkDtc0fMK4lQkDbF8Z3Am32XZn3koMF1T4lyVVAScnAxu8bfmF9AEr5xxWidRV88Qy2JeUj+ybOHxW/YRXieCOYG4ewHx4++6IkNpG0ktpG0gV2l4Sk9pG0ilNpM8UomzxPif0Xi3ceBS+0vCVuXQxnEKKSnk2SS2SN12OHG2YIWh6KaVR1rCx9mztFpIzxHtMHEFPcewSOqbZ2Tx0XfNZdjuj00Dw7nMe082Rlx7wvZLjyTV8VVzxvQcOcZKV4jdvLT0T8lAmixCE5wukA9k7Q9yZYfrIq6fm1UXLtHrs5r7do3FTketmic3niaM9Toyfe2612znizcameWPqoWojrX3u3kh9Y2/8d6iqnDdm5Li9/Wf/AFCfYzrHpD0BK8/Z2fiqNjGmMs12xt5NpyyzcR38F0nNMZ6TLO33XuM4ryV2MPPNwbHo/wCVHaN4YZ5Q53QBu4njY7kthGjUs3pJAWs33cCHO+zf4q000LYxstFgNy4W5cmXbL1De1rpanIAbtw7An8dQqxTzqShqFM8kTzJ0u2f9d6h4p04ZKvPRKtnSjZ1FNlSolWUSX0iwudwBJWF08hqsQe/M8pLYdxdZaXphi3IUkr75uGw3tLssvAkqlaqMP26kPO5l3nv4e9SjdKdmUcY62DwFrq3NFgFV8DZtyg8Gi/if8K0qUCEIUAorEmbMjX8Hc13/r71KpvX0/KMLfLvQY1rnwgtfDWtGX7qW3m0n4KR1U4xtRPpnHNh22drHbwO4/FXDFKBtXTvgkHSBa7scOPZ/lYfhdRJQVXOvtwP2Xj2mcfMWKI33aRtJrR1bZWNkYbteAQR2pa6BS6LpO6NpUKXRdJ3RtIO7riVgcLOAcDwIuvLoutyqga/Q+mlzDSw/V3eW5Z7pZo/DTS8lfaJaHZgbiSPyWwXWR60JLYg3+g38Tl2w5bL7JUZgGiMNUHue5zQxwFmgZ3vxPcp6m0VpYDdkQc7g5/OI7r5Be6uzeOf7bPgVO1LV1+5tb5QdXHdQ9RCrFMxRtTEsZZiIabJ1FKkpo7JIOXG0S0U6dxzKFjlTqOZYEyyZKNkUVHMksVxZtPE6UncOaOsnIBEVXWVinKSspmnJmbvtHd5C/mrtq6w3kKcPIs6Sx7dngsz0YoHVtXtPzu7aeey/wCgt0wik5R7I2jLIZcGhQXLRqn2Y9o73Z+HBTC4hjDQAOAXayBCEIBCEIITEYuTk2/Ufk7sdwP67FnOtHRsutWRN5zRaUDiwet4LXKmAPaWncVXzHbahkzytn6zP1kgy7VzpIInfRpHejkN4ifVebc3uK0+6yLTbRc0km2y/IPN2kfw377fIqzaDaViYCnnNpmjmOP8Ro/NVF3ui6Tui6BS6LpO6LoFNpQsmltE0lpqIwQSCLnIg2I3KVJWTjV9O98r3RN58kjhcjc55IVGgf8AzGh/7mLzPyWYaxsVinrWvhkbI0QtBLd1w52Scz6t5+ETf7gmT9XVY3oxN/uCsof6AY1BCycTStYS9pG0d9gVPT6TUn/cR+ZWe1ermvJvybf7wmx1cV3/ABt/vCvaq0OHF4JXbMcrXO6hvXszFUdFNEqmlqBJM1obsuFw4HMjqVzkCb2ImeNMZGKYmYo+aNRTQFKMkSbwuAVEP2S2zO4b1RNJsWdUyiNmbGmzQPWceKcaSY5e8MZ7HkfAKT0IwDZtPKM/UB4b8ygs+huECmhAI9I7N3yWu6I4ZsM5Rw5zt3YFVtEMHM7w9w5jT5rSmNsLBSjpCEKAQhCAQhCATHE6LlBcZPbm0/l3J8hBU6mBk7HRStG6z2n4j5rIdKtGpKOS7drk73jkG9h4Angt4xTDtvnsOy8bj1jqPYoWaJsrXRytHU5rs/EdYRFH0Q00EloKohsu5jzk2Tqv1OV1us20s0HdFd8IL49+yOkztGeYTHANM5qW0c4M0PtfxGeHrBUavdF1H4XisVSwPheHjs3jvBzCeXQKXRdJ3Xt0Hd1xIV5dcSFA1nUbMn05TCZaUylTSRPJU0kQNpAmUzU+cFE4xicUDbyOAPBozJ8AoEZhvuqjj2PXvHCexzh8B803xPGpap3JxNIaTYNbmXd5U/o9oiI7ST2c/eG8G954lBH6LaOFxE0wy3tad5PWVp2jmDuqJA1os0bzwAXGA4FJUvAaLN4m2VlrWDYSynYGMHeeJKnoLYdQthYGNFgAnSEKAQhCAQhCAQhCAQhCATLEMObKL7nDc4bwnqEFXmDozsyi3U71T39SrOkOhsVRd7PRyHiBzT3haXNEHCzhcKEqcHczOI3HsO3eB4IMJxHR6qon7bNuMg5PjzYe8bvNSeF6xZoubVxbYHrx7/Fn+Vqkjx0XjZPU8ZHuO4qBxbQ2nmuQ3YceLPkqhHCtLqSotyczQfZfzCPB1lNNdfdY9yzjFdWT98ZY/qvzXKvyaOV9MfRuqGW9klzUG0XSchWODSTFIsjLtf1GldHTrEhvEJ+5/lBqkzkylWYy6b4ieEQ7mf5TSTGsTmyD3Z+w0/krsaZO8N3kDtOXxVdxXSimhveQOPUznZ94yVTj0Tr6g3fynfIdke9TGHas7ZzyAdjecfNFQmJ6bSy3bAzYB3HpO8OpJ4XohU1R5SYljTmXPvtHuG9aVhujtPT/ALuMX9pwu7z4KaosKkmPMaT27h5oKphOj8VMLRt53FxzcfkrbgOij5yHPBazt3lWvB9FWR2dJznb7cAVY2NAFgpsN8PoGQsDGAABOkIUAhCEAhCEAhCEAhCEAhCEAhCEAhCECU9M14s4A96i5cDA/duLeze3yKmUIK1LRzN3sDhw2Tn43TZ0ljZzXjvabedrK3LksB3gIKc/kXZExnsOzfyXH+mwn+HGfugq3uo2HexvkFx/p8fsN8kRT5MPhb6kY+6AkuZubs36m2v5BXUYfH7DfIJRtIwbmt8grtVGbTPf0WPPe0j3lO6fRuV/SsweZ+SuYaBwXqbEHR6MxMzdzz27r9gUzHEGiwAA7F2hQCEIQCEIQCEIQCEIQCEIQCEIQCEIQCEIQCEIQCEIQCEIQCEIQCEIQCEIQCEIQCEIQCEIQCEIQCEIQCEI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6" name="AutoShape 4" descr="data:image/jpeg;base64,/9j/4AAQSkZJRgABAQAAAQABAAD/2wCEAAkGBxQSEhQSEhQUFRQVFBUVFBgUFRUUFRUUFBQWFxQYFBQYHCggGBwlGxUUITEhJSkrLi4uFx8zODMsNygtLisBCgoKDg0OFBAQFSwcFBwsLCwsLCssLCwtLCwsLCwsLCwsLCwsKywsLCwsLCwsLCwsLCwsKywsKywyLDcsLCwsLv/AABEIAOEA4QMBIgACEQEDEQH/xAAcAAABBQEBAQAAAAAAAAAAAAAAAwQFBgcCAQj/xABGEAABAwICBQgGBwcDBAMAAAABAAIDBBEFIQYHEjFBEyIyUWFxgZEjQlKhsdEUYnKCssHwJDNDY3OS4RUlUwhUosIWNPH/xAAYAQEBAQEBAAAAAAAAAAAAAAAAAQIDBP/EACURAQEAAgICAQMFAQAAAAAAAAABAhEDEiExQQQTIjIzQlFxFP/aAAwDAQACEQMRAD8A3FCEIBCEIBCEIBCEIBCaVOIMZvOfUFGT4w45NFvegnSUjJVsbvcFVa/GYohtVE7Wj6zwPcFXKjWnhsR5r3SH+Wwm/iroaP8A6mzgSe4LoV3Ux5+6Vksmu2P+HRzO6i5zfmmx10VB6NE23a4/NQbEa8cWvH3SvBicfE27wsii1zT351ELfVcfmpKn1zxbpaSZo4lpaR5b0Gpx1LXbnBKgrP6LWRhcxAc/k3H/AJGFlvvKz0Ukco2qeYOB3bLg8e/NBMoTAVEjek3aHW3f5JxBVtfuOfVxQLoQhAIQhAIQhAIQhAIQhAIQhAIQhAIQofGscZCLXG0gkKurbGLuKrdfjxdcNyH64qm6SaWsiaZJ32HqtB5zuwBZXj+mVTWEsivFEctlvSd9ojM9wV0NK0i1hU1NdtzNKPVZa1/rOVBxTTyvqso3cgzqj3n7xzTnRrVvLIBJORCw8X9M/ZZ81o2D4DSUwHJxB7vbl5x8G7gqMqwvQqqq3bexJITvc8kDzKumG6qXD97JEzsbd5/JaA2dzhYk26uA8AnMJTQrNJqwpxbamkd9kNb8QVKw6taPrl/ub8lYYCpCBNCpP1YUvB8o+80/kmVTqqYehO4faaD8LLRP1uXqyMcxLVfUNB2OTlHZcHyVVqMAlpH3DZYHj1m3b7wvo39da4mia8bL2hwPAgEeRRGK4NrArqewl2amMZc7myW7HDee9aBgGl1JX2APJzWzY/mvB+qfWXON6v6ea7ovQv8Aq9EntaVnGkeiM1Mbys2mjdJHc27Txag2kSPj389vX6w+aewTh4u0rG9GNO56WzJyaiDcD/FYO/1h3rTMPq4qhgnpXg3326+p7eBRU4hNaar2ua7Jw3j5J0gEIQgEIQgEIQgEIQgEIURj+KiFhAPOIQNdJcfbC2zc3FY/pdpcILlx25XdFt8m9rs8gldOdJeQbtE7Ur77Derfzj2LN8DwebEZzn9aSR2TWNG8k/ALXoeUVHU4lPxe89eTWtvxO5oF1qWjuAU9CBbZmn4vIvGw9TBxPaUnS8nTR8hTCzPXeenIeJJ4DsSkMiaE99ILzdxJKXjcoqB6fxOVVJwOT+FyioXqQp3oiVgKkqdZtj+sKKnfyFPG6qqPZjsWNP13KLOkeNvzBo4AfVO05w7yAQoNpQsdp9L8ahzkbS1LBvEe019uNrgK7aI6eQV3oyHQVA3xSWBJ47BvzlkWz9ZIQhALl7QQQQCDvBz8wukfrtQZ7pZq/B2pqOzXb3Rnou+zlkVQ8IxKajmL4rseDaWJ9w11uBH5rflVtMtD2VjdtlmVDRzXbg7sf196IXwLGoq+LbYdmVnSabbTHfm02U1R1RJ2H5OHke0LCKKrmpKgkXjniNnNO546j1g9a2DA8WjroRKzmyN6Q4sd1HsNkVY0JrRVO0LHJwyITpAIQhAIQhAIQhA3rakRtLj4LNNL8bbDG+eU5Nvsj2ncAFbMcq9t2yNw/RXz5rJx41VTyDD6KE7OW5z/AFj+XgrBCwxT4lVdb3nLqa0fAALT2UbKaEU0PRGcjuMj+JJ6upGhej30On23D08w8WRG1h3ki6ezQKwQ5FkpHIlZ4U1IsqqTp5VIwSKBikUhTTqidheq3p5j0jAyjpyRNPvPsM4nsJU5TyKhULzLiNZO7Pk7RsvwyAy/tV0iZwXDmUrNiPpHN7zm57uOakA9NA9dtet9A7a9N8QpGyWffZkZzmPGRBGYuV616r2nGMGKHk2HnyZdzRvPw81Omxs2guPmqgtIfTRWa/qd1OHerJ+uxYvqbxUmoa3/AJIiD4Zj4LaVyyx63QEfrtQvFkeoQhEU/WDokKyPlYhaojBLTu2xxa7yyWaaL4++lm5QAix2J4zvIGRy6xvC3tZLrX0c5B4r4RzXG1QBwJsGv/I+CDRmVDZGMqITcEXy4t4jvClYZA4AjcVl2q/SAA/RXHmv50R6nby3xWiUp5N+x6rs29nWEVIIQhAIQhAJriU+wwnich3lOlC4tJtPDeDRc95QUHWJjv0Oke8H0j+ZH13IzP661l2rLAfpFQHvF2R+keTxIPNHifgn2uDFOXrm07TzYBY/bcA4+4gK+aAYRyFEw2s6Y7bu7c0e4nxWhKVA2iSmskSk3RpF0X67FpULNTqNngVjkjTOop/8oK05tktDMndVTKMeC0rcgsFJOqXgr7TVv9dTtLUqs4TJ6Ss7Zl2xw/LEWFsqUbIoxsqVbMvT9pdJLlQBc7hme4LLtIcQNRO9/qjJv2QrTpViWxDsDpSZdzeKouyp9vTNalqXd+2wD+W/8K+g/wBf/q+edTJ/b4B/Lf8AhX0MvD9RjrNa9QvF6uDIQhCKEhXUbJo3xSC7HtLSO9LoCD5zfTvoauSmJIdC8OiPW292EfBbnQVwqqaOdm8gO7nDpD8ln+vHCdnkK9gza4RS9rXEbJPcfinmqTFr8pTk5Ecozw6Q990RplNLtNDhxCVTDDzsuezqNx3FP0UIQhB4Sq7NKAySZxsOc434BuX5KcrX7LHHsVJ1k1PIYTUO4mMM8XZKwYFhDHV1aXm+1NNfwJv8F9FfRw0Bo3NAaO5osPgse1L4bt1bXH+HG5/jkB+a28xKwRj4ki6JSroUi6JUREkKbyQqafD803kgWoqAqKcfrrUPWUqtktMsa1pSvZWbLXuA2G5BxA3DqXWXU2LBKCw9ijcBonOFQ4C4MpJ7ApDRmmL6KJxJJIdmc/Wcn2h0JvMB0Q87V+q69k1Me3y6cc7WG8eGucTyQ2rDNdxYcXbIjuX8R1K701CHZ05DRbnZb06jwtrrNp7MmG9xF++/Ws/9DWeGmP4phhke5rgeUB2Q1M5MB2CWygh1shbetlmwaIAsdY1ZN9ux6XA9VrKLrMOawn6TZ8h6JAy7FqfUS/DeHHKgdWVEY8QguLcx48Nlbo5wG8gd5tdZFooxzcThDiL2fa3Vs5J5r22zFSNY9zLzEHZcW35p6l5fqJ35Jr5jjyzWWmotcDuIPcbrpZrqXpXRx1Ac9z7uaRtOLrZDdcrSl5cset05hCELKBCEIIfTHChVUVRAc9qN2z9pvOb7wFhmrTFTFUQlxtsv5N/cTsuX0WF8y4jTfRcTq4RkGzFze4m496D6NmOzJG7r5p+IUioSKflKaKUcWxv8MiVMsNwD2IrpCEIGOMi8RA42CzvX9PbDgz252D+03Wj4gOgOt7fisq/6hT+yUo66g/gQNNRdIP2h9sw1jfO5Wr8ks61Gs9BUH67B/wCK06yuyGboUmYE/sjZV2Ix8CSfTqXLAuOSCsog5KVYTrfh/bwP5bfgF9IGALBNcdP/ALoB/KZ+ELtxXtlIvtPaE0d6CHud+NyQ0YiPKz52Aebjrz3K5au8PDsOh+/+NyquDQgVVRnYtldYdee5emZbmc/p14vGUXShjMmbLssM8t6kqY8pZjLscPWt1b7dabU45X956KwyF7XT5rzIAx4MbRufe17LyVvO+Teoy9Ebl9+nbj13UHiY5K7X3kJGTrblYpHkDkrEx3tyl1FV/ow5sY5QEZuveyuLfHlqqroywtxSEE3yf+FPdeLrMo/6x/CUw0eYG4pFZ1xZ+f3SldfE3oqTP+MfwuXoy/dw/wAcOT9aX1RS3ZUfab8AtDust1J1F46jP12/hC0zlAvNzz8652eS10XSPKIMi4IWui6R5VHKIFrr591sQCPGdoZCSJrj2nO63zlVhuu8/wC40x64iPIhBqWiEm3hsf8ASczyFlZ6I3Y3uHwVR1am+HxDtcPerXh37tvcEDlCEIGeJGwaep7T71l3/UBHejp3ezUZ+LbLTscaeRdbeM1QteFNt4Y9wz5OSN/htZ+5Aw1HSeiqW9TmHzH+Fpt1j2pCrtLNH7cYd4tNvzWvXQd3RdcXRdB3dF1xdeXQd3WI63Kf/c2O9qEW8LBbVdZ1rcw0u+j1IHQJY89Qda1/Fd+C6ziz2ntWs16FjfYc9p/vcfzVJDRHX1LXdLlSW/ezHxUrq3xQMkfTuNhJZ0f2h0h8EvrDwV22KyIXIAElt+XRd5ZeC9OPjkyxv8m8MtZbTMEof/8AZs0gc2xUhypIAnAEXqm+/quqVgmOMcLzHbNrDsVgZWbIa6Yh0Z3N326lyywsuq9OWG/MSb5Ts7IA+j333zsouum2WuFPYstziTu67LyWsOyXAjkb9DjZVTSTSBrQeROyDls8Se5XDC5XUJj180ywyoArw5m5rXE95Fkw1xYntsp233PLvIEJtgkuy5z3dJ36sqjppinL1FgbtjGyO/1reK9PNrGyvJnlu2tK1LVBEM7judIAPBoWmtrVmmgEBgpI2nIv55+9n8CrZHVLz8mO/LKxirXbalQDKpLNqF57BNCpXonUQKhdCdZEty6xTXNPtYjAOqP42+S1kTrDtYlVyuKu+o0M8rqUbXq5ds4fFf6x96t2HD0be4KoaNs2KCJu48iD4lquVG2zGj6o+ClCyEIUCVWzaY4diqelFF9Jw2eLeXQkDtc0fMK4lQkDbF8Z3Am32XZn3koMF1T4lyVVAScnAxu8bfmF9AEr5xxWidRV88Qy2JeUj+ybOHxW/YRXieCOYG4ewHx4++6IkNpG0ktpG0gV2l4Sk9pG0ilNpM8UomzxPif0Xi3ceBS+0vCVuXQxnEKKSnk2SS2SN12OHG2YIWh6KaVR1rCx9mztFpIzxHtMHEFPcewSOqbZ2Tx0XfNZdjuj00Dw7nMe082Rlx7wvZLjyTV8VVzxvQcOcZKV4jdvLT0T8lAmixCE5wukA9k7Q9yZYfrIq6fm1UXLtHrs5r7do3FTketmic3niaM9Toyfe2612znizcameWPqoWojrX3u3kh9Y2/8d6iqnDdm5Li9/Wf/AFCfYzrHpD0BK8/Z2fiqNjGmMs12xt5NpyyzcR38F0nNMZ6TLO33XuM4ryV2MPPNwbHo/wCVHaN4YZ5Q53QBu4njY7kthGjUs3pJAWs33cCHO+zf4q000LYxstFgNy4W5cmXbL1De1rpanIAbtw7An8dQqxTzqShqFM8kTzJ0u2f9d6h4p04ZKvPRKtnSjZ1FNlSolWUSX0iwudwBJWF08hqsQe/M8pLYdxdZaXphi3IUkr75uGw3tLssvAkqlaqMP26kPO5l3nv4e9SjdKdmUcY62DwFrq3NFgFV8DZtyg8Gi/if8K0qUCEIUAorEmbMjX8Hc13/r71KpvX0/KMLfLvQY1rnwgtfDWtGX7qW3m0n4KR1U4xtRPpnHNh22drHbwO4/FXDFKBtXTvgkHSBa7scOPZ/lYfhdRJQVXOvtwP2Xj2mcfMWKI33aRtJrR1bZWNkYbteAQR2pa6BS6LpO6NpUKXRdJ3RtIO7riVgcLOAcDwIuvLoutyqga/Q+mlzDSw/V3eW5Z7pZo/DTS8lfaJaHZgbiSPyWwXWR60JLYg3+g38Tl2w5bL7JUZgGiMNUHue5zQxwFmgZ3vxPcp6m0VpYDdkQc7g5/OI7r5Be6uzeOf7bPgVO1LV1+5tb5QdXHdQ9RCrFMxRtTEsZZiIabJ1FKkpo7JIOXG0S0U6dxzKFjlTqOZYEyyZKNkUVHMksVxZtPE6UncOaOsnIBEVXWVinKSspmnJmbvtHd5C/mrtq6w3kKcPIs6Sx7dngsz0YoHVtXtPzu7aeey/wCgt0wik5R7I2jLIZcGhQXLRqn2Y9o73Z+HBTC4hjDQAOAXayBCEIBCEIITEYuTk2/Ufk7sdwP67FnOtHRsutWRN5zRaUDiwet4LXKmAPaWncVXzHbahkzytn6zP1kgy7VzpIInfRpHejkN4ifVebc3uK0+6yLTbRc0km2y/IPN2kfw377fIqzaDaViYCnnNpmjmOP8Ro/NVF3ui6Tui6BS6LpO6LoFNpQsmltE0lpqIwQSCLnIg2I3KVJWTjV9O98r3RN58kjhcjc55IVGgf8AzGh/7mLzPyWYaxsVinrWvhkbI0QtBLd1w52Scz6t5+ETf7gmT9XVY3oxN/uCsof6AY1BCycTStYS9pG0d9gVPT6TUn/cR+ZWe1ermvJvybf7wmx1cV3/ABt/vCvaq0OHF4JXbMcrXO6hvXszFUdFNEqmlqBJM1obsuFw4HMjqVzkCb2ImeNMZGKYmYo+aNRTQFKMkSbwuAVEP2S2zO4b1RNJsWdUyiNmbGmzQPWceKcaSY5e8MZ7HkfAKT0IwDZtPKM/UB4b8ygs+huECmhAI9I7N3yWu6I4ZsM5Rw5zt3YFVtEMHM7w9w5jT5rSmNsLBSjpCEKAQhCAQhCATHE6LlBcZPbm0/l3J8hBU6mBk7HRStG6z2n4j5rIdKtGpKOS7drk73jkG9h4Angt4xTDtvnsOy8bj1jqPYoWaJsrXRytHU5rs/EdYRFH0Q00EloKohsu5jzk2Tqv1OV1us20s0HdFd8IL49+yOkztGeYTHANM5qW0c4M0PtfxGeHrBUavdF1H4XisVSwPheHjs3jvBzCeXQKXRdJ3Xt0Hd1xIV5dcSFA1nUbMn05TCZaUylTSRPJU0kQNpAmUzU+cFE4xicUDbyOAPBozJ8AoEZhvuqjj2PXvHCexzh8B803xPGpap3JxNIaTYNbmXd5U/o9oiI7ST2c/eG8G954lBH6LaOFxE0wy3tad5PWVp2jmDuqJA1os0bzwAXGA4FJUvAaLN4m2VlrWDYSynYGMHeeJKnoLYdQthYGNFgAnSEKAQhCAQhCAQhCAQhCATLEMObKL7nDc4bwnqEFXmDozsyi3U71T39SrOkOhsVRd7PRyHiBzT3haXNEHCzhcKEqcHczOI3HsO3eB4IMJxHR6qon7bNuMg5PjzYe8bvNSeF6xZoubVxbYHrx7/Fn+Vqkjx0XjZPU8ZHuO4qBxbQ2nmuQ3YceLPkqhHCtLqSotyczQfZfzCPB1lNNdfdY9yzjFdWT98ZY/qvzXKvyaOV9MfRuqGW9klzUG0XSchWODSTFIsjLtf1GldHTrEhvEJ+5/lBqkzkylWYy6b4ieEQ7mf5TSTGsTmyD3Z+w0/krsaZO8N3kDtOXxVdxXSimhveQOPUznZ94yVTj0Tr6g3fynfIdke9TGHas7ZzyAdjecfNFQmJ6bSy3bAzYB3HpO8OpJ4XohU1R5SYljTmXPvtHuG9aVhujtPT/ALuMX9pwu7z4KaosKkmPMaT27h5oKphOj8VMLRt53FxzcfkrbgOij5yHPBazt3lWvB9FWR2dJznb7cAVY2NAFgpsN8PoGQsDGAABOkIUAhCEAhCEAhCEAhCEAhCEAhCEAhCECU9M14s4A96i5cDA/duLeze3yKmUIK1LRzN3sDhw2Tn43TZ0ljZzXjvabedrK3LksB3gIKc/kXZExnsOzfyXH+mwn+HGfugq3uo2HexvkFx/p8fsN8kRT5MPhb6kY+6AkuZubs36m2v5BXUYfH7DfIJRtIwbmt8grtVGbTPf0WPPe0j3lO6fRuV/SsweZ+SuYaBwXqbEHR6MxMzdzz27r9gUzHEGiwAA7F2hQCEIQCEIQCEIQCEIQCEIQCEIQCEIQCEIQCEIQCEIQCEIQCEIQCEIQCEIQCEIQCEIQCEIQCEIQCEIQCEIQ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4102" name="Picture 6" descr="http://wpuploads.appadvice.com/wp-content/uploads/2013/09/1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52800"/>
            <a:ext cx="312420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0122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2323652"/>
            <a:ext cx="6777317" cy="3315148"/>
          </a:xfrm>
        </p:spPr>
        <p:txBody>
          <a:bodyPr>
            <a:normAutofit/>
          </a:bodyPr>
          <a:lstStyle/>
          <a:p>
            <a:pPr marL="68580" indent="0">
              <a:buNone/>
            </a:pPr>
            <a:r>
              <a:rPr lang="en-PH" dirty="0" smtClean="0"/>
              <a:t>Example #2:</a:t>
            </a:r>
          </a:p>
          <a:p>
            <a:pPr lvl="1"/>
            <a:r>
              <a:rPr lang="en-PH" sz="2400" b="1" dirty="0" smtClean="0"/>
              <a:t>Nero </a:t>
            </a:r>
            <a:r>
              <a:rPr lang="en-PH" sz="2400" dirty="0" smtClean="0"/>
              <a:t> – used to be a program for burning CDs/DVDs</a:t>
            </a:r>
          </a:p>
          <a:p>
            <a:pPr lvl="1"/>
            <a:endParaRPr lang="en-PH" sz="2400" dirty="0"/>
          </a:p>
          <a:p>
            <a:pPr lvl="1"/>
            <a:r>
              <a:rPr lang="en-PH" sz="2400" dirty="0" smtClean="0"/>
              <a:t>But when you install it you now find it has </a:t>
            </a:r>
            <a:r>
              <a:rPr lang="en-PH" sz="2400" b="1" dirty="0" smtClean="0"/>
              <a:t>video editing</a:t>
            </a:r>
            <a:r>
              <a:rPr lang="en-PH" sz="2400" dirty="0" smtClean="0"/>
              <a:t>, </a:t>
            </a:r>
            <a:r>
              <a:rPr lang="en-PH" sz="2400" b="1" dirty="0" smtClean="0"/>
              <a:t>cover designer</a:t>
            </a:r>
            <a:r>
              <a:rPr lang="en-PH" sz="2400" dirty="0" smtClean="0"/>
              <a:t>, </a:t>
            </a:r>
            <a:r>
              <a:rPr lang="en-PH" sz="2400" b="1" dirty="0" smtClean="0"/>
              <a:t>audio improvement</a:t>
            </a:r>
            <a:r>
              <a:rPr lang="en-PH" sz="2400" dirty="0" smtClean="0"/>
              <a:t>, etc.</a:t>
            </a:r>
          </a:p>
          <a:p>
            <a:pPr marL="365760" lvl="1" indent="0">
              <a:buNone/>
            </a:pPr>
            <a:endParaRPr lang="en-PH" sz="2400" dirty="0"/>
          </a:p>
        </p:txBody>
      </p:sp>
      <p:sp>
        <p:nvSpPr>
          <p:cNvPr id="4" name="Title 1"/>
          <p:cNvSpPr>
            <a:spLocks noGrp="1"/>
          </p:cNvSpPr>
          <p:nvPr>
            <p:ph type="title"/>
          </p:nvPr>
        </p:nvSpPr>
        <p:spPr/>
        <p:txBody>
          <a:bodyPr anchor="ctr"/>
          <a:lstStyle/>
          <a:p>
            <a:r>
              <a:rPr lang="en-US" dirty="0" smtClean="0"/>
              <a:t>Low-Value / Unnecessary</a:t>
            </a:r>
            <a:endParaRPr lang="en-US" dirty="0"/>
          </a:p>
        </p:txBody>
      </p:sp>
      <p:sp>
        <p:nvSpPr>
          <p:cNvPr id="5" name="AutoShape 2" descr="data:image/jpeg;base64,/9j/4AAQSkZJRgABAQAAAQABAAD/2wCEAAkGBxQSEhQSEhQUFRQVFBUVFBgUFRUUFRUUFBQWFxQYFBQYHCggGBwlGxUUITEhJSkrLi4uFx8zODMsNygtLisBCgoKDg0OFBAQFSwcFBwsLCwsLCssLCwtLCwsLCwsLCwsLCwsKywsLCwsLCwsLCwsLCwsKywsKywyLDcsLCwsLv/AABEIAOEA4QMBIgACEQEDEQH/xAAcAAABBQEBAQAAAAAAAAAAAAAAAwQFBgcCAQj/xABGEAABAwICBQgGBwcDBAMAAAABAAIDBBEFIQYHEjFBEyIyUWFxgZEjQlKhsdEUYnKCssHwJDNDY3OS4RUlUwhUosIWNPH/xAAYAQEBAQEBAAAAAAAAAAAAAAAAAQIDBP/EACURAQEAAgICAQMFAQAAAAAAAAABAhEDEiExQQQTIjIzQlFxFP/aAAwDAQACEQMRAD8A3FCEIBCEIBCEIBCEIBCaVOIMZvOfUFGT4w45NFvegnSUjJVsbvcFVa/GYohtVE7Wj6zwPcFXKjWnhsR5r3SH+Wwm/iroaP8A6mzgSe4LoV3Ux5+6Vksmu2P+HRzO6i5zfmmx10VB6NE23a4/NQbEa8cWvH3SvBicfE27wsii1zT351ELfVcfmpKn1zxbpaSZo4lpaR5b0Gpx1LXbnBKgrP6LWRhcxAc/k3H/AJGFlvvKz0Ukco2qeYOB3bLg8e/NBMoTAVEjek3aHW3f5JxBVtfuOfVxQLoQhAIQhAIQhAIQhAIQhAIQhAIQhAIQofGscZCLXG0gkKurbGLuKrdfjxdcNyH64qm6SaWsiaZJ32HqtB5zuwBZXj+mVTWEsivFEctlvSd9ojM9wV0NK0i1hU1NdtzNKPVZa1/rOVBxTTyvqso3cgzqj3n7xzTnRrVvLIBJORCw8X9M/ZZ81o2D4DSUwHJxB7vbl5x8G7gqMqwvQqqq3bexJITvc8kDzKumG6qXD97JEzsbd5/JaA2dzhYk26uA8AnMJTQrNJqwpxbamkd9kNb8QVKw6taPrl/ub8lYYCpCBNCpP1YUvB8o+80/kmVTqqYehO4faaD8LLRP1uXqyMcxLVfUNB2OTlHZcHyVVqMAlpH3DZYHj1m3b7wvo39da4mia8bL2hwPAgEeRRGK4NrArqewl2amMZc7myW7HDee9aBgGl1JX2APJzWzY/mvB+qfWXON6v6ea7ovQv8Aq9EntaVnGkeiM1Mbys2mjdJHc27Txag2kSPj389vX6w+aewTh4u0rG9GNO56WzJyaiDcD/FYO/1h3rTMPq4qhgnpXg3326+p7eBRU4hNaar2ua7Jw3j5J0gEIQgEIQgEIQgEIQgEIURj+KiFhAPOIQNdJcfbC2zc3FY/pdpcILlx25XdFt8m9rs8gldOdJeQbtE7Ur77Derfzj2LN8DwebEZzn9aSR2TWNG8k/ALXoeUVHU4lPxe89eTWtvxO5oF1qWjuAU9CBbZmn4vIvGw9TBxPaUnS8nTR8hTCzPXeenIeJJ4DsSkMiaE99ILzdxJKXjcoqB6fxOVVJwOT+FyioXqQp3oiVgKkqdZtj+sKKnfyFPG6qqPZjsWNP13KLOkeNvzBo4AfVO05w7yAQoNpQsdp9L8ahzkbS1LBvEe019uNrgK7aI6eQV3oyHQVA3xSWBJ47BvzlkWz9ZIQhALl7QQQQCDvBz8wukfrtQZ7pZq/B2pqOzXb3Rnou+zlkVQ8IxKajmL4rseDaWJ9w11uBH5rflVtMtD2VjdtlmVDRzXbg7sf196IXwLGoq+LbYdmVnSabbTHfm02U1R1RJ2H5OHke0LCKKrmpKgkXjniNnNO546j1g9a2DA8WjroRKzmyN6Q4sd1HsNkVY0JrRVO0LHJwyITpAIQhAIQhAIQhA3rakRtLj4LNNL8bbDG+eU5Nvsj2ncAFbMcq9t2yNw/RXz5rJx41VTyDD6KE7OW5z/AFj+XgrBCwxT4lVdb3nLqa0fAALT2UbKaEU0PRGcjuMj+JJ6upGhej30On23D08w8WRG1h3ki6ezQKwQ5FkpHIlZ4U1IsqqTp5VIwSKBikUhTTqidheq3p5j0jAyjpyRNPvPsM4nsJU5TyKhULzLiNZO7Pk7RsvwyAy/tV0iZwXDmUrNiPpHN7zm57uOakA9NA9dtet9A7a9N8QpGyWffZkZzmPGRBGYuV616r2nGMGKHk2HnyZdzRvPw81Omxs2guPmqgtIfTRWa/qd1OHerJ+uxYvqbxUmoa3/AJIiD4Zj4LaVyyx63QEfrtQvFkeoQhEU/WDokKyPlYhaojBLTu2xxa7yyWaaL4++lm5QAix2J4zvIGRy6xvC3tZLrX0c5B4r4RzXG1QBwJsGv/I+CDRmVDZGMqITcEXy4t4jvClYZA4AjcVl2q/SAA/RXHmv50R6nby3xWiUp5N+x6rs29nWEVIIQhAIQhAJriU+wwnich3lOlC4tJtPDeDRc95QUHWJjv0Oke8H0j+ZH13IzP661l2rLAfpFQHvF2R+keTxIPNHifgn2uDFOXrm07TzYBY/bcA4+4gK+aAYRyFEw2s6Y7bu7c0e4nxWhKVA2iSmskSk3RpF0X67FpULNTqNngVjkjTOop/8oK05tktDMndVTKMeC0rcgsFJOqXgr7TVv9dTtLUqs4TJ6Ss7Zl2xw/LEWFsqUbIoxsqVbMvT9pdJLlQBc7hme4LLtIcQNRO9/qjJv2QrTpViWxDsDpSZdzeKouyp9vTNalqXd+2wD+W/8K+g/wBf/q+edTJ/b4B/Lf8AhX0MvD9RjrNa9QvF6uDIQhCKEhXUbJo3xSC7HtLSO9LoCD5zfTvoauSmJIdC8OiPW292EfBbnQVwqqaOdm8gO7nDpD8ln+vHCdnkK9gza4RS9rXEbJPcfinmqTFr8pTk5Ecozw6Q990RplNLtNDhxCVTDDzsuezqNx3FP0UIQhB4Sq7NKAySZxsOc434BuX5KcrX7LHHsVJ1k1PIYTUO4mMM8XZKwYFhDHV1aXm+1NNfwJv8F9FfRw0Bo3NAaO5osPgse1L4bt1bXH+HG5/jkB+a28xKwRj4ki6JSroUi6JUREkKbyQqafD803kgWoqAqKcfrrUPWUqtktMsa1pSvZWbLXuA2G5BxA3DqXWXU2LBKCw9ijcBonOFQ4C4MpJ7ApDRmmL6KJxJJIdmc/Wcn2h0JvMB0Q87V+q69k1Me3y6cc7WG8eGucTyQ2rDNdxYcXbIjuX8R1K701CHZ05DRbnZb06jwtrrNp7MmG9xF++/Ws/9DWeGmP4phhke5rgeUB2Q1M5MB2CWygh1shbetlmwaIAsdY1ZN9ux6XA9VrKLrMOawn6TZ8h6JAy7FqfUS/DeHHKgdWVEY8QguLcx48Nlbo5wG8gd5tdZFooxzcThDiL2fa3Vs5J5r22zFSNY9zLzEHZcW35p6l5fqJ35Jr5jjyzWWmotcDuIPcbrpZrqXpXRx1Ac9z7uaRtOLrZDdcrSl5cset05hCELKBCEIIfTHChVUVRAc9qN2z9pvOb7wFhmrTFTFUQlxtsv5N/cTsuX0WF8y4jTfRcTq4RkGzFze4m496D6NmOzJG7r5p+IUioSKflKaKUcWxv8MiVMsNwD2IrpCEIGOMi8RA42CzvX9PbDgz252D+03Wj4gOgOt7fisq/6hT+yUo66g/gQNNRdIP2h9sw1jfO5Wr8ks61Gs9BUH67B/wCK06yuyGboUmYE/sjZV2Ix8CSfTqXLAuOSCsog5KVYTrfh/bwP5bfgF9IGALBNcdP/ALoB/KZ+ELtxXtlIvtPaE0d6CHud+NyQ0YiPKz52Aebjrz3K5au8PDsOh+/+NyquDQgVVRnYtldYdee5emZbmc/p14vGUXShjMmbLssM8t6kqY8pZjLscPWt1b7dabU45X956KwyF7XT5rzIAx4MbRufe17LyVvO+Teoy9Ebl9+nbj13UHiY5K7X3kJGTrblYpHkDkrEx3tyl1FV/ow5sY5QEZuveyuLfHlqqroywtxSEE3yf+FPdeLrMo/6x/CUw0eYG4pFZ1xZ+f3SldfE3oqTP+MfwuXoy/dw/wAcOT9aX1RS3ZUfab8AtDust1J1F46jP12/hC0zlAvNzz8652eS10XSPKIMi4IWui6R5VHKIFrr591sQCPGdoZCSJrj2nO63zlVhuu8/wC40x64iPIhBqWiEm3hsf8ASczyFlZ6I3Y3uHwVR1am+HxDtcPerXh37tvcEDlCEIGeJGwaep7T71l3/UBHejp3ezUZ+LbLTscaeRdbeM1QteFNt4Y9wz5OSN/htZ+5Aw1HSeiqW9TmHzH+Fpt1j2pCrtLNH7cYd4tNvzWvXQd3RdcXRdB3dF1xdeXQd3WI63Kf/c2O9qEW8LBbVdZ1rcw0u+j1IHQJY89Qda1/Fd+C6ziz2ntWs16FjfYc9p/vcfzVJDRHX1LXdLlSW/ezHxUrq3xQMkfTuNhJZ0f2h0h8EvrDwV22KyIXIAElt+XRd5ZeC9OPjkyxv8m8MtZbTMEof/8AZs0gc2xUhypIAnAEXqm+/quqVgmOMcLzHbNrDsVgZWbIa6Yh0Z3N326lyywsuq9OWG/MSb5Ts7IA+j333zsouum2WuFPYstziTu67LyWsOyXAjkb9DjZVTSTSBrQeROyDls8Se5XDC5XUJj180ywyoArw5m5rXE95Fkw1xYntsp233PLvIEJtgkuy5z3dJ36sqjppinL1FgbtjGyO/1reK9PNrGyvJnlu2tK1LVBEM7judIAPBoWmtrVmmgEBgpI2nIv55+9n8CrZHVLz8mO/LKxirXbalQDKpLNqF57BNCpXonUQKhdCdZEty6xTXNPtYjAOqP42+S1kTrDtYlVyuKu+o0M8rqUbXq5ds4fFf6x96t2HD0be4KoaNs2KCJu48iD4lquVG2zGj6o+ClCyEIUCVWzaY4diqelFF9Jw2eLeXQkDtc0fMK4lQkDbF8Z3Am32XZn3koMF1T4lyVVAScnAxu8bfmF9AEr5xxWidRV88Qy2JeUj+ybOHxW/YRXieCOYG4ewHx4++6IkNpG0ktpG0gV2l4Sk9pG0ilNpM8UomzxPif0Xi3ceBS+0vCVuXQxnEKKSnk2SS2SN12OHG2YIWh6KaVR1rCx9mztFpIzxHtMHEFPcewSOqbZ2Tx0XfNZdjuj00Dw7nMe082Rlx7wvZLjyTV8VVzxvQcOcZKV4jdvLT0T8lAmixCE5wukA9k7Q9yZYfrIq6fm1UXLtHrs5r7do3FTketmic3niaM9Toyfe2612znizcameWPqoWojrX3u3kh9Y2/8d6iqnDdm5Li9/Wf/AFCfYzrHpD0BK8/Z2fiqNjGmMs12xt5NpyyzcR38F0nNMZ6TLO33XuM4ryV2MPPNwbHo/wCVHaN4YZ5Q53QBu4njY7kthGjUs3pJAWs33cCHO+zf4q000LYxstFgNy4W5cmXbL1De1rpanIAbtw7An8dQqxTzqShqFM8kTzJ0u2f9d6h4p04ZKvPRKtnSjZ1FNlSolWUSX0iwudwBJWF08hqsQe/M8pLYdxdZaXphi3IUkr75uGw3tLssvAkqlaqMP26kPO5l3nv4e9SjdKdmUcY62DwFrq3NFgFV8DZtyg8Gi/if8K0qUCEIUAorEmbMjX8Hc13/r71KpvX0/KMLfLvQY1rnwgtfDWtGX7qW3m0n4KR1U4xtRPpnHNh22drHbwO4/FXDFKBtXTvgkHSBa7scOPZ/lYfhdRJQVXOvtwP2Xj2mcfMWKI33aRtJrR1bZWNkYbteAQR2pa6BS6LpO6NpUKXRdJ3RtIO7riVgcLOAcDwIuvLoutyqga/Q+mlzDSw/V3eW5Z7pZo/DTS8lfaJaHZgbiSPyWwXWR60JLYg3+g38Tl2w5bL7JUZgGiMNUHue5zQxwFmgZ3vxPcp6m0VpYDdkQc7g5/OI7r5Be6uzeOf7bPgVO1LV1+5tb5QdXHdQ9RCrFMxRtTEsZZiIabJ1FKkpo7JIOXG0S0U6dxzKFjlTqOZYEyyZKNkUVHMksVxZtPE6UncOaOsnIBEVXWVinKSspmnJmbvtHd5C/mrtq6w3kKcPIs6Sx7dngsz0YoHVtXtPzu7aeey/wCgt0wik5R7I2jLIZcGhQXLRqn2Y9o73Z+HBTC4hjDQAOAXayBCEIBCEIITEYuTk2/Ufk7sdwP67FnOtHRsutWRN5zRaUDiwet4LXKmAPaWncVXzHbahkzytn6zP1kgy7VzpIInfRpHejkN4ifVebc3uK0+6yLTbRc0km2y/IPN2kfw377fIqzaDaViYCnnNpmjmOP8Ro/NVF3ui6Tui6BS6LpO6LoFNpQsmltE0lpqIwQSCLnIg2I3KVJWTjV9O98r3RN58kjhcjc55IVGgf8AzGh/7mLzPyWYaxsVinrWvhkbI0QtBLd1w52Scz6t5+ETf7gmT9XVY3oxN/uCsof6AY1BCycTStYS9pG0d9gVPT6TUn/cR+ZWe1ermvJvybf7wmx1cV3/ABt/vCvaq0OHF4JXbMcrXO6hvXszFUdFNEqmlqBJM1obsuFw4HMjqVzkCb2ImeNMZGKYmYo+aNRTQFKMkSbwuAVEP2S2zO4b1RNJsWdUyiNmbGmzQPWceKcaSY5e8MZ7HkfAKT0IwDZtPKM/UB4b8ygs+huECmhAI9I7N3yWu6I4ZsM5Rw5zt3YFVtEMHM7w9w5jT5rSmNsLBSjpCEKAQhCAQhCATHE6LlBcZPbm0/l3J8hBU6mBk7HRStG6z2n4j5rIdKtGpKOS7drk73jkG9h4Angt4xTDtvnsOy8bj1jqPYoWaJsrXRytHU5rs/EdYRFH0Q00EloKohsu5jzk2Tqv1OV1us20s0HdFd8IL49+yOkztGeYTHANM5qW0c4M0PtfxGeHrBUavdF1H4XisVSwPheHjs3jvBzCeXQKXRdJ3Xt0Hd1xIV5dcSFA1nUbMn05TCZaUylTSRPJU0kQNpAmUzU+cFE4xicUDbyOAPBozJ8AoEZhvuqjj2PXvHCexzh8B803xPGpap3JxNIaTYNbmXd5U/o9oiI7ST2c/eG8G954lBH6LaOFxE0wy3tad5PWVp2jmDuqJA1os0bzwAXGA4FJUvAaLN4m2VlrWDYSynYGMHeeJKnoLYdQthYGNFgAnSEKAQhCAQhCAQhCAQhCATLEMObKL7nDc4bwnqEFXmDozsyi3U71T39SrOkOhsVRd7PRyHiBzT3haXNEHCzhcKEqcHczOI3HsO3eB4IMJxHR6qon7bNuMg5PjzYe8bvNSeF6xZoubVxbYHrx7/Fn+Vqkjx0XjZPU8ZHuO4qBxbQ2nmuQ3YceLPkqhHCtLqSotyczQfZfzCPB1lNNdfdY9yzjFdWT98ZY/qvzXKvyaOV9MfRuqGW9klzUG0XSchWODSTFIsjLtf1GldHTrEhvEJ+5/lBqkzkylWYy6b4ieEQ7mf5TSTGsTmyD3Z+w0/krsaZO8N3kDtOXxVdxXSimhveQOPUznZ94yVTj0Tr6g3fynfIdke9TGHas7ZzyAdjecfNFQmJ6bSy3bAzYB3HpO8OpJ4XohU1R5SYljTmXPvtHuG9aVhujtPT/ALuMX9pwu7z4KaosKkmPMaT27h5oKphOj8VMLRt53FxzcfkrbgOij5yHPBazt3lWvB9FWR2dJznb7cAVY2NAFgpsN8PoGQsDGAABOkIUAhCEAhCEAhCEAhCEAhCEAhCEAhCECU9M14s4A96i5cDA/duLeze3yKmUIK1LRzN3sDhw2Tn43TZ0ljZzXjvabedrK3LksB3gIKc/kXZExnsOzfyXH+mwn+HGfugq3uo2HexvkFx/p8fsN8kRT5MPhb6kY+6AkuZubs36m2v5BXUYfH7DfIJRtIwbmt8grtVGbTPf0WPPe0j3lO6fRuV/SsweZ+SuYaBwXqbEHR6MxMzdzz27r9gUzHEGiwAA7F2hQCEIQCEIQCEIQCEIQCEIQCEIQCEIQCEIQCEIQCEIQCEIQCEIQCEIQCEIQCEIQCEIQCEIQCEIQCEIQCEI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6" name="AutoShape 4" descr="data:image/jpeg;base64,/9j/4AAQSkZJRgABAQAAAQABAAD/2wCEAAkGBxQSEhQSEhQUFRQVFBUVFBgUFRUUFRUUFBQWFxQYFBQYHCggGBwlGxUUITEhJSkrLi4uFx8zODMsNygtLisBCgoKDg0OFBAQFSwcFBwsLCwsLCssLCwtLCwsLCwsLCwsLCwsKywsLCwsLCwsLCwsLCwsKywsKywyLDcsLCwsLv/AABEIAOEA4QMBIgACEQEDEQH/xAAcAAABBQEBAQAAAAAAAAAAAAAAAwQFBgcCAQj/xABGEAABAwICBQgGBwcDBAMAAAABAAIDBBEFIQYHEjFBEyIyUWFxgZEjQlKhsdEUYnKCssHwJDNDY3OS4RUlUwhUosIWNPH/xAAYAQEBAQEBAAAAAAAAAAAAAAAAAQIDBP/EACURAQEAAgICAQMFAQAAAAAAAAABAhEDEiExQQQTIjIzQlFxFP/aAAwDAQACEQMRAD8A3FCEIBCEIBCEIBCEIBCaVOIMZvOfUFGT4w45NFvegnSUjJVsbvcFVa/GYohtVE7Wj6zwPcFXKjWnhsR5r3SH+Wwm/iroaP8A6mzgSe4LoV3Ux5+6Vksmu2P+HRzO6i5zfmmx10VB6NE23a4/NQbEa8cWvH3SvBicfE27wsii1zT351ELfVcfmpKn1zxbpaSZo4lpaR5b0Gpx1LXbnBKgrP6LWRhcxAc/k3H/AJGFlvvKz0Ukco2qeYOB3bLg8e/NBMoTAVEjek3aHW3f5JxBVtfuOfVxQLoQhAIQhAIQhAIQhAIQhAIQhAIQhAIQofGscZCLXG0gkKurbGLuKrdfjxdcNyH64qm6SaWsiaZJ32HqtB5zuwBZXj+mVTWEsivFEctlvSd9ojM9wV0NK0i1hU1NdtzNKPVZa1/rOVBxTTyvqso3cgzqj3n7xzTnRrVvLIBJORCw8X9M/ZZ81o2D4DSUwHJxB7vbl5x8G7gqMqwvQqqq3bexJITvc8kDzKumG6qXD97JEzsbd5/JaA2dzhYk26uA8AnMJTQrNJqwpxbamkd9kNb8QVKw6taPrl/ub8lYYCpCBNCpP1YUvB8o+80/kmVTqqYehO4faaD8LLRP1uXqyMcxLVfUNB2OTlHZcHyVVqMAlpH3DZYHj1m3b7wvo39da4mia8bL2hwPAgEeRRGK4NrArqewl2amMZc7myW7HDee9aBgGl1JX2APJzWzY/mvB+qfWXON6v6ea7ovQv8Aq9EntaVnGkeiM1Mbys2mjdJHc27Txag2kSPj389vX6w+aewTh4u0rG9GNO56WzJyaiDcD/FYO/1h3rTMPq4qhgnpXg3326+p7eBRU4hNaar2ua7Jw3j5J0gEIQgEIQgEIQgEIQgEIURj+KiFhAPOIQNdJcfbC2zc3FY/pdpcILlx25XdFt8m9rs8gldOdJeQbtE7Ur77Derfzj2LN8DwebEZzn9aSR2TWNG8k/ALXoeUVHU4lPxe89eTWtvxO5oF1qWjuAU9CBbZmn4vIvGw9TBxPaUnS8nTR8hTCzPXeenIeJJ4DsSkMiaE99ILzdxJKXjcoqB6fxOVVJwOT+FyioXqQp3oiVgKkqdZtj+sKKnfyFPG6qqPZjsWNP13KLOkeNvzBo4AfVO05w7yAQoNpQsdp9L8ahzkbS1LBvEe019uNrgK7aI6eQV3oyHQVA3xSWBJ47BvzlkWz9ZIQhALl7QQQQCDvBz8wukfrtQZ7pZq/B2pqOzXb3Rnou+zlkVQ8IxKajmL4rseDaWJ9w11uBH5rflVtMtD2VjdtlmVDRzXbg7sf196IXwLGoq+LbYdmVnSabbTHfm02U1R1RJ2H5OHke0LCKKrmpKgkXjniNnNO546j1g9a2DA8WjroRKzmyN6Q4sd1HsNkVY0JrRVO0LHJwyITpAIQhAIQhAIQhA3rakRtLj4LNNL8bbDG+eU5Nvsj2ncAFbMcq9t2yNw/RXz5rJx41VTyDD6KE7OW5z/AFj+XgrBCwxT4lVdb3nLqa0fAALT2UbKaEU0PRGcjuMj+JJ6upGhej30On23D08w8WRG1h3ki6ezQKwQ5FkpHIlZ4U1IsqqTp5VIwSKBikUhTTqidheq3p5j0jAyjpyRNPvPsM4nsJU5TyKhULzLiNZO7Pk7RsvwyAy/tV0iZwXDmUrNiPpHN7zm57uOakA9NA9dtet9A7a9N8QpGyWffZkZzmPGRBGYuV616r2nGMGKHk2HnyZdzRvPw81Omxs2guPmqgtIfTRWa/qd1OHerJ+uxYvqbxUmoa3/AJIiD4Zj4LaVyyx63QEfrtQvFkeoQhEU/WDokKyPlYhaojBLTu2xxa7yyWaaL4++lm5QAix2J4zvIGRy6xvC3tZLrX0c5B4r4RzXG1QBwJsGv/I+CDRmVDZGMqITcEXy4t4jvClYZA4AjcVl2q/SAA/RXHmv50R6nby3xWiUp5N+x6rs29nWEVIIQhAIQhAJriU+wwnich3lOlC4tJtPDeDRc95QUHWJjv0Oke8H0j+ZH13IzP661l2rLAfpFQHvF2R+keTxIPNHifgn2uDFOXrm07TzYBY/bcA4+4gK+aAYRyFEw2s6Y7bu7c0e4nxWhKVA2iSmskSk3RpF0X67FpULNTqNngVjkjTOop/8oK05tktDMndVTKMeC0rcgsFJOqXgr7TVv9dTtLUqs4TJ6Ss7Zl2xw/LEWFsqUbIoxsqVbMvT9pdJLlQBc7hme4LLtIcQNRO9/qjJv2QrTpViWxDsDpSZdzeKouyp9vTNalqXd+2wD+W/8K+g/wBf/q+edTJ/b4B/Lf8AhX0MvD9RjrNa9QvF6uDIQhCKEhXUbJo3xSC7HtLSO9LoCD5zfTvoauSmJIdC8OiPW292EfBbnQVwqqaOdm8gO7nDpD8ln+vHCdnkK9gza4RS9rXEbJPcfinmqTFr8pTk5Ecozw6Q990RplNLtNDhxCVTDDzsuezqNx3FP0UIQhB4Sq7NKAySZxsOc434BuX5KcrX7LHHsVJ1k1PIYTUO4mMM8XZKwYFhDHV1aXm+1NNfwJv8F9FfRw0Bo3NAaO5osPgse1L4bt1bXH+HG5/jkB+a28xKwRj4ki6JSroUi6JUREkKbyQqafD803kgWoqAqKcfrrUPWUqtktMsa1pSvZWbLXuA2G5BxA3DqXWXU2LBKCw9ijcBonOFQ4C4MpJ7ApDRmmL6KJxJJIdmc/Wcn2h0JvMB0Q87V+q69k1Me3y6cc7WG8eGucTyQ2rDNdxYcXbIjuX8R1K701CHZ05DRbnZb06jwtrrNp7MmG9xF++/Ws/9DWeGmP4phhke5rgeUB2Q1M5MB2CWygh1shbetlmwaIAsdY1ZN9ux6XA9VrKLrMOawn6TZ8h6JAy7FqfUS/DeHHKgdWVEY8QguLcx48Nlbo5wG8gd5tdZFooxzcThDiL2fa3Vs5J5r22zFSNY9zLzEHZcW35p6l5fqJ35Jr5jjyzWWmotcDuIPcbrpZrqXpXRx1Ac9z7uaRtOLrZDdcrSl5cset05hCELKBCEIIfTHChVUVRAc9qN2z9pvOb7wFhmrTFTFUQlxtsv5N/cTsuX0WF8y4jTfRcTq4RkGzFze4m496D6NmOzJG7r5p+IUioSKflKaKUcWxv8MiVMsNwD2IrpCEIGOMi8RA42CzvX9PbDgz252D+03Wj4gOgOt7fisq/6hT+yUo66g/gQNNRdIP2h9sw1jfO5Wr8ks61Gs9BUH67B/wCK06yuyGboUmYE/sjZV2Ix8CSfTqXLAuOSCsog5KVYTrfh/bwP5bfgF9IGALBNcdP/ALoB/KZ+ELtxXtlIvtPaE0d6CHud+NyQ0YiPKz52Aebjrz3K5au8PDsOh+/+NyquDQgVVRnYtldYdee5emZbmc/p14vGUXShjMmbLssM8t6kqY8pZjLscPWt1b7dabU45X956KwyF7XT5rzIAx4MbRufe17LyVvO+Teoy9Ebl9+nbj13UHiY5K7X3kJGTrblYpHkDkrEx3tyl1FV/ow5sY5QEZuveyuLfHlqqroywtxSEE3yf+FPdeLrMo/6x/CUw0eYG4pFZ1xZ+f3SldfE3oqTP+MfwuXoy/dw/wAcOT9aX1RS3ZUfab8AtDust1J1F46jP12/hC0zlAvNzz8652eS10XSPKIMi4IWui6R5VHKIFrr591sQCPGdoZCSJrj2nO63zlVhuu8/wC40x64iPIhBqWiEm3hsf8ASczyFlZ6I3Y3uHwVR1am+HxDtcPerXh37tvcEDlCEIGeJGwaep7T71l3/UBHejp3ezUZ+LbLTscaeRdbeM1QteFNt4Y9wz5OSN/htZ+5Aw1HSeiqW9TmHzH+Fpt1j2pCrtLNH7cYd4tNvzWvXQd3RdcXRdB3dF1xdeXQd3WI63Kf/c2O9qEW8LBbVdZ1rcw0u+j1IHQJY89Qda1/Fd+C6ziz2ntWs16FjfYc9p/vcfzVJDRHX1LXdLlSW/ezHxUrq3xQMkfTuNhJZ0f2h0h8EvrDwV22KyIXIAElt+XRd5ZeC9OPjkyxv8m8MtZbTMEof/8AZs0gc2xUhypIAnAEXqm+/quqVgmOMcLzHbNrDsVgZWbIa6Yh0Z3N326lyywsuq9OWG/MSb5Ts7IA+j333zsouum2WuFPYstziTu67LyWsOyXAjkb9DjZVTSTSBrQeROyDls8Se5XDC5XUJj180ywyoArw5m5rXE95Fkw1xYntsp233PLvIEJtgkuy5z3dJ36sqjppinL1FgbtjGyO/1reK9PNrGyvJnlu2tK1LVBEM7judIAPBoWmtrVmmgEBgpI2nIv55+9n8CrZHVLz8mO/LKxirXbalQDKpLNqF57BNCpXonUQKhdCdZEty6xTXNPtYjAOqP42+S1kTrDtYlVyuKu+o0M8rqUbXq5ds4fFf6x96t2HD0be4KoaNs2KCJu48iD4lquVG2zGj6o+ClCyEIUCVWzaY4diqelFF9Jw2eLeXQkDtc0fMK4lQkDbF8Z3Am32XZn3koMF1T4lyVVAScnAxu8bfmF9AEr5xxWidRV88Qy2JeUj+ybOHxW/YRXieCOYG4ewHx4++6IkNpG0ktpG0gV2l4Sk9pG0ilNpM8UomzxPif0Xi3ceBS+0vCVuXQxnEKKSnk2SS2SN12OHG2YIWh6KaVR1rCx9mztFpIzxHtMHEFPcewSOqbZ2Tx0XfNZdjuj00Dw7nMe082Rlx7wvZLjyTV8VVzxvQcOcZKV4jdvLT0T8lAmixCE5wukA9k7Q9yZYfrIq6fm1UXLtHrs5r7do3FTketmic3niaM9Toyfe2612znizcameWPqoWojrX3u3kh9Y2/8d6iqnDdm5Li9/Wf/AFCfYzrHpD0BK8/Z2fiqNjGmMs12xt5NpyyzcR38F0nNMZ6TLO33XuM4ryV2MPPNwbHo/wCVHaN4YZ5Q53QBu4njY7kthGjUs3pJAWs33cCHO+zf4q000LYxstFgNy4W5cmXbL1De1rpanIAbtw7An8dQqxTzqShqFM8kTzJ0u2f9d6h4p04ZKvPRKtnSjZ1FNlSolWUSX0iwudwBJWF08hqsQe/M8pLYdxdZaXphi3IUkr75uGw3tLssvAkqlaqMP26kPO5l3nv4e9SjdKdmUcY62DwFrq3NFgFV8DZtyg8Gi/if8K0qUCEIUAorEmbMjX8Hc13/r71KpvX0/KMLfLvQY1rnwgtfDWtGX7qW3m0n4KR1U4xtRPpnHNh22drHbwO4/FXDFKBtXTvgkHSBa7scOPZ/lYfhdRJQVXOvtwP2Xj2mcfMWKI33aRtJrR1bZWNkYbteAQR2pa6BS6LpO6NpUKXRdJ3RtIO7riVgcLOAcDwIuvLoutyqga/Q+mlzDSw/V3eW5Z7pZo/DTS8lfaJaHZgbiSPyWwXWR60JLYg3+g38Tl2w5bL7JUZgGiMNUHue5zQxwFmgZ3vxPcp6m0VpYDdkQc7g5/OI7r5Be6uzeOf7bPgVO1LV1+5tb5QdXHdQ9RCrFMxRtTEsZZiIabJ1FKkpo7JIOXG0S0U6dxzKFjlTqOZYEyyZKNkUVHMksVxZtPE6UncOaOsnIBEVXWVinKSspmnJmbvtHd5C/mrtq6w3kKcPIs6Sx7dngsz0YoHVtXtPzu7aeey/wCgt0wik5R7I2jLIZcGhQXLRqn2Y9o73Z+HBTC4hjDQAOAXayBCEIBCEIITEYuTk2/Ufk7sdwP67FnOtHRsutWRN5zRaUDiwet4LXKmAPaWncVXzHbahkzytn6zP1kgy7VzpIInfRpHejkN4ifVebc3uK0+6yLTbRc0km2y/IPN2kfw377fIqzaDaViYCnnNpmjmOP8Ro/NVF3ui6Tui6BS6LpO6LoFNpQsmltE0lpqIwQSCLnIg2I3KVJWTjV9O98r3RN58kjhcjc55IVGgf8AzGh/7mLzPyWYaxsVinrWvhkbI0QtBLd1w52Scz6t5+ETf7gmT9XVY3oxN/uCsof6AY1BCycTStYS9pG0d9gVPT6TUn/cR+ZWe1ermvJvybf7wmx1cV3/ABt/vCvaq0OHF4JXbMcrXO6hvXszFUdFNEqmlqBJM1obsuFw4HMjqVzkCb2ImeNMZGKYmYo+aNRTQFKMkSbwuAVEP2S2zO4b1RNJsWdUyiNmbGmzQPWceKcaSY5e8MZ7HkfAKT0IwDZtPKM/UB4b8ygs+huECmhAI9I7N3yWu6I4ZsM5Rw5zt3YFVtEMHM7w9w5jT5rSmNsLBSjpCEKAQhCAQhCATHE6LlBcZPbm0/l3J8hBU6mBk7HRStG6z2n4j5rIdKtGpKOS7drk73jkG9h4Angt4xTDtvnsOy8bj1jqPYoWaJsrXRytHU5rs/EdYRFH0Q00EloKohsu5jzk2Tqv1OV1us20s0HdFd8IL49+yOkztGeYTHANM5qW0c4M0PtfxGeHrBUavdF1H4XisVSwPheHjs3jvBzCeXQKXRdJ3Xt0Hd1xIV5dcSFA1nUbMn05TCZaUylTSRPJU0kQNpAmUzU+cFE4xicUDbyOAPBozJ8AoEZhvuqjj2PXvHCexzh8B803xPGpap3JxNIaTYNbmXd5U/o9oiI7ST2c/eG8G954lBH6LaOFxE0wy3tad5PWVp2jmDuqJA1os0bzwAXGA4FJUvAaLN4m2VlrWDYSynYGMHeeJKnoLYdQthYGNFgAnSEKAQhCAQhCAQhCAQhCATLEMObKL7nDc4bwnqEFXmDozsyi3U71T39SrOkOhsVRd7PRyHiBzT3haXNEHCzhcKEqcHczOI3HsO3eB4IMJxHR6qon7bNuMg5PjzYe8bvNSeF6xZoubVxbYHrx7/Fn+Vqkjx0XjZPU8ZHuO4qBxbQ2nmuQ3YceLPkqhHCtLqSotyczQfZfzCPB1lNNdfdY9yzjFdWT98ZY/qvzXKvyaOV9MfRuqGW9klzUG0XSchWODSTFIsjLtf1GldHTrEhvEJ+5/lBqkzkylWYy6b4ieEQ7mf5TSTGsTmyD3Z+w0/krsaZO8N3kDtOXxVdxXSimhveQOPUznZ94yVTj0Tr6g3fynfIdke9TGHas7ZzyAdjecfNFQmJ6bSy3bAzYB3HpO8OpJ4XohU1R5SYljTmXPvtHuG9aVhujtPT/ALuMX9pwu7z4KaosKkmPMaT27h5oKphOj8VMLRt53FxzcfkrbgOij5yHPBazt3lWvB9FWR2dJznb7cAVY2NAFgpsN8PoGQsDGAABOkIUAhCEAhCEAhCEAhCEAhCEAhCEAhCECU9M14s4A96i5cDA/duLeze3yKmUIK1LRzN3sDhw2Tn43TZ0ljZzXjvabedrK3LksB3gIKc/kXZExnsOzfyXH+mwn+HGfugq3uo2HexvkFx/p8fsN8kRT5MPhb6kY+6AkuZubs36m2v5BXUYfH7DfIJRtIwbmt8grtVGbTPf0WPPe0j3lO6fRuV/SsweZ+SuYaBwXqbEHR6MxMzdzz27r9gUzHEGiwAA7F2hQCEIQCEIQCEIQCEIQCEIQCEIQCEIQCEIQCEIQCEIQCEIQCEIQCEIQCEIQCEIQCEIQCEIQCEIQCEIQCEIQ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Tree>
    <p:extLst>
      <p:ext uri="{BB962C8B-B14F-4D97-AF65-F5344CB8AC3E}">
        <p14:creationId xmlns:p14="http://schemas.microsoft.com/office/powerpoint/2010/main" val="1935315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PH" dirty="0" smtClean="0"/>
              <a:t>Recall: Software Invisibility</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2057400"/>
            <a:ext cx="4117975" cy="4117975"/>
          </a:xfrm>
        </p:spPr>
      </p:pic>
    </p:spTree>
    <p:extLst>
      <p:ext uri="{BB962C8B-B14F-4D97-AF65-F5344CB8AC3E}">
        <p14:creationId xmlns:p14="http://schemas.microsoft.com/office/powerpoint/2010/main" val="430482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PH" sz="2800" dirty="0" smtClean="0">
                <a:solidFill>
                  <a:srgbClr val="FF0000"/>
                </a:solidFill>
              </a:rPr>
              <a:t>Increases work load (design, develop and test) and costs</a:t>
            </a:r>
          </a:p>
          <a:p>
            <a:endParaRPr lang="en-PH" sz="2800" dirty="0">
              <a:solidFill>
                <a:srgbClr val="FF0000"/>
              </a:solidFill>
            </a:endParaRPr>
          </a:p>
          <a:p>
            <a:r>
              <a:rPr lang="en-PH" sz="2800" dirty="0" smtClean="0">
                <a:solidFill>
                  <a:srgbClr val="FF0000"/>
                </a:solidFill>
              </a:rPr>
              <a:t>Increases the customer’s expectations! – </a:t>
            </a:r>
            <a:r>
              <a:rPr lang="en-PH" sz="2800" b="1" dirty="0" smtClean="0">
                <a:solidFill>
                  <a:srgbClr val="FF0000"/>
                </a:solidFill>
              </a:rPr>
              <a:t>What if you can’t meet them anymore?</a:t>
            </a:r>
            <a:endParaRPr lang="en-PH" sz="2800" dirty="0">
              <a:solidFill>
                <a:srgbClr val="FF0000"/>
              </a:solidFill>
            </a:endParaRPr>
          </a:p>
        </p:txBody>
      </p:sp>
      <p:sp>
        <p:nvSpPr>
          <p:cNvPr id="4" name="Title 1"/>
          <p:cNvSpPr>
            <a:spLocks noGrp="1"/>
          </p:cNvSpPr>
          <p:nvPr>
            <p:ph type="title"/>
          </p:nvPr>
        </p:nvSpPr>
        <p:spPr>
          <a:xfrm>
            <a:off x="1043490" y="1027664"/>
            <a:ext cx="7024744" cy="1143000"/>
          </a:xfrm>
        </p:spPr>
        <p:txBody>
          <a:bodyPr anchor="ctr"/>
          <a:lstStyle/>
          <a:p>
            <a:r>
              <a:rPr lang="en-US" dirty="0" smtClean="0"/>
              <a:t>Low-Value / Unnecessary</a:t>
            </a:r>
            <a:endParaRPr lang="en-US" dirty="0"/>
          </a:p>
        </p:txBody>
      </p:sp>
    </p:spTree>
    <p:extLst>
      <p:ext uri="{BB962C8B-B14F-4D97-AF65-F5344CB8AC3E}">
        <p14:creationId xmlns:p14="http://schemas.microsoft.com/office/powerpoint/2010/main" val="3901188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Low-Value/Unnecessary</a:t>
            </a:r>
            <a:endParaRPr lang="en-US" dirty="0"/>
          </a:p>
        </p:txBody>
      </p:sp>
      <p:sp>
        <p:nvSpPr>
          <p:cNvPr id="3" name="Content Placeholder 2"/>
          <p:cNvSpPr>
            <a:spLocks noGrp="1"/>
          </p:cNvSpPr>
          <p:nvPr>
            <p:ph idx="1"/>
          </p:nvPr>
        </p:nvSpPr>
        <p:spPr/>
        <p:txBody>
          <a:bodyPr/>
          <a:lstStyle/>
          <a:p>
            <a:r>
              <a:rPr lang="en-US" dirty="0" smtClean="0"/>
              <a:t>How to know if your requirement is </a:t>
            </a:r>
            <a:r>
              <a:rPr lang="en-US" b="1" dirty="0" smtClean="0"/>
              <a:t>valuable?</a:t>
            </a:r>
          </a:p>
          <a:p>
            <a:pPr lvl="1">
              <a:buFont typeface="Segoe UI Symbol" pitchFamily="34" charset="0"/>
              <a:buChar char="✔"/>
            </a:pPr>
            <a:r>
              <a:rPr lang="en-US" dirty="0" smtClean="0"/>
              <a:t>It clearly </a:t>
            </a:r>
            <a:r>
              <a:rPr lang="en-US" dirty="0" smtClean="0">
                <a:solidFill>
                  <a:srgbClr val="0070C0"/>
                </a:solidFill>
              </a:rPr>
              <a:t>solves </a:t>
            </a:r>
            <a:r>
              <a:rPr lang="en-US" dirty="0" smtClean="0">
                <a:solidFill>
                  <a:schemeClr val="tx1"/>
                </a:solidFill>
              </a:rPr>
              <a:t>a problem</a:t>
            </a:r>
            <a:r>
              <a:rPr lang="en-US" dirty="0" smtClean="0"/>
              <a:t>. </a:t>
            </a:r>
          </a:p>
          <a:p>
            <a:pPr lvl="1">
              <a:buFont typeface="Segoe UI Symbol" pitchFamily="34" charset="0"/>
              <a:buChar char="✔"/>
            </a:pPr>
            <a:r>
              <a:rPr lang="en-US" dirty="0" smtClean="0"/>
              <a:t>It </a:t>
            </a:r>
            <a:r>
              <a:rPr lang="en-US" dirty="0" smtClean="0">
                <a:solidFill>
                  <a:srgbClr val="0070C0"/>
                </a:solidFill>
              </a:rPr>
              <a:t>supports</a:t>
            </a:r>
            <a:r>
              <a:rPr lang="en-US" dirty="0" smtClean="0"/>
              <a:t> a business strategy. </a:t>
            </a:r>
          </a:p>
          <a:p>
            <a:pPr lvl="1">
              <a:buFont typeface="Segoe UI Symbol" pitchFamily="34" charset="0"/>
              <a:buChar char="✔"/>
            </a:pPr>
            <a:r>
              <a:rPr lang="en-US" dirty="0" smtClean="0"/>
              <a:t>It </a:t>
            </a:r>
            <a:r>
              <a:rPr lang="en-US" dirty="0" smtClean="0">
                <a:solidFill>
                  <a:srgbClr val="0070C0"/>
                </a:solidFill>
              </a:rPr>
              <a:t>improves</a:t>
            </a:r>
            <a:r>
              <a:rPr lang="en-US" dirty="0" smtClean="0"/>
              <a:t> their tasks/work. </a:t>
            </a:r>
          </a:p>
          <a:p>
            <a:pPr lvl="1">
              <a:buFont typeface="Segoe UI Symbol" pitchFamily="34" charset="0"/>
              <a:buChar char="✔"/>
            </a:pPr>
            <a:r>
              <a:rPr lang="en-US" dirty="0" smtClean="0"/>
              <a:t>It </a:t>
            </a:r>
            <a:r>
              <a:rPr lang="en-US" dirty="0" smtClean="0">
                <a:solidFill>
                  <a:srgbClr val="0070C0"/>
                </a:solidFill>
              </a:rPr>
              <a:t>meets</a:t>
            </a:r>
            <a:r>
              <a:rPr lang="en-US" dirty="0" smtClean="0"/>
              <a:t> client’s criteria.</a:t>
            </a:r>
          </a:p>
          <a:p>
            <a:pPr marL="365760" lvl="1" indent="0">
              <a:buNone/>
            </a:pPr>
            <a:endParaRPr lang="en-US" dirty="0"/>
          </a:p>
        </p:txBody>
      </p:sp>
      <p:pic>
        <p:nvPicPr>
          <p:cNvPr id="5122" name="Picture 2" descr="http://www.greekshares.com/uploads/image/reach_desired_future_valu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895600"/>
            <a:ext cx="2857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20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2323652"/>
            <a:ext cx="6957508" cy="3508977"/>
          </a:xfrm>
        </p:spPr>
        <p:txBody>
          <a:bodyPr>
            <a:normAutofit/>
          </a:bodyPr>
          <a:lstStyle/>
          <a:p>
            <a:r>
              <a:rPr lang="en-PH" sz="3200" dirty="0" smtClean="0">
                <a:solidFill>
                  <a:srgbClr val="FF0000"/>
                </a:solidFill>
                <a:latin typeface="Impact" panose="020B0806030902050204" pitchFamily="34" charset="0"/>
              </a:rPr>
              <a:t> WARNING </a:t>
            </a:r>
          </a:p>
          <a:p>
            <a:pPr marL="365760" lvl="1" indent="0">
              <a:buNone/>
            </a:pPr>
            <a:r>
              <a:rPr lang="en-PH" sz="3000" dirty="0">
                <a:solidFill>
                  <a:srgbClr val="FF0000"/>
                </a:solidFill>
                <a:latin typeface="Impact" panose="020B0806030902050204" pitchFamily="34" charset="0"/>
              </a:rPr>
              <a:t> </a:t>
            </a:r>
            <a:r>
              <a:rPr lang="en-PH" sz="3000" dirty="0" smtClean="0">
                <a:solidFill>
                  <a:schemeClr val="tx1"/>
                </a:solidFill>
                <a:latin typeface="+mj-lt"/>
              </a:rPr>
              <a:t>Just because it’s not in the requirements – it means it’s not necessary!</a:t>
            </a:r>
            <a:endParaRPr lang="en-PH" sz="3000" dirty="0" smtClean="0">
              <a:solidFill>
                <a:srgbClr val="FF0000"/>
              </a:solidFill>
              <a:latin typeface="Impact" panose="020B0806030902050204" pitchFamily="34" charset="0"/>
            </a:endParaRPr>
          </a:p>
          <a:p>
            <a:pPr marL="68580" indent="0">
              <a:buNone/>
            </a:pPr>
            <a:r>
              <a:rPr lang="en-PH" sz="3200" dirty="0">
                <a:solidFill>
                  <a:srgbClr val="FF0000"/>
                </a:solidFill>
                <a:latin typeface="Impact" panose="020B0806030902050204" pitchFamily="34" charset="0"/>
              </a:rPr>
              <a:t> </a:t>
            </a:r>
            <a:r>
              <a:rPr lang="en-PH" sz="3200" dirty="0" smtClean="0">
                <a:solidFill>
                  <a:srgbClr val="FF0000"/>
                </a:solidFill>
                <a:latin typeface="Impact" panose="020B0806030902050204" pitchFamily="34" charset="0"/>
              </a:rPr>
              <a:t>     </a:t>
            </a:r>
            <a:endParaRPr lang="en-PH" sz="3200" dirty="0">
              <a:solidFill>
                <a:srgbClr val="FF0000"/>
              </a:solidFill>
              <a:latin typeface="Impact" panose="020B0806030902050204" pitchFamily="34" charset="0"/>
            </a:endParaRPr>
          </a:p>
        </p:txBody>
      </p:sp>
      <p:sp>
        <p:nvSpPr>
          <p:cNvPr id="4" name="Title 1"/>
          <p:cNvSpPr>
            <a:spLocks noGrp="1"/>
          </p:cNvSpPr>
          <p:nvPr>
            <p:ph type="title"/>
          </p:nvPr>
        </p:nvSpPr>
        <p:spPr>
          <a:xfrm>
            <a:off x="1043490" y="1027664"/>
            <a:ext cx="7024744" cy="1143000"/>
          </a:xfrm>
        </p:spPr>
        <p:txBody>
          <a:bodyPr/>
          <a:lstStyle/>
          <a:p>
            <a:r>
              <a:rPr lang="en-US" dirty="0" smtClean="0"/>
              <a:t>Low-Value/Unnecessary</a:t>
            </a:r>
            <a:endParaRPr lang="en-US" dirty="0"/>
          </a:p>
        </p:txBody>
      </p:sp>
    </p:spTree>
    <p:extLst>
      <p:ext uri="{BB962C8B-B14F-4D97-AF65-F5344CB8AC3E}">
        <p14:creationId xmlns:p14="http://schemas.microsoft.com/office/powerpoint/2010/main" val="3256987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2872" y="2819400"/>
            <a:ext cx="7018268"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Incomplete Problem</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40895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nchor="ctr"/>
          <a:lstStyle/>
          <a:p>
            <a:r>
              <a:rPr lang="en-PH" dirty="0" smtClean="0"/>
              <a:t>Incomplete</a:t>
            </a:r>
            <a:endParaRPr lang="en-PH" dirty="0"/>
          </a:p>
        </p:txBody>
      </p:sp>
      <p:sp>
        <p:nvSpPr>
          <p:cNvPr id="3" name="Content Placeholder 2"/>
          <p:cNvSpPr>
            <a:spLocks noGrp="1"/>
          </p:cNvSpPr>
          <p:nvPr>
            <p:ph idx="1"/>
          </p:nvPr>
        </p:nvSpPr>
        <p:spPr>
          <a:xfrm>
            <a:off x="762000" y="2133601"/>
            <a:ext cx="5791200" cy="533400"/>
          </a:xfrm>
        </p:spPr>
        <p:txBody>
          <a:bodyPr>
            <a:normAutofit/>
          </a:bodyPr>
          <a:lstStyle/>
          <a:p>
            <a:pPr marL="68580" indent="0">
              <a:buNone/>
            </a:pPr>
            <a:r>
              <a:rPr lang="en-PH" dirty="0" smtClean="0"/>
              <a:t>Example #1 </a:t>
            </a:r>
            <a:r>
              <a:rPr lang="en-PH" b="1" dirty="0" smtClean="0"/>
              <a:t>Market Problem</a:t>
            </a:r>
            <a:endParaRPr lang="en-PH" dirty="0"/>
          </a:p>
        </p:txBody>
      </p:sp>
      <p:pic>
        <p:nvPicPr>
          <p:cNvPr id="3074" name="Picture 2" descr="http://www.environmentalhealthnews.org/ehs/images/2008/pesticide-spray%2520bese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429000" cy="2686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762000" y="2692402"/>
            <a:ext cx="4267200" cy="3403598"/>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PH" b="1" dirty="0" smtClean="0">
                <a:solidFill>
                  <a:schemeClr val="accent3"/>
                </a:solidFill>
              </a:rPr>
              <a:t>Not enough money from treatments</a:t>
            </a:r>
          </a:p>
          <a:p>
            <a:pPr marL="68580" indent="0">
              <a:buFont typeface="Wingdings 2" pitchFamily="18" charset="2"/>
              <a:buNone/>
            </a:pPr>
            <a:endParaRPr lang="en-PH" dirty="0"/>
          </a:p>
          <a:p>
            <a:pPr marL="68580" indent="0">
              <a:buFont typeface="Wingdings 2" pitchFamily="18" charset="2"/>
              <a:buNone/>
            </a:pPr>
            <a:r>
              <a:rPr lang="en-PH" dirty="0" smtClean="0"/>
              <a:t>But prices are competitive and costs are in line. </a:t>
            </a:r>
          </a:p>
          <a:p>
            <a:pPr marL="68580" indent="0">
              <a:buFont typeface="Wingdings 2" pitchFamily="18" charset="2"/>
              <a:buNone/>
            </a:pPr>
            <a:endParaRPr lang="en-PH" dirty="0"/>
          </a:p>
          <a:p>
            <a:pPr marL="68580" indent="0">
              <a:buFont typeface="Wingdings 2" pitchFamily="18" charset="2"/>
              <a:buNone/>
            </a:pPr>
            <a:r>
              <a:rPr lang="en-PH" dirty="0" smtClean="0"/>
              <a:t>Technicians are fully booked.</a:t>
            </a:r>
            <a:endParaRPr lang="en-PH" dirty="0"/>
          </a:p>
        </p:txBody>
      </p:sp>
    </p:spTree>
    <p:extLst>
      <p:ext uri="{BB962C8B-B14F-4D97-AF65-F5344CB8AC3E}">
        <p14:creationId xmlns:p14="http://schemas.microsoft.com/office/powerpoint/2010/main" val="8003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nchor="ctr"/>
          <a:lstStyle/>
          <a:p>
            <a:r>
              <a:rPr lang="en-PH" dirty="0" smtClean="0"/>
              <a:t>Incomplete</a:t>
            </a:r>
            <a:endParaRPr lang="en-PH" dirty="0"/>
          </a:p>
        </p:txBody>
      </p:sp>
      <p:sp>
        <p:nvSpPr>
          <p:cNvPr id="3" name="Content Placeholder 2"/>
          <p:cNvSpPr>
            <a:spLocks noGrp="1"/>
          </p:cNvSpPr>
          <p:nvPr>
            <p:ph idx="1"/>
          </p:nvPr>
        </p:nvSpPr>
        <p:spPr>
          <a:xfrm>
            <a:off x="762000" y="2133601"/>
            <a:ext cx="5791200" cy="533400"/>
          </a:xfrm>
        </p:spPr>
        <p:txBody>
          <a:bodyPr>
            <a:normAutofit/>
          </a:bodyPr>
          <a:lstStyle/>
          <a:p>
            <a:pPr marL="68580" indent="0">
              <a:buNone/>
            </a:pPr>
            <a:r>
              <a:rPr lang="en-PH" dirty="0" smtClean="0"/>
              <a:t>Example #1 </a:t>
            </a:r>
            <a:r>
              <a:rPr lang="en-PH" b="1" dirty="0" smtClean="0"/>
              <a:t>Market Problem</a:t>
            </a:r>
            <a:endParaRPr lang="en-PH" dirty="0"/>
          </a:p>
        </p:txBody>
      </p:sp>
      <p:pic>
        <p:nvPicPr>
          <p:cNvPr id="3074" name="Picture 2" descr="http://www.environmentalhealthnews.org/ehs/images/2008/pesticide-spray%2520bese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429000" cy="2686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2730496"/>
            <a:ext cx="4267200" cy="3403598"/>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PH" dirty="0" smtClean="0"/>
              <a:t>3 </a:t>
            </a:r>
            <a:r>
              <a:rPr lang="en-PH" dirty="0" err="1" smtClean="0"/>
              <a:t>hrs</a:t>
            </a:r>
            <a:r>
              <a:rPr lang="en-PH" dirty="0" smtClean="0"/>
              <a:t>/day spent driving from job to job – </a:t>
            </a:r>
            <a:r>
              <a:rPr lang="en-PH" b="1" dirty="0" smtClean="0"/>
              <a:t>DOUBLE the industry standard</a:t>
            </a:r>
            <a:r>
              <a:rPr lang="en-PH" dirty="0" smtClean="0"/>
              <a:t>.</a:t>
            </a:r>
          </a:p>
          <a:p>
            <a:pPr marL="68580" indent="0">
              <a:buFont typeface="Wingdings 2" pitchFamily="18" charset="2"/>
              <a:buNone/>
            </a:pPr>
            <a:endParaRPr lang="en-PH" dirty="0" smtClean="0"/>
          </a:p>
          <a:p>
            <a:pPr marL="68580" indent="0">
              <a:buFont typeface="Wingdings 2" pitchFamily="18" charset="2"/>
              <a:buNone/>
            </a:pPr>
            <a:r>
              <a:rPr lang="en-PH" dirty="0" smtClean="0">
                <a:solidFill>
                  <a:schemeClr val="accent3"/>
                </a:solidFill>
              </a:rPr>
              <a:t>Travel time could be reduced by 70% </a:t>
            </a:r>
            <a:r>
              <a:rPr lang="en-PH" dirty="0" smtClean="0"/>
              <a:t>if treatments are reorganized.</a:t>
            </a:r>
            <a:endParaRPr lang="en-PH" dirty="0"/>
          </a:p>
        </p:txBody>
      </p:sp>
    </p:spTree>
    <p:extLst>
      <p:ext uri="{BB962C8B-B14F-4D97-AF65-F5344CB8AC3E}">
        <p14:creationId xmlns:p14="http://schemas.microsoft.com/office/powerpoint/2010/main" val="204228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nchor="ctr"/>
          <a:lstStyle/>
          <a:p>
            <a:r>
              <a:rPr lang="en-PH" dirty="0" smtClean="0"/>
              <a:t>Incomplete</a:t>
            </a:r>
            <a:endParaRPr lang="en-PH" dirty="0"/>
          </a:p>
        </p:txBody>
      </p:sp>
      <p:sp>
        <p:nvSpPr>
          <p:cNvPr id="3" name="Content Placeholder 2"/>
          <p:cNvSpPr>
            <a:spLocks noGrp="1"/>
          </p:cNvSpPr>
          <p:nvPr>
            <p:ph idx="1"/>
          </p:nvPr>
        </p:nvSpPr>
        <p:spPr>
          <a:xfrm>
            <a:off x="762000" y="2133601"/>
            <a:ext cx="5791200" cy="533400"/>
          </a:xfrm>
        </p:spPr>
        <p:txBody>
          <a:bodyPr>
            <a:normAutofit/>
          </a:bodyPr>
          <a:lstStyle/>
          <a:p>
            <a:pPr marL="68580" indent="0">
              <a:buNone/>
            </a:pPr>
            <a:r>
              <a:rPr lang="en-PH" dirty="0" smtClean="0"/>
              <a:t>Example #1 </a:t>
            </a:r>
            <a:r>
              <a:rPr lang="en-PH" b="1" dirty="0" smtClean="0"/>
              <a:t>Sample Requirement</a:t>
            </a:r>
            <a:endParaRPr lang="en-PH" dirty="0"/>
          </a:p>
        </p:txBody>
      </p:sp>
      <p:pic>
        <p:nvPicPr>
          <p:cNvPr id="3074" name="Picture 2" descr="http://www.environmentalhealthnews.org/ehs/images/2008/pesticide-spray%2520bese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429000" cy="2686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2730496"/>
            <a:ext cx="4267200" cy="3403598"/>
          </a:xfrm>
          <a:prstGeom prst="rect">
            <a:avLst/>
          </a:prstGeom>
        </p:spPr>
        <p:txBody>
          <a:bodyPr vert="horz" lIns="91440" tIns="45720" rIns="91440" bIns="45720" rtlCol="0">
            <a:normAutofit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PH" dirty="0" smtClean="0"/>
              <a:t>System </a:t>
            </a:r>
            <a:r>
              <a:rPr lang="en-PH" b="1" dirty="0" smtClean="0"/>
              <a:t>determines better routes</a:t>
            </a:r>
            <a:r>
              <a:rPr lang="en-PH" dirty="0" smtClean="0"/>
              <a:t> for our technicians each day. </a:t>
            </a:r>
          </a:p>
          <a:p>
            <a:pPr marL="68580" indent="0">
              <a:buFont typeface="Wingdings 2" pitchFamily="18" charset="2"/>
              <a:buNone/>
            </a:pPr>
            <a:endParaRPr lang="en-PH" dirty="0" smtClean="0"/>
          </a:p>
          <a:p>
            <a:pPr marL="68580" indent="0">
              <a:buFont typeface="Wingdings 2" pitchFamily="18" charset="2"/>
              <a:buNone/>
            </a:pPr>
            <a:r>
              <a:rPr lang="en-PH" dirty="0" smtClean="0"/>
              <a:t>Optimum route means </a:t>
            </a:r>
            <a:r>
              <a:rPr lang="en-PH" b="1" dirty="0" smtClean="0"/>
              <a:t>minimum travel time</a:t>
            </a:r>
            <a:r>
              <a:rPr lang="en-PH" dirty="0" smtClean="0"/>
              <a:t> </a:t>
            </a:r>
            <a:r>
              <a:rPr lang="en-PH" dirty="0" smtClean="0">
                <a:solidFill>
                  <a:schemeClr val="accent3"/>
                </a:solidFill>
              </a:rPr>
              <a:t>between each location </a:t>
            </a:r>
            <a:r>
              <a:rPr lang="en-PH" dirty="0" smtClean="0"/>
              <a:t>and </a:t>
            </a:r>
            <a:r>
              <a:rPr lang="en-PH" dirty="0" smtClean="0">
                <a:solidFill>
                  <a:schemeClr val="accent3"/>
                </a:solidFill>
              </a:rPr>
              <a:t>between office </a:t>
            </a:r>
            <a:r>
              <a:rPr lang="en-PH" dirty="0" smtClean="0"/>
              <a:t>and </a:t>
            </a:r>
            <a:r>
              <a:rPr lang="en-PH" dirty="0" smtClean="0">
                <a:solidFill>
                  <a:schemeClr val="accent3"/>
                </a:solidFill>
              </a:rPr>
              <a:t>first location</a:t>
            </a:r>
            <a:r>
              <a:rPr lang="en-PH" dirty="0" smtClean="0"/>
              <a:t>.</a:t>
            </a:r>
            <a:endParaRPr lang="en-PH" dirty="0"/>
          </a:p>
        </p:txBody>
      </p:sp>
    </p:spTree>
    <p:extLst>
      <p:ext uri="{BB962C8B-B14F-4D97-AF65-F5344CB8AC3E}">
        <p14:creationId xmlns:p14="http://schemas.microsoft.com/office/powerpoint/2010/main" val="107187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nchor="ctr"/>
          <a:lstStyle/>
          <a:p>
            <a:r>
              <a:rPr lang="en-PH" dirty="0" smtClean="0"/>
              <a:t>Incomplete</a:t>
            </a:r>
            <a:endParaRPr lang="en-PH" dirty="0"/>
          </a:p>
        </p:txBody>
      </p:sp>
      <p:sp>
        <p:nvSpPr>
          <p:cNvPr id="3" name="Content Placeholder 2"/>
          <p:cNvSpPr>
            <a:spLocks noGrp="1"/>
          </p:cNvSpPr>
          <p:nvPr>
            <p:ph idx="1"/>
          </p:nvPr>
        </p:nvSpPr>
        <p:spPr>
          <a:xfrm>
            <a:off x="762000" y="2133601"/>
            <a:ext cx="5791200" cy="533400"/>
          </a:xfrm>
        </p:spPr>
        <p:txBody>
          <a:bodyPr>
            <a:normAutofit/>
          </a:bodyPr>
          <a:lstStyle/>
          <a:p>
            <a:pPr marL="68580" indent="0">
              <a:buNone/>
            </a:pPr>
            <a:r>
              <a:rPr lang="en-PH" dirty="0" smtClean="0"/>
              <a:t>Example #1 </a:t>
            </a:r>
            <a:r>
              <a:rPr lang="en-PH" b="1" dirty="0" smtClean="0"/>
              <a:t>Sample Requirement</a:t>
            </a:r>
            <a:endParaRPr lang="en-PH" dirty="0"/>
          </a:p>
        </p:txBody>
      </p:sp>
      <p:pic>
        <p:nvPicPr>
          <p:cNvPr id="3074" name="Picture 2" descr="http://www.environmentalhealthnews.org/ehs/images/2008/pesticide-spray%2520bese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429000" cy="2686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2730496"/>
            <a:ext cx="4267200" cy="3403598"/>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PH" b="1" dirty="0" smtClean="0"/>
              <a:t>Acceptance Criteria: </a:t>
            </a:r>
          </a:p>
          <a:p>
            <a:pPr marL="68580" indent="0">
              <a:buFont typeface="Wingdings 2" pitchFamily="18" charset="2"/>
              <a:buNone/>
            </a:pPr>
            <a:r>
              <a:rPr lang="en-PH" dirty="0" smtClean="0"/>
              <a:t>routes must be </a:t>
            </a:r>
            <a:r>
              <a:rPr lang="en-PH" b="1" dirty="0" smtClean="0">
                <a:solidFill>
                  <a:schemeClr val="accent3"/>
                </a:solidFill>
              </a:rPr>
              <a:t>50% better </a:t>
            </a:r>
            <a:r>
              <a:rPr lang="en-PH" dirty="0" smtClean="0"/>
              <a:t>than existing process</a:t>
            </a:r>
          </a:p>
          <a:p>
            <a:pPr marL="68580" indent="0">
              <a:buFont typeface="Wingdings 2" pitchFamily="18" charset="2"/>
              <a:buNone/>
            </a:pPr>
            <a:endParaRPr lang="en-PH" dirty="0" smtClean="0"/>
          </a:p>
        </p:txBody>
      </p:sp>
    </p:spTree>
    <p:extLst>
      <p:ext uri="{BB962C8B-B14F-4D97-AF65-F5344CB8AC3E}">
        <p14:creationId xmlns:p14="http://schemas.microsoft.com/office/powerpoint/2010/main" val="4208151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nchor="ctr"/>
          <a:lstStyle/>
          <a:p>
            <a:r>
              <a:rPr lang="en-PH" dirty="0" smtClean="0"/>
              <a:t>Incomplete</a:t>
            </a:r>
            <a:endParaRPr lang="en-PH" dirty="0"/>
          </a:p>
        </p:txBody>
      </p:sp>
      <p:sp>
        <p:nvSpPr>
          <p:cNvPr id="3" name="Content Placeholder 2"/>
          <p:cNvSpPr>
            <a:spLocks noGrp="1"/>
          </p:cNvSpPr>
          <p:nvPr>
            <p:ph idx="1"/>
          </p:nvPr>
        </p:nvSpPr>
        <p:spPr>
          <a:xfrm>
            <a:off x="762000" y="2133601"/>
            <a:ext cx="5791200" cy="533400"/>
          </a:xfrm>
        </p:spPr>
        <p:txBody>
          <a:bodyPr>
            <a:normAutofit/>
          </a:bodyPr>
          <a:lstStyle/>
          <a:p>
            <a:pPr marL="68580" indent="0">
              <a:buNone/>
            </a:pPr>
            <a:r>
              <a:rPr lang="en-PH" dirty="0" smtClean="0"/>
              <a:t>Example #1 </a:t>
            </a:r>
            <a:r>
              <a:rPr lang="en-PH" b="1" dirty="0" smtClean="0"/>
              <a:t>Analysis</a:t>
            </a:r>
            <a:endParaRPr lang="en-PH" dirty="0"/>
          </a:p>
        </p:txBody>
      </p:sp>
      <p:pic>
        <p:nvPicPr>
          <p:cNvPr id="3074" name="Picture 2" descr="http://www.environmentalhealthnews.org/ehs/images/2008/pesticide-spray%2520bese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429000" cy="2686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2730496"/>
            <a:ext cx="4267200" cy="3403598"/>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PH" dirty="0" smtClean="0"/>
              <a:t>80% of the time, the technicians </a:t>
            </a:r>
            <a:r>
              <a:rPr lang="en-PH" b="1" dirty="0" smtClean="0"/>
              <a:t>have to return </a:t>
            </a:r>
            <a:r>
              <a:rPr lang="en-PH" dirty="0" smtClean="0"/>
              <a:t>to </a:t>
            </a:r>
            <a:r>
              <a:rPr lang="en-PH" dirty="0" smtClean="0">
                <a:solidFill>
                  <a:schemeClr val="accent3"/>
                </a:solidFill>
              </a:rPr>
              <a:t>pick up more treatment</a:t>
            </a:r>
            <a:r>
              <a:rPr lang="en-PH" dirty="0" smtClean="0"/>
              <a:t>. </a:t>
            </a:r>
          </a:p>
          <a:p>
            <a:pPr marL="68580" indent="0">
              <a:buFont typeface="Wingdings 2" pitchFamily="18" charset="2"/>
              <a:buNone/>
            </a:pPr>
            <a:endParaRPr lang="en-PH" dirty="0"/>
          </a:p>
          <a:p>
            <a:pPr marL="68580" indent="0">
              <a:buFont typeface="Wingdings 2" pitchFamily="18" charset="2"/>
              <a:buNone/>
            </a:pPr>
            <a:r>
              <a:rPr lang="en-PH" dirty="0" smtClean="0"/>
              <a:t>Or if </a:t>
            </a:r>
            <a:r>
              <a:rPr lang="en-PH" dirty="0" smtClean="0">
                <a:solidFill>
                  <a:schemeClr val="accent3"/>
                </a:solidFill>
              </a:rPr>
              <a:t>they have left-overs</a:t>
            </a:r>
            <a:r>
              <a:rPr lang="en-PH" dirty="0" smtClean="0"/>
              <a:t>, they </a:t>
            </a:r>
            <a:r>
              <a:rPr lang="en-PH" b="1" dirty="0" smtClean="0"/>
              <a:t>cancel last job </a:t>
            </a:r>
            <a:r>
              <a:rPr lang="en-PH" dirty="0" smtClean="0"/>
              <a:t>of the day to return to the office.</a:t>
            </a:r>
          </a:p>
        </p:txBody>
      </p:sp>
    </p:spTree>
    <p:extLst>
      <p:ext uri="{BB962C8B-B14F-4D97-AF65-F5344CB8AC3E}">
        <p14:creationId xmlns:p14="http://schemas.microsoft.com/office/powerpoint/2010/main" val="2851365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nchor="ctr"/>
          <a:lstStyle/>
          <a:p>
            <a:r>
              <a:rPr lang="en-PH" dirty="0" smtClean="0"/>
              <a:t>Incomplete</a:t>
            </a:r>
            <a:endParaRPr lang="en-PH" dirty="0"/>
          </a:p>
        </p:txBody>
      </p:sp>
      <p:sp>
        <p:nvSpPr>
          <p:cNvPr id="3" name="Content Placeholder 2"/>
          <p:cNvSpPr>
            <a:spLocks noGrp="1"/>
          </p:cNvSpPr>
          <p:nvPr>
            <p:ph idx="1"/>
          </p:nvPr>
        </p:nvSpPr>
        <p:spPr>
          <a:xfrm>
            <a:off x="762000" y="2133601"/>
            <a:ext cx="5791200" cy="533400"/>
          </a:xfrm>
        </p:spPr>
        <p:txBody>
          <a:bodyPr>
            <a:normAutofit/>
          </a:bodyPr>
          <a:lstStyle/>
          <a:p>
            <a:pPr marL="68580" indent="0">
              <a:buNone/>
            </a:pPr>
            <a:r>
              <a:rPr lang="en-PH" dirty="0" smtClean="0"/>
              <a:t>Example #1 </a:t>
            </a:r>
            <a:r>
              <a:rPr lang="en-PH" b="1" dirty="0" smtClean="0"/>
              <a:t>What is missing?</a:t>
            </a:r>
            <a:endParaRPr lang="en-PH" dirty="0"/>
          </a:p>
        </p:txBody>
      </p:sp>
      <p:pic>
        <p:nvPicPr>
          <p:cNvPr id="3074" name="Picture 2" descr="http://www.environmentalhealthnews.org/ehs/images/2008/pesticide-spray%2520besem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667000"/>
            <a:ext cx="3429000" cy="2686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2730496"/>
            <a:ext cx="4267200" cy="3403598"/>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PH" dirty="0" smtClean="0"/>
              <a:t>The system must also plan the amount of chemicals to take each day!</a:t>
            </a:r>
          </a:p>
        </p:txBody>
      </p:sp>
    </p:spTree>
    <p:extLst>
      <p:ext uri="{BB962C8B-B14F-4D97-AF65-F5344CB8AC3E}">
        <p14:creationId xmlns:p14="http://schemas.microsoft.com/office/powerpoint/2010/main" val="2099771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lstStyle/>
          <a:p>
            <a:r>
              <a:rPr lang="en-PH" b="1" dirty="0" smtClean="0"/>
              <a:t>Worst Case Scenario</a:t>
            </a:r>
            <a:endParaRPr lang="en-PH"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0811" y="1981200"/>
            <a:ext cx="3809997" cy="2514600"/>
          </a:xfrm>
        </p:spPr>
      </p:pic>
      <p:sp>
        <p:nvSpPr>
          <p:cNvPr id="5" name="TextBox 4"/>
          <p:cNvSpPr txBox="1"/>
          <p:nvPr/>
        </p:nvSpPr>
        <p:spPr>
          <a:xfrm>
            <a:off x="685800" y="3239662"/>
            <a:ext cx="914400" cy="646331"/>
          </a:xfrm>
          <a:prstGeom prst="rect">
            <a:avLst/>
          </a:prstGeom>
          <a:noFill/>
        </p:spPr>
        <p:txBody>
          <a:bodyPr wrap="square" rtlCol="0">
            <a:spAutoFit/>
          </a:bodyPr>
          <a:lstStyle/>
          <a:p>
            <a:r>
              <a:rPr lang="en-PH" b="1" dirty="0" smtClean="0">
                <a:solidFill>
                  <a:schemeClr val="bg1"/>
                </a:solidFill>
              </a:rPr>
              <a:t>Not happy</a:t>
            </a:r>
            <a:endParaRPr lang="en-PH" b="1" dirty="0">
              <a:solidFill>
                <a:schemeClr val="bg1"/>
              </a:solidFill>
            </a:endParaRPr>
          </a:p>
        </p:txBody>
      </p:sp>
      <p:sp>
        <p:nvSpPr>
          <p:cNvPr id="6" name="Rectangle 5"/>
          <p:cNvSpPr/>
          <p:nvPr/>
        </p:nvSpPr>
        <p:spPr>
          <a:xfrm>
            <a:off x="1828800" y="4571999"/>
            <a:ext cx="1334020" cy="584775"/>
          </a:xfrm>
          <a:prstGeom prst="rect">
            <a:avLst/>
          </a:prstGeom>
          <a:noFill/>
        </p:spPr>
        <p:txBody>
          <a:bodyPr wrap="none" lIns="91440" tIns="45720" rIns="91440" bIns="45720">
            <a:spAutoFit/>
          </a:bodyPr>
          <a:lstStyle/>
          <a:p>
            <a:pPr algn="ctr"/>
            <a:r>
              <a:rPr lang="en-US"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Client</a:t>
            </a:r>
            <a:endParaRPr lang="en-US" sz="32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027101"/>
            <a:ext cx="3765080" cy="2416530"/>
          </a:xfrm>
          <a:prstGeom prst="rect">
            <a:avLst/>
          </a:prstGeom>
        </p:spPr>
      </p:pic>
      <p:sp>
        <p:nvSpPr>
          <p:cNvPr id="8" name="TextBox 7"/>
          <p:cNvSpPr txBox="1"/>
          <p:nvPr/>
        </p:nvSpPr>
        <p:spPr>
          <a:xfrm>
            <a:off x="4787900" y="2247036"/>
            <a:ext cx="914400" cy="120032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PH" b="1" dirty="0" smtClean="0">
                <a:solidFill>
                  <a:schemeClr val="bg1"/>
                </a:solidFill>
              </a:rPr>
              <a:t>But..</a:t>
            </a:r>
          </a:p>
          <a:p>
            <a:r>
              <a:rPr lang="en-PH" b="1" dirty="0" smtClean="0">
                <a:solidFill>
                  <a:schemeClr val="bg1"/>
                </a:solidFill>
              </a:rPr>
              <a:t>I did </a:t>
            </a:r>
          </a:p>
          <a:p>
            <a:r>
              <a:rPr lang="en-PH" b="1" dirty="0">
                <a:solidFill>
                  <a:schemeClr val="bg1"/>
                </a:solidFill>
              </a:rPr>
              <a:t>m</a:t>
            </a:r>
            <a:r>
              <a:rPr lang="en-PH" b="1" dirty="0" smtClean="0">
                <a:solidFill>
                  <a:schemeClr val="bg1"/>
                </a:solidFill>
              </a:rPr>
              <a:t>y best</a:t>
            </a:r>
            <a:endParaRPr lang="en-PH" b="1" dirty="0">
              <a:solidFill>
                <a:schemeClr val="bg1"/>
              </a:solidFill>
            </a:endParaRPr>
          </a:p>
        </p:txBody>
      </p:sp>
      <p:sp>
        <p:nvSpPr>
          <p:cNvPr id="9" name="Rectangle 8"/>
          <p:cNvSpPr/>
          <p:nvPr/>
        </p:nvSpPr>
        <p:spPr>
          <a:xfrm>
            <a:off x="5560541" y="4585273"/>
            <a:ext cx="2252541" cy="584775"/>
          </a:xfrm>
          <a:prstGeom prst="rect">
            <a:avLst/>
          </a:prstGeom>
          <a:noFill/>
        </p:spPr>
        <p:txBody>
          <a:bodyPr wrap="none" lIns="91440" tIns="45720" rIns="91440" bIns="45720">
            <a:spAutoFit/>
          </a:bodyPr>
          <a:lstStyle/>
          <a:p>
            <a:pPr algn="ctr"/>
            <a:r>
              <a:rPr lang="en-US"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Developer</a:t>
            </a:r>
            <a:endParaRPr lang="en-US" sz="32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0" name="Rectangle 9"/>
          <p:cNvSpPr/>
          <p:nvPr/>
        </p:nvSpPr>
        <p:spPr>
          <a:xfrm>
            <a:off x="1097392" y="5334000"/>
            <a:ext cx="7101624"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the end of project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891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a:bodyPr>
          <a:lstStyle/>
          <a:p>
            <a:r>
              <a:rPr lang="en-US" dirty="0" smtClean="0"/>
              <a:t>Incomplete</a:t>
            </a:r>
            <a:endParaRPr lang="en-US" dirty="0"/>
          </a:p>
        </p:txBody>
      </p:sp>
      <p:sp>
        <p:nvSpPr>
          <p:cNvPr id="3" name="Content Placeholder 2"/>
          <p:cNvSpPr>
            <a:spLocks noGrp="1"/>
          </p:cNvSpPr>
          <p:nvPr>
            <p:ph idx="1"/>
          </p:nvPr>
        </p:nvSpPr>
        <p:spPr>
          <a:xfrm>
            <a:off x="1066800" y="1828800"/>
            <a:ext cx="6777317" cy="1447800"/>
          </a:xfrm>
        </p:spPr>
        <p:txBody>
          <a:bodyPr>
            <a:normAutofit/>
          </a:bodyPr>
          <a:lstStyle/>
          <a:p>
            <a:r>
              <a:rPr lang="en-US" dirty="0" smtClean="0"/>
              <a:t>Example #2</a:t>
            </a:r>
          </a:p>
          <a:p>
            <a:pPr marL="68580" indent="0">
              <a:buNone/>
            </a:pPr>
            <a:r>
              <a:rPr lang="en-US" dirty="0" smtClean="0"/>
              <a:t>     Details can be both an advantage and </a:t>
            </a:r>
          </a:p>
          <a:p>
            <a:pPr marL="68580" indent="0">
              <a:buNone/>
            </a:pPr>
            <a:r>
              <a:rPr lang="en-US" dirty="0"/>
              <a:t> </a:t>
            </a:r>
            <a:r>
              <a:rPr lang="en-US" dirty="0" smtClean="0"/>
              <a:t>    a disadvantage. </a:t>
            </a:r>
            <a:endParaRPr lang="en-US" dirty="0"/>
          </a:p>
        </p:txBody>
      </p:sp>
      <p:sp>
        <p:nvSpPr>
          <p:cNvPr id="4" name="Rectangle 3"/>
          <p:cNvSpPr/>
          <p:nvPr/>
        </p:nvSpPr>
        <p:spPr>
          <a:xfrm>
            <a:off x="1905000" y="3581400"/>
            <a:ext cx="6172200" cy="923330"/>
          </a:xfrm>
          <a:prstGeom prst="rect">
            <a:avLst/>
          </a:prstGeom>
          <a:ln>
            <a:solidFill>
              <a:schemeClr val="bg2">
                <a:lumMod val="50000"/>
              </a:schemeClr>
            </a:solidFill>
          </a:ln>
        </p:spPr>
        <p:txBody>
          <a:bodyPr wrap="square">
            <a:spAutoFit/>
          </a:bodyPr>
          <a:lstStyle/>
          <a:p>
            <a:pPr marL="68580" indent="0" algn="ctr">
              <a:buNone/>
            </a:pPr>
            <a:r>
              <a:rPr lang="en-US" dirty="0" smtClean="0">
                <a:latin typeface="Arial Rounded MT Bold" pitchFamily="34" charset="0"/>
              </a:rPr>
              <a:t>Pilot disengages the auto-pilot by applying enough force. System responds by releasing controls of ailerons, elevators and rudder.</a:t>
            </a:r>
            <a:endParaRPr lang="en-US" dirty="0">
              <a:latin typeface="Arial Rounded MT Bold" pitchFamily="34" charset="0"/>
            </a:endParaRPr>
          </a:p>
        </p:txBody>
      </p:sp>
      <p:sp>
        <p:nvSpPr>
          <p:cNvPr id="5" name="TextBox 4"/>
          <p:cNvSpPr txBox="1"/>
          <p:nvPr/>
        </p:nvSpPr>
        <p:spPr>
          <a:xfrm>
            <a:off x="1905000" y="5246132"/>
            <a:ext cx="5867400" cy="646331"/>
          </a:xfrm>
          <a:prstGeom prst="rect">
            <a:avLst/>
          </a:prstGeom>
          <a:noFill/>
        </p:spPr>
        <p:txBody>
          <a:bodyPr wrap="square" rtlCol="0">
            <a:spAutoFit/>
          </a:bodyPr>
          <a:lstStyle/>
          <a:p>
            <a:r>
              <a:rPr lang="en-US" dirty="0" smtClean="0">
                <a:latin typeface="Impact" pitchFamily="34" charset="0"/>
              </a:rPr>
              <a:t>Actual Case: Aeroflot 593</a:t>
            </a:r>
          </a:p>
          <a:p>
            <a:r>
              <a:rPr lang="en-US" dirty="0">
                <a:latin typeface="Century Gothic" panose="020B0502020202020204" pitchFamily="34" charset="0"/>
                <a:hlinkClick r:id="rId2"/>
              </a:rPr>
              <a:t>http://www.youtube.com/watch?v=-</a:t>
            </a:r>
            <a:r>
              <a:rPr lang="en-US" dirty="0" smtClean="0">
                <a:latin typeface="Century Gothic" panose="020B0502020202020204" pitchFamily="34" charset="0"/>
                <a:hlinkClick r:id="rId2"/>
              </a:rPr>
              <a:t>br5yJqsH4c</a:t>
            </a:r>
            <a:r>
              <a:rPr lang="en-US" dirty="0" smtClean="0">
                <a:latin typeface="Century Gothic" panose="020B0502020202020204" pitchFamily="34" charset="0"/>
              </a:rPr>
              <a:t> </a:t>
            </a:r>
            <a:endParaRPr lang="en-US" dirty="0">
              <a:latin typeface="Century Gothic" panose="020B0502020202020204" pitchFamily="34" charset="0"/>
            </a:endParaRPr>
          </a:p>
        </p:txBody>
      </p:sp>
    </p:spTree>
    <p:extLst>
      <p:ext uri="{BB962C8B-B14F-4D97-AF65-F5344CB8AC3E}">
        <p14:creationId xmlns:p14="http://schemas.microsoft.com/office/powerpoint/2010/main" val="171574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9257" y="2819400"/>
            <a:ext cx="5325497"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Other Problems</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408951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problems</a:t>
            </a:r>
            <a:endParaRPr lang="en-US" dirty="0"/>
          </a:p>
        </p:txBody>
      </p:sp>
      <p:sp>
        <p:nvSpPr>
          <p:cNvPr id="3" name="Content Placeholder 2"/>
          <p:cNvSpPr>
            <a:spLocks noGrp="1"/>
          </p:cNvSpPr>
          <p:nvPr>
            <p:ph idx="1"/>
          </p:nvPr>
        </p:nvSpPr>
        <p:spPr/>
        <p:txBody>
          <a:bodyPr/>
          <a:lstStyle/>
          <a:p>
            <a:r>
              <a:rPr lang="en-US" b="1" dirty="0" smtClean="0"/>
              <a:t>Unverifiable</a:t>
            </a:r>
          </a:p>
          <a:p>
            <a:pPr lvl="1"/>
            <a:r>
              <a:rPr lang="en-US" dirty="0"/>
              <a:t> </a:t>
            </a:r>
            <a:r>
              <a:rPr lang="en-US" dirty="0" smtClean="0"/>
              <a:t>Makes it difficult to communicate to the team what they need to accomplish.</a:t>
            </a:r>
          </a:p>
          <a:p>
            <a:r>
              <a:rPr lang="en-US" b="1" dirty="0" smtClean="0"/>
              <a:t>Inconsistent </a:t>
            </a:r>
          </a:p>
          <a:p>
            <a:pPr lvl="1"/>
            <a:r>
              <a:rPr lang="en-US" dirty="0" smtClean="0"/>
              <a:t>Grammatically confusing</a:t>
            </a:r>
          </a:p>
          <a:p>
            <a:pPr lvl="1"/>
            <a:r>
              <a:rPr lang="en-US" dirty="0" smtClean="0"/>
              <a:t>Logically inconsistent leading to conflicting requirements</a:t>
            </a:r>
          </a:p>
          <a:p>
            <a:r>
              <a:rPr lang="en-US" b="1" dirty="0" smtClean="0"/>
              <a:t>Impossible</a:t>
            </a:r>
            <a:endParaRPr lang="en-US" b="1" dirty="0"/>
          </a:p>
        </p:txBody>
      </p:sp>
    </p:spTree>
    <p:extLst>
      <p:ext uri="{BB962C8B-B14F-4D97-AF65-F5344CB8AC3E}">
        <p14:creationId xmlns:p14="http://schemas.microsoft.com/office/powerpoint/2010/main" val="897375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Check your understanding	</a:t>
            </a:r>
            <a:endParaRPr lang="en-PH" dirty="0"/>
          </a:p>
        </p:txBody>
      </p:sp>
      <p:sp>
        <p:nvSpPr>
          <p:cNvPr id="3" name="Content Placeholder 2"/>
          <p:cNvSpPr>
            <a:spLocks noGrp="1"/>
          </p:cNvSpPr>
          <p:nvPr>
            <p:ph idx="1"/>
          </p:nvPr>
        </p:nvSpPr>
        <p:spPr>
          <a:xfrm>
            <a:off x="1043492" y="2323652"/>
            <a:ext cx="7186108" cy="3508977"/>
          </a:xfrm>
        </p:spPr>
        <p:txBody>
          <a:bodyPr>
            <a:normAutofit/>
          </a:bodyPr>
          <a:lstStyle/>
          <a:p>
            <a:pPr marL="68580" indent="0">
              <a:buNone/>
            </a:pPr>
            <a:r>
              <a:rPr lang="en-US" b="1" dirty="0" smtClean="0"/>
              <a:t>Reflection </a:t>
            </a:r>
            <a:r>
              <a:rPr lang="en-US" b="1" dirty="0"/>
              <a:t>(Individual) </a:t>
            </a:r>
            <a:endParaRPr lang="en-US" dirty="0"/>
          </a:p>
          <a:p>
            <a:r>
              <a:rPr lang="en-US" dirty="0" smtClean="0"/>
              <a:t>Review past machine project specifications. </a:t>
            </a:r>
            <a:r>
              <a:rPr lang="en-US" dirty="0" smtClean="0">
                <a:solidFill>
                  <a:schemeClr val="accent3"/>
                </a:solidFill>
              </a:rPr>
              <a:t>Find any features/functionalities that were problematic </a:t>
            </a:r>
            <a:r>
              <a:rPr lang="en-US" dirty="0" smtClean="0">
                <a:solidFill>
                  <a:schemeClr val="accent3"/>
                </a:solidFill>
                <a:sym typeface="Wingdings" panose="05000000000000000000" pitchFamily="2" charset="2"/>
              </a:rPr>
              <a:t></a:t>
            </a:r>
            <a:endParaRPr lang="en-US" dirty="0" smtClean="0"/>
          </a:p>
          <a:p>
            <a:r>
              <a:rPr lang="en-US" dirty="0" smtClean="0"/>
              <a:t>For future projects, </a:t>
            </a:r>
            <a:r>
              <a:rPr lang="en-US" b="1" u="sng" dirty="0" smtClean="0"/>
              <a:t>learn to be critical of the requirements</a:t>
            </a:r>
            <a:r>
              <a:rPr lang="en-US" dirty="0" smtClean="0"/>
              <a:t>!</a:t>
            </a:r>
            <a:endParaRPr lang="en-US" dirty="0"/>
          </a:p>
          <a:p>
            <a:endParaRPr lang="en-PH" dirty="0"/>
          </a:p>
        </p:txBody>
      </p:sp>
    </p:spTree>
    <p:extLst>
      <p:ext uri="{BB962C8B-B14F-4D97-AF65-F5344CB8AC3E}">
        <p14:creationId xmlns:p14="http://schemas.microsoft.com/office/powerpoint/2010/main" val="2381411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800" dirty="0" smtClean="0"/>
              <a:t>Assignment: </a:t>
            </a:r>
            <a:r>
              <a:rPr lang="en-PH" sz="4800" dirty="0" smtClean="0">
                <a:solidFill>
                  <a:schemeClr val="accent3"/>
                </a:solidFill>
              </a:rPr>
              <a:t>[ALL]</a:t>
            </a:r>
            <a:endParaRPr lang="en-PH" sz="4800" dirty="0">
              <a:solidFill>
                <a:schemeClr val="accent3"/>
              </a:solidFill>
            </a:endParaRPr>
          </a:p>
        </p:txBody>
      </p:sp>
      <p:sp>
        <p:nvSpPr>
          <p:cNvPr id="3" name="Content Placeholder 2"/>
          <p:cNvSpPr>
            <a:spLocks noGrp="1"/>
          </p:cNvSpPr>
          <p:nvPr>
            <p:ph idx="1"/>
          </p:nvPr>
        </p:nvSpPr>
        <p:spPr/>
        <p:txBody>
          <a:bodyPr>
            <a:normAutofit/>
          </a:bodyPr>
          <a:lstStyle/>
          <a:p>
            <a:pPr marL="880110" lvl="1" indent="-514350">
              <a:buFont typeface="+mj-lt"/>
              <a:buAutoNum type="arabicPeriod"/>
            </a:pPr>
            <a:r>
              <a:rPr lang="en-PH" sz="3200" dirty="0" smtClean="0">
                <a:latin typeface="Trebuchet MS" panose="020B0603020202020204" pitchFamily="34" charset="0"/>
              </a:rPr>
              <a:t>Watch the video on </a:t>
            </a:r>
            <a:r>
              <a:rPr lang="en-PH" sz="3200" u="sng" dirty="0" smtClean="0">
                <a:solidFill>
                  <a:srgbClr val="7030A0"/>
                </a:solidFill>
                <a:latin typeface="Trebuchet MS" panose="020B0603020202020204" pitchFamily="34" charset="0"/>
              </a:rPr>
              <a:t>Estimation</a:t>
            </a:r>
          </a:p>
        </p:txBody>
      </p:sp>
    </p:spTree>
    <p:extLst>
      <p:ext uri="{BB962C8B-B14F-4D97-AF65-F5344CB8AC3E}">
        <p14:creationId xmlns:p14="http://schemas.microsoft.com/office/powerpoint/2010/main" val="20228333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sz="4800" dirty="0" smtClean="0"/>
              <a:t>Assignment: </a:t>
            </a:r>
            <a:r>
              <a:rPr lang="en-PH" sz="4800" dirty="0" smtClean="0">
                <a:solidFill>
                  <a:schemeClr val="accent3"/>
                </a:solidFill>
              </a:rPr>
              <a:t>[ALL except ANA]</a:t>
            </a:r>
            <a:endParaRPr lang="en-PH" sz="4800" dirty="0">
              <a:solidFill>
                <a:schemeClr val="accent3"/>
              </a:solidFill>
            </a:endParaRPr>
          </a:p>
        </p:txBody>
      </p:sp>
      <p:sp>
        <p:nvSpPr>
          <p:cNvPr id="3" name="Content Placeholder 2"/>
          <p:cNvSpPr>
            <a:spLocks noGrp="1"/>
          </p:cNvSpPr>
          <p:nvPr>
            <p:ph idx="1"/>
          </p:nvPr>
        </p:nvSpPr>
        <p:spPr/>
        <p:txBody>
          <a:bodyPr>
            <a:normAutofit/>
          </a:bodyPr>
          <a:lstStyle/>
          <a:p>
            <a:pPr marL="880110" lvl="1" indent="-514350">
              <a:buFont typeface="+mj-lt"/>
              <a:buAutoNum type="arabicPeriod"/>
            </a:pPr>
            <a:endParaRPr lang="en-PH" sz="3200" dirty="0">
              <a:latin typeface="Trebuchet MS" panose="020B0603020202020204" pitchFamily="34" charset="0"/>
            </a:endParaRPr>
          </a:p>
        </p:txBody>
      </p:sp>
    </p:spTree>
    <p:extLst>
      <p:ext uri="{BB962C8B-B14F-4D97-AF65-F5344CB8AC3E}">
        <p14:creationId xmlns:p14="http://schemas.microsoft.com/office/powerpoint/2010/main" val="1041001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800" dirty="0" smtClean="0"/>
              <a:t>Assignment: </a:t>
            </a:r>
            <a:r>
              <a:rPr lang="en-PH" sz="4800" dirty="0" smtClean="0">
                <a:solidFill>
                  <a:schemeClr val="accent3"/>
                </a:solidFill>
              </a:rPr>
              <a:t>[ANA]</a:t>
            </a:r>
            <a:endParaRPr lang="en-PH" sz="4800" dirty="0">
              <a:solidFill>
                <a:schemeClr val="accent3"/>
              </a:solidFill>
            </a:endParaRPr>
          </a:p>
        </p:txBody>
      </p:sp>
      <p:sp>
        <p:nvSpPr>
          <p:cNvPr id="3" name="Content Placeholder 2"/>
          <p:cNvSpPr>
            <a:spLocks noGrp="1"/>
          </p:cNvSpPr>
          <p:nvPr>
            <p:ph idx="1"/>
          </p:nvPr>
        </p:nvSpPr>
        <p:spPr/>
        <p:txBody>
          <a:bodyPr>
            <a:normAutofit/>
          </a:bodyPr>
          <a:lstStyle/>
          <a:p>
            <a:pPr fontAlgn="base"/>
            <a:endParaRPr lang="en-PH" sz="3200"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2461437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800" dirty="0" smtClean="0"/>
              <a:t>Assignment: </a:t>
            </a:r>
            <a:r>
              <a:rPr lang="en-PH" sz="4800" dirty="0" smtClean="0">
                <a:solidFill>
                  <a:schemeClr val="accent3"/>
                </a:solidFill>
              </a:rPr>
              <a:t>[DEV]</a:t>
            </a:r>
            <a:endParaRPr lang="en-PH" sz="4800" dirty="0">
              <a:solidFill>
                <a:schemeClr val="accent3"/>
              </a:solidFill>
            </a:endParaRPr>
          </a:p>
        </p:txBody>
      </p:sp>
      <p:sp>
        <p:nvSpPr>
          <p:cNvPr id="3" name="Content Placeholder 2"/>
          <p:cNvSpPr>
            <a:spLocks noGrp="1"/>
          </p:cNvSpPr>
          <p:nvPr>
            <p:ph idx="1"/>
          </p:nvPr>
        </p:nvSpPr>
        <p:spPr/>
        <p:txBody>
          <a:bodyPr>
            <a:normAutofit/>
          </a:bodyPr>
          <a:lstStyle/>
          <a:p>
            <a:pPr marL="393192" lvl="1" indent="0">
              <a:buNone/>
            </a:pPr>
            <a:endParaRPr lang="en-PH" sz="3200" dirty="0" smtClean="0">
              <a:latin typeface="Trebuchet MS" panose="020B0603020202020204" pitchFamily="34" charset="0"/>
            </a:endParaRPr>
          </a:p>
        </p:txBody>
      </p:sp>
    </p:spTree>
    <p:extLst>
      <p:ext uri="{BB962C8B-B14F-4D97-AF65-F5344CB8AC3E}">
        <p14:creationId xmlns:p14="http://schemas.microsoft.com/office/powerpoint/2010/main" val="29343490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dirty="0" smtClean="0"/>
              <a:t>References</a:t>
            </a:r>
            <a:endParaRPr lang="fil-PH" dirty="0"/>
          </a:p>
        </p:txBody>
      </p:sp>
      <p:sp>
        <p:nvSpPr>
          <p:cNvPr id="3" name="Content Placeholder 2"/>
          <p:cNvSpPr>
            <a:spLocks noGrp="1"/>
          </p:cNvSpPr>
          <p:nvPr>
            <p:ph idx="1"/>
          </p:nvPr>
        </p:nvSpPr>
        <p:spPr/>
        <p:txBody>
          <a:bodyPr>
            <a:normAutofit fontScale="85000" lnSpcReduction="20000"/>
          </a:bodyPr>
          <a:lstStyle/>
          <a:p>
            <a:pPr marL="342900" indent="-342900">
              <a:buFont typeface="Arial" pitchFamily="34" charset="0"/>
              <a:buChar char="•"/>
            </a:pPr>
            <a:r>
              <a:rPr lang="fil-PH" dirty="0" smtClean="0">
                <a:hlinkClick r:id="rId2"/>
              </a:rPr>
              <a:t>http://www.agilemodeling.com/artifacts/userStory.htm</a:t>
            </a:r>
            <a:endParaRPr lang="fil-PH" dirty="0" smtClean="0"/>
          </a:p>
          <a:p>
            <a:pPr marL="342900" indent="-342900">
              <a:buFont typeface="Arial" pitchFamily="34" charset="0"/>
              <a:buChar char="•"/>
            </a:pPr>
            <a:r>
              <a:rPr lang="en-US" dirty="0">
                <a:hlinkClick r:id="rId3"/>
              </a:rPr>
              <a:t>http://</a:t>
            </a:r>
            <a:r>
              <a:rPr lang="en-US" dirty="0" smtClean="0">
                <a:hlinkClick r:id="rId3"/>
              </a:rPr>
              <a:t>www.extremeprogramming.org/rules/userstories.html</a:t>
            </a:r>
            <a:endParaRPr lang="en-US" dirty="0" smtClean="0"/>
          </a:p>
          <a:p>
            <a:pPr marL="342900" indent="-342900">
              <a:buFont typeface="Arial" pitchFamily="34" charset="0"/>
              <a:buChar char="•"/>
            </a:pPr>
            <a:r>
              <a:rPr lang="en-US" dirty="0">
                <a:hlinkClick r:id="rId4"/>
              </a:rPr>
              <a:t>http://</a:t>
            </a:r>
            <a:r>
              <a:rPr lang="en-US" dirty="0" smtClean="0">
                <a:hlinkClick r:id="rId4"/>
              </a:rPr>
              <a:t>www.xpexchange.net/en/intro/userStory.html</a:t>
            </a:r>
            <a:endParaRPr lang="en-US" dirty="0" smtClean="0"/>
          </a:p>
          <a:p>
            <a:pPr marL="342900" indent="-342900">
              <a:buFont typeface="Arial" pitchFamily="34" charset="0"/>
              <a:buChar char="•"/>
            </a:pPr>
            <a:r>
              <a:rPr lang="en-US" dirty="0">
                <a:hlinkClick r:id="rId5"/>
              </a:rPr>
              <a:t>http://</a:t>
            </a:r>
            <a:r>
              <a:rPr lang="en-US" dirty="0" smtClean="0">
                <a:hlinkClick r:id="rId5"/>
              </a:rPr>
              <a:t>services.natureserve.org/member/userStory.htm</a:t>
            </a:r>
            <a:endParaRPr lang="en-US" dirty="0" smtClean="0"/>
          </a:p>
          <a:p>
            <a:pPr indent="-342900">
              <a:buFont typeface="Arial" pitchFamily="34" charset="0"/>
              <a:buChar char="•"/>
            </a:pPr>
            <a:r>
              <a:rPr lang="en-US" dirty="0">
                <a:hlinkClick r:id="rId6"/>
              </a:rPr>
              <a:t>http://tynerblain.com/blog/2006/05/25/writing-good-requirements-the-big-ten-rules</a:t>
            </a:r>
            <a:r>
              <a:rPr lang="en-US" dirty="0" smtClean="0">
                <a:hlinkClick r:id="rId6"/>
              </a:rPr>
              <a:t>/</a:t>
            </a:r>
            <a:r>
              <a:rPr lang="en-US" dirty="0" smtClean="0"/>
              <a:t> </a:t>
            </a:r>
          </a:p>
          <a:p>
            <a:pPr marL="342900" indent="-342900">
              <a:buFont typeface="Arial" pitchFamily="34" charset="0"/>
              <a:buChar char="•"/>
            </a:pPr>
            <a:r>
              <a:rPr lang="fil-PH" dirty="0" smtClean="0"/>
              <a:t>D. Pilone and R. Miles: </a:t>
            </a:r>
            <a:r>
              <a:rPr lang="fil-PH" i="1" dirty="0" smtClean="0"/>
              <a:t>Head First Software Development.</a:t>
            </a:r>
            <a:r>
              <a:rPr lang="fil-PH" dirty="0" smtClean="0"/>
              <a:t>O’Reilly, 2008</a:t>
            </a:r>
            <a:endParaRPr lang="fil-P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8951" y="4800600"/>
            <a:ext cx="7212231" cy="1754326"/>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How to verify </a:t>
            </a:r>
          </a:p>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EARLY in the project?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Title 1"/>
          <p:cNvSpPr txBox="1">
            <a:spLocks/>
          </p:cNvSpPr>
          <p:nvPr/>
        </p:nvSpPr>
        <p:spPr>
          <a:xfrm>
            <a:off x="1098951" y="2514600"/>
            <a:ext cx="7024744" cy="914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t>The effect</a:t>
            </a:r>
            <a:endParaRPr lang="en-US" b="1" dirty="0"/>
          </a:p>
        </p:txBody>
      </p:sp>
      <p:sp>
        <p:nvSpPr>
          <p:cNvPr id="6" name="Content Placeholder 2"/>
          <p:cNvSpPr txBox="1">
            <a:spLocks/>
          </p:cNvSpPr>
          <p:nvPr/>
        </p:nvSpPr>
        <p:spPr>
          <a:xfrm>
            <a:off x="990600" y="1066800"/>
            <a:ext cx="6400800" cy="13462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r>
              <a:rPr lang="en-US" sz="2800" dirty="0" smtClean="0"/>
              <a:t>No </a:t>
            </a:r>
            <a:r>
              <a:rPr lang="en-US" sz="2800" b="1" dirty="0" smtClean="0"/>
              <a:t>vivid</a:t>
            </a:r>
            <a:r>
              <a:rPr lang="en-US" sz="2800" dirty="0" smtClean="0"/>
              <a:t>,  </a:t>
            </a:r>
            <a:r>
              <a:rPr lang="en-US" sz="2800" b="1" dirty="0" smtClean="0"/>
              <a:t>tangible </a:t>
            </a:r>
            <a:r>
              <a:rPr lang="en-US" sz="2800" dirty="0" smtClean="0"/>
              <a:t>model of the system </a:t>
            </a:r>
            <a:endParaRPr lang="en-US" sz="2800" dirty="0"/>
          </a:p>
        </p:txBody>
      </p:sp>
      <p:sp>
        <p:nvSpPr>
          <p:cNvPr id="2" name="Title 1"/>
          <p:cNvSpPr>
            <a:spLocks noGrp="1"/>
          </p:cNvSpPr>
          <p:nvPr>
            <p:ph type="title"/>
          </p:nvPr>
        </p:nvSpPr>
        <p:spPr>
          <a:xfrm>
            <a:off x="914400" y="304800"/>
            <a:ext cx="7024744" cy="914400"/>
          </a:xfrm>
        </p:spPr>
        <p:txBody>
          <a:bodyPr/>
          <a:lstStyle/>
          <a:p>
            <a:r>
              <a:rPr lang="en-US" b="1" dirty="0" smtClean="0"/>
              <a:t>The problem</a:t>
            </a:r>
            <a:endParaRPr lang="en-US" b="1" dirty="0"/>
          </a:p>
        </p:txBody>
      </p:sp>
      <p:sp>
        <p:nvSpPr>
          <p:cNvPr id="8" name="Content Placeholder 2"/>
          <p:cNvSpPr txBox="1">
            <a:spLocks/>
          </p:cNvSpPr>
          <p:nvPr/>
        </p:nvSpPr>
        <p:spPr>
          <a:xfrm>
            <a:off x="1646695" y="3276600"/>
            <a:ext cx="6477000" cy="13462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r">
              <a:buFont typeface="Wingdings 2" pitchFamily="18" charset="2"/>
              <a:buNone/>
            </a:pPr>
            <a:r>
              <a:rPr lang="en-US" sz="2800" dirty="0" smtClean="0"/>
              <a:t>Users </a:t>
            </a:r>
            <a:r>
              <a:rPr lang="en-US" sz="2800" b="1" dirty="0" smtClean="0"/>
              <a:t>can’t imagine </a:t>
            </a:r>
            <a:r>
              <a:rPr lang="en-US" sz="2800" dirty="0" smtClean="0"/>
              <a:t>what the system will do for them.</a:t>
            </a:r>
            <a:endParaRPr lang="en-US" sz="2800" dirty="0"/>
          </a:p>
        </p:txBody>
      </p:sp>
    </p:spTree>
    <p:extLst>
      <p:ext uri="{BB962C8B-B14F-4D97-AF65-F5344CB8AC3E}">
        <p14:creationId xmlns:p14="http://schemas.microsoft.com/office/powerpoint/2010/main" val="13864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2"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 the past terms…</a:t>
            </a:r>
            <a:endParaRPr lang="en-US" dirty="0"/>
          </a:p>
        </p:txBody>
      </p:sp>
      <p:sp>
        <p:nvSpPr>
          <p:cNvPr id="3" name="Content Placeholder 2"/>
          <p:cNvSpPr>
            <a:spLocks noGrp="1"/>
          </p:cNvSpPr>
          <p:nvPr>
            <p:ph idx="1"/>
          </p:nvPr>
        </p:nvSpPr>
        <p:spPr/>
        <p:txBody>
          <a:bodyPr/>
          <a:lstStyle/>
          <a:p>
            <a:r>
              <a:rPr lang="en-US" dirty="0" smtClean="0"/>
              <a:t>How did your Machine Projects specification look like?</a:t>
            </a:r>
          </a:p>
          <a:p>
            <a:pPr lvl="1"/>
            <a:r>
              <a:rPr lang="en-US" dirty="0" smtClean="0"/>
              <a:t>Database Application</a:t>
            </a:r>
          </a:p>
          <a:p>
            <a:pPr lvl="1"/>
            <a:r>
              <a:rPr lang="en-US" dirty="0" smtClean="0"/>
              <a:t>Simple Games</a:t>
            </a:r>
          </a:p>
          <a:p>
            <a:pPr lvl="1"/>
            <a:r>
              <a:rPr lang="en-US" dirty="0" smtClean="0"/>
              <a:t>Algorithms</a:t>
            </a:r>
          </a:p>
          <a:p>
            <a:pPr lvl="1"/>
            <a:r>
              <a:rPr lang="en-US" dirty="0" smtClean="0"/>
              <a:t>And so on…</a:t>
            </a:r>
          </a:p>
          <a:p>
            <a:pPr lvl="1"/>
            <a:endParaRPr lang="en-US" dirty="0" smtClean="0"/>
          </a:p>
          <a:p>
            <a:pPr lvl="1"/>
            <a:endParaRPr lang="en-US" dirty="0"/>
          </a:p>
        </p:txBody>
      </p:sp>
    </p:spTree>
    <p:extLst>
      <p:ext uri="{BB962C8B-B14F-4D97-AF65-F5344CB8AC3E}">
        <p14:creationId xmlns:p14="http://schemas.microsoft.com/office/powerpoint/2010/main" val="372869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ecoproprint.com/prod_images_L/document_f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09800"/>
            <a:ext cx="3733800" cy="3733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How are features described in your machine project specs?</a:t>
            </a:r>
            <a:endParaRPr lang="en-US" dirty="0"/>
          </a:p>
        </p:txBody>
      </p:sp>
      <p:pic>
        <p:nvPicPr>
          <p:cNvPr id="3074" name="Picture 2" descr="http://www.news.az/photos/page-photo/73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3700"/>
            <a:ext cx="304799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3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609600"/>
          </a:xfrm>
        </p:spPr>
        <p:txBody>
          <a:bodyPr>
            <a:normAutofit fontScale="90000"/>
          </a:bodyPr>
          <a:lstStyle/>
          <a:p>
            <a:r>
              <a:rPr lang="en-US" dirty="0" smtClean="0"/>
              <a:t>Something like this?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858" y="1295400"/>
            <a:ext cx="6334125" cy="521970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27883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53536"/>
            <a:ext cx="7024744" cy="799064"/>
          </a:xfrm>
        </p:spPr>
        <p:txBody>
          <a:bodyPr>
            <a:normAutofit fontScale="90000"/>
          </a:bodyPr>
          <a:lstStyle/>
          <a:p>
            <a:r>
              <a:rPr lang="en-US" dirty="0" smtClean="0"/>
              <a:t>Usually had something like this….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77" y="1828800"/>
            <a:ext cx="8075523" cy="4114800"/>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03937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1604</TotalTime>
  <Words>1284</Words>
  <Application>Microsoft Office PowerPoint</Application>
  <PresentationFormat>On-screen Show (4:3)</PresentationFormat>
  <Paragraphs>207</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Austin</vt:lpstr>
      <vt:lpstr>Requirements Specification</vt:lpstr>
      <vt:lpstr>Software Development Stages</vt:lpstr>
      <vt:lpstr>Recall: Software Invisibility</vt:lpstr>
      <vt:lpstr>Worst Case Scenario</vt:lpstr>
      <vt:lpstr>The problem</vt:lpstr>
      <vt:lpstr>Over the past terms…</vt:lpstr>
      <vt:lpstr>How are features described in your machine project specs?</vt:lpstr>
      <vt:lpstr>Something like this?</vt:lpstr>
      <vt:lpstr>Usually had something like this….</vt:lpstr>
      <vt:lpstr>What “model” can we use to help the user and developer UNDERSTAND the ff:?</vt:lpstr>
      <vt:lpstr>Example Software Project</vt:lpstr>
      <vt:lpstr>1 - Start with a User story</vt:lpstr>
      <vt:lpstr>2 - Describe the interaction</vt:lpstr>
      <vt:lpstr>2- Describe the interaction</vt:lpstr>
      <vt:lpstr>3 - Define the Acceptance Criteria</vt:lpstr>
      <vt:lpstr>What about sample screens?</vt:lpstr>
      <vt:lpstr>Try it for yourself:</vt:lpstr>
      <vt:lpstr>Try it for yourself:</vt:lpstr>
      <vt:lpstr>That wasn’t so hard was it? </vt:lpstr>
      <vt:lpstr>PowerPoint Presentation</vt:lpstr>
      <vt:lpstr>PowerPoint Presentation</vt:lpstr>
      <vt:lpstr>Ambiguous</vt:lpstr>
      <vt:lpstr>Ambiguous (more like Vague)</vt:lpstr>
      <vt:lpstr>Ambiguous</vt:lpstr>
      <vt:lpstr>PowerPoint Presentation</vt:lpstr>
      <vt:lpstr>Low-Value / Unnecessary</vt:lpstr>
      <vt:lpstr>Low-Value / Unnecessary</vt:lpstr>
      <vt:lpstr>Low-Value / Unnecessary</vt:lpstr>
      <vt:lpstr>Low-Value / Unnecessary</vt:lpstr>
      <vt:lpstr>Low-Value / Unnecessary</vt:lpstr>
      <vt:lpstr>Low-Value/Unnecessary</vt:lpstr>
      <vt:lpstr>Low-Value/Unnecessary</vt:lpstr>
      <vt:lpstr>PowerPoint Presentation</vt:lpstr>
      <vt:lpstr>Incomplete</vt:lpstr>
      <vt:lpstr>Incomplete</vt:lpstr>
      <vt:lpstr>Incomplete</vt:lpstr>
      <vt:lpstr>Incomplete</vt:lpstr>
      <vt:lpstr>Incomplete</vt:lpstr>
      <vt:lpstr>Incomplete</vt:lpstr>
      <vt:lpstr>Incomplete</vt:lpstr>
      <vt:lpstr>PowerPoint Presentation</vt:lpstr>
      <vt:lpstr>Other problems</vt:lpstr>
      <vt:lpstr>Check your understanding </vt:lpstr>
      <vt:lpstr>Assignment: [ALL]</vt:lpstr>
      <vt:lpstr>Assignment: [ALL except ANA]</vt:lpstr>
      <vt:lpstr>Assignment: [ANA]</vt:lpstr>
      <vt:lpstr>Assignment: [DEV]</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Stories</dc:title>
  <dc:creator>syliongkal</dc:creator>
  <cp:lastModifiedBy>Briane</cp:lastModifiedBy>
  <cp:revision>185</cp:revision>
  <dcterms:created xsi:type="dcterms:W3CDTF">2012-06-05T09:00:05Z</dcterms:created>
  <dcterms:modified xsi:type="dcterms:W3CDTF">2015-01-28T00:47:37Z</dcterms:modified>
</cp:coreProperties>
</file>