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09" r:id="rId3"/>
    <p:sldId id="312" r:id="rId4"/>
    <p:sldId id="310" r:id="rId5"/>
    <p:sldId id="297" r:id="rId6"/>
    <p:sldId id="311" r:id="rId7"/>
    <p:sldId id="320" r:id="rId8"/>
    <p:sldId id="314" r:id="rId9"/>
    <p:sldId id="315" r:id="rId10"/>
    <p:sldId id="316" r:id="rId11"/>
    <p:sldId id="323" r:id="rId12"/>
    <p:sldId id="317" r:id="rId13"/>
    <p:sldId id="296" r:id="rId14"/>
    <p:sldId id="318" r:id="rId15"/>
    <p:sldId id="319" r:id="rId16"/>
    <p:sldId id="321" r:id="rId17"/>
    <p:sldId id="322" r:id="rId18"/>
    <p:sldId id="324" r:id="rId19"/>
    <p:sldId id="326" r:id="rId20"/>
    <p:sldId id="325" r:id="rId21"/>
    <p:sldId id="327" r:id="rId22"/>
    <p:sldId id="329" r:id="rId23"/>
    <p:sldId id="330" r:id="rId24"/>
    <p:sldId id="331" r:id="rId25"/>
    <p:sldId id="334" r:id="rId26"/>
    <p:sldId id="260" r:id="rId27"/>
    <p:sldId id="332" r:id="rId28"/>
    <p:sldId id="341" r:id="rId29"/>
    <p:sldId id="333" r:id="rId30"/>
    <p:sldId id="335" r:id="rId31"/>
    <p:sldId id="336" r:id="rId32"/>
    <p:sldId id="337" r:id="rId33"/>
    <p:sldId id="338" r:id="rId34"/>
    <p:sldId id="340" r:id="rId35"/>
    <p:sldId id="343" r:id="rId36"/>
    <p:sldId id="345" r:id="rId37"/>
    <p:sldId id="342" r:id="rId38"/>
    <p:sldId id="344" r:id="rId39"/>
    <p:sldId id="347" r:id="rId40"/>
    <p:sldId id="34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777777"/>
    <a:srgbClr val="66CCFF"/>
    <a:srgbClr val="FF7C80"/>
    <a:srgbClr val="FF9933"/>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9" autoAdjust="0"/>
    <p:restoredTop sz="94660"/>
  </p:normalViewPr>
  <p:slideViewPr>
    <p:cSldViewPr>
      <p:cViewPr>
        <p:scale>
          <a:sx n="102" d="100"/>
          <a:sy n="102" d="100"/>
        </p:scale>
        <p:origin x="-9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2/4/2015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Estimating </a:t>
            </a:r>
            <a:r>
              <a:rPr lang="en-US" smtClean="0"/>
              <a:t>User Stories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826927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2133600"/>
            <a:ext cx="8550373" cy="2585323"/>
          </a:xfrm>
          <a:prstGeom prst="rect">
            <a:avLst/>
          </a:prstGeom>
          <a:noFill/>
        </p:spPr>
        <p:txBody>
          <a:bodyPr wrap="squar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tx2"/>
                    </a:gs>
                    <a:gs pos="55000">
                      <a:schemeClr val="accent4">
                        <a:satMod val="255000"/>
                      </a:schemeClr>
                    </a:gs>
                    <a:gs pos="59000">
                      <a:schemeClr val="accent4">
                        <a:shade val="85000"/>
                        <a:satMod val="255000"/>
                      </a:schemeClr>
                    </a:gs>
                    <a:gs pos="100000">
                      <a:schemeClr val="tx2">
                        <a:lumMod val="60000"/>
                        <a:lumOff val="40000"/>
                      </a:schemeClr>
                    </a:gs>
                  </a:gsLst>
                  <a:lin ang="5400000"/>
                </a:gradFill>
                <a:effectLst>
                  <a:reflection blurRad="12700" stA="28000" endPos="45000" dist="1000" dir="5400000" sy="-100000" algn="bl" rotWithShape="0"/>
                </a:effectLst>
              </a:rPr>
              <a:t>Step 2</a:t>
            </a:r>
          </a:p>
          <a:p>
            <a:pPr algn="ctr"/>
            <a:r>
              <a:rPr lang="en-US" sz="5400" b="1" cap="all" dirty="0" err="1" smtClean="0">
                <a:ln w="9000" cmpd="sng">
                  <a:solidFill>
                    <a:schemeClr val="accent4">
                      <a:shade val="50000"/>
                      <a:satMod val="120000"/>
                    </a:schemeClr>
                  </a:solidFill>
                  <a:prstDash val="solid"/>
                </a:ln>
                <a:gradFill>
                  <a:gsLst>
                    <a:gs pos="0">
                      <a:schemeClr val="tx2"/>
                    </a:gs>
                    <a:gs pos="55000">
                      <a:schemeClr val="accent4">
                        <a:satMod val="255000"/>
                      </a:schemeClr>
                    </a:gs>
                    <a:gs pos="59000">
                      <a:schemeClr val="accent4">
                        <a:shade val="85000"/>
                        <a:satMod val="255000"/>
                      </a:schemeClr>
                    </a:gs>
                    <a:gs pos="100000">
                      <a:schemeClr val="tx2">
                        <a:lumMod val="60000"/>
                        <a:lumOff val="40000"/>
                      </a:schemeClr>
                    </a:gs>
                  </a:gsLst>
                  <a:lin ang="5400000"/>
                </a:gradFill>
                <a:effectLst>
                  <a:reflection blurRad="12700" stA="28000" endPos="45000" dist="1000" dir="5400000" sy="-100000" algn="bl" rotWithShape="0"/>
                </a:effectLst>
              </a:rPr>
              <a:t>ImprovE</a:t>
            </a:r>
            <a:r>
              <a:rPr lang="en-US" sz="5400" b="1" cap="all" dirty="0" smtClean="0">
                <a:ln w="9000" cmpd="sng">
                  <a:solidFill>
                    <a:schemeClr val="accent4">
                      <a:shade val="50000"/>
                      <a:satMod val="120000"/>
                    </a:schemeClr>
                  </a:solidFill>
                  <a:prstDash val="solid"/>
                </a:ln>
                <a:gradFill>
                  <a:gsLst>
                    <a:gs pos="0">
                      <a:schemeClr val="tx2"/>
                    </a:gs>
                    <a:gs pos="55000">
                      <a:schemeClr val="accent4">
                        <a:satMod val="255000"/>
                      </a:schemeClr>
                    </a:gs>
                    <a:gs pos="59000">
                      <a:schemeClr val="accent4">
                        <a:shade val="85000"/>
                        <a:satMod val="255000"/>
                      </a:schemeClr>
                    </a:gs>
                    <a:gs pos="100000">
                      <a:schemeClr val="tx2">
                        <a:lumMod val="60000"/>
                        <a:lumOff val="40000"/>
                      </a:schemeClr>
                    </a:gs>
                  </a:gsLst>
                  <a:lin ang="5400000"/>
                </a:gradFill>
                <a:effectLst>
                  <a:reflection blurRad="12700" stA="28000" endPos="45000" dist="1000" dir="5400000" sy="-100000" algn="bl" rotWithShape="0"/>
                </a:effectLst>
              </a:rPr>
              <a:t> </a:t>
            </a:r>
            <a:r>
              <a:rPr lang="en-US" sz="5400" b="1" cap="all" dirty="0" smtClean="0">
                <a:ln w="9000" cmpd="sng">
                  <a:solidFill>
                    <a:schemeClr val="accent4">
                      <a:shade val="50000"/>
                      <a:satMod val="120000"/>
                    </a:schemeClr>
                  </a:solidFill>
                  <a:prstDash val="solid"/>
                </a:ln>
                <a:gradFill>
                  <a:gsLst>
                    <a:gs pos="0">
                      <a:schemeClr val="tx2"/>
                    </a:gs>
                    <a:gs pos="55000">
                      <a:schemeClr val="accent4">
                        <a:satMod val="255000"/>
                      </a:schemeClr>
                    </a:gs>
                    <a:gs pos="59000">
                      <a:schemeClr val="accent4">
                        <a:shade val="85000"/>
                        <a:satMod val="255000"/>
                      </a:schemeClr>
                    </a:gs>
                    <a:gs pos="100000">
                      <a:schemeClr val="tx2">
                        <a:lumMod val="60000"/>
                        <a:lumOff val="40000"/>
                      </a:schemeClr>
                    </a:gs>
                  </a:gsLst>
                  <a:lin ang="5400000"/>
                </a:gradFill>
                <a:effectLst>
                  <a:reflection blurRad="12700" stA="28000" endPos="45000" dist="1000" dir="5400000" sy="-100000" algn="bl" rotWithShape="0"/>
                </a:effectLst>
              </a:rPr>
              <a:t>your estimates</a:t>
            </a:r>
            <a:endParaRPr lang="en-US" sz="5400" b="1" cap="all" spc="0" dirty="0">
              <a:ln w="9000" cmpd="sng">
                <a:solidFill>
                  <a:schemeClr val="accent4">
                    <a:shade val="50000"/>
                    <a:satMod val="120000"/>
                  </a:schemeClr>
                </a:solidFill>
                <a:prstDash val="solid"/>
              </a:ln>
              <a:gradFill>
                <a:gsLst>
                  <a:gs pos="0">
                    <a:schemeClr val="tx2"/>
                  </a:gs>
                  <a:gs pos="55000">
                    <a:schemeClr val="accent4">
                      <a:satMod val="255000"/>
                    </a:schemeClr>
                  </a:gs>
                  <a:gs pos="59000">
                    <a:schemeClr val="accent4">
                      <a:shade val="85000"/>
                      <a:satMod val="255000"/>
                    </a:schemeClr>
                  </a:gs>
                  <a:gs pos="100000">
                    <a:schemeClr val="tx2">
                      <a:lumMod val="60000"/>
                      <a:lumOff val="40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88591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305800" cy="1524000"/>
          </a:xfrm>
        </p:spPr>
        <p:txBody>
          <a:bodyPr>
            <a:normAutofit/>
          </a:bodyPr>
          <a:lstStyle/>
          <a:p>
            <a:r>
              <a:rPr lang="en-US" dirty="0" smtClean="0"/>
              <a:t>How can we improve our confidence in our estimate?</a:t>
            </a:r>
            <a:endParaRPr lang="en-US" dirty="0"/>
          </a:p>
        </p:txBody>
      </p:sp>
      <p:sp>
        <p:nvSpPr>
          <p:cNvPr id="3" name="Content Placeholder 2"/>
          <p:cNvSpPr>
            <a:spLocks noGrp="1"/>
          </p:cNvSpPr>
          <p:nvPr>
            <p:ph idx="1"/>
          </p:nvPr>
        </p:nvSpPr>
        <p:spPr>
          <a:xfrm>
            <a:off x="457200" y="2362200"/>
            <a:ext cx="8229600" cy="3048000"/>
          </a:xfrm>
        </p:spPr>
        <p:txBody>
          <a:bodyPr/>
          <a:lstStyle/>
          <a:p>
            <a:r>
              <a:rPr lang="en-US" dirty="0" smtClean="0">
                <a:latin typeface="Gilles' Comic Font" pitchFamily="2" charset="0"/>
              </a:rPr>
              <a:t>A good estimate is one that is </a:t>
            </a:r>
            <a:r>
              <a:rPr lang="en-US" dirty="0" smtClean="0">
                <a:solidFill>
                  <a:srgbClr val="00B050"/>
                </a:solidFill>
                <a:latin typeface="Gilles' Comic Font" pitchFamily="2" charset="0"/>
              </a:rPr>
              <a:t>REALISTIC</a:t>
            </a:r>
            <a:r>
              <a:rPr lang="en-US" dirty="0" smtClean="0">
                <a:latin typeface="Gilles' Comic Font" pitchFamily="2" charset="0"/>
              </a:rPr>
              <a:t>. You’ll learn the following concepts and techniques to make your estimates more realistic.</a:t>
            </a:r>
          </a:p>
          <a:p>
            <a:pPr lvl="1">
              <a:buFont typeface="Wingdings" pitchFamily="2" charset="2"/>
              <a:buChar char="ü"/>
            </a:pPr>
            <a:r>
              <a:rPr lang="en-US" sz="2800" b="1" dirty="0" smtClean="0">
                <a:solidFill>
                  <a:srgbClr val="0070C0"/>
                </a:solidFill>
                <a:latin typeface="Gilles' Comic Font" pitchFamily="2" charset="0"/>
              </a:rPr>
              <a:t>Real</a:t>
            </a:r>
            <a:r>
              <a:rPr lang="en-US" sz="2800" dirty="0" smtClean="0">
                <a:solidFill>
                  <a:srgbClr val="0070C0"/>
                </a:solidFill>
                <a:latin typeface="Gilles' Comic Font" pitchFamily="2" charset="0"/>
              </a:rPr>
              <a:t> </a:t>
            </a:r>
            <a:r>
              <a:rPr lang="en-US" sz="2800" b="1" dirty="0" smtClean="0">
                <a:solidFill>
                  <a:srgbClr val="0070C0"/>
                </a:solidFill>
                <a:latin typeface="Gilles' Comic Font" pitchFamily="2" charset="0"/>
              </a:rPr>
              <a:t>World</a:t>
            </a:r>
            <a:r>
              <a:rPr lang="en-US" sz="2800" dirty="0" smtClean="0">
                <a:solidFill>
                  <a:srgbClr val="0070C0"/>
                </a:solidFill>
                <a:latin typeface="Gilles' Comic Font" pitchFamily="2" charset="0"/>
              </a:rPr>
              <a:t> Calendar</a:t>
            </a:r>
          </a:p>
          <a:p>
            <a:pPr lvl="1">
              <a:buFont typeface="Wingdings" pitchFamily="2" charset="2"/>
              <a:buChar char="ü"/>
            </a:pPr>
            <a:r>
              <a:rPr lang="en-US" sz="2800" dirty="0" smtClean="0">
                <a:solidFill>
                  <a:srgbClr val="0070C0"/>
                </a:solidFill>
                <a:latin typeface="Gilles' Comic Font" pitchFamily="2" charset="0"/>
              </a:rPr>
              <a:t>TRUTH behind </a:t>
            </a:r>
            <a:r>
              <a:rPr lang="en-US" sz="2800" b="1" dirty="0" smtClean="0">
                <a:solidFill>
                  <a:srgbClr val="0070C0"/>
                </a:solidFill>
                <a:latin typeface="Gilles' Comic Font" pitchFamily="2" charset="0"/>
              </a:rPr>
              <a:t>Productivity</a:t>
            </a:r>
          </a:p>
          <a:p>
            <a:pPr lvl="1">
              <a:buFont typeface="Wingdings" pitchFamily="2" charset="2"/>
              <a:buChar char="ü"/>
            </a:pPr>
            <a:r>
              <a:rPr lang="en-US" sz="2800" dirty="0" smtClean="0">
                <a:solidFill>
                  <a:srgbClr val="0070C0"/>
                </a:solidFill>
                <a:latin typeface="Gilles' Comic Font" pitchFamily="2" charset="0"/>
              </a:rPr>
              <a:t>Factoring in </a:t>
            </a:r>
            <a:r>
              <a:rPr lang="en-US" sz="2800" b="1" dirty="0" smtClean="0">
                <a:solidFill>
                  <a:srgbClr val="0070C0"/>
                </a:solidFill>
                <a:latin typeface="Gilles' Comic Font" pitchFamily="2" charset="0"/>
              </a:rPr>
              <a:t>Velocity</a:t>
            </a:r>
            <a:endParaRPr lang="en-US" sz="2800" b="1" dirty="0">
              <a:solidFill>
                <a:srgbClr val="0070C0"/>
              </a:solidFill>
              <a:latin typeface="Gilles' Comic Font" pitchFamily="2" charset="0"/>
            </a:endParaRPr>
          </a:p>
        </p:txBody>
      </p:sp>
    </p:spTree>
    <p:extLst>
      <p:ext uri="{BB962C8B-B14F-4D97-AF65-F5344CB8AC3E}">
        <p14:creationId xmlns:p14="http://schemas.microsoft.com/office/powerpoint/2010/main" val="28864479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 </a:t>
            </a:r>
            <a:r>
              <a:rPr lang="en-US" dirty="0" smtClean="0"/>
              <a:t>your </a:t>
            </a:r>
            <a:r>
              <a:rPr lang="en-US" dirty="0" smtClean="0"/>
              <a:t>Estimates</a:t>
            </a:r>
            <a:endParaRPr lang="en-US" dirty="0"/>
          </a:p>
        </p:txBody>
      </p:sp>
      <p:sp>
        <p:nvSpPr>
          <p:cNvPr id="3" name="Content Placeholder 2"/>
          <p:cNvSpPr>
            <a:spLocks noGrp="1"/>
          </p:cNvSpPr>
          <p:nvPr>
            <p:ph idx="1"/>
          </p:nvPr>
        </p:nvSpPr>
        <p:spPr>
          <a:xfrm>
            <a:off x="457200" y="1600200"/>
            <a:ext cx="8229600" cy="2286000"/>
          </a:xfrm>
        </p:spPr>
        <p:txBody>
          <a:bodyPr>
            <a:normAutofit lnSpcReduction="10000"/>
          </a:bodyPr>
          <a:lstStyle/>
          <a:p>
            <a:r>
              <a:rPr lang="en-US" b="1" u="sng" dirty="0" smtClean="0">
                <a:solidFill>
                  <a:schemeClr val="accent6"/>
                </a:solidFill>
                <a:latin typeface="Gilles' Comic Font" pitchFamily="2" charset="0"/>
              </a:rPr>
              <a:t>Before</a:t>
            </a:r>
            <a:r>
              <a:rPr lang="en-US" dirty="0" smtClean="0">
                <a:latin typeface="Gilles' Comic Font" pitchFamily="2" charset="0"/>
              </a:rPr>
              <a:t> we proceed, you have to do the </a:t>
            </a:r>
            <a:r>
              <a:rPr lang="en-US" dirty="0" err="1" smtClean="0">
                <a:latin typeface="Gilles' Comic Font" pitchFamily="2" charset="0"/>
              </a:rPr>
              <a:t>ff</a:t>
            </a:r>
            <a:r>
              <a:rPr lang="en-US" dirty="0" smtClean="0">
                <a:latin typeface="Gilles' Comic Font" pitchFamily="2" charset="0"/>
              </a:rPr>
              <a:t>:</a:t>
            </a:r>
          </a:p>
          <a:p>
            <a:pPr lvl="1"/>
            <a:r>
              <a:rPr lang="en-US" sz="2400" dirty="0">
                <a:latin typeface="Century Gothic" pitchFamily="34" charset="0"/>
              </a:rPr>
              <a:t>Identify how much time you have per week to work on your INTROSE project.</a:t>
            </a:r>
          </a:p>
          <a:p>
            <a:pPr lvl="1"/>
            <a:r>
              <a:rPr lang="en-US" sz="2400" dirty="0">
                <a:latin typeface="Century Gothic" pitchFamily="34" charset="0"/>
              </a:rPr>
              <a:t>Show your weekly schedule to explain how you arrived at your estimate</a:t>
            </a:r>
            <a:r>
              <a:rPr lang="en-US" sz="2400" dirty="0" smtClean="0">
                <a:latin typeface="Century Gothic" pitchFamily="34" charset="0"/>
              </a:rPr>
              <a:t>. </a:t>
            </a:r>
          </a:p>
          <a:p>
            <a:pPr lvl="2"/>
            <a:r>
              <a:rPr lang="en-US" sz="2200" dirty="0" smtClean="0">
                <a:latin typeface="Century Gothic" pitchFamily="34" charset="0"/>
              </a:rPr>
              <a:t>Per day, identify the </a:t>
            </a:r>
            <a:r>
              <a:rPr lang="en-US" sz="2200" dirty="0" err="1" smtClean="0">
                <a:latin typeface="Century Gothic" pitchFamily="34" charset="0"/>
              </a:rPr>
              <a:t>ff</a:t>
            </a:r>
            <a:r>
              <a:rPr lang="en-US" sz="2200" dirty="0" smtClean="0">
                <a:latin typeface="Century Gothic" pitchFamily="34" charset="0"/>
              </a:rPr>
              <a:t> (just an example):</a:t>
            </a:r>
            <a:endParaRPr lang="en-US" sz="2200" dirty="0">
              <a:latin typeface="Century Gothic"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198479971"/>
              </p:ext>
            </p:extLst>
          </p:nvPr>
        </p:nvGraphicFramePr>
        <p:xfrm>
          <a:off x="914400" y="4114800"/>
          <a:ext cx="7162800" cy="1409644"/>
        </p:xfrm>
        <a:graphic>
          <a:graphicData uri="http://schemas.openxmlformats.org/drawingml/2006/table">
            <a:tbl>
              <a:tblPr firstRow="1" bandRow="1">
                <a:tableStyleId>{5940675A-B579-460E-94D1-54222C63F5DA}</a:tableStyleId>
              </a:tblPr>
              <a:tblGrid>
                <a:gridCol w="2387600"/>
                <a:gridCol w="2387600"/>
                <a:gridCol w="2387600"/>
              </a:tblGrid>
              <a:tr h="381000">
                <a:tc>
                  <a:txBody>
                    <a:bodyPr/>
                    <a:lstStyle/>
                    <a:p>
                      <a:r>
                        <a:rPr lang="en-US" dirty="0" smtClean="0"/>
                        <a:t>Class Hours</a:t>
                      </a:r>
                      <a:endParaRPr lang="en-US" dirty="0"/>
                    </a:p>
                  </a:txBody>
                  <a:tcPr/>
                </a:tc>
                <a:tc>
                  <a:txBody>
                    <a:bodyPr/>
                    <a:lstStyle/>
                    <a:p>
                      <a:r>
                        <a:rPr lang="en-US" dirty="0" smtClean="0"/>
                        <a:t>Eating</a:t>
                      </a:r>
                      <a:endParaRPr lang="en-US" dirty="0"/>
                    </a:p>
                  </a:txBody>
                  <a:tcPr/>
                </a:tc>
                <a:tc>
                  <a:txBody>
                    <a:bodyPr/>
                    <a:lstStyle/>
                    <a:p>
                      <a:r>
                        <a:rPr lang="en-US" dirty="0" smtClean="0"/>
                        <a:t>Church/Family Affairs</a:t>
                      </a:r>
                      <a:endParaRPr lang="en-US" dirty="0"/>
                    </a:p>
                  </a:txBody>
                  <a:tcPr/>
                </a:tc>
              </a:tr>
              <a:tr h="388564">
                <a:tc>
                  <a:txBody>
                    <a:bodyPr/>
                    <a:lstStyle/>
                    <a:p>
                      <a:r>
                        <a:rPr lang="en-US" dirty="0" smtClean="0"/>
                        <a:t>Sleep</a:t>
                      </a:r>
                      <a:endParaRPr lang="en-US" dirty="0"/>
                    </a:p>
                  </a:txBody>
                  <a:tcPr/>
                </a:tc>
                <a:tc>
                  <a:txBody>
                    <a:bodyPr/>
                    <a:lstStyle/>
                    <a:p>
                      <a:r>
                        <a:rPr lang="en-US" dirty="0" smtClean="0"/>
                        <a:t>Extra-Curricular</a:t>
                      </a:r>
                      <a:endParaRPr lang="en-US" dirty="0"/>
                    </a:p>
                  </a:txBody>
                  <a:tcPr/>
                </a:tc>
                <a:tc>
                  <a:txBody>
                    <a:bodyPr/>
                    <a:lstStyle/>
                    <a:p>
                      <a:r>
                        <a:rPr lang="en-US" dirty="0" smtClean="0"/>
                        <a:t>Party</a:t>
                      </a:r>
                      <a:endParaRPr lang="en-US" dirty="0"/>
                    </a:p>
                  </a:txBody>
                  <a:tcPr/>
                </a:tc>
              </a:tr>
              <a:tr h="388564">
                <a:tc>
                  <a:txBody>
                    <a:bodyPr/>
                    <a:lstStyle/>
                    <a:p>
                      <a:r>
                        <a:rPr lang="en-US" dirty="0" smtClean="0"/>
                        <a:t>Travel</a:t>
                      </a:r>
                      <a:endParaRPr lang="en-US" dirty="0"/>
                    </a:p>
                  </a:txBody>
                  <a:tcPr/>
                </a:tc>
                <a:tc>
                  <a:txBody>
                    <a:bodyPr/>
                    <a:lstStyle/>
                    <a:p>
                      <a:r>
                        <a:rPr lang="en-US" dirty="0" smtClean="0"/>
                        <a:t>Leisure (Play/Bum Moments)</a:t>
                      </a:r>
                      <a:endParaRPr lang="en-US" dirty="0"/>
                    </a:p>
                  </a:txBody>
                  <a:tcPr/>
                </a:tc>
                <a:tc>
                  <a:txBody>
                    <a:bodyPr/>
                    <a:lstStyle/>
                    <a:p>
                      <a:r>
                        <a:rPr lang="en-US" dirty="0" smtClean="0"/>
                        <a:t>Homework/</a:t>
                      </a:r>
                      <a:r>
                        <a:rPr lang="en-US" baseline="0" dirty="0" smtClean="0"/>
                        <a:t> Study Time</a:t>
                      </a:r>
                      <a:endParaRPr lang="en-US" dirty="0"/>
                    </a:p>
                  </a:txBody>
                  <a:tcPr/>
                </a:tc>
              </a:tr>
            </a:tbl>
          </a:graphicData>
        </a:graphic>
      </p:graphicFrame>
      <p:sp>
        <p:nvSpPr>
          <p:cNvPr id="5" name="Content Placeholder 2"/>
          <p:cNvSpPr txBox="1">
            <a:spLocks/>
          </p:cNvSpPr>
          <p:nvPr/>
        </p:nvSpPr>
        <p:spPr>
          <a:xfrm>
            <a:off x="76200" y="5791200"/>
            <a:ext cx="8991600" cy="6858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Font typeface="Arial" pitchFamily="34" charset="0"/>
              <a:buNone/>
            </a:pPr>
            <a:r>
              <a:rPr lang="en-US" sz="2800" b="1" dirty="0" smtClean="0">
                <a:solidFill>
                  <a:schemeClr val="accent6">
                    <a:lumMod val="60000"/>
                    <a:lumOff val="40000"/>
                  </a:schemeClr>
                </a:solidFill>
                <a:latin typeface="Gilles' Comic Font" pitchFamily="2" charset="0"/>
              </a:rPr>
              <a:t>So, how much time do you really have for your INTROSE project?</a:t>
            </a:r>
            <a:r>
              <a:rPr lang="en-US" sz="2800" b="1" dirty="0" smtClean="0">
                <a:latin typeface="Gilles' Comic Font" pitchFamily="2" charset="0"/>
              </a:rPr>
              <a:t> </a:t>
            </a:r>
            <a:endParaRPr lang="en-US" sz="2800" b="1" dirty="0">
              <a:latin typeface="Gilles' Comic Font" pitchFamily="2" charset="0"/>
            </a:endParaRPr>
          </a:p>
        </p:txBody>
      </p:sp>
    </p:spTree>
    <p:extLst>
      <p:ext uri="{BB962C8B-B14F-4D97-AF65-F5344CB8AC3E}">
        <p14:creationId xmlns:p14="http://schemas.microsoft.com/office/powerpoint/2010/main" val="4034148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133600"/>
            <a:ext cx="8153400" cy="1828800"/>
          </a:xfrm>
        </p:spPr>
        <p:txBody>
          <a:bodyPr>
            <a:normAutofit/>
          </a:bodyPr>
          <a:lstStyle/>
          <a:p>
            <a:pPr marL="0" indent="0">
              <a:buNone/>
            </a:pPr>
            <a:r>
              <a:rPr lang="en-US" dirty="0" smtClean="0">
                <a:solidFill>
                  <a:srgbClr val="0070C0"/>
                </a:solidFill>
                <a:latin typeface="Gilles' Comic Font" pitchFamily="2" charset="0"/>
              </a:rPr>
              <a:t>When is your first </a:t>
            </a:r>
            <a:r>
              <a:rPr lang="en-US" b="1" dirty="0" smtClean="0">
                <a:solidFill>
                  <a:srgbClr val="0070C0"/>
                </a:solidFill>
                <a:latin typeface="Gilles' Comic Font" pitchFamily="2" charset="0"/>
              </a:rPr>
              <a:t>iteration </a:t>
            </a:r>
            <a:r>
              <a:rPr lang="en-US" dirty="0" smtClean="0">
                <a:solidFill>
                  <a:srgbClr val="0070C0"/>
                </a:solidFill>
                <a:latin typeface="Gilles' Comic Font" pitchFamily="2" charset="0"/>
              </a:rPr>
              <a:t>due</a:t>
            </a:r>
            <a:r>
              <a:rPr lang="en-US" dirty="0" smtClean="0">
                <a:solidFill>
                  <a:srgbClr val="0070C0"/>
                </a:solidFill>
              </a:rPr>
              <a:t>?</a:t>
            </a:r>
          </a:p>
          <a:p>
            <a:pPr marL="0" indent="0">
              <a:buNone/>
            </a:pPr>
            <a:endParaRPr lang="en-US" dirty="0">
              <a:solidFill>
                <a:srgbClr val="0070C0"/>
              </a:solidFill>
            </a:endParaRPr>
          </a:p>
          <a:p>
            <a:pPr marL="0" indent="0" algn="ctr">
              <a:buNone/>
            </a:pPr>
            <a:r>
              <a:rPr lang="en-US" sz="4400" dirty="0" smtClean="0">
                <a:solidFill>
                  <a:srgbClr val="0070C0"/>
                </a:solidFill>
                <a:latin typeface="Hand Of Sean" pitchFamily="2" charset="0"/>
              </a:rPr>
              <a:t>9</a:t>
            </a:r>
            <a:r>
              <a:rPr lang="en-US" sz="4400" baseline="30000" dirty="0" smtClean="0">
                <a:solidFill>
                  <a:srgbClr val="0070C0"/>
                </a:solidFill>
                <a:latin typeface="Hand Of Sean" pitchFamily="2" charset="0"/>
              </a:rPr>
              <a:t>th</a:t>
            </a:r>
            <a:r>
              <a:rPr lang="en-US" sz="4400" dirty="0" smtClean="0">
                <a:solidFill>
                  <a:srgbClr val="0070C0"/>
                </a:solidFill>
                <a:latin typeface="Hand Of Sean" pitchFamily="2" charset="0"/>
              </a:rPr>
              <a:t> Week</a:t>
            </a:r>
            <a:r>
              <a:rPr lang="en-US" sz="3600" dirty="0" smtClean="0">
                <a:solidFill>
                  <a:srgbClr val="0070C0"/>
                </a:solidFill>
              </a:rPr>
              <a:t> </a:t>
            </a:r>
            <a:endParaRPr lang="en-US" sz="3600" dirty="0">
              <a:solidFill>
                <a:srgbClr val="0070C0"/>
              </a:solidFill>
            </a:endParaRPr>
          </a:p>
        </p:txBody>
      </p:sp>
      <p:sp>
        <p:nvSpPr>
          <p:cNvPr id="5" name="TextBox 4"/>
          <p:cNvSpPr txBox="1"/>
          <p:nvPr/>
        </p:nvSpPr>
        <p:spPr>
          <a:xfrm>
            <a:off x="4712279" y="5814030"/>
            <a:ext cx="4191000" cy="723916"/>
          </a:xfrm>
          <a:prstGeom prst="rect">
            <a:avLst/>
          </a:prstGeom>
          <a:solidFill>
            <a:schemeClr val="bg1"/>
          </a:solidFill>
        </p:spPr>
        <p:txBody>
          <a:bodyPr wrap="square" rtlCol="0">
            <a:spAutoFit/>
          </a:bodyPr>
          <a:lstStyle/>
          <a:p>
            <a:pPr>
              <a:lnSpc>
                <a:spcPct val="114000"/>
              </a:lnSpc>
            </a:pPr>
            <a:r>
              <a:rPr lang="en-US" dirty="0" err="1" smtClean="0">
                <a:solidFill>
                  <a:srgbClr val="777777"/>
                </a:solidFill>
                <a:latin typeface="Comic Sans MS" pitchFamily="66" charset="0"/>
              </a:rPr>
              <a:t>Mhm</a:t>
            </a:r>
            <a:r>
              <a:rPr lang="en-US" dirty="0" smtClean="0">
                <a:solidFill>
                  <a:srgbClr val="777777"/>
                </a:solidFill>
                <a:latin typeface="Comic Sans MS" pitchFamily="66" charset="0"/>
              </a:rPr>
              <a:t>, Chelsea’s probably sleeping in Math class to come up with this…</a:t>
            </a:r>
            <a:endParaRPr lang="en-US" dirty="0">
              <a:solidFill>
                <a:srgbClr val="777777"/>
              </a:solidFill>
              <a:latin typeface="Comic Sans MS" pitchFamily="66" charset="0"/>
            </a:endParaRPr>
          </a:p>
        </p:txBody>
      </p:sp>
      <p:sp>
        <p:nvSpPr>
          <p:cNvPr id="6" name="TextBox 5"/>
          <p:cNvSpPr txBox="1"/>
          <p:nvPr/>
        </p:nvSpPr>
        <p:spPr>
          <a:xfrm>
            <a:off x="3048000" y="3669268"/>
            <a:ext cx="4191000" cy="369332"/>
          </a:xfrm>
          <a:prstGeom prst="rect">
            <a:avLst/>
          </a:prstGeom>
          <a:solidFill>
            <a:schemeClr val="bg1"/>
          </a:solidFill>
        </p:spPr>
        <p:txBody>
          <a:bodyPr wrap="square" rtlCol="0">
            <a:spAutoFit/>
          </a:bodyPr>
          <a:lstStyle/>
          <a:p>
            <a:r>
              <a:rPr lang="en-US" dirty="0" smtClean="0">
                <a:solidFill>
                  <a:srgbClr val="777777"/>
                </a:solidFill>
                <a:latin typeface="Comic Sans MS" pitchFamily="66" charset="0"/>
              </a:rPr>
              <a:t>That’s how many days left?</a:t>
            </a:r>
            <a:endParaRPr lang="en-US" dirty="0">
              <a:solidFill>
                <a:srgbClr val="777777"/>
              </a:solidFill>
              <a:latin typeface="Comic Sans MS" pitchFamily="66" charset="0"/>
            </a:endParaRPr>
          </a:p>
        </p:txBody>
      </p:sp>
      <p:sp>
        <p:nvSpPr>
          <p:cNvPr id="7" name="Title 1"/>
          <p:cNvSpPr txBox="1">
            <a:spLocks/>
          </p:cNvSpPr>
          <p:nvPr/>
        </p:nvSpPr>
        <p:spPr>
          <a:xfrm>
            <a:off x="609600" y="6858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mtClean="0"/>
              <a:t>Improve your Estimates</a:t>
            </a:r>
            <a:endParaRPr lang="en-US" dirty="0"/>
          </a:p>
        </p:txBody>
      </p:sp>
    </p:spTree>
    <p:extLst>
      <p:ext uri="{BB962C8B-B14F-4D97-AF65-F5344CB8AC3E}">
        <p14:creationId xmlns:p14="http://schemas.microsoft.com/office/powerpoint/2010/main" val="34639352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CEAAkGBhESEBMQEBARDxAQEBEQEBAUDRoQFQ8QFBQVFBQQFxQYIScqFxkjGRUVHy8gIyctOCwtFh8yQTAqNScrLDUBCQoKDgwOGg8PGjUkHyQsLCktLC01LC4sLCwsKSkpKS0pLCwsLCwpLCwsLCksLC0pKSwsKSwpLCwsKSwsLC0sLP/AABEIAMYA/gMBIgACEQEDEQH/xAAbAAEBAQEBAQEBAAAAAAAAAAAABAUGAwEHAv/EAEcQAAEDAgICDAoJAwUAAwAAAAEAAgMEERIhBRMGFSIxM0FTcZKU0dMUFjJRVGJyk7HSByNCUmGDsrPBF0NzJGOBkaFEguH/xAAXAQEBAQEAAAAAAAAAAAAAAAAAAQID/8QAJREBAAEEAgEDBQEAAAAAAAAAAAECElFSAxETIUGRBDEyQoEU/9oADAMBAAIRAxEAPwDu9kmzaenqJomimjjjNMzXzl4ZEZYaiUukLeImFsbbfakG/kDPXfSiGTmEQF5iLXTYCXue3wSoqHMjaQ04w6FgFxmH8RyHax6NibM+drGiaRrGSSDfe1l8LTzXP/aosg4Fn0stLS80kmFrHkkTNdd7YqqYBuWbC2kk3WVsQuN+3nH9LIGFr6dskr9fhEVQMG5rZKaMYiMw5rMWMX3jkAQv0KyWQcbsp2UVlLOQ0UxgbRT1hBY90g1JhY5mLGAbumBBsMmnzrMg+lSQEiWlaSXxRNbFLiwvdJWMcHFwG6tTNszK5JzHF+jL4WoMrYrpWSppI5pQxsjjK14YCG4o5Xx3AcSQDgvn51rKbR+jooImwwsbFEwEMY0WDQSSbf8AJKpQEREBERAREQEREBERAREQF8JX1Zml62eMs1VM6pjc2QPDJGNe2Tc6s/WOaMB3YJvcbnLfVgf1S6fgdBBO+RkLamOOSNskjWE42hwbmczuhvKl+kYQ8RmWMSF2EMMjQ4usHYQ29ybEG3mIXDaQ2OVQiigEBkwaMgpTJEyncXysa5r45H1HkR+SRgaScTr7wC9I9i0pparFTg1MgodU44C86mnpgbPvlhkZJx74J/FbtjLPcu48LZa+Nlg8Rk4xlISGhntXIFvxX8DSEWs1Otj1oFzFrBjA8+C97LlZtH1Ic+AUz3NdpWCs14kjDNRr4pXZF2LEMJBGHivc5AxHQlUaqN3gzmNj0iZnFjadsWqL3/Wh9zLI8tcC69t92VgApbGV7dtTaThkOGOaKRwGItbK1xDbNN7A71nN6Q86+VOkWMidMMUrW3yibrXPcDhwNA3ziy/DjtmuNqNHvo9HUL4o44q2BkMOqJAMstQxsMkZt5REjmSHf4JdQynNJRiOCJ1Q6CENjjDgx0zmi2bnZAk5k/id9JiDtN41taJRNTzwSRMjeITgkdK2R+rj1ZjcQSX2bYkWJHEbr2p9kkeCV0zH0zqdzGyxyYXOBeAY8OrLg/FiAAbck3FrrEZRVEsUr300/hespZy6UxRslFPO2ZtLEGSPwNGFwGLjeSSSStfQkEjpqipkidBrtRHHE9zS/BE127dgc4C7pHZXOTR57JMQPvjO009PPHDLI6sDTBAMLXm7DIcRc4NbZrSSSfwzJCv0XpFs8Qka1zN09jmPADo5GOLHsdYkXDmkZErnKXRk8NLo1+ofJJRxhk0DXsD7PgMbi0ucGktdhyxb11s7G6N8cLjK3VvlnqJ3R4g7V62Vz2sJGRIaRe2V776TEEPzSu+livZLKxraXCyaVjbwPJwse5oudZv2Cr0b9I9fMxztZQxua6wa+B7QRhvcOMu/fKw+FyO40dsdpHxNe+kpnucC5znUzHFxJNySRmfxVPitReh0vVI/lXXycfX4s21ZcUNmlfdzfCNGHCGkERvIcS/ARnIN4Bx475ZZrO0t9JekYJNW40UhwtfdkEhFnXLd+TjbZ3M4L9G8VqL0Kl6pH8qeK9F6HS9Vj+VSOSj3pLZy/Lf6vaQ+7S9Xf3i9qH6Vq58scbvBI2vkYxzzTPIYHOAL7a0bwN9/iX6FU7GqMSwgUdNYmS48Fjzs32VV4rUXodL1SP5VryceqW1ZcZNszrgbNqtGOGFtyY3jdHCC3KU5Anf8wuv4l2a6RDJZGzaOc2FrXOGqfd12BxwgSG+6cGZ2uSPxt23itReh0vVI/lTxWovQ6XqkfyrF9Gq9Tl+W/wBXtIfdperv7xP6vaQ+7S9Xf3i/UvFei9DpeqR/KpdGbGqMx3NHTE45f/ix8UjgPsrfk49Etqy4mg+keulYHCShjdeS7ZIXMAazVZ31vHrfN9h2+qm7NtIXI8I0ZkJN6N+bmDIbqQb5IF94X495dt4rUXodL1SP5U8VqL0Kl6pH8qzfRqts5fnumPpF0jTlgLqGXWAuaWQSHcg2ubyZbrEP/qfwWf8A1e0h92l6u/vF+peK9F6HS9Vj+VSz7GqPXRDwOmsRJceCx52DbfZVjk4/elLasuP0X9INZNEZHVFBC4Oc3A+ncCcIDib67es4cXn8y9XbNK8W/wBToy5Lgfq3gAAAjPWe0DlkRbNdr4rUXodL1SP5U8VqL0Kl6pH8ql9Gq9TlxHjvpDCXa/Rp4gBG+5OtbHmHSCwsS6/4W85EWmfpJ0jTy6pxoZDhDsTIZHNsb4c9Zxts7mcF+ieK1F6FS9Uj+VPFei9Dpeqx/KkclGpbOX5b/V7SH3aXq7+8WtSfSFWyMDhNQscWMeWvgc0XLp2loOtOY1IO9/cbvcfZaM2NUZiBNHTE3fn4LH993qqrxWovQ6XqkfyqzycftSltWXEx7Nq8vwmo0YAJGMc4RPNg5ofibeQYrA2398HeU2k/pB0jDGyQvoHiQ4QGRPcQ4C7gfrLZXbmPvj8V3/itRehUvVI/lTxXovQ6XqsfyqX0arbOX5b/AFe0h92l6u/vF8P0vaQ+7S9Xf3i/SavY1RiSECjprGR1/wDSx5/VPP3fOpIdijfB3A0lD4SJZcLnUcYY6MTu1dwwG14cPnsTnc3WvJx6JbVlzkOzytc7CKjR4A43QPGYEJd/dz4awzzLHb1l5aQ2faRihbPrNHva5+ANbE8uvvi4En3c9/Le310zNi7iwl1FotrwThDaYFrm4X2DiWZbrV73EXfgv5i2LvLbvotGMdluWUwcAQ4X3Tm5gi9xYWsLHO4zfRqts5cDJ9Kta5zXOio3OYSWONK4lhIsS0mTK4yyXr/V7SH3aXq7+8X6Po3Y1CWf6igoWSX3o6Zjm2wjO5HnxeZZjtjcZ8EMVHAYy93hLhR05GC+WLHZ3nG4z4+LC7Xl49Etqyw9H7Pa6VsbtdQR48ePHA5urDXW3jLd1xnllxXC9GbN6+7b1GjQHhzuCeSA3Dvgyix3QyvxO8y7bxWovQ6Xqkfyp4rUXoVL1SP5Vm+jVepy/PtLfSHpGBrHF9BIJL4cEMjrWALr/WcWIDnv5ivbYr9JVZUTmOVtPhEL3jDE5pxB0YGZecrOK7vxXovQ6XqsfyrM03oenhDHQwQwuJc0ujhbGSMja7QMshl+Ck10TT1b6kRPf3beh+Aj9n+SrFHofgI/Z/kqxcWxERBHVcNDzyfoVijquGh55P0KxAREQFHongvzJf3XqxR6J4L8yX916CxERAUdRw8PNL8GqxR1HDw80vwagsREQEREEeieBbzv/W5WKPRPAt53/rcrEBERBHWcJB/kf+09WKOs4SD/ACP/AGnqxAREQFHojgGcx+JVij0RwDOY/EoLEREBYmyjyWe0fgttYmyjyWe0fgg/mi0yI44Y3sIdJdsQM0LTMQc8DXSAu3xlbjWj4c/0aXpRd4oqbRTJY6Z73PGoOsa1ry1rnXyLhx2IBH/I3iQdlBH4c/0aXpRd4nhz/RpelF3isRBkVNY/Ww/6eXIyfaiz3Htr3h0sX3LIXvDXOY7DJC7C9ps5htJkQciOJelVw0PPJ+hfxofQsVKx0cOPC6R0hD5XSnE61908k2y86D+/Dn+jS9KLvE8Of6NL0ou8ViII/Dn+jS9KLvFm0OmgxrI3xua+WSYRtM0IMhEjiQ0GTdWuL2863liU+hY5TBO++OmlqDHY28uR1wTa9tyMgRe1jcZIL/Dn+jS9KLvE8Of6NL0ou8ViII/Dn+jS9KLvFJUVj9dF/p5d6X7UWeTfXWuo6jh4eaX4NQeNLprWtxRROlbctxMlheLjfFxJvhe3hz/RpelF3i89B6EipIRBDj1YJLQ55dhB3mjzAAAf+m5JJ0EEfhz/AEaXpRd4nhz/AEaXpRd4rEQYNBpsMbHE+MtkldIImGaEOkIc4kNaZLusPMtLw5/o0vSi7xeGj6RrmRPJN4nTFovlicXNxEcZsSB7RWmgj8Of6NL0ou8Tw5/o0vSi7xWIgyKysfrIf9PLlI/7cWf1T/XXpR6bErccMbpWEkB7JoXtuN8XbIvet4SD/I/9qReegtBxUkIghxYA5zhidiNz+P8A1/8ApuUHp4c/0aXpRd4nhz/RpelF3isRBH4c/wBGl6UXeLOoNMhkcTHxua+TEI2maEGQg5hoMm6tcby3Vhw6DinbSyyAl1M5z494DEXAi+V8i1pyI3uPeQaHhz/RpelF3ieHP9Gl6UXeKxEEfhz/AEaXpRd4snZBUOc1gdE+MXObiw3yGW5cV0SxNlHks9o/BBfofgI/Z/kqxR6H4CP2f5KsQEREEdVw0PPJ+hWKOq4aHnk/QrEBERAUeieC/Ml/derFHongvzJf3XoLEREBR1HDw80vwarFHUcPDzS/BqCxERAREQR6J4FvO/8AW5WKPRPAt53/AK3KxAREQR1nCQf5H/tPVijrOEg/yP8A2nqxAREQFHojgGcx+JVij0RwDOY/EoLEREBYmyjyWe0fgttYmyjyWe0fggxaytq4mxiCKaZjmNdduJ1nEyXjs1u5vhY0OJs3WYnblpv1O155abpjsTRHAR+z/JViCPa48tN0x2JtceWm6Y7FYiDD0nRva5hZLK54bMWNMgALhGSAbNJsT5gv50Jr5WvM2vgLTHgGK2IOgikcd03fD3vZl9zz3WlVcNDzyfoViCPa48tN0x2JtceWm6Y7FYiCPa48tN0x2LlqurqYWO1TZpGjNjsMkt5HVErXMIiYSAAGm43g4mxsGu7VR6K4L8yX916BteeWm6Y7E2uPLTdMdisRBHtceWm6Y7FnaVpHtc10ckr5GxTuY0vyc8NBDcmk5mwyC3VHUcPDzS/BqDI0FJPM6UTa+EM1eAlro7lwJc3dt3VrDdNy3QG+Ctfa48tN0x2KxEEe1x5abpjsTa48tN0x2KxEHF1FZVQxu1MVTUBrY3MwG5LnzTNkByzDWsabNubvG8M11G155abpjsTRPAt53/rcrEEe1x5abpjsTa48tN0x2KxEGBpumkYGvjkmkkbrnRsL/Ke2CQtbk2+ZAGXnXloOSpllnbMJoWRmLUus5uMOBLrueLOIIHkiwDhmTcDYrOEg/wAj/wBp6sQR7XHlpumOxNrjy03THYrEQR7XHlpumOxcpWVtXC2IQRVE8bmtJc27ywl7g4YQBxBoGeWK5ybn26j0RwDOY/EoG155abpjsTa48tN0x2KxEEe1x5abpjsWTsgpcLWHWSPzIs5wIGQzyC6JYmyjyWe0fggv0PwEfs/yVYsnRekmCFgOO4FjaB5FwfOG5qrbaP1/cSfKgsRR7bR+v7iT5U22j9f3EnyoFVw0PPJ+hWLIqdKR62Hy9+T+xJ932VXtrH/udXk+VBYij22j9f3EnypttH6/uJPlQWKPRPBfmS/uvTbaP1/cSfKpNF6Tj1f2zu5d6CQ/3Heqg10Ue20fr+4k+VNto/X9xJ8qCxR1HDw80vwam20fr+4k+VST6Uj10Xl70v8AYk8zfVQa6KPbWP8A3OryfKm20fr+4k+VBYij22j9f3EnypttH6/uJPlQNE8C3nf+tysWRorSceqHl77/AOxJ993qqvbaP1/cSfKgsRR7bR+v7iT5U22j9f3EnyoFZwkH+R/7T1Ysir0pHrIPLykf/Yk5J/qqvbWP/c6vJ8qCxFHttH6/uJPlTbaP1/cSfKgsUeiOAZzH4lNto/X9xJ8ql0TpOPUs4Q5Hep5Dxn1UGsij22j9f3EnypttH6/uJPlQWLE2UeSz2j8FfttH6/uJPlWTsgrWPawNxXBJzjczLLjcAg8xsXjqBFLJhNmQtwuiEg+qm1txfeJGJtwN55XTKPQ/AR+z/JViAiIgztK04kcyM70jZmHmdGQfisjRmwnUsna2qlaagwnWMaI3s1d7553vcjmAHFdblVw0PPJ+hWIMiTQkhLSKuZrmsazKxBw47Eh18zjFzx4G8y/mk0FKwscayVxFjICBhlIw3JHF5JGR3j+GeyiAuSrtiDauNxMroy/6skNJLdXUTODhZw3X1hseIgGxsutUeieC/Ml/degsREQFk6dojNaEFrTJFOwOdHrGi7W5lhIxD8CbHmWso6jh4eaX4NQZuxTYqKJrwJdZrMOQZgAwl5vm5xcd3huT5Ecbfs3O8iICIiDlIdiuuk8IMjWg6oACE4wYapk2cmLdA6sCxbud8Zl2Lq1HongW87/1uViAiIgyNkVEZmMhBa0yGRgc6PWtF4n5lhIDx6pyPHcZLx2NbGvBDIcbHaxsLRghdHYRMLRcue7Hvk3OY3rkBoGjWcJB/kf+09WICIiAuMqdhfhRZMZY2DUiK3goe8WeXFwkLsjvFu53JF87uB7NR6I4BnMfiUFiIiAsTZR5LPaPwW2sTZR5LPaPwQX6H4CP2f5KsXE1GzDwUMjke1oLIy12paR9ZJga03naQfKdctAIjfa5Fl1OqqOVh6s7vUFqKLVVHKw9Wd3qaqo5WHqzu9QfarhoeeT9CsWDpeaeLDK6SIiNszzaDDk1hJzfMAMuMkAedTbHNkklZrAy0RiwXEtIWlwdiAcA2Y5XY4X/AAKDp0UWqqOVh6s7vU1VRysPVnd6gtUeieC/Ml/devmqqOVh6s7vVylVswdSXjkINi9+JtOCAHSv37zgsFmvN3AA4HZ5FB3CKLVVHKw9Wd3qaqo5WHqzu9QWqOo4eHml+DV81VRysPVnd6s3S880RbK6SIiOOZ5+owZNDSc3zADnJACDfRc/oPS9RUtc4AQhhYPrKcXJfG2QCzJ3WIa9twfOtPVVHKw9Wd3qC1FFqqjlYerO71NVUcrD1Z3eoPuieBbzv/W5WLharZk6kGrks7CC67KdpFnOecwZwRk1xzABwOz3JK63VVHKw9Wd3qC1FFqqjlYerO71NVUcrD1Z3eoPtZwkH+R/7T1Yuf05UTQhkrpIiIzI8/UYMhE++6fMABbjJAHnXloHZFJVukYw6p0Iic4SUZbcShxba0x+44HmQdKii1VRysPVnd6mqqOVh6s7vUFqj0RwDOY/Er5qqjlYerO71clV7MzSaqGQtJexzwWQNNg0Oe+4NQHAhoJGW63hc5IO6RRaqo5WHqzu9TVVHKw9Wd3qC1YmyjyWe0fgrtVUcrD1Z3erJ2QMlDWax8bhc2DYSw3sOMvd8EGjomjjMbHmNheWYS/AMRbe+G/muAbfgtJR6H4CP2f5KsQEREENfEHSRNcA5rtaHNIuCCzeIO+qaekjjFo2MjBsSGsDQSAAMh+AA/4XhVcNDzyfoViAiIgLM0dQROZjdFG55fIC4xgkgTOcBcjeBaDzgLTUeieC/Ml/degsREQFDWxNdLE1zQ5rmygtIuCLNyIO+rlHUcPDzS/BqCiGnawYWNaxuWTWhoyAAyH4AD/heiIgIiIMvRuj4nMD3RRueS4FxjBcQ2QlouRxFoP/AAFqKPRPAt53/rcrEBERBBpKJrnwtc0Oa57wWkXBGqfkQd9VQUrGC0bGsBtcNYG3sA0b3mAA5gF4VnCQf5H/ALT1YgIiICztGUkbomOcxjnWG6LATuXlzcz5nZj8VoqPRHAM5j8SgsREQFibKPJZ7R+C21ibKPJZ7R+CC7RB+oj9n+SrLrjRsfnkkikiETYcMJkBDDrCKiJ0gLTESLxCYYsVyXt3rXXT7T0/IQ+5b2IK7pdSbT0/IQ+5b2JtPT8hD7lvYgVR+uh55P0Ku6yanRMGthGohzMl/qW/c5lXtPT8hD7lvYgrul1JtPT8hD7lvYm09PyEPuW9iCu6k0SfqvzJf3XptPT8hD7lvYuRj2KVbhK6GemjZJO4xNdQscYWNlmxsBLeO7Bcg2tfisQ7m6XXO6I2OStkcak0k0ZbuWsomxlrsRzvbetxG/ObXOvtPT8hD7lvYgruo6g/Xw80vwavu09PyEPuW9ibT0/IQ+5b2IK7pdSbT0/IQ+5b2JtPT8hD7lvYgrul1JtPT8hD7lvYm09PyEPuW9iD5og/Ut53/rcrLqTaen5CH3LexNp6fkIfct7EFd0upNp6fkIfct7E2np+Qh9y3sQKw/WQf5H/ALT1XdSbT0/IQ+5b2JtPT8hD7lvYgrul1JtPT8hD7lvYm09PyEPuW9iCu6j0QfqGcx+JX3aen5CH3LexNp6fkIfct7EFd0upNp6fkIfct7E2np+Qh9y3sQV3WJso8lntH4LQ2np+Qh9y3sWTshoYmNYY442EkglsYaSLDK4CDW0PwEfs/wAlWKPQ/AR+z/JViAiIgjquGh55P0KxR1XDQ88n6FYgIiICj0TwX5kv7r1Yo9E8F+ZL+69BYiIgIiICIiAiIgIiICIiAiIgIiICIiAi55uzWIgO1NSLmQWMIB+rNiS0uuAf/LG9rG1J2URYQ7V1GcJmA8HdfCL7n8HGxsD5uZBsLE2UeSz2j8F/bNlERtZk26Y6TOEsyawvIs61zYbwzzG8oNN6TZKAGB25dvkAA3uMs/wOfYbBRBpwQt1TmEmMlpIdkSCcwv78aW8m7pBEQPGlvJu6QTxpbybukERB4TbIQXxvEZswuvuvvNtkvfxpbybukERA8aW8m7pBPGlvJu6QREDxpbybukF4UWyEMZhMZJxPdk7ic9zh/wCFEQe/jS3k3dIJ40t5N3SCIgeNLeTd0gnjS3k3dIIiB40t5N3SCeNLeTd0giIHjS3k3dIJ40t5N3SCIgeNLeTd0gnjS3k3dIIiB40t5N3SCeNLeTd0giIHjS3k3dIJ40t5N3SCIgeNLeTd0gvGt2SOcwthbgkNsLnEWGYJvkeK43uNfESJt9Rjx6T0mGNBkgxh4Ln3vjZfNthGLG3GOPzr+6PS2k2hutfTSESBziAWYmbi7AMJtvPz9Yea5Ius/WVT+tPxCWvsOldIgNDnwvIc0uOLCXNGK7co8ibszt9k+dG6W0licS6CxbZrQfJde+K+rzyysV9RT/XVrT8QWvMaV0nZ15Ke5vgP3N632M94/wDaqom1lQcE7oThBc0tJ8zGkEYRx3O/9rmRFJ+pmuLZpj+RB0//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http://calendars.vertex42.com/images/perpetual-calendar-screensh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37371"/>
            <a:ext cx="6096000" cy="476469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583200" y="3492768"/>
            <a:ext cx="3672800" cy="1200329"/>
          </a:xfrm>
          <a:prstGeom prst="rect">
            <a:avLst/>
          </a:prstGeom>
          <a:noFill/>
        </p:spPr>
        <p:txBody>
          <a:bodyPr wrap="none" rtlCol="0">
            <a:spAutoFit/>
          </a:bodyPr>
          <a:lstStyle/>
          <a:p>
            <a:r>
              <a:rPr lang="en-US" sz="7200" b="1" dirty="0" smtClean="0"/>
              <a:t>30 Days</a:t>
            </a:r>
            <a:endParaRPr lang="en-US" sz="7200" b="1" dirty="0"/>
          </a:p>
        </p:txBody>
      </p:sp>
      <p:sp>
        <p:nvSpPr>
          <p:cNvPr id="7" name="Rectangle 6"/>
          <p:cNvSpPr/>
          <p:nvPr/>
        </p:nvSpPr>
        <p:spPr>
          <a:xfrm>
            <a:off x="1371600" y="1689903"/>
            <a:ext cx="1524000" cy="3296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txBox="1">
            <a:spLocks/>
          </p:cNvSpPr>
          <p:nvPr/>
        </p:nvSpPr>
        <p:spPr>
          <a:xfrm>
            <a:off x="878028" y="1524000"/>
            <a:ext cx="4684572" cy="685800"/>
          </a:xfrm>
          <a:prstGeom prst="rect">
            <a:avLst/>
          </a:prstGeom>
        </p:spPr>
        <p:txBody>
          <a:bodyPr>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800" b="1" dirty="0" smtClean="0">
                <a:solidFill>
                  <a:srgbClr val="0070C0"/>
                </a:solidFill>
                <a:latin typeface="Gilles' Comic Font" pitchFamily="2" charset="0"/>
              </a:rPr>
              <a:t>REAL World Calendar </a:t>
            </a:r>
            <a:endParaRPr lang="en-US" sz="2800" b="1" dirty="0">
              <a:solidFill>
                <a:srgbClr val="0070C0"/>
              </a:solidFill>
              <a:latin typeface="Gilles' Comic Font" pitchFamily="2" charset="0"/>
            </a:endParaRPr>
          </a:p>
        </p:txBody>
      </p:sp>
      <p:sp>
        <p:nvSpPr>
          <p:cNvPr id="10" name="Title 1"/>
          <p:cNvSpPr>
            <a:spLocks noGrp="1"/>
          </p:cNvSpPr>
          <p:nvPr>
            <p:ph type="title"/>
          </p:nvPr>
        </p:nvSpPr>
        <p:spPr>
          <a:xfrm>
            <a:off x="457200" y="533400"/>
            <a:ext cx="8229600" cy="990600"/>
          </a:xfrm>
        </p:spPr>
        <p:txBody>
          <a:bodyPr/>
          <a:lstStyle/>
          <a:p>
            <a:r>
              <a:rPr lang="en-US" dirty="0" smtClean="0"/>
              <a:t>Improve </a:t>
            </a:r>
            <a:r>
              <a:rPr lang="en-US" dirty="0" smtClean="0"/>
              <a:t>your </a:t>
            </a:r>
            <a:r>
              <a:rPr lang="en-US" dirty="0" smtClean="0"/>
              <a:t>Estimates</a:t>
            </a:r>
            <a:endParaRPr lang="en-US" dirty="0"/>
          </a:p>
        </p:txBody>
      </p:sp>
    </p:spTree>
    <p:extLst>
      <p:ext uri="{BB962C8B-B14F-4D97-AF65-F5344CB8AC3E}">
        <p14:creationId xmlns:p14="http://schemas.microsoft.com/office/powerpoint/2010/main" val="40549738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CEAAkGBhESEBMQEBARDxAQEBEQEBAUDRoQFQ8QFBQVFBQQFxQYIScqFxkjGRUVHy8gIyctOCwtFh8yQTAqNScrLDUBCQoKDgwOGg8PGjUkHyQsLCktLC01LC4sLCwsKSkpKS0pLCwsLCwpLCwsLCksLC0pKSwsKSwpLCwsKSwsLC0sLP/AABEIAMYA/gMBIgACEQEDEQH/xAAbAAEBAQEBAQEBAAAAAAAAAAAABAUGAwEHAv/EAEcQAAEDAgICDAoJAwUAAwAAAAEAAgMEERIhBRMGFSIxM0FTcZKU0dMUFjJRVGJyk7HSByNCUmGDsrPBF0NzJGOBkaFEguH/xAAXAQEBAQEAAAAAAAAAAAAAAAAAAQID/8QAJREBAAEEAgEDBQEAAAAAAAAAAAECElFSAxETIUGRBDEyQoEU/9oADAMBAAIRAxEAPwDu9kmzaenqJomimjjjNMzXzl4ZEZYaiUukLeImFsbbfakG/kDPXfSiGTmEQF5iLXTYCXue3wSoqHMjaQ04w6FgFxmH8RyHax6NibM+drGiaRrGSSDfe1l8LTzXP/aosg4Fn0stLS80kmFrHkkTNdd7YqqYBuWbC2kk3WVsQuN+3nH9LIGFr6dskr9fhEVQMG5rZKaMYiMw5rMWMX3jkAQv0KyWQcbsp2UVlLOQ0UxgbRT1hBY90g1JhY5mLGAbumBBsMmnzrMg+lSQEiWlaSXxRNbFLiwvdJWMcHFwG6tTNszK5JzHF+jL4WoMrYrpWSppI5pQxsjjK14YCG4o5Xx3AcSQDgvn51rKbR+jooImwwsbFEwEMY0WDQSSbf8AJKpQEREBERAREQEREBERAREQF8JX1Zml62eMs1VM6pjc2QPDJGNe2Tc6s/WOaMB3YJvcbnLfVgf1S6fgdBBO+RkLamOOSNskjWE42hwbmczuhvKl+kYQ8RmWMSF2EMMjQ4usHYQ29ybEG3mIXDaQ2OVQiigEBkwaMgpTJEyncXysa5r45H1HkR+SRgaScTr7wC9I9i0pparFTg1MgodU44C86mnpgbPvlhkZJx74J/FbtjLPcu48LZa+Nlg8Rk4xlISGhntXIFvxX8DSEWs1Otj1oFzFrBjA8+C97LlZtH1Ic+AUz3NdpWCs14kjDNRr4pXZF2LEMJBGHivc5AxHQlUaqN3gzmNj0iZnFjadsWqL3/Wh9zLI8tcC69t92VgApbGV7dtTaThkOGOaKRwGItbK1xDbNN7A71nN6Q86+VOkWMidMMUrW3yibrXPcDhwNA3ziy/DjtmuNqNHvo9HUL4o44q2BkMOqJAMstQxsMkZt5REjmSHf4JdQynNJRiOCJ1Q6CENjjDgx0zmi2bnZAk5k/id9JiDtN41taJRNTzwSRMjeITgkdK2R+rj1ZjcQSX2bYkWJHEbr2p9kkeCV0zH0zqdzGyxyYXOBeAY8OrLg/FiAAbck3FrrEZRVEsUr300/hespZy6UxRslFPO2ZtLEGSPwNGFwGLjeSSSStfQkEjpqipkidBrtRHHE9zS/BE127dgc4C7pHZXOTR57JMQPvjO009PPHDLI6sDTBAMLXm7DIcRc4NbZrSSSfwzJCv0XpFs8Qka1zN09jmPADo5GOLHsdYkXDmkZErnKXRk8NLo1+ofJJRxhk0DXsD7PgMbi0ucGktdhyxb11s7G6N8cLjK3VvlnqJ3R4g7V62Vz2sJGRIaRe2V776TEEPzSu+livZLKxraXCyaVjbwPJwse5oudZv2Cr0b9I9fMxztZQxua6wa+B7QRhvcOMu/fKw+FyO40dsdpHxNe+kpnucC5znUzHFxJNySRmfxVPitReh0vVI/lXXycfX4s21ZcUNmlfdzfCNGHCGkERvIcS/ARnIN4Bx475ZZrO0t9JekYJNW40UhwtfdkEhFnXLd+TjbZ3M4L9G8VqL0Kl6pH8qeK9F6HS9Vj+VSOSj3pLZy/Lf6vaQ+7S9Xf3i9qH6Vq58scbvBI2vkYxzzTPIYHOAL7a0bwN9/iX6FU7GqMSwgUdNYmS48Fjzs32VV4rUXodL1SP5VryceqW1ZcZNszrgbNqtGOGFtyY3jdHCC3KU5Anf8wuv4l2a6RDJZGzaOc2FrXOGqfd12BxwgSG+6cGZ2uSPxt23itReh0vVI/lTxWovQ6XqkfyrF9Gq9Tl+W/wBXtIfdperv7xP6vaQ+7S9Xf3i/UvFei9DpeqR/KpdGbGqMx3NHTE45f/ix8UjgPsrfk49Etqy4mg+keulYHCShjdeS7ZIXMAazVZ31vHrfN9h2+qm7NtIXI8I0ZkJN6N+bmDIbqQb5IF94X495dt4rUXodL1SP5U8VqL0Kl6pH8qzfRqts5fnumPpF0jTlgLqGXWAuaWQSHcg2ubyZbrEP/qfwWf8A1e0h92l6u/vF+peK9F6HS9Vj+VSz7GqPXRDwOmsRJceCx52DbfZVjk4/elLasuP0X9INZNEZHVFBC4Oc3A+ncCcIDib67es4cXn8y9XbNK8W/wBToy5Lgfq3gAAAjPWe0DlkRbNdr4rUXodL1SP5U8VqL0Kl6pH8ql9Gq9TlxHjvpDCXa/Rp4gBG+5OtbHmHSCwsS6/4W85EWmfpJ0jTy6pxoZDhDsTIZHNsb4c9Zxts7mcF+ieK1F6FS9Uj+VPFei9Dpeqx/KkclGpbOX5b/V7SH3aXq7+8WtSfSFWyMDhNQscWMeWvgc0XLp2loOtOY1IO9/cbvcfZaM2NUZiBNHTE3fn4LH993qqrxWovQ6XqkfyqzycftSltWXEx7Nq8vwmo0YAJGMc4RPNg5ofibeQYrA2398HeU2k/pB0jDGyQvoHiQ4QGRPcQ4C7gfrLZXbmPvj8V3/itRehUvVI/lTxXovQ6XqsfyqX0arbOX5b/AFe0h92l6u/vF8P0vaQ+7S9Xf3i/SavY1RiSECjprGR1/wDSx5/VPP3fOpIdijfB3A0lD4SJZcLnUcYY6MTu1dwwG14cPnsTnc3WvJx6JbVlzkOzytc7CKjR4A43QPGYEJd/dz4awzzLHb1l5aQ2faRihbPrNHva5+ANbE8uvvi4En3c9/Le310zNi7iwl1FotrwThDaYFrm4X2DiWZbrV73EXfgv5i2LvLbvotGMdluWUwcAQ4X3Tm5gi9xYWsLHO4zfRqts5cDJ9Kta5zXOio3OYSWONK4lhIsS0mTK4yyXr/V7SH3aXq7+8X6Po3Y1CWf6igoWSX3o6Zjm2wjO5HnxeZZjtjcZ8EMVHAYy93hLhR05GC+WLHZ3nG4z4+LC7Xl49Etqyw9H7Pa6VsbtdQR48ePHA5urDXW3jLd1xnllxXC9GbN6+7b1GjQHhzuCeSA3Dvgyix3QyvxO8y7bxWovQ6Xqkfyp4rUXoVL1SP5Vm+jVepy/PtLfSHpGBrHF9BIJL4cEMjrWALr/WcWIDnv5ivbYr9JVZUTmOVtPhEL3jDE5pxB0YGZecrOK7vxXovQ6XqsfyrM03oenhDHQwQwuJc0ujhbGSMja7QMshl+Ck10TT1b6kRPf3beh+Aj9n+SrFHofgI/Z/kqxcWxERBHVcNDzyfoVijquGh55P0KxAREQFHongvzJf3XqxR6J4L8yX916CxERAUdRw8PNL8GqxR1HDw80vwagsREQEREEeieBbzv/W5WKPRPAt53/rcrEBERBHWcJB/kf+09WKOs4SD/ACP/AGnqxAREQFHojgGcx+JVij0RwDOY/EoLEREBYmyjyWe0fgttYmyjyWe0fgg/mi0yI44Y3sIdJdsQM0LTMQc8DXSAu3xlbjWj4c/0aXpRd4oqbRTJY6Z73PGoOsa1ry1rnXyLhx2IBH/I3iQdlBH4c/0aXpRd4nhz/RpelF3isRBkVNY/Ww/6eXIyfaiz3Htr3h0sX3LIXvDXOY7DJC7C9ps5htJkQciOJelVw0PPJ+hfxofQsVKx0cOPC6R0hD5XSnE61908k2y86D+/Dn+jS9KLvE8Of6NL0ou8ViII/Dn+jS9KLvFm0OmgxrI3xua+WSYRtM0IMhEjiQ0GTdWuL2863liU+hY5TBO++OmlqDHY28uR1wTa9tyMgRe1jcZIL/Dn+jS9KLvE8Of6NL0ou8ViII/Dn+jS9KLvFJUVj9dF/p5d6X7UWeTfXWuo6jh4eaX4NQeNLprWtxRROlbctxMlheLjfFxJvhe3hz/RpelF3i89B6EipIRBDj1YJLQ55dhB3mjzAAAf+m5JJ0EEfhz/AEaXpRd4nhz/AEaXpRd4rEQYNBpsMbHE+MtkldIImGaEOkIc4kNaZLusPMtLw5/o0vSi7xeGj6RrmRPJN4nTFovlicXNxEcZsSB7RWmgj8Of6NL0ou8Tw5/o0vSi7xWIgyKysfrIf9PLlI/7cWf1T/XXpR6bErccMbpWEkB7JoXtuN8XbIvet4SD/I/9qReegtBxUkIghxYA5zhidiNz+P8A1/8ApuUHp4c/0aXpRd4nhz/RpelF3isRBH4c/wBGl6UXeLOoNMhkcTHxua+TEI2maEGQg5hoMm6tcby3Vhw6DinbSyyAl1M5z494DEXAi+V8i1pyI3uPeQaHhz/RpelF3ieHP9Gl6UXeKxEEfhz/AEaXpRd4snZBUOc1gdE+MXObiw3yGW5cV0SxNlHks9o/BBfofgI/Z/kqxR6H4CP2f5KsQEREEdVw0PPJ+hWKOq4aHnk/QrEBERAUeieC/Ml/derFHongvzJf3XoLEREBR1HDw80vwarFHUcPDzS/BqCxERAREQR6J4FvO/8AW5WKPRPAt53/AK3KxAREQR1nCQf5H/tPVijrOEg/yP8A2nqxAREQFHojgGcx+JVij0RwDOY/EoLEREBYmyjyWe0fgttYmyjyWe0fggxaytq4mxiCKaZjmNdduJ1nEyXjs1u5vhY0OJs3WYnblpv1O155abpjsTRHAR+z/JViCPa48tN0x2JtceWm6Y7FYiDD0nRva5hZLK54bMWNMgALhGSAbNJsT5gv50Jr5WvM2vgLTHgGK2IOgikcd03fD3vZl9zz3WlVcNDzyfoViCPa48tN0x2JtceWm6Y7FYiCPa48tN0x2LlqurqYWO1TZpGjNjsMkt5HVErXMIiYSAAGm43g4mxsGu7VR6K4L8yX916BteeWm6Y7E2uPLTdMdisRBHtceWm6Y7FnaVpHtc10ckr5GxTuY0vyc8NBDcmk5mwyC3VHUcPDzS/BqDI0FJPM6UTa+EM1eAlro7lwJc3dt3VrDdNy3QG+Ctfa48tN0x2KxEEe1x5abpjsTa48tN0x2KxEHF1FZVQxu1MVTUBrY3MwG5LnzTNkByzDWsabNubvG8M11G155abpjsTRPAt53/rcrEEe1x5abpjsTa48tN0x2KxEGBpumkYGvjkmkkbrnRsL/Ke2CQtbk2+ZAGXnXloOSpllnbMJoWRmLUus5uMOBLrueLOIIHkiwDhmTcDYrOEg/wAj/wBp6sQR7XHlpumOxNrjy03THYrEQR7XHlpumOxcpWVtXC2IQRVE8bmtJc27ywl7g4YQBxBoGeWK5ybn26j0RwDOY/EoG155abpjsTa48tN0x2KxEEe1x5abpjsWTsgpcLWHWSPzIs5wIGQzyC6JYmyjyWe0fggv0PwEfs/yVYsnRekmCFgOO4FjaB5FwfOG5qrbaP1/cSfKgsRR7bR+v7iT5U22j9f3EnyoFVw0PPJ+hWLIqdKR62Hy9+T+xJ932VXtrH/udXk+VBYij22j9f3EnypttH6/uJPlQWKPRPBfmS/uvTbaP1/cSfKpNF6Tj1f2zu5d6CQ/3Heqg10Ue20fr+4k+VNto/X9xJ8qCxR1HDw80vwam20fr+4k+VST6Uj10Xl70v8AYk8zfVQa6KPbWP8A3OryfKm20fr+4k+VBYij22j9f3EnypttH6/uJPlQNE8C3nf+tysWRorSceqHl77/AOxJ993qqvbaP1/cSfKgsRR7bR+v7iT5U22j9f3EnyoFZwkH+R/7T1Ysir0pHrIPLykf/Yk5J/qqvbWP/c6vJ8qCxFHttH6/uJPlTbaP1/cSfKgsUeiOAZzH4lNto/X9xJ8ql0TpOPUs4Q5Hep5Dxn1UGsij22j9f3EnypttH6/uJPlQWLE2UeSz2j8FfttH6/uJPlWTsgrWPawNxXBJzjczLLjcAg8xsXjqBFLJhNmQtwuiEg+qm1txfeJGJtwN55XTKPQ/AR+z/JViAiIgztK04kcyM70jZmHmdGQfisjRmwnUsna2qlaagwnWMaI3s1d7553vcjmAHFdblVw0PPJ+hWIMiTQkhLSKuZrmsazKxBw47Eh18zjFzx4G8y/mk0FKwscayVxFjICBhlIw3JHF5JGR3j+GeyiAuSrtiDauNxMroy/6skNJLdXUTODhZw3X1hseIgGxsutUeieC/Ml/degsREQFk6dojNaEFrTJFOwOdHrGi7W5lhIxD8CbHmWso6jh4eaX4NQZuxTYqKJrwJdZrMOQZgAwl5vm5xcd3huT5Ecbfs3O8iICIiDlIdiuuk8IMjWg6oACE4wYapk2cmLdA6sCxbud8Zl2Lq1HongW87/1uViAiIgyNkVEZmMhBa0yGRgc6PWtF4n5lhIDx6pyPHcZLx2NbGvBDIcbHaxsLRghdHYRMLRcue7Hvk3OY3rkBoGjWcJB/kf+09WICIiAuMqdhfhRZMZY2DUiK3goe8WeXFwkLsjvFu53JF87uB7NR6I4BnMfiUFiIiAsTZR5LPaPwW2sTZR5LPaPwQX6H4CP2f5KsXE1GzDwUMjke1oLIy12paR9ZJga03naQfKdctAIjfa5Fl1OqqOVh6s7vUFqKLVVHKw9Wd3qaqo5WHqzu9QfarhoeeT9CsWDpeaeLDK6SIiNszzaDDk1hJzfMAMuMkAedTbHNkklZrAy0RiwXEtIWlwdiAcA2Y5XY4X/AAKDp0UWqqOVh6s7vU1VRysPVnd6gtUeieC/Ml/devmqqOVh6s7vVylVswdSXjkINi9+JtOCAHSv37zgsFmvN3AA4HZ5FB3CKLVVHKw9Wd3qaqo5WHqzu9QWqOo4eHml+DV81VRysPVnd6s3S880RbK6SIiOOZ5+owZNDSc3zADnJACDfRc/oPS9RUtc4AQhhYPrKcXJfG2QCzJ3WIa9twfOtPVVHKw9Wd3qC1FFqqjlYerO71NVUcrD1Z3eoPuieBbzv/W5WLharZk6kGrks7CC67KdpFnOecwZwRk1xzABwOz3JK63VVHKw9Wd3qC1FFqqjlYerO71NVUcrD1Z3eoPtZwkH+R/7T1Yuf05UTQhkrpIiIzI8/UYMhE++6fMABbjJAHnXloHZFJVukYw6p0Iic4SUZbcShxba0x+44HmQdKii1VRysPVnd6mqqOVh6s7vUFqj0RwDOY/Er5qqjlYerO71clV7MzSaqGQtJexzwWQNNg0Oe+4NQHAhoJGW63hc5IO6RRaqo5WHqzu9TVVHKw9Wd3qC1YmyjyWe0fgrtVUcrD1Z3erJ2QMlDWax8bhc2DYSw3sOMvd8EGjomjjMbHmNheWYS/AMRbe+G/muAbfgtJR6H4CP2f5KsQEREENfEHSRNcA5rtaHNIuCCzeIO+qaekjjFo2MjBsSGsDQSAAMh+AA/4XhVcNDzyfoViAiIgLM0dQROZjdFG55fIC4xgkgTOcBcjeBaDzgLTUeieC/Ml/degsREQFDWxNdLE1zQ5rmygtIuCLNyIO+rlHUcPDzS/BqCiGnawYWNaxuWTWhoyAAyH4AD/heiIgIiIMvRuj4nMD3RRueS4FxjBcQ2QlouRxFoP/AAFqKPRPAt53/rcrEBERBBpKJrnwtc0Oa57wWkXBGqfkQd9VQUrGC0bGsBtcNYG3sA0b3mAA5gF4VnCQf5H/ALT1YgIiICztGUkbomOcxjnWG6LATuXlzcz5nZj8VoqPRHAM5j8SgsREQFibKPJZ7R+C21ibKPJZ7R+CC7RB+oj9n+SrLrjRsfnkkikiETYcMJkBDDrCKiJ0gLTESLxCYYsVyXt3rXXT7T0/IQ+5b2IK7pdSbT0/IQ+5b2JtPT8hD7lvYgVR+uh55P0Ku6yanRMGthGohzMl/qW/c5lXtPT8hD7lvYgrul1JtPT8hD7lvYm09PyEPuW9iCu6k0SfqvzJf3XptPT8hD7lvYuRj2KVbhK6GemjZJO4xNdQscYWNlmxsBLeO7Bcg2tfisQ7m6XXO6I2OStkcak0k0ZbuWsomxlrsRzvbetxG/ObXOvtPT8hD7lvYgruo6g/Xw80vwavu09PyEPuW9ibT0/IQ+5b2IK7pdSbT0/IQ+5b2JtPT8hD7lvYgrul1JtPT8hD7lvYm09PyEPuW9iD5og/Ut53/rcrLqTaen5CH3LexNp6fkIfct7EFd0upNp6fkIfct7E2np+Qh9y3sQKw/WQf5H/ALT1XdSbT0/IQ+5b2JtPT8hD7lvYgrul1JtPT8hD7lvYm09PyEPuW9iCu6j0QfqGcx+JX3aen5CH3LexNp6fkIfct7EFd0upNp6fkIfct7E2np+Qh9y3sQV3WJso8lntH4LQ2np+Qh9y3sWTshoYmNYY442EkglsYaSLDK4CDW0PwEfs/wAlWKPQ/AR+z/JViAiIgjquGh55P0KxR1XDQ88n6FYgIiICj0TwX5kv7r1Yo9E8F+ZL+69BYiIgIiICIiAiIgIiICIiAiIgIiICIiAi55uzWIgO1NSLmQWMIB+rNiS0uuAf/LG9rG1J2URYQ7V1GcJmA8HdfCL7n8HGxsD5uZBsLE2UeSz2j8F/bNlERtZk26Y6TOEsyawvIs61zYbwzzG8oNN6TZKAGB25dvkAA3uMs/wOfYbBRBpwQt1TmEmMlpIdkSCcwv78aW8m7pBEQPGlvJu6QTxpbybukERB4TbIQXxvEZswuvuvvNtkvfxpbybukERA8aW8m7pBPGlvJu6QREDxpbybukF4UWyEMZhMZJxPdk7ic9zh/wCFEQe/jS3k3dIJ40t5N3SCIgeNLeTd0gnjS3k3dIIiB40t5N3SCeNLeTd0giIHjS3k3dIJ40t5N3SCIgeNLeTd0gnjS3k3dIIiB40t5N3SCeNLeTd0giIHjS3k3dIJ40t5N3SCIgeNLeTd0gvGt2SOcwthbgkNsLnEWGYJvkeK43uNfESJt9Rjx6T0mGNBkgxh4Ln3vjZfNthGLG3GOPzr+6PS2k2hutfTSESBziAWYmbi7AMJtvPz9Yea5Ius/WVT+tPxCWvsOldIgNDnwvIc0uOLCXNGK7co8ibszt9k+dG6W0licS6CxbZrQfJde+K+rzyysV9RT/XVrT8QWvMaV0nZ15Ke5vgP3N632M94/wDaqom1lQcE7oThBc0tJ8zGkEYRx3O/9rmRFJ+pmuLZpj+RB0//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http://calendars.vertex42.com/images/perpetual-calendar-screensh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99137"/>
            <a:ext cx="6400800" cy="50029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583200" y="3492768"/>
            <a:ext cx="3672800" cy="1200329"/>
          </a:xfrm>
          <a:prstGeom prst="rect">
            <a:avLst/>
          </a:prstGeom>
          <a:noFill/>
        </p:spPr>
        <p:txBody>
          <a:bodyPr wrap="none" rtlCol="0">
            <a:spAutoFit/>
          </a:bodyPr>
          <a:lstStyle/>
          <a:p>
            <a:r>
              <a:rPr lang="en-US" sz="7200" b="1" dirty="0" smtClean="0"/>
              <a:t>20 Days</a:t>
            </a:r>
            <a:endParaRPr lang="en-US" sz="7200" b="1" dirty="0"/>
          </a:p>
        </p:txBody>
      </p:sp>
      <p:sp>
        <p:nvSpPr>
          <p:cNvPr id="3" name="Rectangle 2"/>
          <p:cNvSpPr/>
          <p:nvPr/>
        </p:nvSpPr>
        <p:spPr>
          <a:xfrm>
            <a:off x="6897469" y="2057400"/>
            <a:ext cx="646331"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X</a:t>
            </a:r>
            <a:endParaRPr lang="en-US" sz="54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7" name="Rectangle 6"/>
          <p:cNvSpPr/>
          <p:nvPr/>
        </p:nvSpPr>
        <p:spPr>
          <a:xfrm>
            <a:off x="6897469" y="4191000"/>
            <a:ext cx="646331"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X</a:t>
            </a:r>
            <a:endParaRPr lang="en-US" sz="54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8" name="Rectangle 7"/>
          <p:cNvSpPr/>
          <p:nvPr/>
        </p:nvSpPr>
        <p:spPr>
          <a:xfrm>
            <a:off x="6897469" y="2747665"/>
            <a:ext cx="646331"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X</a:t>
            </a:r>
            <a:endParaRPr lang="en-US" sz="54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0" name="Rectangle 9"/>
          <p:cNvSpPr/>
          <p:nvPr/>
        </p:nvSpPr>
        <p:spPr>
          <a:xfrm>
            <a:off x="6911089" y="3429000"/>
            <a:ext cx="646331"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X</a:t>
            </a:r>
            <a:endParaRPr lang="en-US" sz="54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1" name="Rectangle 10"/>
          <p:cNvSpPr/>
          <p:nvPr/>
        </p:nvSpPr>
        <p:spPr>
          <a:xfrm>
            <a:off x="6897468" y="4953000"/>
            <a:ext cx="646331"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X</a:t>
            </a:r>
            <a:endParaRPr lang="en-US" sz="54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2" name="Rectangle 11"/>
          <p:cNvSpPr/>
          <p:nvPr/>
        </p:nvSpPr>
        <p:spPr>
          <a:xfrm>
            <a:off x="1371600" y="2743200"/>
            <a:ext cx="646331"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X</a:t>
            </a:r>
            <a:endParaRPr lang="en-US" sz="54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3" name="Rectangle 12"/>
          <p:cNvSpPr/>
          <p:nvPr/>
        </p:nvSpPr>
        <p:spPr>
          <a:xfrm>
            <a:off x="1379316" y="3496270"/>
            <a:ext cx="646331"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X</a:t>
            </a:r>
            <a:endParaRPr lang="en-US" sz="54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4" name="Rectangle 13"/>
          <p:cNvSpPr/>
          <p:nvPr/>
        </p:nvSpPr>
        <p:spPr>
          <a:xfrm>
            <a:off x="1410182" y="4956858"/>
            <a:ext cx="646331"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X</a:t>
            </a:r>
            <a:endParaRPr lang="en-US" sz="54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5" name="Rectangle 14"/>
          <p:cNvSpPr/>
          <p:nvPr/>
        </p:nvSpPr>
        <p:spPr>
          <a:xfrm>
            <a:off x="1410182" y="4231432"/>
            <a:ext cx="646331"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X</a:t>
            </a:r>
            <a:endParaRPr lang="en-US" sz="54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6" name="Rectangle 15"/>
          <p:cNvSpPr/>
          <p:nvPr/>
        </p:nvSpPr>
        <p:spPr>
          <a:xfrm>
            <a:off x="1410182" y="5638800"/>
            <a:ext cx="646331"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X</a:t>
            </a:r>
            <a:endParaRPr lang="en-US" sz="54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7" name="Rectangle 16"/>
          <p:cNvSpPr/>
          <p:nvPr/>
        </p:nvSpPr>
        <p:spPr>
          <a:xfrm>
            <a:off x="5932834" y="2057400"/>
            <a:ext cx="646331"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X</a:t>
            </a:r>
            <a:endParaRPr lang="en-US" sz="54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5" name="Rectangle 4"/>
          <p:cNvSpPr/>
          <p:nvPr/>
        </p:nvSpPr>
        <p:spPr>
          <a:xfrm>
            <a:off x="1219200" y="1499137"/>
            <a:ext cx="1524000" cy="3296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p:cNvSpPr txBox="1">
            <a:spLocks/>
          </p:cNvSpPr>
          <p:nvPr/>
        </p:nvSpPr>
        <p:spPr>
          <a:xfrm>
            <a:off x="609600" y="1371600"/>
            <a:ext cx="4684572" cy="685800"/>
          </a:xfrm>
          <a:prstGeom prst="rect">
            <a:avLst/>
          </a:prstGeom>
        </p:spPr>
        <p:txBody>
          <a:bodyPr>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800" b="1" dirty="0" smtClean="0">
                <a:solidFill>
                  <a:srgbClr val="0070C0"/>
                </a:solidFill>
                <a:latin typeface="Gilles' Comic Font" pitchFamily="2" charset="0"/>
              </a:rPr>
              <a:t>REAL World Calendar </a:t>
            </a:r>
            <a:endParaRPr lang="en-US" sz="2800" b="1" dirty="0">
              <a:solidFill>
                <a:srgbClr val="0070C0"/>
              </a:solidFill>
              <a:latin typeface="Gilles' Comic Font" pitchFamily="2" charset="0"/>
            </a:endParaRPr>
          </a:p>
        </p:txBody>
      </p:sp>
      <p:sp>
        <p:nvSpPr>
          <p:cNvPr id="20" name="Title 1"/>
          <p:cNvSpPr>
            <a:spLocks noGrp="1"/>
          </p:cNvSpPr>
          <p:nvPr>
            <p:ph type="title"/>
          </p:nvPr>
        </p:nvSpPr>
        <p:spPr>
          <a:xfrm>
            <a:off x="457200" y="533400"/>
            <a:ext cx="8229600" cy="990600"/>
          </a:xfrm>
        </p:spPr>
        <p:txBody>
          <a:bodyPr/>
          <a:lstStyle/>
          <a:p>
            <a:r>
              <a:rPr lang="en-US" dirty="0" smtClean="0"/>
              <a:t>Improve </a:t>
            </a:r>
            <a:r>
              <a:rPr lang="en-US" dirty="0" smtClean="0"/>
              <a:t>your </a:t>
            </a:r>
            <a:r>
              <a:rPr lang="en-US" dirty="0" smtClean="0"/>
              <a:t>Estimates</a:t>
            </a:r>
            <a:endParaRPr lang="en-US" dirty="0"/>
          </a:p>
        </p:txBody>
      </p:sp>
    </p:spTree>
    <p:extLst>
      <p:ext uri="{BB962C8B-B14F-4D97-AF65-F5344CB8AC3E}">
        <p14:creationId xmlns:p14="http://schemas.microsoft.com/office/powerpoint/2010/main" val="266091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914400" y="1524000"/>
            <a:ext cx="7732572" cy="1143000"/>
          </a:xfrm>
          <a:prstGeom prst="rect">
            <a:avLst/>
          </a:prstGeom>
        </p:spPr>
        <p:txBody>
          <a:bodyPr>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800" b="1" dirty="0" smtClean="0">
                <a:solidFill>
                  <a:srgbClr val="0070C0"/>
                </a:solidFill>
                <a:latin typeface="Gilles' Comic Font" pitchFamily="2" charset="0"/>
              </a:rPr>
              <a:t>It’s so easy to commit your team  to lots of sleep overs, long hours stay in school … and LONGER work hours. </a:t>
            </a:r>
            <a:endParaRPr lang="en-US" sz="2800" b="1" dirty="0">
              <a:solidFill>
                <a:srgbClr val="0070C0"/>
              </a:solidFill>
              <a:latin typeface="Gilles' Comic Font" pitchFamily="2"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14600"/>
            <a:ext cx="4870511"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4495800"/>
            <a:ext cx="4737872" cy="2011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90600" y="4750888"/>
            <a:ext cx="2209800" cy="1200329"/>
          </a:xfrm>
          <a:prstGeom prst="rect">
            <a:avLst/>
          </a:prstGeom>
          <a:solidFill>
            <a:schemeClr val="bg1"/>
          </a:solidFill>
        </p:spPr>
        <p:txBody>
          <a:bodyPr wrap="square" rtlCol="0">
            <a:spAutoFit/>
          </a:bodyPr>
          <a:lstStyle/>
          <a:p>
            <a:pPr algn="ctr"/>
            <a:r>
              <a:rPr lang="en-US" dirty="0" smtClean="0">
                <a:solidFill>
                  <a:srgbClr val="777777"/>
                </a:solidFill>
                <a:latin typeface="Comic Sans MS" pitchFamily="66" charset="0"/>
              </a:rPr>
              <a:t>This is the reason you </a:t>
            </a:r>
            <a:r>
              <a:rPr lang="en-US" b="1" u="sng" dirty="0" smtClean="0">
                <a:solidFill>
                  <a:srgbClr val="777777"/>
                </a:solidFill>
                <a:latin typeface="Comic Sans MS" pitchFamily="66" charset="0"/>
              </a:rPr>
              <a:t>factor out </a:t>
            </a:r>
            <a:r>
              <a:rPr lang="en-US" dirty="0" smtClean="0">
                <a:solidFill>
                  <a:srgbClr val="777777"/>
                </a:solidFill>
                <a:latin typeface="Comic Sans MS" pitchFamily="66" charset="0"/>
              </a:rPr>
              <a:t>weekends and holidays!</a:t>
            </a:r>
            <a:endParaRPr lang="en-US" dirty="0">
              <a:solidFill>
                <a:srgbClr val="777777"/>
              </a:solidFill>
              <a:latin typeface="Comic Sans MS" pitchFamily="66" charset="0"/>
            </a:endParaRPr>
          </a:p>
        </p:txBody>
      </p:sp>
      <p:sp>
        <p:nvSpPr>
          <p:cNvPr id="8" name="Title 1"/>
          <p:cNvSpPr>
            <a:spLocks noGrp="1"/>
          </p:cNvSpPr>
          <p:nvPr>
            <p:ph type="title"/>
          </p:nvPr>
        </p:nvSpPr>
        <p:spPr>
          <a:xfrm>
            <a:off x="457200" y="533400"/>
            <a:ext cx="8229600" cy="990600"/>
          </a:xfrm>
        </p:spPr>
        <p:txBody>
          <a:bodyPr/>
          <a:lstStyle/>
          <a:p>
            <a:r>
              <a:rPr lang="en-US" dirty="0" smtClean="0"/>
              <a:t>Improve </a:t>
            </a:r>
            <a:r>
              <a:rPr lang="en-US" dirty="0" smtClean="0"/>
              <a:t>your </a:t>
            </a:r>
            <a:r>
              <a:rPr lang="en-US" dirty="0" smtClean="0"/>
              <a:t>Estimates</a:t>
            </a:r>
            <a:endParaRPr lang="en-US" dirty="0"/>
          </a:p>
        </p:txBody>
      </p:sp>
    </p:spTree>
    <p:extLst>
      <p:ext uri="{BB962C8B-B14F-4D97-AF65-F5344CB8AC3E}">
        <p14:creationId xmlns:p14="http://schemas.microsoft.com/office/powerpoint/2010/main" val="16699540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914400" y="1524000"/>
            <a:ext cx="7732572" cy="1143000"/>
          </a:xfrm>
          <a:prstGeom prst="rect">
            <a:avLst/>
          </a:prstGeom>
        </p:spPr>
        <p:txBody>
          <a:bodyPr>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800" b="1" dirty="0" smtClean="0">
                <a:solidFill>
                  <a:srgbClr val="0070C0"/>
                </a:solidFill>
                <a:latin typeface="Gilles' Comic Font" pitchFamily="2" charset="0"/>
              </a:rPr>
              <a:t>Programmers like to think in UTOPIAN days…</a:t>
            </a:r>
            <a:endParaRPr lang="en-US" sz="2800" b="1" dirty="0">
              <a:solidFill>
                <a:srgbClr val="0070C0"/>
              </a:solidFill>
              <a:latin typeface="Gilles' Comic Font" pitchFamily="2"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105" y="2895600"/>
            <a:ext cx="74158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09800"/>
            <a:ext cx="4230688"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457200" y="533400"/>
            <a:ext cx="8229600" cy="990600"/>
          </a:xfrm>
        </p:spPr>
        <p:txBody>
          <a:bodyPr/>
          <a:lstStyle/>
          <a:p>
            <a:r>
              <a:rPr lang="en-US" dirty="0" smtClean="0"/>
              <a:t>Improve </a:t>
            </a:r>
            <a:r>
              <a:rPr lang="en-US" dirty="0" smtClean="0"/>
              <a:t>your </a:t>
            </a:r>
            <a:r>
              <a:rPr lang="en-US" dirty="0" smtClean="0"/>
              <a:t>Estimates</a:t>
            </a:r>
            <a:endParaRPr lang="en-US" dirty="0"/>
          </a:p>
        </p:txBody>
      </p:sp>
    </p:spTree>
    <p:extLst>
      <p:ext uri="{BB962C8B-B14F-4D97-AF65-F5344CB8AC3E}">
        <p14:creationId xmlns:p14="http://schemas.microsoft.com/office/powerpoint/2010/main" val="7543035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109346"/>
            <a:ext cx="6752633" cy="382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80734"/>
            <a:ext cx="2192222"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533400"/>
            <a:ext cx="8229600" cy="990600"/>
          </a:xfrm>
        </p:spPr>
        <p:txBody>
          <a:bodyPr/>
          <a:lstStyle/>
          <a:p>
            <a:r>
              <a:rPr lang="en-US" dirty="0" smtClean="0"/>
              <a:t>Improve </a:t>
            </a:r>
            <a:r>
              <a:rPr lang="en-US" dirty="0" smtClean="0"/>
              <a:t>your </a:t>
            </a:r>
            <a:r>
              <a:rPr lang="en-US" dirty="0" smtClean="0"/>
              <a:t>Estimates</a:t>
            </a:r>
            <a:endParaRPr lang="en-US" dirty="0"/>
          </a:p>
        </p:txBody>
      </p:sp>
    </p:spTree>
    <p:extLst>
      <p:ext uri="{BB962C8B-B14F-4D97-AF65-F5344CB8AC3E}">
        <p14:creationId xmlns:p14="http://schemas.microsoft.com/office/powerpoint/2010/main" val="7829385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44529" y="2438400"/>
            <a:ext cx="2856872" cy="707886"/>
          </a:xfrm>
          <a:prstGeom prst="rect">
            <a:avLst/>
          </a:prstGeom>
        </p:spPr>
        <p:txBody>
          <a:bodyPr wrap="none">
            <a:spAutoFit/>
          </a:bodyPr>
          <a:lstStyle/>
          <a:p>
            <a:pPr algn="ctr"/>
            <a:r>
              <a:rPr lang="en-US" sz="4000" b="1" dirty="0" smtClean="0">
                <a:solidFill>
                  <a:schemeClr val="tx2">
                    <a:lumMod val="75000"/>
                  </a:schemeClr>
                </a:solidFill>
                <a:latin typeface="Hand Of Sean" pitchFamily="2" charset="0"/>
              </a:rPr>
              <a:t>VELOCITY</a:t>
            </a:r>
            <a:endParaRPr lang="en-US" sz="3200" b="1" dirty="0">
              <a:solidFill>
                <a:schemeClr val="tx2">
                  <a:lumMod val="75000"/>
                </a:schemeClr>
              </a:solidFill>
            </a:endParaRPr>
          </a:p>
        </p:txBody>
      </p:sp>
      <p:sp>
        <p:nvSpPr>
          <p:cNvPr id="6" name="TextBox 5"/>
          <p:cNvSpPr txBox="1"/>
          <p:nvPr/>
        </p:nvSpPr>
        <p:spPr>
          <a:xfrm>
            <a:off x="1371600" y="1744791"/>
            <a:ext cx="4191000" cy="369332"/>
          </a:xfrm>
          <a:prstGeom prst="rect">
            <a:avLst/>
          </a:prstGeom>
          <a:solidFill>
            <a:schemeClr val="bg1"/>
          </a:solidFill>
        </p:spPr>
        <p:txBody>
          <a:bodyPr wrap="square" rtlCol="0">
            <a:spAutoFit/>
          </a:bodyPr>
          <a:lstStyle/>
          <a:p>
            <a:r>
              <a:rPr lang="en-US" dirty="0" smtClean="0">
                <a:solidFill>
                  <a:srgbClr val="777777"/>
                </a:solidFill>
                <a:latin typeface="Comic Sans MS" pitchFamily="66" charset="0"/>
              </a:rPr>
              <a:t>Meet your soon to be best friend… </a:t>
            </a:r>
            <a:endParaRPr lang="en-US" dirty="0">
              <a:solidFill>
                <a:srgbClr val="777777"/>
              </a:solidFill>
              <a:latin typeface="Comic Sans MS" pitchFamily="66" charset="0"/>
            </a:endParaRPr>
          </a:p>
        </p:txBody>
      </p:sp>
      <p:sp>
        <p:nvSpPr>
          <p:cNvPr id="5" name="TextBox 4"/>
          <p:cNvSpPr txBox="1"/>
          <p:nvPr/>
        </p:nvSpPr>
        <p:spPr>
          <a:xfrm>
            <a:off x="2590800" y="3515380"/>
            <a:ext cx="4343400" cy="523220"/>
          </a:xfrm>
          <a:prstGeom prst="rect">
            <a:avLst/>
          </a:prstGeom>
          <a:noFill/>
        </p:spPr>
        <p:txBody>
          <a:bodyPr wrap="square" rtlCol="0">
            <a:spAutoFit/>
          </a:bodyPr>
          <a:lstStyle/>
          <a:p>
            <a:r>
              <a:rPr lang="en-US" sz="2800" dirty="0" smtClean="0"/>
              <a:t>20 days x </a:t>
            </a:r>
            <a:r>
              <a:rPr lang="en-US" sz="2800" dirty="0" smtClean="0">
                <a:solidFill>
                  <a:schemeClr val="tx2">
                    <a:lumMod val="75000"/>
                  </a:schemeClr>
                </a:solidFill>
              </a:rPr>
              <a:t>0.7</a:t>
            </a:r>
            <a:r>
              <a:rPr lang="en-US" sz="2800" dirty="0" smtClean="0"/>
              <a:t> = 14 days!</a:t>
            </a:r>
            <a:endParaRPr lang="en-US" sz="2800" dirty="0"/>
          </a:p>
        </p:txBody>
      </p:sp>
      <p:sp>
        <p:nvSpPr>
          <p:cNvPr id="8" name="TextBox 7"/>
          <p:cNvSpPr txBox="1"/>
          <p:nvPr/>
        </p:nvSpPr>
        <p:spPr>
          <a:xfrm>
            <a:off x="4759606" y="4078069"/>
            <a:ext cx="3124200" cy="646331"/>
          </a:xfrm>
          <a:prstGeom prst="rect">
            <a:avLst/>
          </a:prstGeom>
          <a:noFill/>
        </p:spPr>
        <p:txBody>
          <a:bodyPr wrap="square" rtlCol="0">
            <a:spAutoFit/>
          </a:bodyPr>
          <a:lstStyle/>
          <a:p>
            <a:r>
              <a:rPr lang="en-US" dirty="0" smtClean="0">
                <a:solidFill>
                  <a:schemeClr val="bg1">
                    <a:lumMod val="50000"/>
                  </a:schemeClr>
                </a:solidFill>
                <a:latin typeface="Gilles' Comic Font" pitchFamily="2" charset="0"/>
              </a:rPr>
              <a:t>Account for time that isn’t focused on actual development!</a:t>
            </a:r>
            <a:endParaRPr lang="en-US" dirty="0">
              <a:solidFill>
                <a:schemeClr val="bg1">
                  <a:lumMod val="50000"/>
                </a:schemeClr>
              </a:solidFill>
              <a:latin typeface="Gilles' Comic Font" pitchFamily="2" charset="0"/>
            </a:endParaRPr>
          </a:p>
        </p:txBody>
      </p:sp>
      <p:sp>
        <p:nvSpPr>
          <p:cNvPr id="9" name="Freeform 8"/>
          <p:cNvSpPr/>
          <p:nvPr/>
        </p:nvSpPr>
        <p:spPr>
          <a:xfrm>
            <a:off x="4398197" y="3996588"/>
            <a:ext cx="335849" cy="382153"/>
          </a:xfrm>
          <a:custGeom>
            <a:avLst/>
            <a:gdLst>
              <a:gd name="connsiteX0" fmla="*/ 335849 w 335849"/>
              <a:gd name="connsiteY0" fmla="*/ 332344 h 382153"/>
              <a:gd name="connsiteX1" fmla="*/ 69631 w 335849"/>
              <a:gd name="connsiteY1" fmla="*/ 355493 h 382153"/>
              <a:gd name="connsiteX2" fmla="*/ 104355 w 335849"/>
              <a:gd name="connsiteY2" fmla="*/ 8253 h 382153"/>
              <a:gd name="connsiteX3" fmla="*/ 183 w 335849"/>
              <a:gd name="connsiteY3" fmla="*/ 100850 h 382153"/>
              <a:gd name="connsiteX4" fmla="*/ 81206 w 335849"/>
              <a:gd name="connsiteY4" fmla="*/ 8253 h 382153"/>
              <a:gd name="connsiteX5" fmla="*/ 162228 w 335849"/>
              <a:gd name="connsiteY5" fmla="*/ 135574 h 382153"/>
              <a:gd name="connsiteX6" fmla="*/ 92780 w 335849"/>
              <a:gd name="connsiteY6" fmla="*/ 8253 h 382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849" h="382153">
                <a:moveTo>
                  <a:pt x="335849" y="332344"/>
                </a:moveTo>
                <a:cubicBezTo>
                  <a:pt x="222031" y="370926"/>
                  <a:pt x="108213" y="409508"/>
                  <a:pt x="69631" y="355493"/>
                </a:cubicBezTo>
                <a:cubicBezTo>
                  <a:pt x="31049" y="301478"/>
                  <a:pt x="115930" y="50693"/>
                  <a:pt x="104355" y="8253"/>
                </a:cubicBezTo>
                <a:cubicBezTo>
                  <a:pt x="92780" y="-34187"/>
                  <a:pt x="4041" y="100850"/>
                  <a:pt x="183" y="100850"/>
                </a:cubicBezTo>
                <a:cubicBezTo>
                  <a:pt x="-3675" y="100850"/>
                  <a:pt x="54199" y="2466"/>
                  <a:pt x="81206" y="8253"/>
                </a:cubicBezTo>
                <a:cubicBezTo>
                  <a:pt x="108213" y="14040"/>
                  <a:pt x="160299" y="135574"/>
                  <a:pt x="162228" y="135574"/>
                </a:cubicBezTo>
                <a:cubicBezTo>
                  <a:pt x="164157" y="135574"/>
                  <a:pt x="128468" y="71913"/>
                  <a:pt x="92780" y="825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904999" y="5562600"/>
            <a:ext cx="7239001" cy="1200329"/>
          </a:xfrm>
          <a:prstGeom prst="rect">
            <a:avLst/>
          </a:prstGeom>
          <a:noFill/>
        </p:spPr>
        <p:txBody>
          <a:bodyPr wrap="square" rtlCol="0">
            <a:spAutoFit/>
          </a:bodyPr>
          <a:lstStyle/>
          <a:p>
            <a:r>
              <a:rPr lang="en-US" dirty="0" smtClean="0">
                <a:solidFill>
                  <a:schemeClr val="bg1">
                    <a:lumMod val="50000"/>
                  </a:schemeClr>
                </a:solidFill>
                <a:latin typeface="Gilles' Comic Font" pitchFamily="2" charset="0"/>
              </a:rPr>
              <a:t>Why is it </a:t>
            </a:r>
            <a:r>
              <a:rPr lang="en-US" b="1" dirty="0" smtClean="0">
                <a:solidFill>
                  <a:schemeClr val="bg1">
                    <a:lumMod val="50000"/>
                  </a:schemeClr>
                </a:solidFill>
                <a:latin typeface="Gilles' Comic Font" pitchFamily="2" charset="0"/>
              </a:rPr>
              <a:t>0.7</a:t>
            </a:r>
            <a:r>
              <a:rPr lang="en-US" dirty="0" smtClean="0">
                <a:solidFill>
                  <a:schemeClr val="bg1">
                    <a:lumMod val="50000"/>
                  </a:schemeClr>
                </a:solidFill>
                <a:latin typeface="Gilles' Comic Font" pitchFamily="2" charset="0"/>
              </a:rPr>
              <a:t>? Roughly means </a:t>
            </a:r>
            <a:r>
              <a:rPr lang="en-US" u="sng" dirty="0" smtClean="0">
                <a:solidFill>
                  <a:schemeClr val="accent6">
                    <a:lumMod val="60000"/>
                    <a:lumOff val="40000"/>
                  </a:schemeClr>
                </a:solidFill>
                <a:latin typeface="Gilles' Comic Font" pitchFamily="2" charset="0"/>
              </a:rPr>
              <a:t>your working time is 70% of your available time</a:t>
            </a:r>
            <a:r>
              <a:rPr lang="en-US" dirty="0" smtClean="0">
                <a:solidFill>
                  <a:schemeClr val="bg1">
                    <a:lumMod val="50000"/>
                  </a:schemeClr>
                </a:solidFill>
                <a:latin typeface="Gilles' Comic Font" pitchFamily="2" charset="0"/>
              </a:rPr>
              <a:t>. As you do more estimates, you will realize what an appropriate value should be for your work habits. </a:t>
            </a:r>
            <a:r>
              <a:rPr lang="en-US" b="1" u="sng" dirty="0" smtClean="0">
                <a:solidFill>
                  <a:schemeClr val="accent6">
                    <a:lumMod val="60000"/>
                    <a:lumOff val="40000"/>
                  </a:schemeClr>
                </a:solidFill>
                <a:latin typeface="Gilles' Comic Font" pitchFamily="2" charset="0"/>
              </a:rPr>
              <a:t>If your velocity is below 0.5 , you have to look at your WORK ETHICS.</a:t>
            </a:r>
            <a:endParaRPr lang="en-US" b="1" u="sng" dirty="0">
              <a:solidFill>
                <a:schemeClr val="accent6">
                  <a:lumMod val="60000"/>
                  <a:lumOff val="40000"/>
                </a:schemeClr>
              </a:solidFill>
              <a:latin typeface="Gilles' Comic Font" pitchFamily="2" charset="0"/>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5515" y="5662914"/>
            <a:ext cx="1527200" cy="890286"/>
          </a:xfrm>
          <a:prstGeom prst="rect">
            <a:avLst/>
          </a:prstGeom>
        </p:spPr>
      </p:pic>
      <p:sp>
        <p:nvSpPr>
          <p:cNvPr id="10" name="Title 1"/>
          <p:cNvSpPr>
            <a:spLocks noGrp="1"/>
          </p:cNvSpPr>
          <p:nvPr>
            <p:ph type="title"/>
          </p:nvPr>
        </p:nvSpPr>
        <p:spPr>
          <a:xfrm>
            <a:off x="457200" y="533400"/>
            <a:ext cx="8229600" cy="990600"/>
          </a:xfrm>
        </p:spPr>
        <p:txBody>
          <a:bodyPr/>
          <a:lstStyle/>
          <a:p>
            <a:r>
              <a:rPr lang="en-US" dirty="0" smtClean="0"/>
              <a:t>Improve </a:t>
            </a:r>
            <a:r>
              <a:rPr lang="en-US" dirty="0" smtClean="0"/>
              <a:t>your </a:t>
            </a:r>
            <a:r>
              <a:rPr lang="en-US" dirty="0" smtClean="0"/>
              <a:t>Estimates</a:t>
            </a:r>
            <a:endParaRPr lang="en-US" dirty="0"/>
          </a:p>
        </p:txBody>
      </p:sp>
    </p:spTree>
    <p:extLst>
      <p:ext uri="{BB962C8B-B14F-4D97-AF65-F5344CB8AC3E}">
        <p14:creationId xmlns:p14="http://schemas.microsoft.com/office/powerpoint/2010/main" val="800450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 Primer</a:t>
            </a:r>
            <a:endParaRPr lang="en-US" dirty="0"/>
          </a:p>
        </p:txBody>
      </p:sp>
      <p:sp>
        <p:nvSpPr>
          <p:cNvPr id="3" name="Content Placeholder 2"/>
          <p:cNvSpPr>
            <a:spLocks noGrp="1"/>
          </p:cNvSpPr>
          <p:nvPr>
            <p:ph idx="1"/>
          </p:nvPr>
        </p:nvSpPr>
        <p:spPr>
          <a:xfrm>
            <a:off x="457200" y="1600200"/>
            <a:ext cx="8229600" cy="4648200"/>
          </a:xfrm>
        </p:spPr>
        <p:txBody>
          <a:bodyPr>
            <a:noAutofit/>
          </a:bodyPr>
          <a:lstStyle/>
          <a:p>
            <a:r>
              <a:rPr lang="en-US" sz="4400" b="1" dirty="0" smtClean="0">
                <a:latin typeface="Gilles' Comic Font" pitchFamily="2" charset="0"/>
                <a:cs typeface="MV Boli" pitchFamily="2" charset="0"/>
              </a:rPr>
              <a:t>Step 1 </a:t>
            </a:r>
            <a:r>
              <a:rPr lang="en-US" sz="4400" dirty="0" smtClean="0">
                <a:latin typeface="Gilles' Comic Font" pitchFamily="2" charset="0"/>
                <a:cs typeface="MV Boli" pitchFamily="2" charset="0"/>
              </a:rPr>
              <a:t>– </a:t>
            </a:r>
            <a:r>
              <a:rPr lang="en-US" sz="4400" dirty="0" smtClean="0">
                <a:latin typeface="Gilles' Comic Font" pitchFamily="2" charset="0"/>
                <a:cs typeface="MV Boli" pitchFamily="2" charset="0"/>
              </a:rPr>
              <a:t>Estimate your User </a:t>
            </a:r>
            <a:r>
              <a:rPr lang="en-US" sz="4400" dirty="0" smtClean="0">
                <a:latin typeface="Gilles' Comic Font" pitchFamily="2" charset="0"/>
                <a:cs typeface="MV Boli" pitchFamily="2" charset="0"/>
              </a:rPr>
              <a:t>Stories</a:t>
            </a:r>
          </a:p>
          <a:p>
            <a:r>
              <a:rPr lang="en-US" sz="4400" b="1" dirty="0" smtClean="0">
                <a:latin typeface="Gilles' Comic Font" pitchFamily="2" charset="0"/>
                <a:cs typeface="MV Boli" pitchFamily="2" charset="0"/>
              </a:rPr>
              <a:t>Step 2 </a:t>
            </a:r>
            <a:r>
              <a:rPr lang="en-US" sz="4400" dirty="0" smtClean="0">
                <a:latin typeface="Gilles' Comic Font" pitchFamily="2" charset="0"/>
                <a:cs typeface="MV Boli" pitchFamily="2" charset="0"/>
              </a:rPr>
              <a:t>– </a:t>
            </a:r>
            <a:r>
              <a:rPr lang="en-US" sz="4400" dirty="0" smtClean="0">
                <a:latin typeface="Gilles' Comic Font" pitchFamily="2" charset="0"/>
                <a:cs typeface="MV Boli" pitchFamily="2" charset="0"/>
              </a:rPr>
              <a:t>Improve </a:t>
            </a:r>
            <a:r>
              <a:rPr lang="en-US" sz="4400" dirty="0" smtClean="0">
                <a:latin typeface="Gilles' Comic Font" pitchFamily="2" charset="0"/>
                <a:cs typeface="MV Boli" pitchFamily="2" charset="0"/>
              </a:rPr>
              <a:t>your estimates</a:t>
            </a:r>
          </a:p>
          <a:p>
            <a:r>
              <a:rPr lang="en-US" sz="4400" b="1" dirty="0" smtClean="0">
                <a:latin typeface="Gilles' Comic Font" pitchFamily="2" charset="0"/>
                <a:cs typeface="MV Boli" pitchFamily="2" charset="0"/>
              </a:rPr>
              <a:t>Step 3 </a:t>
            </a:r>
            <a:r>
              <a:rPr lang="en-US" sz="4400" dirty="0" smtClean="0">
                <a:latin typeface="Gilles' Comic Font" pitchFamily="2" charset="0"/>
                <a:cs typeface="MV Boli" pitchFamily="2" charset="0"/>
              </a:rPr>
              <a:t>– </a:t>
            </a:r>
            <a:r>
              <a:rPr lang="en-US" sz="4400" dirty="0" smtClean="0">
                <a:latin typeface="Gilles' Comic Font" pitchFamily="2" charset="0"/>
                <a:cs typeface="MV Boli" pitchFamily="2" charset="0"/>
              </a:rPr>
              <a:t>Prioritize </a:t>
            </a:r>
            <a:r>
              <a:rPr lang="en-US" sz="4400" dirty="0" smtClean="0">
                <a:latin typeface="Gilles' Comic Font" pitchFamily="2" charset="0"/>
                <a:cs typeface="MV Boli" pitchFamily="2" charset="0"/>
              </a:rPr>
              <a:t>your user stories</a:t>
            </a:r>
          </a:p>
          <a:p>
            <a:r>
              <a:rPr lang="en-US" sz="4400" b="1" dirty="0" smtClean="0">
                <a:latin typeface="Gilles' Comic Font" pitchFamily="2" charset="0"/>
                <a:cs typeface="MV Boli" pitchFamily="2" charset="0"/>
              </a:rPr>
              <a:t>Step 4</a:t>
            </a:r>
            <a:r>
              <a:rPr lang="en-US" sz="4400" dirty="0" smtClean="0">
                <a:latin typeface="Gilles' Comic Font" pitchFamily="2" charset="0"/>
                <a:cs typeface="MV Boli" pitchFamily="2" charset="0"/>
              </a:rPr>
              <a:t> – Include Task Estimates</a:t>
            </a:r>
          </a:p>
          <a:p>
            <a:r>
              <a:rPr lang="en-US" sz="4400" b="1" dirty="0" smtClean="0">
                <a:latin typeface="Gilles' Comic Font" pitchFamily="2" charset="0"/>
                <a:cs typeface="MV Boli" pitchFamily="2" charset="0"/>
              </a:rPr>
              <a:t>Step 5 </a:t>
            </a:r>
            <a:r>
              <a:rPr lang="en-US" sz="4400" dirty="0" smtClean="0">
                <a:latin typeface="Gilles' Comic Font" pitchFamily="2" charset="0"/>
                <a:cs typeface="MV Boli" pitchFamily="2" charset="0"/>
              </a:rPr>
              <a:t>–</a:t>
            </a:r>
            <a:r>
              <a:rPr lang="en-US" sz="4400" b="1" dirty="0" smtClean="0">
                <a:latin typeface="Gilles' Comic Font" pitchFamily="2" charset="0"/>
                <a:cs typeface="MV Boli" pitchFamily="2" charset="0"/>
              </a:rPr>
              <a:t> </a:t>
            </a:r>
            <a:r>
              <a:rPr lang="en-US" sz="4400" dirty="0" smtClean="0">
                <a:solidFill>
                  <a:schemeClr val="accent6">
                    <a:lumMod val="75000"/>
                  </a:schemeClr>
                </a:solidFill>
                <a:latin typeface="Gilles' Comic Font" pitchFamily="2" charset="0"/>
                <a:cs typeface="MV Boli" pitchFamily="2" charset="0"/>
              </a:rPr>
              <a:t>Track your progress</a:t>
            </a:r>
            <a:endParaRPr lang="en-US" sz="4400" b="1" dirty="0" smtClean="0">
              <a:solidFill>
                <a:schemeClr val="accent6">
                  <a:lumMod val="75000"/>
                </a:schemeClr>
              </a:solidFill>
              <a:latin typeface="Gilles' Comic Font" pitchFamily="2" charset="0"/>
              <a:cs typeface="MV Boli" pitchFamily="2" charset="0"/>
            </a:endParaRPr>
          </a:p>
          <a:p>
            <a:endParaRPr lang="en-US" sz="4400" b="1" dirty="0"/>
          </a:p>
        </p:txBody>
      </p:sp>
    </p:spTree>
    <p:extLst>
      <p:ext uri="{BB962C8B-B14F-4D97-AF65-F5344CB8AC3E}">
        <p14:creationId xmlns:p14="http://schemas.microsoft.com/office/powerpoint/2010/main" val="42062338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914400" y="1524000"/>
            <a:ext cx="7732572" cy="685800"/>
          </a:xfrm>
          <a:prstGeom prst="rect">
            <a:avLst/>
          </a:prstGeom>
        </p:spPr>
        <p:txBody>
          <a:bodyPr>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800" b="1" u="sng" dirty="0" smtClean="0">
                <a:solidFill>
                  <a:srgbClr val="0070C0"/>
                </a:solidFill>
                <a:latin typeface="Gilles' Comic Font" pitchFamily="2" charset="0"/>
              </a:rPr>
              <a:t>PROFESSIONAL</a:t>
            </a:r>
            <a:r>
              <a:rPr lang="en-US" sz="2800" b="1" dirty="0" smtClean="0">
                <a:solidFill>
                  <a:srgbClr val="0070C0"/>
                </a:solidFill>
                <a:latin typeface="Gilles' Comic Font" pitchFamily="2" charset="0"/>
              </a:rPr>
              <a:t> </a:t>
            </a:r>
            <a:r>
              <a:rPr lang="en-US" sz="2800" dirty="0" smtClean="0">
                <a:solidFill>
                  <a:srgbClr val="0070C0"/>
                </a:solidFill>
                <a:latin typeface="Gilles' Comic Font" pitchFamily="2" charset="0"/>
              </a:rPr>
              <a:t>Developers deal with REALITY.</a:t>
            </a:r>
            <a:endParaRPr lang="en-US" sz="2800" dirty="0">
              <a:solidFill>
                <a:srgbClr val="0070C0"/>
              </a:solidFill>
              <a:latin typeface="Gilles' Comic Font" pitchFamily="2" charset="0"/>
            </a:endParaRP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713" y="2209800"/>
            <a:ext cx="8203946"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533400"/>
            <a:ext cx="8229600" cy="990600"/>
          </a:xfrm>
        </p:spPr>
        <p:txBody>
          <a:bodyPr/>
          <a:lstStyle/>
          <a:p>
            <a:r>
              <a:rPr lang="en-US" dirty="0" smtClean="0"/>
              <a:t>Improve </a:t>
            </a:r>
            <a:r>
              <a:rPr lang="en-US" dirty="0" smtClean="0"/>
              <a:t>your </a:t>
            </a:r>
            <a:r>
              <a:rPr lang="en-US" dirty="0" smtClean="0"/>
              <a:t>Estimates</a:t>
            </a:r>
            <a:endParaRPr lang="en-US" dirty="0"/>
          </a:p>
        </p:txBody>
      </p:sp>
    </p:spTree>
    <p:extLst>
      <p:ext uri="{BB962C8B-B14F-4D97-AF65-F5344CB8AC3E}">
        <p14:creationId xmlns:p14="http://schemas.microsoft.com/office/powerpoint/2010/main" val="3942473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04258" y="1524000"/>
            <a:ext cx="7730142" cy="3505200"/>
          </a:xfrm>
          <a:prstGeom prst="rect">
            <a:avLst/>
          </a:prstGeom>
        </p:spPr>
        <p:txBody>
          <a:bodyPr>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800" dirty="0" smtClean="0">
                <a:solidFill>
                  <a:srgbClr val="0070C0"/>
                </a:solidFill>
                <a:latin typeface="Gilles' Comic Font" pitchFamily="2" charset="0"/>
              </a:rPr>
              <a:t>How to apply </a:t>
            </a:r>
            <a:r>
              <a:rPr lang="en-US" sz="2800" b="1" dirty="0" smtClean="0">
                <a:solidFill>
                  <a:srgbClr val="0070C0"/>
                </a:solidFill>
                <a:latin typeface="Gilles' Comic Font" pitchFamily="2" charset="0"/>
              </a:rPr>
              <a:t>VELOCITY?</a:t>
            </a:r>
          </a:p>
          <a:p>
            <a:pPr marL="514350" indent="-514350">
              <a:buFont typeface="+mj-lt"/>
              <a:buAutoNum type="arabicPeriod"/>
            </a:pPr>
            <a:r>
              <a:rPr lang="en-US" sz="2800" dirty="0" smtClean="0">
                <a:solidFill>
                  <a:srgbClr val="0070C0"/>
                </a:solidFill>
                <a:latin typeface="Century Gothic" pitchFamily="34" charset="0"/>
              </a:rPr>
              <a:t>Apply it to your amount of work (estimates on user story).</a:t>
            </a:r>
          </a:p>
          <a:p>
            <a:pPr marL="0" indent="0">
              <a:buNone/>
            </a:pPr>
            <a:endParaRPr lang="en-US" sz="2800" dirty="0" smtClean="0">
              <a:solidFill>
                <a:srgbClr val="0070C0"/>
              </a:solidFill>
              <a:latin typeface="Century Gothic" pitchFamily="34" charset="0"/>
            </a:endParaRPr>
          </a:p>
          <a:p>
            <a:pPr marL="0" indent="0">
              <a:lnSpc>
                <a:spcPct val="150000"/>
              </a:lnSpc>
              <a:buNone/>
            </a:pPr>
            <a:r>
              <a:rPr lang="en-US" sz="2800" b="1" dirty="0" smtClean="0">
                <a:solidFill>
                  <a:srgbClr val="0070C0"/>
                </a:solidFill>
                <a:latin typeface="Hand Of Sean" pitchFamily="2" charset="0"/>
              </a:rPr>
              <a:t>Days of Work            Days Required to </a:t>
            </a:r>
          </a:p>
          <a:p>
            <a:pPr marL="0" indent="0">
              <a:lnSpc>
                <a:spcPct val="150000"/>
              </a:lnSpc>
              <a:buNone/>
            </a:pPr>
            <a:r>
              <a:rPr lang="en-US" sz="2800" b="1" dirty="0" smtClean="0">
                <a:solidFill>
                  <a:srgbClr val="0070C0"/>
                </a:solidFill>
                <a:latin typeface="Hand Of Sean" pitchFamily="2" charset="0"/>
              </a:rPr>
              <a:t>Velocity                      Get Work Done</a:t>
            </a:r>
            <a:endParaRPr lang="en-US" sz="2000" b="1" dirty="0">
              <a:solidFill>
                <a:srgbClr val="0070C0"/>
              </a:solidFill>
            </a:endParaRPr>
          </a:p>
          <a:p>
            <a:pPr marL="0" indent="0">
              <a:buNone/>
            </a:pPr>
            <a:endParaRPr lang="en-US" sz="2800" dirty="0" smtClean="0">
              <a:solidFill>
                <a:srgbClr val="0070C0"/>
              </a:solidFill>
              <a:latin typeface="Century Gothic" pitchFamily="34" charset="0"/>
            </a:endParaRPr>
          </a:p>
        </p:txBody>
      </p:sp>
      <p:sp>
        <p:nvSpPr>
          <p:cNvPr id="4" name="Freeform 3"/>
          <p:cNvSpPr/>
          <p:nvPr/>
        </p:nvSpPr>
        <p:spPr>
          <a:xfrm>
            <a:off x="804258" y="4267200"/>
            <a:ext cx="1557942" cy="45719"/>
          </a:xfrm>
          <a:custGeom>
            <a:avLst/>
            <a:gdLst>
              <a:gd name="connsiteX0" fmla="*/ 183 w 2697136"/>
              <a:gd name="connsiteY0" fmla="*/ 920 h 58844"/>
              <a:gd name="connsiteX1" fmla="*/ 2697084 w 2697136"/>
              <a:gd name="connsiteY1" fmla="*/ 24070 h 58844"/>
              <a:gd name="connsiteX2" fmla="*/ 81205 w 2697136"/>
              <a:gd name="connsiteY2" fmla="*/ 35644 h 58844"/>
              <a:gd name="connsiteX3" fmla="*/ 2546613 w 2697136"/>
              <a:gd name="connsiteY3" fmla="*/ 58794 h 58844"/>
              <a:gd name="connsiteX4" fmla="*/ 183 w 2697136"/>
              <a:gd name="connsiteY4" fmla="*/ 920 h 58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7136" h="58844">
                <a:moveTo>
                  <a:pt x="183" y="920"/>
                </a:moveTo>
                <a:cubicBezTo>
                  <a:pt x="25262" y="-4867"/>
                  <a:pt x="2683580" y="18283"/>
                  <a:pt x="2697084" y="24070"/>
                </a:cubicBezTo>
                <a:cubicBezTo>
                  <a:pt x="2710588" y="29857"/>
                  <a:pt x="106284" y="29857"/>
                  <a:pt x="81205" y="35644"/>
                </a:cubicBezTo>
                <a:cubicBezTo>
                  <a:pt x="56127" y="41431"/>
                  <a:pt x="2558188" y="56865"/>
                  <a:pt x="2546613" y="58794"/>
                </a:cubicBezTo>
                <a:cubicBezTo>
                  <a:pt x="2535038" y="60723"/>
                  <a:pt x="-24896" y="6707"/>
                  <a:pt x="183" y="92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514600" y="3936116"/>
            <a:ext cx="723900" cy="707886"/>
          </a:xfrm>
          <a:prstGeom prst="rect">
            <a:avLst/>
          </a:prstGeom>
          <a:noFill/>
        </p:spPr>
        <p:txBody>
          <a:bodyPr wrap="square" rtlCol="0">
            <a:spAutoFit/>
          </a:bodyPr>
          <a:lstStyle/>
          <a:p>
            <a:r>
              <a:rPr lang="en-US" sz="4000" b="1" dirty="0" smtClean="0"/>
              <a:t>=</a:t>
            </a:r>
            <a:endParaRPr lang="en-US" sz="4000" b="1"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590800"/>
            <a:ext cx="3121753" cy="105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p:cNvSpPr>
            <a:spLocks noGrp="1"/>
          </p:cNvSpPr>
          <p:nvPr>
            <p:ph type="title"/>
          </p:nvPr>
        </p:nvSpPr>
        <p:spPr>
          <a:xfrm>
            <a:off x="457200" y="533400"/>
            <a:ext cx="8229600" cy="990600"/>
          </a:xfrm>
        </p:spPr>
        <p:txBody>
          <a:bodyPr/>
          <a:lstStyle/>
          <a:p>
            <a:r>
              <a:rPr lang="en-US" dirty="0" smtClean="0"/>
              <a:t>Improve </a:t>
            </a:r>
            <a:r>
              <a:rPr lang="en-US" dirty="0" smtClean="0"/>
              <a:t>your </a:t>
            </a:r>
            <a:r>
              <a:rPr lang="en-US" dirty="0" smtClean="0"/>
              <a:t>Estimates</a:t>
            </a:r>
            <a:endParaRPr lang="en-US" dirty="0"/>
          </a:p>
        </p:txBody>
      </p:sp>
    </p:spTree>
    <p:extLst>
      <p:ext uri="{BB962C8B-B14F-4D97-AF65-F5344CB8AC3E}">
        <p14:creationId xmlns:p14="http://schemas.microsoft.com/office/powerpoint/2010/main" val="35994068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04258" y="1524000"/>
            <a:ext cx="7730142" cy="3505200"/>
          </a:xfrm>
          <a:prstGeom prst="rect">
            <a:avLst/>
          </a:prstGeom>
        </p:spPr>
        <p:txBody>
          <a:bodyPr>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800" dirty="0" smtClean="0">
                <a:solidFill>
                  <a:srgbClr val="0070C0"/>
                </a:solidFill>
                <a:latin typeface="Gilles' Comic Font" pitchFamily="2" charset="0"/>
              </a:rPr>
              <a:t>How to apply </a:t>
            </a:r>
            <a:r>
              <a:rPr lang="en-US" sz="2800" b="1" dirty="0" smtClean="0">
                <a:solidFill>
                  <a:srgbClr val="0070C0"/>
                </a:solidFill>
                <a:latin typeface="Gilles' Comic Font" pitchFamily="2" charset="0"/>
              </a:rPr>
              <a:t>VELOCITY?</a:t>
            </a:r>
          </a:p>
          <a:p>
            <a:pPr marL="514350" indent="-514350">
              <a:buFont typeface="+mj-lt"/>
              <a:buAutoNum type="arabicPeriod" startAt="2"/>
            </a:pPr>
            <a:r>
              <a:rPr lang="en-US" sz="2800" dirty="0">
                <a:solidFill>
                  <a:srgbClr val="0070C0"/>
                </a:solidFill>
                <a:latin typeface="Century Gothic" pitchFamily="34" charset="0"/>
              </a:rPr>
              <a:t>Apply it to find out how many days of work you and your team can produce in each iteration.</a:t>
            </a:r>
            <a:endParaRPr lang="en-US" sz="2800" dirty="0" smtClean="0">
              <a:solidFill>
                <a:srgbClr val="0070C0"/>
              </a:solidFill>
              <a:latin typeface="Century Gothic" pitchFamily="34" charset="0"/>
            </a:endParaRPr>
          </a:p>
          <a:p>
            <a:pPr marL="0" indent="0">
              <a:buNone/>
            </a:pPr>
            <a:endParaRPr lang="en-US" sz="2800" dirty="0" smtClean="0">
              <a:solidFill>
                <a:srgbClr val="0070C0"/>
              </a:solidFill>
              <a:latin typeface="Century Gothic" pitchFamily="34"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44" y="3886200"/>
            <a:ext cx="8958256"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533400"/>
            <a:ext cx="8229600" cy="990600"/>
          </a:xfrm>
        </p:spPr>
        <p:txBody>
          <a:bodyPr/>
          <a:lstStyle/>
          <a:p>
            <a:r>
              <a:rPr lang="en-US" dirty="0" smtClean="0"/>
              <a:t>Improve </a:t>
            </a:r>
            <a:r>
              <a:rPr lang="en-US" dirty="0" smtClean="0"/>
              <a:t>your </a:t>
            </a:r>
            <a:r>
              <a:rPr lang="en-US" dirty="0" smtClean="0"/>
              <a:t>Estimates</a:t>
            </a:r>
            <a:endParaRPr lang="en-US" dirty="0"/>
          </a:p>
        </p:txBody>
      </p:sp>
    </p:spTree>
    <p:extLst>
      <p:ext uri="{BB962C8B-B14F-4D97-AF65-F5344CB8AC3E}">
        <p14:creationId xmlns:p14="http://schemas.microsoft.com/office/powerpoint/2010/main" val="898659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828800"/>
            <a:ext cx="6553200" cy="3416320"/>
          </a:xfrm>
          <a:prstGeom prst="rect">
            <a:avLst/>
          </a:prstGeom>
        </p:spPr>
        <p:txBody>
          <a:bodyPr wrap="square">
            <a:spAutoFit/>
          </a:bodyPr>
          <a:lstStyle/>
          <a:p>
            <a:r>
              <a:rPr lang="en-US" sz="7200" dirty="0" smtClean="0">
                <a:solidFill>
                  <a:srgbClr val="0070C0"/>
                </a:solidFill>
                <a:latin typeface="Gilles' Comic Font" pitchFamily="2" charset="0"/>
              </a:rPr>
              <a:t>So how much time do you really have to do the work?</a:t>
            </a:r>
            <a:endParaRPr lang="en-US" sz="7200" b="1" dirty="0">
              <a:solidFill>
                <a:srgbClr val="0070C0"/>
              </a:solidFill>
              <a:latin typeface="Gilles' Comic Font" pitchFamily="2" charset="0"/>
            </a:endParaRPr>
          </a:p>
        </p:txBody>
      </p:sp>
      <p:sp>
        <p:nvSpPr>
          <p:cNvPr id="5" name="Title 1"/>
          <p:cNvSpPr>
            <a:spLocks noGrp="1"/>
          </p:cNvSpPr>
          <p:nvPr>
            <p:ph type="title"/>
          </p:nvPr>
        </p:nvSpPr>
        <p:spPr>
          <a:xfrm>
            <a:off x="457200" y="533400"/>
            <a:ext cx="8229600" cy="990600"/>
          </a:xfrm>
        </p:spPr>
        <p:txBody>
          <a:bodyPr/>
          <a:lstStyle/>
          <a:p>
            <a:r>
              <a:rPr lang="en-US" dirty="0" smtClean="0"/>
              <a:t>Improve </a:t>
            </a:r>
            <a:r>
              <a:rPr lang="en-US" dirty="0" smtClean="0"/>
              <a:t>your </a:t>
            </a:r>
            <a:r>
              <a:rPr lang="en-US" dirty="0" smtClean="0"/>
              <a:t>Estimates</a:t>
            </a:r>
            <a:endParaRPr lang="en-US" dirty="0"/>
          </a:p>
        </p:txBody>
      </p:sp>
    </p:spTree>
    <p:extLst>
      <p:ext uri="{BB962C8B-B14F-4D97-AF65-F5344CB8AC3E}">
        <p14:creationId xmlns:p14="http://schemas.microsoft.com/office/powerpoint/2010/main" val="21399640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2133600"/>
            <a:ext cx="8550373" cy="2585323"/>
          </a:xfrm>
          <a:prstGeom prst="rect">
            <a:avLst/>
          </a:prstGeom>
          <a:noFill/>
        </p:spPr>
        <p:txBody>
          <a:bodyPr wrap="squar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tx2"/>
                    </a:gs>
                    <a:gs pos="55000">
                      <a:schemeClr val="accent4">
                        <a:satMod val="255000"/>
                      </a:schemeClr>
                    </a:gs>
                    <a:gs pos="59000">
                      <a:schemeClr val="accent4">
                        <a:shade val="85000"/>
                        <a:satMod val="255000"/>
                      </a:schemeClr>
                    </a:gs>
                    <a:gs pos="100000">
                      <a:schemeClr val="tx2">
                        <a:lumMod val="60000"/>
                        <a:lumOff val="40000"/>
                      </a:schemeClr>
                    </a:gs>
                  </a:gsLst>
                  <a:lin ang="5400000"/>
                </a:gradFill>
                <a:effectLst>
                  <a:reflection blurRad="12700" stA="28000" endPos="45000" dist="1000" dir="5400000" sy="-100000" algn="bl" rotWithShape="0"/>
                </a:effectLst>
              </a:rPr>
              <a:t>Step 3</a:t>
            </a:r>
          </a:p>
          <a:p>
            <a:pPr algn="ctr"/>
            <a:r>
              <a:rPr lang="en-US" sz="5400" b="1" cap="all" dirty="0" smtClean="0">
                <a:ln w="9000" cmpd="sng">
                  <a:solidFill>
                    <a:schemeClr val="accent4">
                      <a:shade val="50000"/>
                      <a:satMod val="120000"/>
                    </a:schemeClr>
                  </a:solidFill>
                  <a:prstDash val="solid"/>
                </a:ln>
                <a:gradFill>
                  <a:gsLst>
                    <a:gs pos="0">
                      <a:schemeClr val="tx2"/>
                    </a:gs>
                    <a:gs pos="55000">
                      <a:schemeClr val="accent4">
                        <a:satMod val="255000"/>
                      </a:schemeClr>
                    </a:gs>
                    <a:gs pos="59000">
                      <a:schemeClr val="accent4">
                        <a:shade val="85000"/>
                        <a:satMod val="255000"/>
                      </a:schemeClr>
                    </a:gs>
                    <a:gs pos="100000">
                      <a:schemeClr val="tx2">
                        <a:lumMod val="60000"/>
                        <a:lumOff val="40000"/>
                      </a:schemeClr>
                    </a:gs>
                  </a:gsLst>
                  <a:lin ang="5400000"/>
                </a:gradFill>
                <a:effectLst>
                  <a:reflection blurRad="12700" stA="28000" endPos="45000" dist="1000" dir="5400000" sy="-100000" algn="bl" rotWithShape="0"/>
                </a:effectLst>
              </a:rPr>
              <a:t>Prioritize </a:t>
            </a:r>
            <a:r>
              <a:rPr lang="en-US" sz="5400" b="1" cap="all" dirty="0" smtClean="0">
                <a:ln w="9000" cmpd="sng">
                  <a:solidFill>
                    <a:schemeClr val="accent4">
                      <a:shade val="50000"/>
                      <a:satMod val="120000"/>
                    </a:schemeClr>
                  </a:solidFill>
                  <a:prstDash val="solid"/>
                </a:ln>
                <a:gradFill>
                  <a:gsLst>
                    <a:gs pos="0">
                      <a:schemeClr val="tx2"/>
                    </a:gs>
                    <a:gs pos="55000">
                      <a:schemeClr val="accent4">
                        <a:satMod val="255000"/>
                      </a:schemeClr>
                    </a:gs>
                    <a:gs pos="59000">
                      <a:schemeClr val="accent4">
                        <a:shade val="85000"/>
                        <a:satMod val="255000"/>
                      </a:schemeClr>
                    </a:gs>
                    <a:gs pos="100000">
                      <a:schemeClr val="tx2">
                        <a:lumMod val="60000"/>
                        <a:lumOff val="40000"/>
                      </a:schemeClr>
                    </a:gs>
                  </a:gsLst>
                  <a:lin ang="5400000"/>
                </a:gradFill>
                <a:effectLst>
                  <a:reflection blurRad="12700" stA="28000" endPos="45000" dist="1000" dir="5400000" sy="-100000" algn="bl" rotWithShape="0"/>
                </a:effectLst>
              </a:rPr>
              <a:t>your </a:t>
            </a:r>
            <a:endParaRPr lang="en-US" sz="5400" b="1" cap="all" dirty="0" smtClean="0">
              <a:ln w="9000" cmpd="sng">
                <a:solidFill>
                  <a:schemeClr val="accent4">
                    <a:shade val="50000"/>
                    <a:satMod val="120000"/>
                  </a:schemeClr>
                </a:solidFill>
                <a:prstDash val="solid"/>
              </a:ln>
              <a:gradFill>
                <a:gsLst>
                  <a:gs pos="0">
                    <a:schemeClr val="tx2"/>
                  </a:gs>
                  <a:gs pos="55000">
                    <a:schemeClr val="accent4">
                      <a:satMod val="255000"/>
                    </a:schemeClr>
                  </a:gs>
                  <a:gs pos="59000">
                    <a:schemeClr val="accent4">
                      <a:shade val="85000"/>
                      <a:satMod val="255000"/>
                    </a:schemeClr>
                  </a:gs>
                  <a:gs pos="100000">
                    <a:schemeClr val="tx2">
                      <a:lumMod val="60000"/>
                      <a:lumOff val="40000"/>
                    </a:schemeClr>
                  </a:gs>
                </a:gsLst>
                <a:lin ang="5400000"/>
              </a:gradFill>
              <a:effectLst>
                <a:reflection blurRad="12700" stA="28000" endPos="45000" dist="1000" dir="5400000" sy="-100000" algn="bl" rotWithShape="0"/>
              </a:effectLst>
            </a:endParaRPr>
          </a:p>
          <a:p>
            <a:pPr algn="ctr"/>
            <a:r>
              <a:rPr lang="en-US" sz="5400" b="1" cap="all" dirty="0" smtClean="0">
                <a:ln w="9000" cmpd="sng">
                  <a:solidFill>
                    <a:schemeClr val="accent4">
                      <a:shade val="50000"/>
                      <a:satMod val="120000"/>
                    </a:schemeClr>
                  </a:solidFill>
                  <a:prstDash val="solid"/>
                </a:ln>
                <a:gradFill>
                  <a:gsLst>
                    <a:gs pos="0">
                      <a:schemeClr val="tx2"/>
                    </a:gs>
                    <a:gs pos="55000">
                      <a:schemeClr val="accent4">
                        <a:satMod val="255000"/>
                      </a:schemeClr>
                    </a:gs>
                    <a:gs pos="59000">
                      <a:schemeClr val="accent4">
                        <a:shade val="85000"/>
                        <a:satMod val="255000"/>
                      </a:schemeClr>
                    </a:gs>
                    <a:gs pos="100000">
                      <a:schemeClr val="tx2">
                        <a:lumMod val="60000"/>
                        <a:lumOff val="40000"/>
                      </a:schemeClr>
                    </a:gs>
                  </a:gsLst>
                  <a:lin ang="5400000"/>
                </a:gradFill>
                <a:effectLst>
                  <a:reflection blurRad="12700" stA="28000" endPos="45000" dist="1000" dir="5400000" sy="-100000" algn="bl" rotWithShape="0"/>
                </a:effectLst>
              </a:rPr>
              <a:t>user </a:t>
            </a:r>
            <a:r>
              <a:rPr lang="en-US" sz="5400" b="1" cap="all" dirty="0" smtClean="0">
                <a:ln w="9000" cmpd="sng">
                  <a:solidFill>
                    <a:schemeClr val="accent4">
                      <a:shade val="50000"/>
                      <a:satMod val="120000"/>
                    </a:schemeClr>
                  </a:solidFill>
                  <a:prstDash val="solid"/>
                </a:ln>
                <a:gradFill>
                  <a:gsLst>
                    <a:gs pos="0">
                      <a:schemeClr val="tx2"/>
                    </a:gs>
                    <a:gs pos="55000">
                      <a:schemeClr val="accent4">
                        <a:satMod val="255000"/>
                      </a:schemeClr>
                    </a:gs>
                    <a:gs pos="59000">
                      <a:schemeClr val="accent4">
                        <a:shade val="85000"/>
                        <a:satMod val="255000"/>
                      </a:schemeClr>
                    </a:gs>
                    <a:gs pos="100000">
                      <a:schemeClr val="tx2">
                        <a:lumMod val="60000"/>
                        <a:lumOff val="40000"/>
                      </a:schemeClr>
                    </a:gs>
                  </a:gsLst>
                  <a:lin ang="5400000"/>
                </a:gradFill>
                <a:effectLst>
                  <a:reflection blurRad="12700" stA="28000" endPos="45000" dist="1000" dir="5400000" sy="-100000" algn="bl" rotWithShape="0"/>
                </a:effectLst>
              </a:rPr>
              <a:t>stories</a:t>
            </a:r>
            <a:endParaRPr lang="en-US" sz="5400" b="1" cap="all" spc="0" dirty="0">
              <a:ln w="9000" cmpd="sng">
                <a:solidFill>
                  <a:schemeClr val="accent4">
                    <a:shade val="50000"/>
                    <a:satMod val="120000"/>
                  </a:schemeClr>
                </a:solidFill>
                <a:prstDash val="solid"/>
              </a:ln>
              <a:gradFill>
                <a:gsLst>
                  <a:gs pos="0">
                    <a:schemeClr val="tx2"/>
                  </a:gs>
                  <a:gs pos="55000">
                    <a:schemeClr val="accent4">
                      <a:satMod val="255000"/>
                    </a:schemeClr>
                  </a:gs>
                  <a:gs pos="59000">
                    <a:schemeClr val="accent4">
                      <a:shade val="85000"/>
                      <a:satMod val="255000"/>
                    </a:schemeClr>
                  </a:gs>
                  <a:gs pos="100000">
                    <a:schemeClr val="tx2">
                      <a:lumMod val="60000"/>
                      <a:lumOff val="40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8797794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PRIORITIZE </a:t>
            </a:r>
            <a:r>
              <a:rPr lang="en-US" dirty="0" smtClean="0"/>
              <a:t>your </a:t>
            </a:r>
            <a:r>
              <a:rPr lang="en-US" dirty="0" smtClean="0"/>
              <a:t>User Stories</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667000"/>
            <a:ext cx="6858976" cy="146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196787"/>
            <a:ext cx="7620000" cy="227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58017" y="1600200"/>
            <a:ext cx="7890127" cy="830997"/>
          </a:xfrm>
          <a:prstGeom prst="rect">
            <a:avLst/>
          </a:prstGeom>
        </p:spPr>
        <p:txBody>
          <a:bodyPr wrap="square">
            <a:spAutoFit/>
          </a:bodyPr>
          <a:lstStyle/>
          <a:p>
            <a:r>
              <a:rPr lang="en-US" sz="2400" dirty="0" smtClean="0">
                <a:solidFill>
                  <a:srgbClr val="0070C0"/>
                </a:solidFill>
                <a:latin typeface="Gilles' Comic Font" pitchFamily="2" charset="0"/>
              </a:rPr>
              <a:t>When your iterations contain too much work for your team, there’s nothing else to do but reshuffle work until your iterations are manageable!.</a:t>
            </a:r>
            <a:endParaRPr lang="en-US" sz="2400" b="1" dirty="0">
              <a:solidFill>
                <a:srgbClr val="0070C0"/>
              </a:solidFill>
              <a:latin typeface="Gilles' Comic Font" pitchFamily="2" charset="0"/>
            </a:endParaRPr>
          </a:p>
        </p:txBody>
      </p:sp>
    </p:spTree>
    <p:extLst>
      <p:ext uri="{BB962C8B-B14F-4D97-AF65-F5344CB8AC3E}">
        <p14:creationId xmlns:p14="http://schemas.microsoft.com/office/powerpoint/2010/main" val="12695508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latin typeface="Gilles' Comic Font" pitchFamily="2" charset="0"/>
              </a:rPr>
              <a:t>So, what happens if the features don’t fit? </a:t>
            </a:r>
            <a:r>
              <a:rPr lang="en-US" sz="2800" b="1" u="sng" dirty="0" smtClean="0">
                <a:solidFill>
                  <a:srgbClr val="00B050"/>
                </a:solidFill>
                <a:latin typeface="Gilles' Comic Font" pitchFamily="2" charset="0"/>
              </a:rPr>
              <a:t>REPRIORITIZE.</a:t>
            </a:r>
          </a:p>
          <a:p>
            <a:pPr lvl="1">
              <a:buFont typeface="Wingdings" pitchFamily="2" charset="2"/>
              <a:buChar char="ü"/>
            </a:pPr>
            <a:r>
              <a:rPr lang="en-US" sz="3200" dirty="0" smtClean="0">
                <a:solidFill>
                  <a:srgbClr val="0070C0"/>
                </a:solidFill>
                <a:latin typeface="Gilles' Comic Font" pitchFamily="2" charset="0"/>
              </a:rPr>
              <a:t>Cut out more functionality. (those that are not absolutely critical) </a:t>
            </a:r>
          </a:p>
          <a:p>
            <a:pPr lvl="1">
              <a:buFont typeface="Wingdings" pitchFamily="2" charset="2"/>
              <a:buChar char="ü"/>
            </a:pPr>
            <a:r>
              <a:rPr lang="en-US" sz="3200" dirty="0" smtClean="0">
                <a:solidFill>
                  <a:srgbClr val="0070C0"/>
                </a:solidFill>
                <a:latin typeface="Gilles' Comic Font" pitchFamily="2" charset="0"/>
              </a:rPr>
              <a:t>Ship on delivering a milestone build as early as possible.  (Choose a deadline that is not too far off)</a:t>
            </a:r>
          </a:p>
          <a:p>
            <a:pPr lvl="1">
              <a:buFont typeface="Wingdings" pitchFamily="2" charset="2"/>
              <a:buChar char="ü"/>
            </a:pPr>
            <a:r>
              <a:rPr lang="en-US" sz="3200" dirty="0" smtClean="0">
                <a:solidFill>
                  <a:srgbClr val="0070C0"/>
                </a:solidFill>
                <a:latin typeface="Gilles' Comic Font" pitchFamily="2" charset="0"/>
              </a:rPr>
              <a:t>Focus on the BASELINE functionality.</a:t>
            </a:r>
          </a:p>
        </p:txBody>
      </p:sp>
      <p:sp>
        <p:nvSpPr>
          <p:cNvPr id="5" name="Title 1"/>
          <p:cNvSpPr>
            <a:spLocks noGrp="1"/>
          </p:cNvSpPr>
          <p:nvPr>
            <p:ph type="title"/>
          </p:nvPr>
        </p:nvSpPr>
        <p:spPr>
          <a:xfrm>
            <a:off x="457200" y="533400"/>
            <a:ext cx="8229600" cy="990600"/>
          </a:xfrm>
        </p:spPr>
        <p:txBody>
          <a:bodyPr/>
          <a:lstStyle/>
          <a:p>
            <a:r>
              <a:rPr lang="en-US" dirty="0" smtClean="0"/>
              <a:t>PRIORITIZE </a:t>
            </a:r>
            <a:r>
              <a:rPr lang="en-US" dirty="0" smtClean="0"/>
              <a:t>your </a:t>
            </a:r>
            <a:r>
              <a:rPr lang="en-US" dirty="0" smtClean="0"/>
              <a:t>User Stories</a:t>
            </a:r>
            <a:endParaRPr lang="en-US" dirty="0"/>
          </a:p>
        </p:txBody>
      </p:sp>
    </p:spTree>
    <p:extLst>
      <p:ext uri="{BB962C8B-B14F-4D97-AF65-F5344CB8AC3E}">
        <p14:creationId xmlns:p14="http://schemas.microsoft.com/office/powerpoint/2010/main" val="31094434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Prioritization with </a:t>
            </a:r>
            <a:r>
              <a:rPr lang="en-US" dirty="0" err="1" smtClean="0"/>
              <a:t>MoSCoW</a:t>
            </a:r>
            <a:endParaRPr lang="en-US" dirty="0"/>
          </a:p>
        </p:txBody>
      </p:sp>
      <p:sp>
        <p:nvSpPr>
          <p:cNvPr id="3" name="Content Placeholder 2"/>
          <p:cNvSpPr>
            <a:spLocks noGrp="1"/>
          </p:cNvSpPr>
          <p:nvPr>
            <p:ph idx="1"/>
          </p:nvPr>
        </p:nvSpPr>
        <p:spPr>
          <a:xfrm>
            <a:off x="457200" y="1600200"/>
            <a:ext cx="8229600" cy="1066800"/>
          </a:xfrm>
        </p:spPr>
        <p:txBody>
          <a:bodyPr/>
          <a:lstStyle/>
          <a:p>
            <a:pPr marL="0" indent="0">
              <a:buNone/>
            </a:pPr>
            <a:r>
              <a:rPr lang="en-US" dirty="0" smtClean="0"/>
              <a:t>Watch this video:</a:t>
            </a:r>
          </a:p>
          <a:p>
            <a:pPr marL="0" indent="0">
              <a:buNone/>
            </a:pPr>
            <a:r>
              <a:rPr lang="en-US" sz="2800" dirty="0">
                <a:solidFill>
                  <a:srgbClr val="0070C0"/>
                </a:solidFill>
              </a:rPr>
              <a:t>http://www.youtube.com/watch?v=QfZo9cxnQgY</a:t>
            </a:r>
          </a:p>
        </p:txBody>
      </p:sp>
    </p:spTree>
    <p:extLst>
      <p:ext uri="{BB962C8B-B14F-4D97-AF65-F5344CB8AC3E}">
        <p14:creationId xmlns:p14="http://schemas.microsoft.com/office/powerpoint/2010/main" val="4096243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MoSCoW</a:t>
            </a:r>
            <a:r>
              <a:rPr lang="en-US" dirty="0" smtClean="0"/>
              <a:t> Principle</a:t>
            </a:r>
            <a:endParaRPr lang="en-US" dirty="0"/>
          </a:p>
        </p:txBody>
      </p:sp>
      <p:sp>
        <p:nvSpPr>
          <p:cNvPr id="3" name="Content Placeholder 2"/>
          <p:cNvSpPr txBox="1">
            <a:spLocks/>
          </p:cNvSpPr>
          <p:nvPr/>
        </p:nvSpPr>
        <p:spPr>
          <a:xfrm>
            <a:off x="457200" y="1600200"/>
            <a:ext cx="8229600" cy="2438400"/>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b="1" dirty="0" smtClean="0"/>
              <a:t>MUST – </a:t>
            </a:r>
            <a:r>
              <a:rPr lang="en-US" dirty="0" smtClean="0"/>
              <a:t>Must be implemented. Non-negotiable.</a:t>
            </a:r>
            <a:endParaRPr lang="en-US" b="1" dirty="0" smtClean="0"/>
          </a:p>
          <a:p>
            <a:r>
              <a:rPr lang="en-US" b="1" dirty="0" smtClean="0"/>
              <a:t>SHOULD </a:t>
            </a:r>
            <a:r>
              <a:rPr lang="en-US" dirty="0" smtClean="0"/>
              <a:t>– Should be included if possible. </a:t>
            </a:r>
          </a:p>
          <a:p>
            <a:r>
              <a:rPr lang="en-US" b="1" dirty="0" smtClean="0"/>
              <a:t>COULD </a:t>
            </a:r>
            <a:r>
              <a:rPr lang="en-US" dirty="0" smtClean="0"/>
              <a:t>– Less critical; nice to </a:t>
            </a:r>
            <a:r>
              <a:rPr lang="en-US" dirty="0" smtClean="0"/>
              <a:t>have.</a:t>
            </a:r>
            <a:endParaRPr lang="en-US" b="1" dirty="0" smtClean="0"/>
          </a:p>
          <a:p>
            <a:r>
              <a:rPr lang="en-US" b="1" dirty="0" smtClean="0"/>
              <a:t>WON’T – </a:t>
            </a:r>
            <a:r>
              <a:rPr lang="en-US" dirty="0" smtClean="0"/>
              <a:t>Least business value. Can have it in </a:t>
            </a:r>
            <a:r>
              <a:rPr lang="en-US" dirty="0" smtClean="0"/>
              <a:t>the future</a:t>
            </a:r>
            <a:r>
              <a:rPr lang="en-US" dirty="0" smtClean="0"/>
              <a:t>.</a:t>
            </a:r>
            <a:endParaRPr lang="en-US" b="1"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71709252"/>
              </p:ext>
            </p:extLst>
          </p:nvPr>
        </p:nvGraphicFramePr>
        <p:xfrm>
          <a:off x="1371600" y="4267200"/>
          <a:ext cx="1524000" cy="1483360"/>
        </p:xfrm>
        <a:graphic>
          <a:graphicData uri="http://schemas.openxmlformats.org/drawingml/2006/table">
            <a:tbl>
              <a:tblPr firstRow="1" bandRow="1">
                <a:tableStyleId>{5C22544A-7EE6-4342-B048-85BDC9FD1C3A}</a:tableStyleId>
              </a:tblPr>
              <a:tblGrid>
                <a:gridCol w="1524000"/>
              </a:tblGrid>
              <a:tr h="370840">
                <a:tc>
                  <a:txBody>
                    <a:bodyPr/>
                    <a:lstStyle/>
                    <a:p>
                      <a:r>
                        <a:rPr lang="en-US" dirty="0" smtClean="0">
                          <a:solidFill>
                            <a:schemeClr val="tx1"/>
                          </a:solidFill>
                        </a:rPr>
                        <a:t>MUST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SHOULD</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COULD</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WON’T</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60162714"/>
              </p:ext>
            </p:extLst>
          </p:nvPr>
        </p:nvGraphicFramePr>
        <p:xfrm>
          <a:off x="4114800" y="4267200"/>
          <a:ext cx="1524000" cy="1483360"/>
        </p:xfrm>
        <a:graphic>
          <a:graphicData uri="http://schemas.openxmlformats.org/drawingml/2006/table">
            <a:tbl>
              <a:tblPr firstRow="1" bandRow="1">
                <a:tableStyleId>{5C22544A-7EE6-4342-B048-85BDC9FD1C3A}</a:tableStyleId>
              </a:tblPr>
              <a:tblGrid>
                <a:gridCol w="1524000"/>
              </a:tblGrid>
              <a:tr h="370840">
                <a:tc>
                  <a:txBody>
                    <a:bodyPr/>
                    <a:lstStyle/>
                    <a:p>
                      <a:r>
                        <a:rPr lang="en-US" dirty="0" smtClean="0">
                          <a:solidFill>
                            <a:schemeClr val="tx1"/>
                          </a:solidFill>
                        </a:rPr>
                        <a:t>MUST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SHOULD</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COULD</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WON’T</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7" name="Straight Connector 6"/>
          <p:cNvCxnSpPr/>
          <p:nvPr/>
        </p:nvCxnSpPr>
        <p:spPr>
          <a:xfrm>
            <a:off x="990600" y="5410200"/>
            <a:ext cx="21336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3804213" y="4803494"/>
            <a:ext cx="2215587" cy="60670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50878" y="5943600"/>
            <a:ext cx="813043" cy="369332"/>
          </a:xfrm>
          <a:prstGeom prst="rect">
            <a:avLst/>
          </a:prstGeom>
          <a:noFill/>
        </p:spPr>
        <p:txBody>
          <a:bodyPr wrap="none" rtlCol="0">
            <a:spAutoFit/>
          </a:bodyPr>
          <a:lstStyle/>
          <a:p>
            <a:r>
              <a:rPr lang="en-US" dirty="0" smtClean="0">
                <a:latin typeface="Arial Black" pitchFamily="34" charset="0"/>
              </a:rPr>
              <a:t>Ideal</a:t>
            </a:r>
            <a:endParaRPr lang="en-US" dirty="0">
              <a:latin typeface="Arial Black" pitchFamily="34" charset="0"/>
            </a:endParaRPr>
          </a:p>
        </p:txBody>
      </p:sp>
      <p:sp>
        <p:nvSpPr>
          <p:cNvPr id="12" name="TextBox 11"/>
          <p:cNvSpPr txBox="1"/>
          <p:nvPr/>
        </p:nvSpPr>
        <p:spPr>
          <a:xfrm>
            <a:off x="4505484" y="5943600"/>
            <a:ext cx="1063753" cy="369332"/>
          </a:xfrm>
          <a:prstGeom prst="rect">
            <a:avLst/>
          </a:prstGeom>
          <a:noFill/>
        </p:spPr>
        <p:txBody>
          <a:bodyPr wrap="none" rtlCol="0">
            <a:spAutoFit/>
          </a:bodyPr>
          <a:lstStyle/>
          <a:p>
            <a:r>
              <a:rPr lang="en-US" dirty="0" smtClean="0">
                <a:latin typeface="Arial Black" pitchFamily="34" charset="0"/>
              </a:rPr>
              <a:t>Reality</a:t>
            </a:r>
            <a:endParaRPr lang="en-US" dirty="0">
              <a:latin typeface="Arial Black" pitchFamily="34" charset="0"/>
            </a:endParaRPr>
          </a:p>
        </p:txBody>
      </p:sp>
    </p:spTree>
    <p:extLst>
      <p:ext uri="{BB962C8B-B14F-4D97-AF65-F5344CB8AC3E}">
        <p14:creationId xmlns:p14="http://schemas.microsoft.com/office/powerpoint/2010/main" val="15683382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8001"/>
            <a:ext cx="7580456" cy="468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533400"/>
            <a:ext cx="8229600" cy="990600"/>
          </a:xfrm>
        </p:spPr>
        <p:txBody>
          <a:bodyPr/>
          <a:lstStyle/>
          <a:p>
            <a:r>
              <a:rPr lang="en-US" dirty="0" smtClean="0"/>
              <a:t>PRIORITIZE </a:t>
            </a:r>
            <a:r>
              <a:rPr lang="en-US" dirty="0" smtClean="0"/>
              <a:t>your </a:t>
            </a:r>
            <a:r>
              <a:rPr lang="en-US" dirty="0" smtClean="0"/>
              <a:t>User Stories</a:t>
            </a:r>
            <a:endParaRPr lang="en-US" dirty="0"/>
          </a:p>
        </p:txBody>
      </p:sp>
    </p:spTree>
    <p:extLst>
      <p:ext uri="{BB962C8B-B14F-4D97-AF65-F5344CB8AC3E}">
        <p14:creationId xmlns:p14="http://schemas.microsoft.com/office/powerpoint/2010/main" val="342200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2133600"/>
            <a:ext cx="8550373" cy="2585323"/>
          </a:xfrm>
          <a:prstGeom prst="rect">
            <a:avLst/>
          </a:prstGeom>
          <a:noFill/>
        </p:spPr>
        <p:txBody>
          <a:bodyPr wrap="squar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tx2"/>
                    </a:gs>
                    <a:gs pos="55000">
                      <a:schemeClr val="accent4">
                        <a:satMod val="255000"/>
                      </a:schemeClr>
                    </a:gs>
                    <a:gs pos="59000">
                      <a:schemeClr val="accent4">
                        <a:shade val="85000"/>
                        <a:satMod val="255000"/>
                      </a:schemeClr>
                    </a:gs>
                    <a:gs pos="100000">
                      <a:schemeClr val="tx2">
                        <a:lumMod val="60000"/>
                        <a:lumOff val="40000"/>
                      </a:schemeClr>
                    </a:gs>
                  </a:gsLst>
                  <a:lin ang="5400000"/>
                </a:gradFill>
                <a:effectLst>
                  <a:reflection blurRad="12700" stA="28000" endPos="45000" dist="1000" dir="5400000" sy="-100000" algn="bl" rotWithShape="0"/>
                </a:effectLst>
              </a:rPr>
              <a:t>Step 1</a:t>
            </a:r>
          </a:p>
          <a:p>
            <a:pPr algn="ctr"/>
            <a:r>
              <a:rPr lang="en-US" sz="5400" b="1" cap="all" dirty="0" err="1" smtClean="0">
                <a:ln w="9000" cmpd="sng">
                  <a:solidFill>
                    <a:schemeClr val="accent4">
                      <a:shade val="50000"/>
                      <a:satMod val="120000"/>
                    </a:schemeClr>
                  </a:solidFill>
                  <a:prstDash val="solid"/>
                </a:ln>
                <a:gradFill>
                  <a:gsLst>
                    <a:gs pos="0">
                      <a:schemeClr val="tx2"/>
                    </a:gs>
                    <a:gs pos="55000">
                      <a:schemeClr val="accent4">
                        <a:satMod val="255000"/>
                      </a:schemeClr>
                    </a:gs>
                    <a:gs pos="59000">
                      <a:schemeClr val="accent4">
                        <a:shade val="85000"/>
                        <a:satMod val="255000"/>
                      </a:schemeClr>
                    </a:gs>
                    <a:gs pos="100000">
                      <a:schemeClr val="tx2">
                        <a:lumMod val="60000"/>
                        <a:lumOff val="40000"/>
                      </a:schemeClr>
                    </a:gs>
                  </a:gsLst>
                  <a:lin ang="5400000"/>
                </a:gradFill>
                <a:effectLst>
                  <a:reflection blurRad="12700" stA="28000" endPos="45000" dist="1000" dir="5400000" sy="-100000" algn="bl" rotWithShape="0"/>
                </a:effectLst>
              </a:rPr>
              <a:t>EstimatE</a:t>
            </a:r>
            <a:r>
              <a:rPr lang="en-US" sz="5400" b="1" cap="all" dirty="0" smtClean="0">
                <a:ln w="9000" cmpd="sng">
                  <a:solidFill>
                    <a:schemeClr val="accent4">
                      <a:shade val="50000"/>
                      <a:satMod val="120000"/>
                    </a:schemeClr>
                  </a:solidFill>
                  <a:prstDash val="solid"/>
                </a:ln>
                <a:gradFill>
                  <a:gsLst>
                    <a:gs pos="0">
                      <a:schemeClr val="tx2"/>
                    </a:gs>
                    <a:gs pos="55000">
                      <a:schemeClr val="accent4">
                        <a:satMod val="255000"/>
                      </a:schemeClr>
                    </a:gs>
                    <a:gs pos="59000">
                      <a:schemeClr val="accent4">
                        <a:shade val="85000"/>
                        <a:satMod val="255000"/>
                      </a:schemeClr>
                    </a:gs>
                    <a:gs pos="100000">
                      <a:schemeClr val="tx2">
                        <a:lumMod val="60000"/>
                        <a:lumOff val="40000"/>
                      </a:schemeClr>
                    </a:gs>
                  </a:gsLst>
                  <a:lin ang="5400000"/>
                </a:gradFill>
                <a:effectLst>
                  <a:reflection blurRad="12700" stA="28000" endPos="45000" dist="1000" dir="5400000" sy="-100000" algn="bl" rotWithShape="0"/>
                </a:effectLst>
              </a:rPr>
              <a:t> </a:t>
            </a:r>
            <a:r>
              <a:rPr lang="en-US" sz="5400" b="1" cap="all" dirty="0" smtClean="0">
                <a:ln w="9000" cmpd="sng">
                  <a:solidFill>
                    <a:schemeClr val="accent4">
                      <a:shade val="50000"/>
                      <a:satMod val="120000"/>
                    </a:schemeClr>
                  </a:solidFill>
                  <a:prstDash val="solid"/>
                </a:ln>
                <a:gradFill>
                  <a:gsLst>
                    <a:gs pos="0">
                      <a:schemeClr val="tx2"/>
                    </a:gs>
                    <a:gs pos="55000">
                      <a:schemeClr val="accent4">
                        <a:satMod val="255000"/>
                      </a:schemeClr>
                    </a:gs>
                    <a:gs pos="59000">
                      <a:schemeClr val="accent4">
                        <a:shade val="85000"/>
                        <a:satMod val="255000"/>
                      </a:schemeClr>
                    </a:gs>
                    <a:gs pos="100000">
                      <a:schemeClr val="tx2">
                        <a:lumMod val="60000"/>
                        <a:lumOff val="40000"/>
                      </a:schemeClr>
                    </a:gs>
                  </a:gsLst>
                  <a:lin ang="5400000"/>
                </a:gradFill>
                <a:effectLst>
                  <a:reflection blurRad="12700" stA="28000" endPos="45000" dist="1000" dir="5400000" sy="-100000" algn="bl" rotWithShape="0"/>
                </a:effectLst>
              </a:rPr>
              <a:t>your </a:t>
            </a:r>
            <a:endParaRPr lang="en-US" sz="5400" b="1" cap="all" dirty="0" smtClean="0">
              <a:ln w="9000" cmpd="sng">
                <a:solidFill>
                  <a:schemeClr val="accent4">
                    <a:shade val="50000"/>
                    <a:satMod val="120000"/>
                  </a:schemeClr>
                </a:solidFill>
                <a:prstDash val="solid"/>
              </a:ln>
              <a:gradFill>
                <a:gsLst>
                  <a:gs pos="0">
                    <a:schemeClr val="tx2"/>
                  </a:gs>
                  <a:gs pos="55000">
                    <a:schemeClr val="accent4">
                      <a:satMod val="255000"/>
                    </a:schemeClr>
                  </a:gs>
                  <a:gs pos="59000">
                    <a:schemeClr val="accent4">
                      <a:shade val="85000"/>
                      <a:satMod val="255000"/>
                    </a:schemeClr>
                  </a:gs>
                  <a:gs pos="100000">
                    <a:schemeClr val="tx2">
                      <a:lumMod val="60000"/>
                      <a:lumOff val="40000"/>
                    </a:schemeClr>
                  </a:gs>
                </a:gsLst>
                <a:lin ang="5400000"/>
              </a:gradFill>
              <a:effectLst>
                <a:reflection blurRad="12700" stA="28000" endPos="45000" dist="1000" dir="5400000" sy="-100000" algn="bl" rotWithShape="0"/>
              </a:effectLst>
            </a:endParaRPr>
          </a:p>
          <a:p>
            <a:pPr algn="ctr"/>
            <a:r>
              <a:rPr lang="en-US" sz="5400" b="1" cap="all" dirty="0" smtClean="0">
                <a:ln w="9000" cmpd="sng">
                  <a:solidFill>
                    <a:schemeClr val="accent4">
                      <a:shade val="50000"/>
                      <a:satMod val="120000"/>
                    </a:schemeClr>
                  </a:solidFill>
                  <a:prstDash val="solid"/>
                </a:ln>
                <a:gradFill>
                  <a:gsLst>
                    <a:gs pos="0">
                      <a:schemeClr val="tx2"/>
                    </a:gs>
                    <a:gs pos="55000">
                      <a:schemeClr val="accent4">
                        <a:satMod val="255000"/>
                      </a:schemeClr>
                    </a:gs>
                    <a:gs pos="59000">
                      <a:schemeClr val="accent4">
                        <a:shade val="85000"/>
                        <a:satMod val="255000"/>
                      </a:schemeClr>
                    </a:gs>
                    <a:gs pos="100000">
                      <a:schemeClr val="tx2">
                        <a:lumMod val="60000"/>
                        <a:lumOff val="40000"/>
                      </a:schemeClr>
                    </a:gs>
                  </a:gsLst>
                  <a:lin ang="5400000"/>
                </a:gradFill>
                <a:effectLst>
                  <a:reflection blurRad="12700" stA="28000" endPos="45000" dist="1000" dir="5400000" sy="-100000" algn="bl" rotWithShape="0"/>
                </a:effectLst>
              </a:rPr>
              <a:t>user </a:t>
            </a:r>
            <a:r>
              <a:rPr lang="en-US" sz="5400" b="1" cap="all" dirty="0" smtClean="0">
                <a:ln w="9000" cmpd="sng">
                  <a:solidFill>
                    <a:schemeClr val="accent4">
                      <a:shade val="50000"/>
                      <a:satMod val="120000"/>
                    </a:schemeClr>
                  </a:solidFill>
                  <a:prstDash val="solid"/>
                </a:ln>
                <a:gradFill>
                  <a:gsLst>
                    <a:gs pos="0">
                      <a:schemeClr val="tx2"/>
                    </a:gs>
                    <a:gs pos="55000">
                      <a:schemeClr val="accent4">
                        <a:satMod val="255000"/>
                      </a:schemeClr>
                    </a:gs>
                    <a:gs pos="59000">
                      <a:schemeClr val="accent4">
                        <a:shade val="85000"/>
                        <a:satMod val="255000"/>
                      </a:schemeClr>
                    </a:gs>
                    <a:gs pos="100000">
                      <a:schemeClr val="tx2">
                        <a:lumMod val="60000"/>
                        <a:lumOff val="40000"/>
                      </a:schemeClr>
                    </a:gs>
                  </a:gsLst>
                  <a:lin ang="5400000"/>
                </a:gradFill>
                <a:effectLst>
                  <a:reflection blurRad="12700" stA="28000" endPos="45000" dist="1000" dir="5400000" sy="-100000" algn="bl" rotWithShape="0"/>
                </a:effectLst>
              </a:rPr>
              <a:t>Stories</a:t>
            </a:r>
            <a:endParaRPr lang="en-US" sz="5400" b="1" cap="all" spc="0" dirty="0">
              <a:ln w="9000" cmpd="sng">
                <a:solidFill>
                  <a:schemeClr val="accent4">
                    <a:shade val="50000"/>
                    <a:satMod val="120000"/>
                  </a:schemeClr>
                </a:solidFill>
                <a:prstDash val="solid"/>
              </a:ln>
              <a:gradFill>
                <a:gsLst>
                  <a:gs pos="0">
                    <a:schemeClr val="tx2"/>
                  </a:gs>
                  <a:gs pos="55000">
                    <a:schemeClr val="accent4">
                      <a:satMod val="255000"/>
                    </a:schemeClr>
                  </a:gs>
                  <a:gs pos="59000">
                    <a:schemeClr val="accent4">
                      <a:shade val="85000"/>
                      <a:satMod val="255000"/>
                    </a:schemeClr>
                  </a:gs>
                  <a:gs pos="100000">
                    <a:schemeClr val="tx2">
                      <a:lumMod val="60000"/>
                      <a:lumOff val="40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30348295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lstStyle/>
          <a:p>
            <a:pPr marL="0" indent="0">
              <a:buNone/>
            </a:pPr>
            <a:r>
              <a:rPr lang="en-US" dirty="0" smtClean="0">
                <a:latin typeface="Gilles' Comic Font" pitchFamily="2" charset="0"/>
              </a:rPr>
              <a:t>How to deal with </a:t>
            </a:r>
            <a:r>
              <a:rPr lang="en-US" b="1" strike="sngStrike" dirty="0" smtClean="0">
                <a:solidFill>
                  <a:schemeClr val="tx2"/>
                </a:solidFill>
                <a:latin typeface="Gilles' Comic Font" pitchFamily="2" charset="0"/>
              </a:rPr>
              <a:t>PISSED OFF</a:t>
            </a:r>
            <a:r>
              <a:rPr lang="en-US" b="1" dirty="0">
                <a:latin typeface="Gilles' Comic Font" pitchFamily="2" charset="0"/>
              </a:rPr>
              <a:t> </a:t>
            </a:r>
            <a:r>
              <a:rPr lang="en-US" dirty="0" smtClean="0">
                <a:latin typeface="Gilles' Comic Font" pitchFamily="2" charset="0"/>
              </a:rPr>
              <a:t>unsympathetic clients?</a:t>
            </a:r>
          </a:p>
          <a:p>
            <a:pPr marL="457200" indent="-457200">
              <a:buFont typeface="+mj-lt"/>
              <a:buAutoNum type="arabicPeriod"/>
            </a:pPr>
            <a:r>
              <a:rPr lang="en-US" b="1" dirty="0" smtClean="0">
                <a:latin typeface="Gilles' Comic Font" pitchFamily="2" charset="0"/>
              </a:rPr>
              <a:t>Add an iteration to Milestone 1.0</a:t>
            </a:r>
            <a:r>
              <a:rPr lang="en-US" dirty="0" smtClean="0">
                <a:latin typeface="Gilles' Comic Font" pitchFamily="2" charset="0"/>
              </a:rPr>
              <a:t> </a:t>
            </a:r>
          </a:p>
          <a:p>
            <a:pPr marL="822960" lvl="3" indent="0">
              <a:buNone/>
            </a:pPr>
            <a:r>
              <a:rPr lang="en-US" sz="2000" dirty="0" smtClean="0">
                <a:solidFill>
                  <a:schemeClr val="tx1">
                    <a:lumMod val="50000"/>
                    <a:lumOff val="50000"/>
                  </a:schemeClr>
                </a:solidFill>
                <a:latin typeface="Gilles' Comic Font" pitchFamily="2" charset="0"/>
              </a:rPr>
              <a:t>(longer schedule but at least the features will be included in the first deliverable version)</a:t>
            </a:r>
          </a:p>
          <a:p>
            <a:pPr marL="457200" indent="-457200">
              <a:buFont typeface="+mj-lt"/>
              <a:buAutoNum type="arabicPeriod"/>
            </a:pPr>
            <a:r>
              <a:rPr lang="en-US" b="1" dirty="0" smtClean="0">
                <a:latin typeface="Gilles' Comic Font" pitchFamily="2" charset="0"/>
              </a:rPr>
              <a:t>Assure that the overflow work is not lost but merely postponed.</a:t>
            </a:r>
          </a:p>
          <a:p>
            <a:pPr marL="457200" indent="-457200">
              <a:buFont typeface="+mj-lt"/>
              <a:buAutoNum type="arabicPeriod"/>
            </a:pPr>
            <a:r>
              <a:rPr lang="en-US" b="1" dirty="0" smtClean="0">
                <a:latin typeface="Gilles' Comic Font" pitchFamily="2" charset="0"/>
              </a:rPr>
              <a:t>Be HONEST about how you came up with your figures.</a:t>
            </a:r>
          </a:p>
          <a:p>
            <a:pPr marL="0" indent="0">
              <a:buNone/>
            </a:pPr>
            <a:r>
              <a:rPr lang="en-US" b="1" dirty="0">
                <a:latin typeface="Gilles' Comic Font" pitchFamily="2" charset="0"/>
              </a:rPr>
              <a:t>	</a:t>
            </a:r>
            <a:r>
              <a:rPr lang="en-US" dirty="0" smtClean="0">
                <a:solidFill>
                  <a:schemeClr val="tx1">
                    <a:lumMod val="50000"/>
                    <a:lumOff val="50000"/>
                  </a:schemeClr>
                </a:solidFill>
                <a:latin typeface="Gilles' Comic Font" pitchFamily="2" charset="0"/>
              </a:rPr>
              <a:t>Explain where you are coming from!</a:t>
            </a:r>
            <a:endParaRPr lang="en-US" sz="2800" b="1" dirty="0" smtClean="0">
              <a:latin typeface="Gilles' Comic Font" pitchFamily="2" charset="0"/>
            </a:endParaRPr>
          </a:p>
          <a:p>
            <a:pPr marL="457200" indent="-457200">
              <a:buFont typeface="+mj-lt"/>
              <a:buAutoNum type="arabicPeriod"/>
            </a:pPr>
            <a:endParaRPr lang="en-US" dirty="0">
              <a:latin typeface="Gilles' Comic Font" pitchFamily="2" charset="0"/>
            </a:endParaRPr>
          </a:p>
        </p:txBody>
      </p:sp>
      <p:sp>
        <p:nvSpPr>
          <p:cNvPr id="4" name="Rectangle 3"/>
          <p:cNvSpPr/>
          <p:nvPr/>
        </p:nvSpPr>
        <p:spPr>
          <a:xfrm>
            <a:off x="285509" y="4495800"/>
            <a:ext cx="8458200" cy="2123658"/>
          </a:xfrm>
          <a:prstGeom prst="rect">
            <a:avLst/>
          </a:prstGeom>
          <a:noFill/>
        </p:spPr>
        <p:txBody>
          <a:bodyPr wrap="square" lIns="91440" tIns="45720" rIns="91440" bIns="45720">
            <a:spAutoFit/>
          </a:bodyPr>
          <a:lstStyle/>
          <a:p>
            <a:pPr algn="ctr"/>
            <a:r>
              <a:rPr lang="en-US" sz="4400" b="1" dirty="0" smtClean="0">
                <a:ln w="10541" cmpd="sng">
                  <a:solidFill>
                    <a:schemeClr val="accent1">
                      <a:shade val="88000"/>
                      <a:satMod val="110000"/>
                    </a:schemeClr>
                  </a:solidFill>
                  <a:prstDash val="solid"/>
                </a:ln>
                <a:gradFill>
                  <a:gsLst>
                    <a:gs pos="0">
                      <a:srgbClr val="00B0F0"/>
                    </a:gs>
                    <a:gs pos="9000">
                      <a:srgbClr val="0070C0"/>
                    </a:gs>
                    <a:gs pos="50000">
                      <a:schemeClr val="accent1">
                        <a:shade val="20000"/>
                        <a:satMod val="300000"/>
                      </a:schemeClr>
                    </a:gs>
                    <a:gs pos="79000">
                      <a:srgbClr val="00FFFF"/>
                    </a:gs>
                    <a:gs pos="100000">
                      <a:schemeClr val="accent1">
                        <a:tint val="40000"/>
                        <a:satMod val="250000"/>
                      </a:schemeClr>
                    </a:gs>
                  </a:gsLst>
                  <a:lin ang="5400000"/>
                </a:gradFill>
              </a:rPr>
              <a:t>You should promise and DELIVER rather than OVER promise and FAIL.</a:t>
            </a:r>
            <a:endParaRPr lang="en-US" sz="4400" b="1" cap="none" spc="0" dirty="0">
              <a:ln w="10541" cmpd="sng">
                <a:solidFill>
                  <a:schemeClr val="accent1">
                    <a:shade val="88000"/>
                    <a:satMod val="110000"/>
                  </a:schemeClr>
                </a:solidFill>
                <a:prstDash val="solid"/>
              </a:ln>
              <a:gradFill>
                <a:gsLst>
                  <a:gs pos="0">
                    <a:srgbClr val="00B0F0"/>
                  </a:gs>
                  <a:gs pos="9000">
                    <a:srgbClr val="0070C0"/>
                  </a:gs>
                  <a:gs pos="50000">
                    <a:schemeClr val="accent1">
                      <a:shade val="20000"/>
                      <a:satMod val="300000"/>
                    </a:schemeClr>
                  </a:gs>
                  <a:gs pos="79000">
                    <a:srgbClr val="00FFFF"/>
                  </a:gs>
                  <a:gs pos="100000">
                    <a:schemeClr val="accent1">
                      <a:tint val="40000"/>
                      <a:satMod val="250000"/>
                    </a:schemeClr>
                  </a:gs>
                </a:gsLst>
                <a:lin ang="5400000"/>
              </a:gradFill>
              <a:effectLst/>
            </a:endParaRPr>
          </a:p>
        </p:txBody>
      </p:sp>
      <p:sp>
        <p:nvSpPr>
          <p:cNvPr id="6" name="Title 1"/>
          <p:cNvSpPr>
            <a:spLocks noGrp="1"/>
          </p:cNvSpPr>
          <p:nvPr>
            <p:ph type="title"/>
          </p:nvPr>
        </p:nvSpPr>
        <p:spPr>
          <a:xfrm>
            <a:off x="457200" y="533400"/>
            <a:ext cx="8229600" cy="990600"/>
          </a:xfrm>
        </p:spPr>
        <p:txBody>
          <a:bodyPr/>
          <a:lstStyle/>
          <a:p>
            <a:r>
              <a:rPr lang="en-US" dirty="0" smtClean="0"/>
              <a:t>PRIORITIZE </a:t>
            </a:r>
            <a:r>
              <a:rPr lang="en-US" dirty="0" smtClean="0"/>
              <a:t>your </a:t>
            </a:r>
            <a:r>
              <a:rPr lang="en-US" dirty="0" smtClean="0"/>
              <a:t>User Stories</a:t>
            </a:r>
            <a:endParaRPr lang="en-US" dirty="0"/>
          </a:p>
        </p:txBody>
      </p:sp>
    </p:spTree>
    <p:extLst>
      <p:ext uri="{BB962C8B-B14F-4D97-AF65-F5344CB8AC3E}">
        <p14:creationId xmlns:p14="http://schemas.microsoft.com/office/powerpoint/2010/main" val="2965862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2133600"/>
            <a:ext cx="8550373" cy="2585323"/>
          </a:xfrm>
          <a:prstGeom prst="rect">
            <a:avLst/>
          </a:prstGeom>
          <a:noFill/>
        </p:spPr>
        <p:txBody>
          <a:bodyPr wrap="squar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tx2"/>
                    </a:gs>
                    <a:gs pos="55000">
                      <a:schemeClr val="accent4">
                        <a:satMod val="255000"/>
                      </a:schemeClr>
                    </a:gs>
                    <a:gs pos="59000">
                      <a:schemeClr val="accent4">
                        <a:shade val="85000"/>
                        <a:satMod val="255000"/>
                      </a:schemeClr>
                    </a:gs>
                    <a:gs pos="100000">
                      <a:schemeClr val="tx2">
                        <a:lumMod val="60000"/>
                        <a:lumOff val="40000"/>
                      </a:schemeClr>
                    </a:gs>
                  </a:gsLst>
                  <a:lin ang="5400000"/>
                </a:gradFill>
                <a:effectLst>
                  <a:reflection blurRad="12700" stA="28000" endPos="45000" dist="1000" dir="5400000" sy="-100000" algn="bl" rotWithShape="0"/>
                </a:effectLst>
              </a:rPr>
              <a:t>Step 4</a:t>
            </a:r>
          </a:p>
          <a:p>
            <a:pPr algn="ctr"/>
            <a:r>
              <a:rPr lang="en-US" sz="5400" b="1" cap="all" dirty="0" smtClean="0">
                <a:ln w="9000" cmpd="sng">
                  <a:solidFill>
                    <a:schemeClr val="accent4">
                      <a:shade val="50000"/>
                      <a:satMod val="120000"/>
                    </a:schemeClr>
                  </a:solidFill>
                  <a:prstDash val="solid"/>
                </a:ln>
                <a:gradFill>
                  <a:gsLst>
                    <a:gs pos="0">
                      <a:schemeClr val="tx2"/>
                    </a:gs>
                    <a:gs pos="55000">
                      <a:schemeClr val="accent4">
                        <a:satMod val="255000"/>
                      </a:schemeClr>
                    </a:gs>
                    <a:gs pos="59000">
                      <a:schemeClr val="accent4">
                        <a:shade val="85000"/>
                        <a:satMod val="255000"/>
                      </a:schemeClr>
                    </a:gs>
                    <a:gs pos="100000">
                      <a:schemeClr val="tx2">
                        <a:lumMod val="60000"/>
                        <a:lumOff val="40000"/>
                      </a:schemeClr>
                    </a:gs>
                  </a:gsLst>
                  <a:lin ang="5400000"/>
                </a:gradFill>
                <a:effectLst>
                  <a:reflection blurRad="12700" stA="28000" endPos="45000" dist="1000" dir="5400000" sy="-100000" algn="bl" rotWithShape="0"/>
                </a:effectLst>
              </a:rPr>
              <a:t>Include </a:t>
            </a:r>
          </a:p>
          <a:p>
            <a:pPr algn="ctr"/>
            <a:r>
              <a:rPr lang="en-US" sz="5400" b="1" cap="all" dirty="0" smtClean="0">
                <a:ln w="9000" cmpd="sng">
                  <a:solidFill>
                    <a:schemeClr val="accent4">
                      <a:shade val="50000"/>
                      <a:satMod val="120000"/>
                    </a:schemeClr>
                  </a:solidFill>
                  <a:prstDash val="solid"/>
                </a:ln>
                <a:gradFill>
                  <a:gsLst>
                    <a:gs pos="0">
                      <a:schemeClr val="tx2"/>
                    </a:gs>
                    <a:gs pos="55000">
                      <a:schemeClr val="accent4">
                        <a:satMod val="255000"/>
                      </a:schemeClr>
                    </a:gs>
                    <a:gs pos="59000">
                      <a:schemeClr val="accent4">
                        <a:shade val="85000"/>
                        <a:satMod val="255000"/>
                      </a:schemeClr>
                    </a:gs>
                    <a:gs pos="100000">
                      <a:schemeClr val="tx2">
                        <a:lumMod val="60000"/>
                        <a:lumOff val="40000"/>
                      </a:schemeClr>
                    </a:gs>
                  </a:gsLst>
                  <a:lin ang="5400000"/>
                </a:gradFill>
                <a:effectLst>
                  <a:reflection blurRad="12700" stA="28000" endPos="45000" dist="1000" dir="5400000" sy="-100000" algn="bl" rotWithShape="0"/>
                </a:effectLst>
              </a:rPr>
              <a:t>Task </a:t>
            </a:r>
            <a:r>
              <a:rPr lang="en-US" sz="5400" b="1" cap="all" dirty="0" smtClean="0">
                <a:ln w="9000" cmpd="sng">
                  <a:solidFill>
                    <a:schemeClr val="accent4">
                      <a:shade val="50000"/>
                      <a:satMod val="120000"/>
                    </a:schemeClr>
                  </a:solidFill>
                  <a:prstDash val="solid"/>
                </a:ln>
                <a:gradFill>
                  <a:gsLst>
                    <a:gs pos="0">
                      <a:schemeClr val="tx2"/>
                    </a:gs>
                    <a:gs pos="55000">
                      <a:schemeClr val="accent4">
                        <a:satMod val="255000"/>
                      </a:schemeClr>
                    </a:gs>
                    <a:gs pos="59000">
                      <a:schemeClr val="accent4">
                        <a:shade val="85000"/>
                        <a:satMod val="255000"/>
                      </a:schemeClr>
                    </a:gs>
                    <a:gs pos="100000">
                      <a:schemeClr val="tx2">
                        <a:lumMod val="60000"/>
                        <a:lumOff val="40000"/>
                      </a:schemeClr>
                    </a:gs>
                  </a:gsLst>
                  <a:lin ang="5400000"/>
                </a:gradFill>
                <a:effectLst>
                  <a:reflection blurRad="12700" stA="28000" endPos="45000" dist="1000" dir="5400000" sy="-100000" algn="bl" rotWithShape="0"/>
                </a:effectLst>
              </a:rPr>
              <a:t>Estimates</a:t>
            </a:r>
            <a:endParaRPr lang="en-US" sz="5400" b="1" cap="all" spc="0" dirty="0">
              <a:ln w="9000" cmpd="sng">
                <a:solidFill>
                  <a:schemeClr val="accent4">
                    <a:shade val="50000"/>
                    <a:satMod val="120000"/>
                  </a:schemeClr>
                </a:solidFill>
                <a:prstDash val="solid"/>
              </a:ln>
              <a:gradFill>
                <a:gsLst>
                  <a:gs pos="0">
                    <a:schemeClr val="tx2"/>
                  </a:gs>
                  <a:gs pos="55000">
                    <a:schemeClr val="accent4">
                      <a:satMod val="255000"/>
                    </a:schemeClr>
                  </a:gs>
                  <a:gs pos="59000">
                    <a:schemeClr val="accent4">
                      <a:shade val="85000"/>
                      <a:satMod val="255000"/>
                    </a:schemeClr>
                  </a:gs>
                  <a:gs pos="100000">
                    <a:schemeClr val="tx2">
                      <a:lumMod val="60000"/>
                      <a:lumOff val="40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4535152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Estimates</a:t>
            </a:r>
            <a:endParaRPr lang="en-US" dirty="0"/>
          </a:p>
        </p:txBody>
      </p:sp>
      <p:sp>
        <p:nvSpPr>
          <p:cNvPr id="3" name="Content Placeholder 2"/>
          <p:cNvSpPr>
            <a:spLocks noGrp="1"/>
          </p:cNvSpPr>
          <p:nvPr>
            <p:ph idx="1"/>
          </p:nvPr>
        </p:nvSpPr>
        <p:spPr>
          <a:xfrm>
            <a:off x="457200" y="1600200"/>
            <a:ext cx="8229600" cy="1004104"/>
          </a:xfrm>
        </p:spPr>
        <p:txBody>
          <a:bodyPr/>
          <a:lstStyle/>
          <a:p>
            <a:r>
              <a:rPr lang="en-US" dirty="0" smtClean="0">
                <a:latin typeface="Gilles' Comic Font" pitchFamily="2" charset="0"/>
              </a:rPr>
              <a:t>Before you go assigning work to your developers, it’s better to come up with TASK estimates.</a:t>
            </a:r>
            <a:endParaRPr lang="en-US" dirty="0">
              <a:latin typeface="Gilles' Comic Font" pitchFamily="2" charset="0"/>
            </a:endParaRP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720" y="2438400"/>
            <a:ext cx="6817360" cy="104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404" y="3429000"/>
            <a:ext cx="6133115"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953000" y="6400800"/>
            <a:ext cx="2514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67383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Estimates</a:t>
            </a:r>
            <a:endParaRPr lang="en-US" dirty="0"/>
          </a:p>
        </p:txBody>
      </p:sp>
      <p:sp>
        <p:nvSpPr>
          <p:cNvPr id="3" name="Content Placeholder 2"/>
          <p:cNvSpPr>
            <a:spLocks noGrp="1"/>
          </p:cNvSpPr>
          <p:nvPr>
            <p:ph idx="1"/>
          </p:nvPr>
        </p:nvSpPr>
        <p:spPr>
          <a:xfrm>
            <a:off x="457200" y="1600200"/>
            <a:ext cx="8229600" cy="762000"/>
          </a:xfrm>
        </p:spPr>
        <p:txBody>
          <a:bodyPr>
            <a:normAutofit lnSpcReduction="10000"/>
          </a:bodyPr>
          <a:lstStyle/>
          <a:p>
            <a:r>
              <a:rPr lang="en-US" dirty="0" smtClean="0"/>
              <a:t>So, what happens if my task estimates and user story estimates don’t add up?</a:t>
            </a:r>
            <a:endParaRPr lang="en-US" dirty="0"/>
          </a:p>
        </p:txBody>
      </p:sp>
      <p:sp>
        <p:nvSpPr>
          <p:cNvPr id="4" name="Rectangle 3"/>
          <p:cNvSpPr/>
          <p:nvPr/>
        </p:nvSpPr>
        <p:spPr>
          <a:xfrm>
            <a:off x="1447800" y="2366606"/>
            <a:ext cx="6289927" cy="1815882"/>
          </a:xfrm>
          <a:prstGeom prst="rect">
            <a:avLst/>
          </a:prstGeom>
        </p:spPr>
        <p:txBody>
          <a:bodyPr wrap="square">
            <a:spAutoFit/>
          </a:bodyPr>
          <a:lstStyle/>
          <a:p>
            <a:r>
              <a:rPr lang="en-US" sz="2800" dirty="0" smtClean="0">
                <a:solidFill>
                  <a:srgbClr val="0070C0"/>
                </a:solidFill>
                <a:latin typeface="Gilles' Comic Font" pitchFamily="2" charset="0"/>
              </a:rPr>
              <a:t>No problem. You’d want to use the estimate that you are more confident in – in this case, the task estimates!  </a:t>
            </a:r>
            <a:r>
              <a:rPr lang="en-US" sz="2800" u="sng" dirty="0" smtClean="0">
                <a:solidFill>
                  <a:srgbClr val="0070C0"/>
                </a:solidFill>
                <a:latin typeface="Gilles' Comic Font" pitchFamily="2" charset="0"/>
              </a:rPr>
              <a:t>In fact, you could have done the task estimates at the start if you have the time!</a:t>
            </a:r>
            <a:endParaRPr lang="en-US" sz="2800" b="1" u="sng" dirty="0">
              <a:solidFill>
                <a:srgbClr val="0070C0"/>
              </a:solidFill>
              <a:latin typeface="Gilles' Comic Font" pitchFamily="2" charset="0"/>
            </a:endParaRPr>
          </a:p>
        </p:txBody>
      </p:sp>
    </p:spTree>
    <p:extLst>
      <p:ext uri="{BB962C8B-B14F-4D97-AF65-F5344CB8AC3E}">
        <p14:creationId xmlns:p14="http://schemas.microsoft.com/office/powerpoint/2010/main" val="30554580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2133600"/>
            <a:ext cx="8550373" cy="2585323"/>
          </a:xfrm>
          <a:prstGeom prst="rect">
            <a:avLst/>
          </a:prstGeom>
          <a:noFill/>
        </p:spPr>
        <p:txBody>
          <a:bodyPr wrap="squar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tx2"/>
                    </a:gs>
                    <a:gs pos="55000">
                      <a:schemeClr val="accent4">
                        <a:satMod val="255000"/>
                      </a:schemeClr>
                    </a:gs>
                    <a:gs pos="59000">
                      <a:schemeClr val="accent4">
                        <a:shade val="85000"/>
                        <a:satMod val="255000"/>
                      </a:schemeClr>
                    </a:gs>
                    <a:gs pos="100000">
                      <a:schemeClr val="tx2">
                        <a:lumMod val="60000"/>
                        <a:lumOff val="40000"/>
                      </a:schemeClr>
                    </a:gs>
                  </a:gsLst>
                  <a:lin ang="5400000"/>
                </a:gradFill>
                <a:effectLst>
                  <a:reflection blurRad="12700" stA="28000" endPos="45000" dist="1000" dir="5400000" sy="-100000" algn="bl" rotWithShape="0"/>
                </a:effectLst>
              </a:rPr>
              <a:t>Step 5</a:t>
            </a:r>
          </a:p>
          <a:p>
            <a:pPr algn="ctr"/>
            <a:r>
              <a:rPr lang="en-US" sz="5400" b="1" cap="all" dirty="0" smtClean="0">
                <a:ln w="9000" cmpd="sng">
                  <a:solidFill>
                    <a:schemeClr val="accent4">
                      <a:shade val="50000"/>
                      <a:satMod val="120000"/>
                    </a:schemeClr>
                  </a:solidFill>
                  <a:prstDash val="solid"/>
                </a:ln>
                <a:gradFill>
                  <a:gsLst>
                    <a:gs pos="0">
                      <a:schemeClr val="tx2"/>
                    </a:gs>
                    <a:gs pos="55000">
                      <a:schemeClr val="accent4">
                        <a:satMod val="255000"/>
                      </a:schemeClr>
                    </a:gs>
                    <a:gs pos="59000">
                      <a:schemeClr val="accent4">
                        <a:shade val="85000"/>
                        <a:satMod val="255000"/>
                      </a:schemeClr>
                    </a:gs>
                    <a:gs pos="100000">
                      <a:schemeClr val="tx2">
                        <a:lumMod val="60000"/>
                        <a:lumOff val="40000"/>
                      </a:schemeClr>
                    </a:gs>
                  </a:gsLst>
                  <a:lin ang="5400000"/>
                </a:gradFill>
                <a:effectLst>
                  <a:reflection blurRad="12700" stA="28000" endPos="45000" dist="1000" dir="5400000" sy="-100000" algn="bl" rotWithShape="0"/>
                </a:effectLst>
              </a:rPr>
              <a:t>Track your progress</a:t>
            </a:r>
            <a:endParaRPr lang="en-US" sz="5400" b="1" cap="all" spc="0" dirty="0">
              <a:ln w="9000" cmpd="sng">
                <a:solidFill>
                  <a:schemeClr val="accent4">
                    <a:shade val="50000"/>
                    <a:satMod val="120000"/>
                  </a:schemeClr>
                </a:solidFill>
                <a:prstDash val="solid"/>
              </a:ln>
              <a:gradFill>
                <a:gsLst>
                  <a:gs pos="0">
                    <a:schemeClr val="tx2"/>
                  </a:gs>
                  <a:gs pos="55000">
                    <a:schemeClr val="accent4">
                      <a:satMod val="255000"/>
                    </a:schemeClr>
                  </a:gs>
                  <a:gs pos="59000">
                    <a:schemeClr val="accent4">
                      <a:shade val="85000"/>
                      <a:satMod val="255000"/>
                    </a:schemeClr>
                  </a:gs>
                  <a:gs pos="100000">
                    <a:schemeClr val="tx2">
                      <a:lumMod val="60000"/>
                      <a:lumOff val="40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9693607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Meetings</a:t>
            </a:r>
            <a:endParaRPr lang="en-US" dirty="0"/>
          </a:p>
        </p:txBody>
      </p:sp>
      <p:sp>
        <p:nvSpPr>
          <p:cNvPr id="3" name="Content Placeholder 2"/>
          <p:cNvSpPr>
            <a:spLocks noGrp="1"/>
          </p:cNvSpPr>
          <p:nvPr>
            <p:ph idx="1"/>
          </p:nvPr>
        </p:nvSpPr>
        <p:spPr/>
        <p:txBody>
          <a:bodyPr/>
          <a:lstStyle/>
          <a:p>
            <a:r>
              <a:rPr lang="en-US" dirty="0" smtClean="0">
                <a:solidFill>
                  <a:srgbClr val="0070C0"/>
                </a:solidFill>
                <a:latin typeface="Gilles' Comic Font" pitchFamily="2" charset="0"/>
              </a:rPr>
              <a:t>Tracking your progress involves meeting </a:t>
            </a:r>
            <a:r>
              <a:rPr lang="en-US" b="1" u="sng" dirty="0" smtClean="0">
                <a:solidFill>
                  <a:srgbClr val="0070C0"/>
                </a:solidFill>
                <a:latin typeface="Gilles' Comic Font" pitchFamily="2" charset="0"/>
              </a:rPr>
              <a:t>DAILY </a:t>
            </a:r>
            <a:r>
              <a:rPr lang="en-US" dirty="0" smtClean="0">
                <a:solidFill>
                  <a:srgbClr val="0070C0"/>
                </a:solidFill>
                <a:latin typeface="Gilles' Comic Font" pitchFamily="2" charset="0"/>
              </a:rPr>
              <a:t>(</a:t>
            </a:r>
            <a:r>
              <a:rPr lang="en-US" dirty="0" smtClean="0">
                <a:solidFill>
                  <a:srgbClr val="0070C0"/>
                </a:solidFill>
                <a:latin typeface="Gilles' Comic Font" pitchFamily="2" charset="0"/>
              </a:rPr>
              <a:t>or at most within 2 to 3 days) with your team!</a:t>
            </a:r>
          </a:p>
          <a:p>
            <a:r>
              <a:rPr lang="en-US" sz="3200" b="1" dirty="0" smtClean="0">
                <a:latin typeface="Gilles' Comic Font" pitchFamily="2" charset="0"/>
              </a:rPr>
              <a:t>What do you have to track?</a:t>
            </a:r>
          </a:p>
          <a:p>
            <a:pPr lvl="1">
              <a:buFont typeface="Wingdings" pitchFamily="2" charset="2"/>
              <a:buChar char="ü"/>
            </a:pPr>
            <a:r>
              <a:rPr lang="en-US" sz="2800" dirty="0" smtClean="0">
                <a:latin typeface="Gilles' Comic Font" pitchFamily="2" charset="0"/>
              </a:rPr>
              <a:t>The </a:t>
            </a:r>
            <a:r>
              <a:rPr lang="en-US" sz="2800" b="1" dirty="0" smtClean="0">
                <a:solidFill>
                  <a:schemeClr val="tx2">
                    <a:lumMod val="60000"/>
                    <a:lumOff val="40000"/>
                  </a:schemeClr>
                </a:solidFill>
                <a:latin typeface="Gilles' Comic Font" pitchFamily="2" charset="0"/>
              </a:rPr>
              <a:t>user stories </a:t>
            </a:r>
            <a:r>
              <a:rPr lang="en-US" sz="2800" dirty="0" smtClean="0">
                <a:latin typeface="Gilles' Comic Font" pitchFamily="2" charset="0"/>
              </a:rPr>
              <a:t>and </a:t>
            </a:r>
            <a:r>
              <a:rPr lang="en-US" sz="2800" b="1" dirty="0" smtClean="0">
                <a:solidFill>
                  <a:schemeClr val="tx2">
                    <a:lumMod val="60000"/>
                    <a:lumOff val="40000"/>
                  </a:schemeClr>
                </a:solidFill>
                <a:latin typeface="Gilles' Comic Font" pitchFamily="2" charset="0"/>
              </a:rPr>
              <a:t>tasks</a:t>
            </a:r>
            <a:r>
              <a:rPr lang="en-US" sz="2800" dirty="0" smtClean="0">
                <a:solidFill>
                  <a:schemeClr val="tx2">
                    <a:lumMod val="60000"/>
                    <a:lumOff val="40000"/>
                  </a:schemeClr>
                </a:solidFill>
                <a:latin typeface="Gilles' Comic Font" pitchFamily="2" charset="0"/>
              </a:rPr>
              <a:t> </a:t>
            </a:r>
            <a:r>
              <a:rPr lang="en-US" sz="2800" dirty="0" smtClean="0">
                <a:latin typeface="Gilles' Comic Font" pitchFamily="2" charset="0"/>
              </a:rPr>
              <a:t>to be performed</a:t>
            </a:r>
          </a:p>
          <a:p>
            <a:pPr lvl="1">
              <a:buFont typeface="Wingdings" pitchFamily="2" charset="2"/>
              <a:buChar char="ü"/>
            </a:pPr>
            <a:r>
              <a:rPr lang="en-US" sz="2800" dirty="0" smtClean="0">
                <a:latin typeface="Gilles' Comic Font" pitchFamily="2" charset="0"/>
              </a:rPr>
              <a:t>State of the tasks: </a:t>
            </a:r>
            <a:r>
              <a:rPr lang="en-US" sz="2800" b="1" dirty="0" smtClean="0">
                <a:solidFill>
                  <a:schemeClr val="tx2">
                    <a:lumMod val="60000"/>
                    <a:lumOff val="40000"/>
                  </a:schemeClr>
                </a:solidFill>
                <a:latin typeface="Gilles' Comic Font" pitchFamily="2" charset="0"/>
              </a:rPr>
              <a:t>in progress </a:t>
            </a:r>
            <a:r>
              <a:rPr lang="en-US" sz="2800" dirty="0" smtClean="0">
                <a:latin typeface="Gilles' Comic Font" pitchFamily="2" charset="0"/>
              </a:rPr>
              <a:t>and </a:t>
            </a:r>
            <a:r>
              <a:rPr lang="en-US" sz="2800" b="1" dirty="0" smtClean="0">
                <a:solidFill>
                  <a:schemeClr val="tx2">
                    <a:lumMod val="60000"/>
                    <a:lumOff val="40000"/>
                  </a:schemeClr>
                </a:solidFill>
                <a:latin typeface="Gilles' Comic Font" pitchFamily="2" charset="0"/>
              </a:rPr>
              <a:t>completed</a:t>
            </a:r>
          </a:p>
          <a:p>
            <a:pPr lvl="1">
              <a:buFont typeface="Wingdings" pitchFamily="2" charset="2"/>
              <a:buChar char="ü"/>
            </a:pPr>
            <a:r>
              <a:rPr lang="en-US" sz="2800" b="1" dirty="0" smtClean="0">
                <a:solidFill>
                  <a:schemeClr val="tx2">
                    <a:lumMod val="60000"/>
                    <a:lumOff val="40000"/>
                  </a:schemeClr>
                </a:solidFill>
                <a:latin typeface="Gilles' Comic Font" pitchFamily="2" charset="0"/>
              </a:rPr>
              <a:t>Burn down </a:t>
            </a:r>
            <a:r>
              <a:rPr lang="en-US" sz="2800" dirty="0" smtClean="0">
                <a:latin typeface="Gilles' Comic Font" pitchFamily="2" charset="0"/>
              </a:rPr>
              <a:t>Chart </a:t>
            </a:r>
          </a:p>
          <a:p>
            <a:pPr lvl="1"/>
            <a:endParaRPr lang="en-US" dirty="0"/>
          </a:p>
        </p:txBody>
      </p:sp>
    </p:spTree>
    <p:extLst>
      <p:ext uri="{BB962C8B-B14F-4D97-AF65-F5344CB8AC3E}">
        <p14:creationId xmlns:p14="http://schemas.microsoft.com/office/powerpoint/2010/main" val="3552073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Doing your meetings</a:t>
            </a:r>
            <a:endParaRPr lang="en-US" dirty="0"/>
          </a:p>
        </p:txBody>
      </p:sp>
      <p:sp>
        <p:nvSpPr>
          <p:cNvPr id="3" name="Content Placeholder 2"/>
          <p:cNvSpPr>
            <a:spLocks noGrp="1"/>
          </p:cNvSpPr>
          <p:nvPr>
            <p:ph idx="1"/>
          </p:nvPr>
        </p:nvSpPr>
        <p:spPr/>
        <p:txBody>
          <a:bodyPr/>
          <a:lstStyle/>
          <a:p>
            <a:r>
              <a:rPr lang="en-US" b="1" dirty="0" smtClean="0">
                <a:solidFill>
                  <a:schemeClr val="tx2">
                    <a:lumMod val="50000"/>
                  </a:schemeClr>
                </a:solidFill>
                <a:latin typeface="Arial Rounded MT Bold" pitchFamily="34" charset="0"/>
              </a:rPr>
              <a:t>“Stand Up” Meeting</a:t>
            </a:r>
          </a:p>
          <a:p>
            <a:pPr lvl="1"/>
            <a:r>
              <a:rPr lang="en-US" sz="2400" b="1" dirty="0" smtClean="0">
                <a:solidFill>
                  <a:srgbClr val="0070C0"/>
                </a:solidFill>
                <a:latin typeface="Gilles' Comic Font" pitchFamily="2" charset="0"/>
              </a:rPr>
              <a:t>So quick, you don’t have time to sit down</a:t>
            </a:r>
          </a:p>
          <a:p>
            <a:r>
              <a:rPr lang="en-US" b="1" dirty="0" smtClean="0">
                <a:solidFill>
                  <a:schemeClr val="tx2"/>
                </a:solidFill>
              </a:rPr>
              <a:t>Agenda:</a:t>
            </a:r>
          </a:p>
          <a:p>
            <a:pPr marL="731520" lvl="1" indent="-457200">
              <a:buFont typeface="+mj-lt"/>
              <a:buAutoNum type="arabicPeriod"/>
            </a:pPr>
            <a:r>
              <a:rPr lang="en-US" sz="2800" b="1" dirty="0" smtClean="0">
                <a:latin typeface="Gilles' Comic Font" pitchFamily="2" charset="0"/>
              </a:rPr>
              <a:t>Track your progress</a:t>
            </a:r>
          </a:p>
          <a:p>
            <a:pPr marL="731520" lvl="1" indent="-457200">
              <a:buFont typeface="+mj-lt"/>
              <a:buAutoNum type="arabicPeriod"/>
            </a:pPr>
            <a:r>
              <a:rPr lang="en-US" sz="2800" b="1" dirty="0" smtClean="0">
                <a:latin typeface="Gilles' Comic Font" pitchFamily="2" charset="0"/>
              </a:rPr>
              <a:t>Update your burn-down rate</a:t>
            </a:r>
          </a:p>
          <a:p>
            <a:pPr marL="731520" lvl="1" indent="-457200">
              <a:buFont typeface="+mj-lt"/>
              <a:buAutoNum type="arabicPeriod"/>
            </a:pPr>
            <a:r>
              <a:rPr lang="en-US" sz="2800" b="1" dirty="0" smtClean="0">
                <a:latin typeface="Gilles' Comic Font" pitchFamily="2" charset="0"/>
              </a:rPr>
              <a:t>Update tasks</a:t>
            </a:r>
          </a:p>
          <a:p>
            <a:pPr marL="731520" lvl="1" indent="-457200">
              <a:buFont typeface="+mj-lt"/>
              <a:buAutoNum type="arabicPeriod"/>
            </a:pPr>
            <a:r>
              <a:rPr lang="en-US" sz="2800" b="1" dirty="0" smtClean="0">
                <a:latin typeface="Gilles' Comic Font" pitchFamily="2" charset="0"/>
              </a:rPr>
              <a:t>What happened yesterday and what’s going to happen today</a:t>
            </a:r>
          </a:p>
          <a:p>
            <a:pPr marL="731520" lvl="1" indent="-457200">
              <a:buFont typeface="+mj-lt"/>
              <a:buAutoNum type="arabicPeriod"/>
            </a:pPr>
            <a:r>
              <a:rPr lang="en-US" sz="2800" b="1" dirty="0" smtClean="0">
                <a:latin typeface="Gilles' Comic Font" pitchFamily="2" charset="0"/>
              </a:rPr>
              <a:t>Bring up any issues</a:t>
            </a:r>
          </a:p>
          <a:p>
            <a:pPr marL="731520" lvl="1" indent="-457200">
              <a:buFont typeface="+mj-lt"/>
              <a:buAutoNum type="arabicPeriod"/>
            </a:pPr>
            <a:endParaRPr lang="en-US" sz="2800" b="1" dirty="0"/>
          </a:p>
        </p:txBody>
      </p:sp>
    </p:spTree>
    <p:extLst>
      <p:ext uri="{BB962C8B-B14F-4D97-AF65-F5344CB8AC3E}">
        <p14:creationId xmlns:p14="http://schemas.microsoft.com/office/powerpoint/2010/main" val="26444868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90500" y="495300"/>
            <a:ext cx="8686800" cy="5943600"/>
            <a:chOff x="228600" y="609600"/>
            <a:chExt cx="8686800" cy="5943600"/>
          </a:xfrm>
        </p:grpSpPr>
        <p:sp>
          <p:nvSpPr>
            <p:cNvPr id="4" name="Rounded Rectangle 3"/>
            <p:cNvSpPr/>
            <p:nvPr/>
          </p:nvSpPr>
          <p:spPr>
            <a:xfrm>
              <a:off x="228600" y="609600"/>
              <a:ext cx="8610600" cy="5943600"/>
            </a:xfrm>
            <a:prstGeom prst="roundRect">
              <a:avLst>
                <a:gd name="adj" fmla="val 8919"/>
              </a:avLst>
            </a:prstGeom>
            <a:noFill/>
            <a:ln w="3175"/>
            <a:effectLst>
              <a:outerShdw blurRad="50800" dist="38100" dir="2700000" algn="tl" rotWithShape="0">
                <a:prstClr val="black">
                  <a:alpha val="40000"/>
                </a:prstClr>
              </a:outerShdw>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1981200" y="990600"/>
              <a:ext cx="0" cy="52578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304800" y="4572000"/>
              <a:ext cx="86106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934200" y="990600"/>
              <a:ext cx="0" cy="51816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86000" y="838200"/>
              <a:ext cx="1295400" cy="381000"/>
            </a:xfrm>
            <a:prstGeom prst="rect">
              <a:avLst/>
            </a:prstGeom>
            <a:noFill/>
          </p:spPr>
          <p:txBody>
            <a:bodyPr wrap="square" rtlCol="0">
              <a:spAutoFit/>
            </a:bodyPr>
            <a:lstStyle/>
            <a:p>
              <a:pPr algn="ctr"/>
              <a:r>
                <a:rPr lang="en-US" b="1" dirty="0" smtClean="0">
                  <a:latin typeface="Gilles' Comic Font" pitchFamily="2" charset="0"/>
                </a:rPr>
                <a:t>In Progress</a:t>
              </a:r>
              <a:endParaRPr lang="en-US" b="1" dirty="0">
                <a:latin typeface="Gilles' Comic Font" pitchFamily="2" charset="0"/>
              </a:endParaRPr>
            </a:p>
          </p:txBody>
        </p:sp>
        <p:sp>
          <p:nvSpPr>
            <p:cNvPr id="15" name="TextBox 14"/>
            <p:cNvSpPr txBox="1"/>
            <p:nvPr/>
          </p:nvSpPr>
          <p:spPr>
            <a:xfrm>
              <a:off x="5181600" y="838200"/>
              <a:ext cx="1295400" cy="381000"/>
            </a:xfrm>
            <a:prstGeom prst="rect">
              <a:avLst/>
            </a:prstGeom>
            <a:noFill/>
          </p:spPr>
          <p:txBody>
            <a:bodyPr wrap="square" rtlCol="0">
              <a:spAutoFit/>
            </a:bodyPr>
            <a:lstStyle/>
            <a:p>
              <a:pPr algn="ctr"/>
              <a:r>
                <a:rPr lang="en-US" b="1" dirty="0" smtClean="0">
                  <a:latin typeface="Gilles' Comic Font" pitchFamily="2" charset="0"/>
                </a:rPr>
                <a:t>Complete</a:t>
              </a:r>
              <a:endParaRPr lang="en-US" b="1" dirty="0">
                <a:latin typeface="Gilles' Comic Font" pitchFamily="2" charset="0"/>
              </a:endParaRPr>
            </a:p>
          </p:txBody>
        </p:sp>
        <p:sp>
          <p:nvSpPr>
            <p:cNvPr id="16" name="TextBox 15"/>
            <p:cNvSpPr txBox="1"/>
            <p:nvPr/>
          </p:nvSpPr>
          <p:spPr>
            <a:xfrm>
              <a:off x="533400" y="838200"/>
              <a:ext cx="1295400" cy="381000"/>
            </a:xfrm>
            <a:prstGeom prst="rect">
              <a:avLst/>
            </a:prstGeom>
            <a:noFill/>
          </p:spPr>
          <p:txBody>
            <a:bodyPr wrap="square" rtlCol="0">
              <a:spAutoFit/>
            </a:bodyPr>
            <a:lstStyle/>
            <a:p>
              <a:pPr algn="ctr"/>
              <a:r>
                <a:rPr lang="en-US" b="1" dirty="0" smtClean="0">
                  <a:latin typeface="Gilles' Comic Font" pitchFamily="2" charset="0"/>
                </a:rPr>
                <a:t>User Stories</a:t>
              </a:r>
              <a:endParaRPr lang="en-US" b="1" dirty="0">
                <a:latin typeface="Gilles' Comic Font" pitchFamily="2" charset="0"/>
              </a:endParaRPr>
            </a:p>
          </p:txBody>
        </p:sp>
        <p:sp>
          <p:nvSpPr>
            <p:cNvPr id="17" name="TextBox 16"/>
            <p:cNvSpPr txBox="1"/>
            <p:nvPr/>
          </p:nvSpPr>
          <p:spPr>
            <a:xfrm>
              <a:off x="7223760" y="805934"/>
              <a:ext cx="1447800" cy="369332"/>
            </a:xfrm>
            <a:prstGeom prst="rect">
              <a:avLst/>
            </a:prstGeom>
            <a:noFill/>
          </p:spPr>
          <p:txBody>
            <a:bodyPr wrap="square" rtlCol="0">
              <a:spAutoFit/>
            </a:bodyPr>
            <a:lstStyle/>
            <a:p>
              <a:pPr algn="ctr"/>
              <a:r>
                <a:rPr lang="en-US" b="1" dirty="0" smtClean="0">
                  <a:latin typeface="Gilles' Comic Font" pitchFamily="2" charset="0"/>
                </a:rPr>
                <a:t>Burn Down</a:t>
              </a:r>
              <a:endParaRPr lang="en-US" b="1" dirty="0">
                <a:latin typeface="Gilles' Comic Font" pitchFamily="2" charset="0"/>
              </a:endParaRPr>
            </a:p>
          </p:txBody>
        </p:sp>
        <p:sp>
          <p:nvSpPr>
            <p:cNvPr id="18" name="TextBox 17"/>
            <p:cNvSpPr txBox="1"/>
            <p:nvPr/>
          </p:nvSpPr>
          <p:spPr>
            <a:xfrm>
              <a:off x="7162800" y="4648200"/>
              <a:ext cx="1447800" cy="369332"/>
            </a:xfrm>
            <a:prstGeom prst="rect">
              <a:avLst/>
            </a:prstGeom>
            <a:noFill/>
          </p:spPr>
          <p:txBody>
            <a:bodyPr wrap="square" rtlCol="0">
              <a:spAutoFit/>
            </a:bodyPr>
            <a:lstStyle/>
            <a:p>
              <a:pPr algn="ctr"/>
              <a:r>
                <a:rPr lang="en-US" b="1" dirty="0" smtClean="0">
                  <a:latin typeface="Gilles' Comic Font" pitchFamily="2" charset="0"/>
                </a:rPr>
                <a:t>Completed</a:t>
              </a:r>
              <a:endParaRPr lang="en-US" b="1" dirty="0">
                <a:latin typeface="Gilles' Comic Font" pitchFamily="2" charset="0"/>
              </a:endParaRPr>
            </a:p>
          </p:txBody>
        </p:sp>
      </p:grpSp>
    </p:spTree>
    <p:extLst>
      <p:ext uri="{BB962C8B-B14F-4D97-AF65-F5344CB8AC3E}">
        <p14:creationId xmlns:p14="http://schemas.microsoft.com/office/powerpoint/2010/main" val="26145238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look something like this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 y="1676400"/>
            <a:ext cx="8763000" cy="4672248"/>
          </a:xfrm>
        </p:spPr>
      </p:pic>
    </p:spTree>
    <p:extLst>
      <p:ext uri="{BB962C8B-B14F-4D97-AF65-F5344CB8AC3E}">
        <p14:creationId xmlns:p14="http://schemas.microsoft.com/office/powerpoint/2010/main" val="26658342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Burn Down Charts</a:t>
            </a:r>
            <a:endParaRPr lang="en-PH" dirty="0"/>
          </a:p>
        </p:txBody>
      </p:sp>
      <p:cxnSp>
        <p:nvCxnSpPr>
          <p:cNvPr id="5" name="Straight Connector 4"/>
          <p:cNvCxnSpPr/>
          <p:nvPr/>
        </p:nvCxnSpPr>
        <p:spPr>
          <a:xfrm>
            <a:off x="1320800" y="1600200"/>
            <a:ext cx="0" cy="3276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1295400" y="4876800"/>
            <a:ext cx="54506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4800" y="2667000"/>
            <a:ext cx="914400" cy="646331"/>
          </a:xfrm>
          <a:prstGeom prst="rect">
            <a:avLst/>
          </a:prstGeom>
          <a:noFill/>
        </p:spPr>
        <p:txBody>
          <a:bodyPr wrap="square" rtlCol="0">
            <a:spAutoFit/>
          </a:bodyPr>
          <a:lstStyle/>
          <a:p>
            <a:pPr algn="r"/>
            <a:r>
              <a:rPr lang="en-PH" b="1" dirty="0" smtClean="0">
                <a:solidFill>
                  <a:srgbClr val="0070C0"/>
                </a:solidFill>
              </a:rPr>
              <a:t>Work Left</a:t>
            </a:r>
          </a:p>
        </p:txBody>
      </p:sp>
      <p:sp>
        <p:nvSpPr>
          <p:cNvPr id="10" name="TextBox 9"/>
          <p:cNvSpPr txBox="1"/>
          <p:nvPr/>
        </p:nvSpPr>
        <p:spPr>
          <a:xfrm>
            <a:off x="2895600" y="5562600"/>
            <a:ext cx="1219200" cy="369332"/>
          </a:xfrm>
          <a:prstGeom prst="rect">
            <a:avLst/>
          </a:prstGeom>
          <a:noFill/>
        </p:spPr>
        <p:txBody>
          <a:bodyPr wrap="square" rtlCol="0">
            <a:spAutoFit/>
          </a:bodyPr>
          <a:lstStyle/>
          <a:p>
            <a:pPr algn="r"/>
            <a:r>
              <a:rPr lang="en-PH" b="1" dirty="0" smtClean="0">
                <a:solidFill>
                  <a:srgbClr val="0070C0"/>
                </a:solidFill>
              </a:rPr>
              <a:t>Days Left</a:t>
            </a:r>
          </a:p>
        </p:txBody>
      </p:sp>
      <p:sp>
        <p:nvSpPr>
          <p:cNvPr id="11" name="TextBox 10"/>
          <p:cNvSpPr txBox="1"/>
          <p:nvPr/>
        </p:nvSpPr>
        <p:spPr>
          <a:xfrm rot="21284805">
            <a:off x="1417819" y="3219025"/>
            <a:ext cx="2134889" cy="1384995"/>
          </a:xfrm>
          <a:prstGeom prst="rect">
            <a:avLst/>
          </a:prstGeom>
          <a:noFill/>
        </p:spPr>
        <p:txBody>
          <a:bodyPr wrap="square" rtlCol="0">
            <a:spAutoFit/>
          </a:bodyPr>
          <a:lstStyle/>
          <a:p>
            <a:r>
              <a:rPr lang="en-PH" sz="1400" dirty="0" smtClean="0">
                <a:latin typeface="MV Boli" pitchFamily="2" charset="0"/>
                <a:cs typeface="MV Boli" pitchFamily="2" charset="0"/>
              </a:rPr>
              <a:t>Can be in </a:t>
            </a:r>
            <a:r>
              <a:rPr lang="en-PH" sz="1400" b="1" u="sng" dirty="0" smtClean="0">
                <a:latin typeface="MV Boli" pitchFamily="2" charset="0"/>
                <a:cs typeface="MV Boli" pitchFamily="2" charset="0"/>
              </a:rPr>
              <a:t>days</a:t>
            </a:r>
            <a:r>
              <a:rPr lang="en-PH" sz="1400" dirty="0" smtClean="0">
                <a:latin typeface="MV Boli" pitchFamily="2" charset="0"/>
                <a:cs typeface="MV Boli" pitchFamily="2" charset="0"/>
              </a:rPr>
              <a:t> or </a:t>
            </a:r>
            <a:r>
              <a:rPr lang="en-PH" sz="1400" b="1" u="sng" dirty="0" smtClean="0">
                <a:latin typeface="MV Boli" pitchFamily="2" charset="0"/>
                <a:cs typeface="MV Boli" pitchFamily="2" charset="0"/>
              </a:rPr>
              <a:t>hours</a:t>
            </a:r>
            <a:r>
              <a:rPr lang="en-PH" sz="1400" dirty="0" smtClean="0">
                <a:latin typeface="MV Boli" pitchFamily="2" charset="0"/>
                <a:cs typeface="MV Boli" pitchFamily="2" charset="0"/>
              </a:rPr>
              <a:t> if you want – it’s based on the </a:t>
            </a:r>
            <a:r>
              <a:rPr lang="en-PH" sz="1400" dirty="0" smtClean="0">
                <a:solidFill>
                  <a:srgbClr val="FF0000"/>
                </a:solidFill>
                <a:latin typeface="MV Boli" pitchFamily="2" charset="0"/>
                <a:cs typeface="MV Boli" pitchFamily="2" charset="0"/>
              </a:rPr>
              <a:t>total amount of work</a:t>
            </a:r>
            <a:r>
              <a:rPr lang="en-PH" sz="1400" dirty="0" smtClean="0">
                <a:latin typeface="MV Boli" pitchFamily="2" charset="0"/>
                <a:cs typeface="MV Boli" pitchFamily="2" charset="0"/>
              </a:rPr>
              <a:t> estimated per iteration</a:t>
            </a:r>
            <a:endParaRPr lang="en-PH" sz="1400" dirty="0">
              <a:latin typeface="MV Boli" pitchFamily="2" charset="0"/>
              <a:cs typeface="MV Boli" pitchFamily="2" charset="0"/>
            </a:endParaRPr>
          </a:p>
        </p:txBody>
      </p:sp>
      <p:sp>
        <p:nvSpPr>
          <p:cNvPr id="13" name="TextBox 12"/>
          <p:cNvSpPr txBox="1"/>
          <p:nvPr/>
        </p:nvSpPr>
        <p:spPr>
          <a:xfrm>
            <a:off x="1225654" y="4928652"/>
            <a:ext cx="457200" cy="369332"/>
          </a:xfrm>
          <a:prstGeom prst="rect">
            <a:avLst/>
          </a:prstGeom>
          <a:noFill/>
        </p:spPr>
        <p:txBody>
          <a:bodyPr wrap="square" rtlCol="0">
            <a:spAutoFit/>
          </a:bodyPr>
          <a:lstStyle/>
          <a:p>
            <a:pPr algn="r"/>
            <a:r>
              <a:rPr lang="en-PH" dirty="0" smtClean="0"/>
              <a:t>20</a:t>
            </a:r>
          </a:p>
        </p:txBody>
      </p:sp>
      <p:sp>
        <p:nvSpPr>
          <p:cNvPr id="14" name="TextBox 13"/>
          <p:cNvSpPr txBox="1"/>
          <p:nvPr/>
        </p:nvSpPr>
        <p:spPr>
          <a:xfrm>
            <a:off x="1981200" y="4928652"/>
            <a:ext cx="457200" cy="369332"/>
          </a:xfrm>
          <a:prstGeom prst="rect">
            <a:avLst/>
          </a:prstGeom>
          <a:noFill/>
        </p:spPr>
        <p:txBody>
          <a:bodyPr wrap="square" rtlCol="0">
            <a:spAutoFit/>
          </a:bodyPr>
          <a:lstStyle/>
          <a:p>
            <a:pPr algn="r"/>
            <a:r>
              <a:rPr lang="en-PH" dirty="0" smtClean="0"/>
              <a:t>17</a:t>
            </a:r>
          </a:p>
        </p:txBody>
      </p:sp>
      <p:sp>
        <p:nvSpPr>
          <p:cNvPr id="15" name="TextBox 14"/>
          <p:cNvSpPr txBox="1"/>
          <p:nvPr/>
        </p:nvSpPr>
        <p:spPr>
          <a:xfrm>
            <a:off x="4876800" y="4953000"/>
            <a:ext cx="457200" cy="369332"/>
          </a:xfrm>
          <a:prstGeom prst="rect">
            <a:avLst/>
          </a:prstGeom>
          <a:noFill/>
        </p:spPr>
        <p:txBody>
          <a:bodyPr wrap="square" rtlCol="0">
            <a:spAutoFit/>
          </a:bodyPr>
          <a:lstStyle/>
          <a:p>
            <a:pPr algn="r"/>
            <a:r>
              <a:rPr lang="en-PH" dirty="0" smtClean="0"/>
              <a:t>5</a:t>
            </a:r>
          </a:p>
        </p:txBody>
      </p:sp>
      <p:sp>
        <p:nvSpPr>
          <p:cNvPr id="17" name="TextBox 16"/>
          <p:cNvSpPr txBox="1"/>
          <p:nvPr/>
        </p:nvSpPr>
        <p:spPr>
          <a:xfrm>
            <a:off x="2743200" y="4929684"/>
            <a:ext cx="457200" cy="369332"/>
          </a:xfrm>
          <a:prstGeom prst="rect">
            <a:avLst/>
          </a:prstGeom>
          <a:noFill/>
        </p:spPr>
        <p:txBody>
          <a:bodyPr wrap="square" rtlCol="0">
            <a:spAutoFit/>
          </a:bodyPr>
          <a:lstStyle/>
          <a:p>
            <a:pPr algn="r"/>
            <a:r>
              <a:rPr lang="en-PH" dirty="0" smtClean="0"/>
              <a:t>14</a:t>
            </a:r>
          </a:p>
        </p:txBody>
      </p:sp>
      <p:sp>
        <p:nvSpPr>
          <p:cNvPr id="18" name="TextBox 17"/>
          <p:cNvSpPr txBox="1"/>
          <p:nvPr/>
        </p:nvSpPr>
        <p:spPr>
          <a:xfrm>
            <a:off x="3505200" y="4928652"/>
            <a:ext cx="457200" cy="369332"/>
          </a:xfrm>
          <a:prstGeom prst="rect">
            <a:avLst/>
          </a:prstGeom>
          <a:noFill/>
        </p:spPr>
        <p:txBody>
          <a:bodyPr wrap="square" rtlCol="0">
            <a:spAutoFit/>
          </a:bodyPr>
          <a:lstStyle/>
          <a:p>
            <a:pPr algn="r"/>
            <a:r>
              <a:rPr lang="en-PH" dirty="0" smtClean="0"/>
              <a:t>11</a:t>
            </a:r>
          </a:p>
        </p:txBody>
      </p:sp>
      <p:sp>
        <p:nvSpPr>
          <p:cNvPr id="19" name="TextBox 18"/>
          <p:cNvSpPr txBox="1"/>
          <p:nvPr/>
        </p:nvSpPr>
        <p:spPr>
          <a:xfrm>
            <a:off x="4191000" y="4943416"/>
            <a:ext cx="457200" cy="369332"/>
          </a:xfrm>
          <a:prstGeom prst="rect">
            <a:avLst/>
          </a:prstGeom>
          <a:noFill/>
        </p:spPr>
        <p:txBody>
          <a:bodyPr wrap="square" rtlCol="0">
            <a:spAutoFit/>
          </a:bodyPr>
          <a:lstStyle/>
          <a:p>
            <a:pPr algn="r"/>
            <a:r>
              <a:rPr lang="en-PH" dirty="0" smtClean="0"/>
              <a:t>8</a:t>
            </a:r>
          </a:p>
        </p:txBody>
      </p:sp>
      <p:sp>
        <p:nvSpPr>
          <p:cNvPr id="20" name="TextBox 19"/>
          <p:cNvSpPr txBox="1"/>
          <p:nvPr/>
        </p:nvSpPr>
        <p:spPr>
          <a:xfrm>
            <a:off x="4127500" y="5931932"/>
            <a:ext cx="2618517" cy="738664"/>
          </a:xfrm>
          <a:prstGeom prst="rect">
            <a:avLst/>
          </a:prstGeom>
          <a:noFill/>
        </p:spPr>
        <p:txBody>
          <a:bodyPr wrap="square" rtlCol="0">
            <a:spAutoFit/>
          </a:bodyPr>
          <a:lstStyle/>
          <a:p>
            <a:r>
              <a:rPr lang="en-PH" sz="1400" dirty="0" smtClean="0">
                <a:latin typeface="MV Boli" pitchFamily="2" charset="0"/>
                <a:cs typeface="MV Boli" pitchFamily="2" charset="0"/>
              </a:rPr>
              <a:t>Iteration should be no longer than 20 days </a:t>
            </a:r>
          </a:p>
          <a:p>
            <a:r>
              <a:rPr lang="en-PH" sz="1400" dirty="0" smtClean="0">
                <a:latin typeface="MV Boli" pitchFamily="2" charset="0"/>
                <a:cs typeface="MV Boli" pitchFamily="2" charset="0"/>
              </a:rPr>
              <a:t>(1 month of work days)</a:t>
            </a:r>
            <a:endParaRPr lang="en-PH" sz="1400" dirty="0">
              <a:latin typeface="MV Boli" pitchFamily="2" charset="0"/>
              <a:cs typeface="MV Boli" pitchFamily="2" charset="0"/>
            </a:endParaRPr>
          </a:p>
        </p:txBody>
      </p:sp>
      <p:sp>
        <p:nvSpPr>
          <p:cNvPr id="24" name="Freeform 23"/>
          <p:cNvSpPr/>
          <p:nvPr/>
        </p:nvSpPr>
        <p:spPr>
          <a:xfrm>
            <a:off x="3365364" y="5916490"/>
            <a:ext cx="597036" cy="446690"/>
          </a:xfrm>
          <a:custGeom>
            <a:avLst/>
            <a:gdLst>
              <a:gd name="connsiteX0" fmla="*/ 597036 w 597036"/>
              <a:gd name="connsiteY0" fmla="*/ 331910 h 446690"/>
              <a:gd name="connsiteX1" fmla="*/ 355736 w 597036"/>
              <a:gd name="connsiteY1" fmla="*/ 446210 h 446690"/>
              <a:gd name="connsiteX2" fmla="*/ 63636 w 597036"/>
              <a:gd name="connsiteY2" fmla="*/ 357310 h 446690"/>
              <a:gd name="connsiteX3" fmla="*/ 101736 w 597036"/>
              <a:gd name="connsiteY3" fmla="*/ 27110 h 446690"/>
              <a:gd name="connsiteX4" fmla="*/ 136 w 597036"/>
              <a:gd name="connsiteY4" fmla="*/ 103310 h 446690"/>
              <a:gd name="connsiteX5" fmla="*/ 127136 w 597036"/>
              <a:gd name="connsiteY5" fmla="*/ 1710 h 446690"/>
              <a:gd name="connsiteX6" fmla="*/ 241436 w 597036"/>
              <a:gd name="connsiteY6" fmla="*/ 204910 h 446690"/>
              <a:gd name="connsiteX7" fmla="*/ 127136 w 597036"/>
              <a:gd name="connsiteY7" fmla="*/ 1710 h 4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7036" h="446690">
                <a:moveTo>
                  <a:pt x="597036" y="331910"/>
                </a:moveTo>
                <a:cubicBezTo>
                  <a:pt x="520836" y="386943"/>
                  <a:pt x="444636" y="441977"/>
                  <a:pt x="355736" y="446210"/>
                </a:cubicBezTo>
                <a:cubicBezTo>
                  <a:pt x="266836" y="450443"/>
                  <a:pt x="105969" y="427160"/>
                  <a:pt x="63636" y="357310"/>
                </a:cubicBezTo>
                <a:cubicBezTo>
                  <a:pt x="21303" y="287460"/>
                  <a:pt x="112319" y="69443"/>
                  <a:pt x="101736" y="27110"/>
                </a:cubicBezTo>
                <a:cubicBezTo>
                  <a:pt x="91153" y="-15223"/>
                  <a:pt x="-4097" y="107543"/>
                  <a:pt x="136" y="103310"/>
                </a:cubicBezTo>
                <a:cubicBezTo>
                  <a:pt x="4369" y="99077"/>
                  <a:pt x="86919" y="-15223"/>
                  <a:pt x="127136" y="1710"/>
                </a:cubicBezTo>
                <a:cubicBezTo>
                  <a:pt x="167353" y="18643"/>
                  <a:pt x="241436" y="204910"/>
                  <a:pt x="241436" y="204910"/>
                </a:cubicBezTo>
                <a:lnTo>
                  <a:pt x="127136" y="171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 name="TextBox 24"/>
          <p:cNvSpPr txBox="1"/>
          <p:nvPr/>
        </p:nvSpPr>
        <p:spPr>
          <a:xfrm>
            <a:off x="5562600" y="4953000"/>
            <a:ext cx="457200" cy="369332"/>
          </a:xfrm>
          <a:prstGeom prst="rect">
            <a:avLst/>
          </a:prstGeom>
          <a:noFill/>
        </p:spPr>
        <p:txBody>
          <a:bodyPr wrap="square" rtlCol="0">
            <a:spAutoFit/>
          </a:bodyPr>
          <a:lstStyle/>
          <a:p>
            <a:pPr algn="r"/>
            <a:r>
              <a:rPr lang="en-PH" dirty="0" smtClean="0"/>
              <a:t>2</a:t>
            </a:r>
          </a:p>
        </p:txBody>
      </p:sp>
      <p:sp>
        <p:nvSpPr>
          <p:cNvPr id="27" name="TextBox 26"/>
          <p:cNvSpPr txBox="1"/>
          <p:nvPr/>
        </p:nvSpPr>
        <p:spPr>
          <a:xfrm>
            <a:off x="6288817" y="4953000"/>
            <a:ext cx="457200" cy="369332"/>
          </a:xfrm>
          <a:prstGeom prst="rect">
            <a:avLst/>
          </a:prstGeom>
          <a:noFill/>
        </p:spPr>
        <p:txBody>
          <a:bodyPr wrap="square" rtlCol="0">
            <a:spAutoFit/>
          </a:bodyPr>
          <a:lstStyle/>
          <a:p>
            <a:pPr algn="r"/>
            <a:r>
              <a:rPr lang="en-PH" dirty="0" smtClean="0"/>
              <a:t>0</a:t>
            </a:r>
          </a:p>
        </p:txBody>
      </p:sp>
      <p:cxnSp>
        <p:nvCxnSpPr>
          <p:cNvPr id="29" name="Straight Connector 28"/>
          <p:cNvCxnSpPr/>
          <p:nvPr/>
        </p:nvCxnSpPr>
        <p:spPr>
          <a:xfrm>
            <a:off x="1320800" y="1676400"/>
            <a:ext cx="4968017" cy="32004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1" name="Freeform 30"/>
          <p:cNvSpPr/>
          <p:nvPr/>
        </p:nvSpPr>
        <p:spPr>
          <a:xfrm>
            <a:off x="849347" y="3313811"/>
            <a:ext cx="597036" cy="446690"/>
          </a:xfrm>
          <a:custGeom>
            <a:avLst/>
            <a:gdLst>
              <a:gd name="connsiteX0" fmla="*/ 597036 w 597036"/>
              <a:gd name="connsiteY0" fmla="*/ 331910 h 446690"/>
              <a:gd name="connsiteX1" fmla="*/ 355736 w 597036"/>
              <a:gd name="connsiteY1" fmla="*/ 446210 h 446690"/>
              <a:gd name="connsiteX2" fmla="*/ 63636 w 597036"/>
              <a:gd name="connsiteY2" fmla="*/ 357310 h 446690"/>
              <a:gd name="connsiteX3" fmla="*/ 101736 w 597036"/>
              <a:gd name="connsiteY3" fmla="*/ 27110 h 446690"/>
              <a:gd name="connsiteX4" fmla="*/ 136 w 597036"/>
              <a:gd name="connsiteY4" fmla="*/ 103310 h 446690"/>
              <a:gd name="connsiteX5" fmla="*/ 127136 w 597036"/>
              <a:gd name="connsiteY5" fmla="*/ 1710 h 446690"/>
              <a:gd name="connsiteX6" fmla="*/ 241436 w 597036"/>
              <a:gd name="connsiteY6" fmla="*/ 204910 h 446690"/>
              <a:gd name="connsiteX7" fmla="*/ 127136 w 597036"/>
              <a:gd name="connsiteY7" fmla="*/ 1710 h 4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7036" h="446690">
                <a:moveTo>
                  <a:pt x="597036" y="331910"/>
                </a:moveTo>
                <a:cubicBezTo>
                  <a:pt x="520836" y="386943"/>
                  <a:pt x="444636" y="441977"/>
                  <a:pt x="355736" y="446210"/>
                </a:cubicBezTo>
                <a:cubicBezTo>
                  <a:pt x="266836" y="450443"/>
                  <a:pt x="105969" y="427160"/>
                  <a:pt x="63636" y="357310"/>
                </a:cubicBezTo>
                <a:cubicBezTo>
                  <a:pt x="21303" y="287460"/>
                  <a:pt x="112319" y="69443"/>
                  <a:pt x="101736" y="27110"/>
                </a:cubicBezTo>
                <a:cubicBezTo>
                  <a:pt x="91153" y="-15223"/>
                  <a:pt x="-4097" y="107543"/>
                  <a:pt x="136" y="103310"/>
                </a:cubicBezTo>
                <a:cubicBezTo>
                  <a:pt x="4369" y="99077"/>
                  <a:pt x="86919" y="-15223"/>
                  <a:pt x="127136" y="1710"/>
                </a:cubicBezTo>
                <a:cubicBezTo>
                  <a:pt x="167353" y="18643"/>
                  <a:pt x="241436" y="204910"/>
                  <a:pt x="241436" y="204910"/>
                </a:cubicBezTo>
                <a:lnTo>
                  <a:pt x="127136" y="171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2" name="TextBox 31"/>
          <p:cNvSpPr txBox="1"/>
          <p:nvPr/>
        </p:nvSpPr>
        <p:spPr>
          <a:xfrm>
            <a:off x="4481941" y="2620833"/>
            <a:ext cx="2618517" cy="307777"/>
          </a:xfrm>
          <a:prstGeom prst="rect">
            <a:avLst/>
          </a:prstGeom>
          <a:noFill/>
        </p:spPr>
        <p:txBody>
          <a:bodyPr wrap="square" rtlCol="0">
            <a:spAutoFit/>
          </a:bodyPr>
          <a:lstStyle/>
          <a:p>
            <a:r>
              <a:rPr lang="en-PH" sz="1400" dirty="0" smtClean="0">
                <a:latin typeface="MV Boli" pitchFamily="2" charset="0"/>
                <a:cs typeface="MV Boli" pitchFamily="2" charset="0"/>
              </a:rPr>
              <a:t>Ideal Burn Down Rate</a:t>
            </a:r>
            <a:endParaRPr lang="en-PH" sz="1400" dirty="0">
              <a:latin typeface="MV Boli" pitchFamily="2" charset="0"/>
              <a:cs typeface="MV Boli" pitchFamily="2" charset="0"/>
            </a:endParaRPr>
          </a:p>
        </p:txBody>
      </p:sp>
      <p:sp>
        <p:nvSpPr>
          <p:cNvPr id="33" name="Freeform 32"/>
          <p:cNvSpPr/>
          <p:nvPr/>
        </p:nvSpPr>
        <p:spPr>
          <a:xfrm>
            <a:off x="3949242" y="2747083"/>
            <a:ext cx="419558" cy="429447"/>
          </a:xfrm>
          <a:custGeom>
            <a:avLst/>
            <a:gdLst>
              <a:gd name="connsiteX0" fmla="*/ 419558 w 419558"/>
              <a:gd name="connsiteY0" fmla="*/ 34217 h 429447"/>
              <a:gd name="connsiteX1" fmla="*/ 190958 w 419558"/>
              <a:gd name="connsiteY1" fmla="*/ 34217 h 429447"/>
              <a:gd name="connsiteX2" fmla="*/ 89358 w 419558"/>
              <a:gd name="connsiteY2" fmla="*/ 389817 h 429447"/>
              <a:gd name="connsiteX3" fmla="*/ 458 w 419558"/>
              <a:gd name="connsiteY3" fmla="*/ 212017 h 429447"/>
              <a:gd name="connsiteX4" fmla="*/ 63958 w 419558"/>
              <a:gd name="connsiteY4" fmla="*/ 427917 h 429447"/>
              <a:gd name="connsiteX5" fmla="*/ 254458 w 419558"/>
              <a:gd name="connsiteY5" fmla="*/ 313617 h 429447"/>
              <a:gd name="connsiteX6" fmla="*/ 63958 w 419558"/>
              <a:gd name="connsiteY6" fmla="*/ 415217 h 429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58" h="429447">
                <a:moveTo>
                  <a:pt x="419558" y="34217"/>
                </a:moveTo>
                <a:cubicBezTo>
                  <a:pt x="332774" y="4583"/>
                  <a:pt x="245991" y="-25050"/>
                  <a:pt x="190958" y="34217"/>
                </a:cubicBezTo>
                <a:cubicBezTo>
                  <a:pt x="135925" y="93484"/>
                  <a:pt x="121108" y="360184"/>
                  <a:pt x="89358" y="389817"/>
                </a:cubicBezTo>
                <a:cubicBezTo>
                  <a:pt x="57608" y="419450"/>
                  <a:pt x="4691" y="205667"/>
                  <a:pt x="458" y="212017"/>
                </a:cubicBezTo>
                <a:cubicBezTo>
                  <a:pt x="-3775" y="218367"/>
                  <a:pt x="21625" y="410984"/>
                  <a:pt x="63958" y="427917"/>
                </a:cubicBezTo>
                <a:cubicBezTo>
                  <a:pt x="106291" y="444850"/>
                  <a:pt x="254458" y="315734"/>
                  <a:pt x="254458" y="313617"/>
                </a:cubicBezTo>
                <a:cubicBezTo>
                  <a:pt x="254458" y="311500"/>
                  <a:pt x="159208" y="363358"/>
                  <a:pt x="63958" y="4152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4" name="TextBox 33"/>
          <p:cNvSpPr txBox="1"/>
          <p:nvPr/>
        </p:nvSpPr>
        <p:spPr>
          <a:xfrm>
            <a:off x="743054" y="1491734"/>
            <a:ext cx="457200" cy="369332"/>
          </a:xfrm>
          <a:prstGeom prst="rect">
            <a:avLst/>
          </a:prstGeom>
          <a:noFill/>
        </p:spPr>
        <p:txBody>
          <a:bodyPr wrap="square" rtlCol="0">
            <a:spAutoFit/>
          </a:bodyPr>
          <a:lstStyle/>
          <a:p>
            <a:pPr algn="r"/>
            <a:r>
              <a:rPr lang="en-PH" dirty="0" smtClean="0"/>
              <a:t>37</a:t>
            </a:r>
          </a:p>
        </p:txBody>
      </p:sp>
      <p:sp>
        <p:nvSpPr>
          <p:cNvPr id="35" name="TextBox 34"/>
          <p:cNvSpPr txBox="1"/>
          <p:nvPr/>
        </p:nvSpPr>
        <p:spPr>
          <a:xfrm>
            <a:off x="762000" y="4547652"/>
            <a:ext cx="457200" cy="369332"/>
          </a:xfrm>
          <a:prstGeom prst="rect">
            <a:avLst/>
          </a:prstGeom>
          <a:noFill/>
        </p:spPr>
        <p:txBody>
          <a:bodyPr wrap="square" rtlCol="0">
            <a:spAutoFit/>
          </a:bodyPr>
          <a:lstStyle/>
          <a:p>
            <a:pPr algn="r"/>
            <a:r>
              <a:rPr lang="en-PH" dirty="0" smtClean="0"/>
              <a:t>0</a:t>
            </a:r>
          </a:p>
        </p:txBody>
      </p:sp>
    </p:spTree>
    <p:extLst>
      <p:ext uri="{BB962C8B-B14F-4D97-AF65-F5344CB8AC3E}">
        <p14:creationId xmlns:p14="http://schemas.microsoft.com/office/powerpoint/2010/main" val="1865209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p:cNvCxnSpPr/>
          <p:nvPr/>
        </p:nvCxnSpPr>
        <p:spPr>
          <a:xfrm flipH="1">
            <a:off x="7086600" y="1664732"/>
            <a:ext cx="381000" cy="24026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Estimate </a:t>
            </a:r>
            <a:r>
              <a:rPr lang="en-US" dirty="0" smtClean="0"/>
              <a:t>your User Stories</a:t>
            </a:r>
            <a:endParaRPr lang="en-US" dirty="0"/>
          </a:p>
        </p:txBody>
      </p:sp>
      <p:sp>
        <p:nvSpPr>
          <p:cNvPr id="3" name="Content Placeholder 2"/>
          <p:cNvSpPr>
            <a:spLocks noGrp="1"/>
          </p:cNvSpPr>
          <p:nvPr>
            <p:ph idx="1"/>
          </p:nvPr>
        </p:nvSpPr>
        <p:spPr>
          <a:xfrm>
            <a:off x="609600" y="1676400"/>
            <a:ext cx="8382000" cy="685800"/>
          </a:xfrm>
        </p:spPr>
        <p:txBody>
          <a:bodyPr>
            <a:noAutofit/>
          </a:bodyPr>
          <a:lstStyle/>
          <a:p>
            <a:pPr marL="0" indent="0">
              <a:buNone/>
            </a:pPr>
            <a:r>
              <a:rPr lang="en-US" sz="2800" b="1" dirty="0" smtClean="0">
                <a:solidFill>
                  <a:srgbClr val="00B050"/>
                </a:solidFill>
                <a:latin typeface="Gilles' Comic Font" pitchFamily="2" charset="0"/>
              </a:rPr>
              <a:t>How long do you think will you be able to</a:t>
            </a:r>
            <a:r>
              <a:rPr lang="en-US" sz="2800" dirty="0" smtClean="0">
                <a:solidFill>
                  <a:schemeClr val="accent6">
                    <a:lumMod val="60000"/>
                    <a:lumOff val="40000"/>
                  </a:schemeClr>
                </a:solidFill>
                <a:latin typeface="Gilles' Comic Font" pitchFamily="2" charset="0"/>
              </a:rPr>
              <a:t> </a:t>
            </a:r>
            <a:r>
              <a:rPr lang="en-US" sz="2800" b="1" dirty="0" smtClean="0">
                <a:solidFill>
                  <a:srgbClr val="0070C0"/>
                </a:solidFill>
                <a:latin typeface="Gilles' Comic Font" pitchFamily="2" charset="0"/>
              </a:rPr>
              <a:t>complete</a:t>
            </a:r>
            <a:r>
              <a:rPr lang="en-US" sz="2800" dirty="0" smtClean="0">
                <a:solidFill>
                  <a:srgbClr val="0070C0"/>
                </a:solidFill>
                <a:latin typeface="Gilles' Comic Font" pitchFamily="2" charset="0"/>
              </a:rPr>
              <a:t> </a:t>
            </a:r>
            <a:r>
              <a:rPr lang="en-US" sz="2800" b="1" dirty="0" smtClean="0">
                <a:solidFill>
                  <a:srgbClr val="00B050"/>
                </a:solidFill>
                <a:latin typeface="Gilles' Comic Font" pitchFamily="2" charset="0"/>
              </a:rPr>
              <a:t>the story</a:t>
            </a:r>
            <a:r>
              <a:rPr lang="en-US" sz="2800" dirty="0" smtClean="0">
                <a:latin typeface="Gilles' Comic Font" pitchFamily="2" charset="0"/>
              </a:rPr>
              <a:t>? </a:t>
            </a:r>
            <a:endParaRPr lang="en-US" sz="2800" dirty="0">
              <a:latin typeface="Gilles' Comic Font" pitchFamily="2" charset="0"/>
            </a:endParaRPr>
          </a:p>
        </p:txBody>
      </p:sp>
      <p:sp>
        <p:nvSpPr>
          <p:cNvPr id="7" name="TextBox 6"/>
          <p:cNvSpPr txBox="1"/>
          <p:nvPr/>
        </p:nvSpPr>
        <p:spPr>
          <a:xfrm>
            <a:off x="5791200" y="2286000"/>
            <a:ext cx="990600" cy="369332"/>
          </a:xfrm>
          <a:prstGeom prst="rect">
            <a:avLst/>
          </a:prstGeom>
          <a:noFill/>
        </p:spPr>
        <p:txBody>
          <a:bodyPr wrap="square" rtlCol="0">
            <a:spAutoFit/>
          </a:bodyPr>
          <a:lstStyle/>
          <a:p>
            <a:r>
              <a:rPr lang="en-US" dirty="0" smtClean="0">
                <a:solidFill>
                  <a:srgbClr val="777777"/>
                </a:solidFill>
                <a:latin typeface="Comic Sans MS" pitchFamily="66" charset="0"/>
              </a:rPr>
              <a:t>test</a:t>
            </a:r>
            <a:endParaRPr lang="en-US" dirty="0">
              <a:solidFill>
                <a:srgbClr val="777777"/>
              </a:solidFill>
              <a:latin typeface="Comic Sans MS" pitchFamily="66" charset="0"/>
            </a:endParaRPr>
          </a:p>
        </p:txBody>
      </p:sp>
      <p:sp>
        <p:nvSpPr>
          <p:cNvPr id="8" name="TextBox 7"/>
          <p:cNvSpPr txBox="1"/>
          <p:nvPr/>
        </p:nvSpPr>
        <p:spPr>
          <a:xfrm>
            <a:off x="7248646" y="2209800"/>
            <a:ext cx="990600" cy="369332"/>
          </a:xfrm>
          <a:prstGeom prst="rect">
            <a:avLst/>
          </a:prstGeom>
          <a:noFill/>
        </p:spPr>
        <p:txBody>
          <a:bodyPr wrap="square" rtlCol="0">
            <a:spAutoFit/>
          </a:bodyPr>
          <a:lstStyle/>
          <a:p>
            <a:r>
              <a:rPr lang="en-US" dirty="0" smtClean="0">
                <a:solidFill>
                  <a:srgbClr val="777777"/>
                </a:solidFill>
                <a:latin typeface="Comic Sans MS" pitchFamily="66" charset="0"/>
              </a:rPr>
              <a:t>deliver</a:t>
            </a:r>
            <a:endParaRPr lang="en-US" dirty="0">
              <a:solidFill>
                <a:srgbClr val="777777"/>
              </a:solidFill>
              <a:latin typeface="Comic Sans MS" pitchFamily="66" charset="0"/>
            </a:endParaRPr>
          </a:p>
        </p:txBody>
      </p:sp>
      <p:cxnSp>
        <p:nvCxnSpPr>
          <p:cNvPr id="10" name="Straight Connector 9"/>
          <p:cNvCxnSpPr/>
          <p:nvPr/>
        </p:nvCxnSpPr>
        <p:spPr>
          <a:xfrm>
            <a:off x="6286500" y="1556266"/>
            <a:ext cx="342900" cy="348734"/>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91200" y="1371600"/>
            <a:ext cx="990600" cy="369332"/>
          </a:xfrm>
          <a:prstGeom prst="rect">
            <a:avLst/>
          </a:prstGeom>
          <a:solidFill>
            <a:schemeClr val="bg1"/>
          </a:solidFill>
        </p:spPr>
        <p:txBody>
          <a:bodyPr wrap="square" rtlCol="0">
            <a:spAutoFit/>
          </a:bodyPr>
          <a:lstStyle/>
          <a:p>
            <a:r>
              <a:rPr lang="en-US" dirty="0" smtClean="0">
                <a:solidFill>
                  <a:srgbClr val="777777"/>
                </a:solidFill>
                <a:latin typeface="Comic Sans MS" pitchFamily="66" charset="0"/>
              </a:rPr>
              <a:t>design</a:t>
            </a:r>
            <a:endParaRPr lang="en-US" dirty="0">
              <a:solidFill>
                <a:srgbClr val="777777"/>
              </a:solidFill>
              <a:latin typeface="Comic Sans MS" pitchFamily="66" charset="0"/>
            </a:endParaRPr>
          </a:p>
        </p:txBody>
      </p:sp>
      <p:sp>
        <p:nvSpPr>
          <p:cNvPr id="4" name="TextBox 3"/>
          <p:cNvSpPr txBox="1"/>
          <p:nvPr/>
        </p:nvSpPr>
        <p:spPr>
          <a:xfrm>
            <a:off x="7162800" y="1295400"/>
            <a:ext cx="990600" cy="369332"/>
          </a:xfrm>
          <a:prstGeom prst="rect">
            <a:avLst/>
          </a:prstGeom>
          <a:solidFill>
            <a:schemeClr val="bg1"/>
          </a:solidFill>
        </p:spPr>
        <p:txBody>
          <a:bodyPr wrap="square" rtlCol="0">
            <a:spAutoFit/>
          </a:bodyPr>
          <a:lstStyle/>
          <a:p>
            <a:r>
              <a:rPr lang="en-US" dirty="0" smtClean="0">
                <a:solidFill>
                  <a:srgbClr val="777777"/>
                </a:solidFill>
                <a:latin typeface="Comic Sans MS" pitchFamily="66" charset="0"/>
              </a:rPr>
              <a:t>code</a:t>
            </a:r>
            <a:endParaRPr lang="en-US" dirty="0">
              <a:solidFill>
                <a:srgbClr val="777777"/>
              </a:solidFill>
              <a:latin typeface="Comic Sans MS" pitchFamily="66" charset="0"/>
            </a:endParaRPr>
          </a:p>
        </p:txBody>
      </p:sp>
      <p:cxnSp>
        <p:nvCxnSpPr>
          <p:cNvPr id="22" name="Straight Connector 21"/>
          <p:cNvCxnSpPr/>
          <p:nvPr/>
        </p:nvCxnSpPr>
        <p:spPr>
          <a:xfrm flipV="1">
            <a:off x="6154356" y="2095500"/>
            <a:ext cx="4953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934200" y="2126661"/>
            <a:ext cx="342900" cy="348734"/>
          </a:xfrm>
          <a:prstGeom prst="line">
            <a:avLst/>
          </a:prstGeom>
        </p:spPr>
        <p:style>
          <a:lnRef idx="1">
            <a:schemeClr val="accent1"/>
          </a:lnRef>
          <a:fillRef idx="0">
            <a:schemeClr val="accent1"/>
          </a:fillRef>
          <a:effectRef idx="0">
            <a:schemeClr val="accent1"/>
          </a:effectRef>
          <a:fontRef idx="minor">
            <a:schemeClr val="tx1"/>
          </a:fontRef>
        </p:style>
      </p:cxnSp>
      <p:sp>
        <p:nvSpPr>
          <p:cNvPr id="25" name="Content Placeholder 2"/>
          <p:cNvSpPr txBox="1">
            <a:spLocks/>
          </p:cNvSpPr>
          <p:nvPr/>
        </p:nvSpPr>
        <p:spPr>
          <a:xfrm>
            <a:off x="609600" y="2819400"/>
            <a:ext cx="5792406" cy="28194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buFont typeface="Wingdings" pitchFamily="2" charset="2"/>
              <a:buChar char="ü"/>
            </a:pPr>
            <a:r>
              <a:rPr lang="en-US" sz="2800" dirty="0" smtClean="0">
                <a:latin typeface="Gilles' Comic Font" pitchFamily="2" charset="0"/>
              </a:rPr>
              <a:t>Think of only the </a:t>
            </a:r>
            <a:r>
              <a:rPr lang="en-US" sz="2800" b="1" u="sng" dirty="0" smtClean="0">
                <a:solidFill>
                  <a:schemeClr val="accent6"/>
                </a:solidFill>
                <a:latin typeface="Gilles' Comic Font" pitchFamily="2" charset="0"/>
              </a:rPr>
              <a:t>actual</a:t>
            </a:r>
            <a:r>
              <a:rPr lang="en-US" sz="2800" dirty="0" smtClean="0">
                <a:solidFill>
                  <a:schemeClr val="accent6"/>
                </a:solidFill>
                <a:latin typeface="Gilles' Comic Font" pitchFamily="2" charset="0"/>
              </a:rPr>
              <a:t> </a:t>
            </a:r>
            <a:r>
              <a:rPr lang="en-US" sz="2800" dirty="0" smtClean="0">
                <a:latin typeface="Gilles' Comic Font" pitchFamily="2" charset="0"/>
              </a:rPr>
              <a:t>work needed.</a:t>
            </a:r>
          </a:p>
          <a:p>
            <a:pPr>
              <a:buFont typeface="Wingdings" pitchFamily="2" charset="2"/>
              <a:buChar char="ü"/>
            </a:pPr>
            <a:r>
              <a:rPr lang="en-US" sz="2800" dirty="0" smtClean="0">
                <a:latin typeface="Gilles' Comic Font" pitchFamily="2" charset="0"/>
              </a:rPr>
              <a:t>Every member of the group will produce an </a:t>
            </a:r>
            <a:r>
              <a:rPr lang="en-US" sz="2800" b="1" u="sng" dirty="0" smtClean="0">
                <a:solidFill>
                  <a:schemeClr val="accent6"/>
                </a:solidFill>
                <a:latin typeface="Gilles' Comic Font" pitchFamily="2" charset="0"/>
              </a:rPr>
              <a:t>individual</a:t>
            </a:r>
            <a:r>
              <a:rPr lang="en-US" sz="2800" dirty="0" smtClean="0">
                <a:latin typeface="Gilles' Comic Font" pitchFamily="2" charset="0"/>
              </a:rPr>
              <a:t> estimate. </a:t>
            </a:r>
          </a:p>
          <a:p>
            <a:pPr>
              <a:buFont typeface="Wingdings" pitchFamily="2" charset="2"/>
              <a:buChar char="ü"/>
            </a:pPr>
            <a:r>
              <a:rPr lang="en-US" sz="2800" dirty="0" smtClean="0">
                <a:latin typeface="Gilles' Comic Font" pitchFamily="2" charset="0"/>
              </a:rPr>
              <a:t>Write down your </a:t>
            </a:r>
            <a:r>
              <a:rPr lang="en-US" sz="2800" b="1" u="sng" dirty="0" smtClean="0">
                <a:solidFill>
                  <a:schemeClr val="accent6"/>
                </a:solidFill>
                <a:latin typeface="Gilles' Comic Font" pitchFamily="2" charset="0"/>
              </a:rPr>
              <a:t>ASSUMPTIONS</a:t>
            </a:r>
            <a:r>
              <a:rPr lang="en-US" sz="2800" dirty="0" smtClean="0">
                <a:latin typeface="Gilles' Comic Font" pitchFamily="2" charset="0"/>
              </a:rPr>
              <a:t>.</a:t>
            </a:r>
          </a:p>
          <a:p>
            <a:pPr>
              <a:buFont typeface="Wingdings" pitchFamily="2" charset="2"/>
              <a:buChar char="ü"/>
            </a:pPr>
            <a:r>
              <a:rPr lang="en-US" sz="2800" dirty="0" smtClean="0">
                <a:latin typeface="Gilles' Comic Font" pitchFamily="2" charset="0"/>
              </a:rPr>
              <a:t>Use the time units in the next slide for your estimates.</a:t>
            </a:r>
            <a:endParaRPr lang="en-US" sz="2800" dirty="0">
              <a:latin typeface="Gilles' Comic Font" pitchFamily="2"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683" y="3962400"/>
            <a:ext cx="2809875"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2570901" y="5663682"/>
            <a:ext cx="2667000" cy="1018677"/>
          </a:xfrm>
          <a:prstGeom prst="rect">
            <a:avLst/>
          </a:prstGeom>
          <a:solidFill>
            <a:schemeClr val="bg1"/>
          </a:solidFill>
        </p:spPr>
        <p:txBody>
          <a:bodyPr wrap="square" rtlCol="0">
            <a:spAutoFit/>
          </a:bodyPr>
          <a:lstStyle/>
          <a:p>
            <a:pPr algn="ctr">
              <a:lnSpc>
                <a:spcPct val="114000"/>
              </a:lnSpc>
            </a:pPr>
            <a:r>
              <a:rPr lang="en-US" dirty="0" smtClean="0">
                <a:solidFill>
                  <a:srgbClr val="777777"/>
                </a:solidFill>
                <a:latin typeface="Comic Sans MS" pitchFamily="66" charset="0"/>
              </a:rPr>
              <a:t>Important when you compare your estimates!</a:t>
            </a:r>
            <a:endParaRPr lang="en-US" dirty="0">
              <a:solidFill>
                <a:srgbClr val="777777"/>
              </a:solidFill>
              <a:latin typeface="Comic Sans MS" pitchFamily="66" charset="0"/>
            </a:endParaRPr>
          </a:p>
        </p:txBody>
      </p:sp>
      <p:sp>
        <p:nvSpPr>
          <p:cNvPr id="27" name="Freeform 26"/>
          <p:cNvSpPr/>
          <p:nvPr/>
        </p:nvSpPr>
        <p:spPr>
          <a:xfrm>
            <a:off x="4494227" y="4740918"/>
            <a:ext cx="231494" cy="1111170"/>
          </a:xfrm>
          <a:custGeom>
            <a:avLst/>
            <a:gdLst>
              <a:gd name="connsiteX0" fmla="*/ 0 w 231494"/>
              <a:gd name="connsiteY0" fmla="*/ 0 h 1111170"/>
              <a:gd name="connsiteX1" fmla="*/ 231494 w 231494"/>
              <a:gd name="connsiteY1" fmla="*/ 358815 h 1111170"/>
              <a:gd name="connsiteX2" fmla="*/ 231494 w 231494"/>
              <a:gd name="connsiteY2" fmla="*/ 914400 h 1111170"/>
              <a:gd name="connsiteX3" fmla="*/ 0 w 231494"/>
              <a:gd name="connsiteY3" fmla="*/ 1111170 h 1111170"/>
            </a:gdLst>
            <a:ahLst/>
            <a:cxnLst>
              <a:cxn ang="0">
                <a:pos x="connsiteX0" y="connsiteY0"/>
              </a:cxn>
              <a:cxn ang="0">
                <a:pos x="connsiteX1" y="connsiteY1"/>
              </a:cxn>
              <a:cxn ang="0">
                <a:pos x="connsiteX2" y="connsiteY2"/>
              </a:cxn>
              <a:cxn ang="0">
                <a:pos x="connsiteX3" y="connsiteY3"/>
              </a:cxn>
            </a:cxnLst>
            <a:rect l="l" t="t" r="r" b="b"/>
            <a:pathLst>
              <a:path w="231494" h="1111170">
                <a:moveTo>
                  <a:pt x="0" y="0"/>
                </a:moveTo>
                <a:cubicBezTo>
                  <a:pt x="96456" y="103207"/>
                  <a:pt x="192912" y="206415"/>
                  <a:pt x="231494" y="358815"/>
                </a:cubicBezTo>
                <a:cubicBezTo>
                  <a:pt x="270076" y="511215"/>
                  <a:pt x="270076" y="789007"/>
                  <a:pt x="231494" y="914400"/>
                </a:cubicBezTo>
                <a:cubicBezTo>
                  <a:pt x="192912" y="1039793"/>
                  <a:pt x="96456" y="1075481"/>
                  <a:pt x="0" y="111117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4459992" y="4711017"/>
            <a:ext cx="265729" cy="370471"/>
          </a:xfrm>
          <a:custGeom>
            <a:avLst/>
            <a:gdLst>
              <a:gd name="connsiteX0" fmla="*/ 11073 w 265729"/>
              <a:gd name="connsiteY0" fmla="*/ 173620 h 370471"/>
              <a:gd name="connsiteX1" fmla="*/ 57372 w 265729"/>
              <a:gd name="connsiteY1" fmla="*/ 358815 h 370471"/>
              <a:gd name="connsiteX2" fmla="*/ 22648 w 265729"/>
              <a:gd name="connsiteY2" fmla="*/ 46299 h 370471"/>
              <a:gd name="connsiteX3" fmla="*/ 265716 w 265729"/>
              <a:gd name="connsiteY3" fmla="*/ 150471 h 370471"/>
              <a:gd name="connsiteX4" fmla="*/ 11073 w 265729"/>
              <a:gd name="connsiteY4" fmla="*/ 34724 h 370471"/>
              <a:gd name="connsiteX5" fmla="*/ 45797 w 265729"/>
              <a:gd name="connsiteY5" fmla="*/ 370390 h 370471"/>
              <a:gd name="connsiteX6" fmla="*/ 45797 w 265729"/>
              <a:gd name="connsiteY6" fmla="*/ 0 h 370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729" h="370471">
                <a:moveTo>
                  <a:pt x="11073" y="173620"/>
                </a:moveTo>
                <a:cubicBezTo>
                  <a:pt x="33258" y="276827"/>
                  <a:pt x="55443" y="380035"/>
                  <a:pt x="57372" y="358815"/>
                </a:cubicBezTo>
                <a:cubicBezTo>
                  <a:pt x="59301" y="337595"/>
                  <a:pt x="-12076" y="81023"/>
                  <a:pt x="22648" y="46299"/>
                </a:cubicBezTo>
                <a:cubicBezTo>
                  <a:pt x="57372" y="11575"/>
                  <a:pt x="267645" y="152400"/>
                  <a:pt x="265716" y="150471"/>
                </a:cubicBezTo>
                <a:cubicBezTo>
                  <a:pt x="263787" y="148542"/>
                  <a:pt x="47726" y="-1929"/>
                  <a:pt x="11073" y="34724"/>
                </a:cubicBezTo>
                <a:cubicBezTo>
                  <a:pt x="-25580" y="71377"/>
                  <a:pt x="40010" y="376177"/>
                  <a:pt x="45797" y="370390"/>
                </a:cubicBezTo>
                <a:cubicBezTo>
                  <a:pt x="51584" y="364603"/>
                  <a:pt x="48690" y="182301"/>
                  <a:pt x="4579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73267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Burn Down Rate</a:t>
            </a:r>
            <a:endParaRPr lang="en-US" dirty="0"/>
          </a:p>
        </p:txBody>
      </p:sp>
      <p:sp>
        <p:nvSpPr>
          <p:cNvPr id="3" name="Content Placeholder 2"/>
          <p:cNvSpPr>
            <a:spLocks noGrp="1"/>
          </p:cNvSpPr>
          <p:nvPr>
            <p:ph idx="1"/>
          </p:nvPr>
        </p:nvSpPr>
        <p:spPr>
          <a:xfrm>
            <a:off x="457200" y="5400674"/>
            <a:ext cx="8229600" cy="1076325"/>
          </a:xfrm>
        </p:spPr>
        <p:txBody>
          <a:bodyPr/>
          <a:lstStyle/>
          <a:p>
            <a:r>
              <a:rPr lang="en-US" dirty="0" smtClean="0">
                <a:solidFill>
                  <a:schemeClr val="tx2"/>
                </a:solidFill>
                <a:latin typeface="MV Boli" pitchFamily="2" charset="0"/>
                <a:cs typeface="MV Boli" pitchFamily="2" charset="0"/>
              </a:rPr>
              <a:t>Keep your chart </a:t>
            </a:r>
            <a:r>
              <a:rPr lang="en-US" b="1" u="sng" dirty="0" smtClean="0">
                <a:solidFill>
                  <a:schemeClr val="tx2"/>
                </a:solidFill>
                <a:latin typeface="MV Boli" pitchFamily="2" charset="0"/>
                <a:cs typeface="MV Boli" pitchFamily="2" charset="0"/>
              </a:rPr>
              <a:t>updated</a:t>
            </a:r>
            <a:r>
              <a:rPr lang="en-US" dirty="0" smtClean="0">
                <a:solidFill>
                  <a:schemeClr val="tx2"/>
                </a:solidFill>
                <a:latin typeface="MV Boli" pitchFamily="2" charset="0"/>
                <a:cs typeface="MV Boli" pitchFamily="2" charset="0"/>
              </a:rPr>
              <a:t> to highlight risks!</a:t>
            </a:r>
          </a:p>
          <a:p>
            <a:r>
              <a:rPr lang="en-US" dirty="0" smtClean="0">
                <a:solidFill>
                  <a:schemeClr val="tx2"/>
                </a:solidFill>
                <a:latin typeface="MV Boli" pitchFamily="2" charset="0"/>
                <a:cs typeface="MV Boli" pitchFamily="2" charset="0"/>
              </a:rPr>
              <a:t>Supports decision-making</a:t>
            </a:r>
            <a:endParaRPr lang="en-US" dirty="0">
              <a:solidFill>
                <a:schemeClr val="tx2"/>
              </a:solidFill>
              <a:latin typeface="MV Boli" pitchFamily="2" charset="0"/>
              <a:cs typeface="MV Boli" pitchFamily="2"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4562475" cy="3401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4199" y="2057400"/>
            <a:ext cx="4450534"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6165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 </a:t>
            </a:r>
            <a:r>
              <a:rPr lang="en-US" dirty="0" smtClean="0"/>
              <a:t>your User Stories</a:t>
            </a:r>
            <a:endParaRPr lang="en-US" dirty="0"/>
          </a:p>
        </p:txBody>
      </p:sp>
      <p:sp>
        <p:nvSpPr>
          <p:cNvPr id="18" name="Content Placeholder 17"/>
          <p:cNvSpPr>
            <a:spLocks noGrp="1"/>
          </p:cNvSpPr>
          <p:nvPr>
            <p:ph idx="1"/>
          </p:nvPr>
        </p:nvSpPr>
        <p:spPr>
          <a:xfrm>
            <a:off x="457200" y="1570037"/>
            <a:ext cx="7620000" cy="4373563"/>
          </a:xfrm>
        </p:spPr>
        <p:txBody>
          <a:bodyPr/>
          <a:lstStyle/>
          <a:p>
            <a:r>
              <a:rPr lang="en-US" dirty="0" smtClean="0">
                <a:solidFill>
                  <a:srgbClr val="00B050"/>
                </a:solidFill>
                <a:latin typeface="Gilles' Comic Font" pitchFamily="2" charset="0"/>
              </a:rPr>
              <a:t>If your estimate falls in between of the time units, choose the larger </a:t>
            </a:r>
            <a:r>
              <a:rPr lang="en-US" dirty="0" smtClean="0">
                <a:solidFill>
                  <a:srgbClr val="00B050"/>
                </a:solidFill>
                <a:latin typeface="Gilles' Comic Font" pitchFamily="2" charset="0"/>
              </a:rPr>
              <a:t>unit </a:t>
            </a:r>
          </a:p>
          <a:p>
            <a:pPr marL="274320" lvl="1" indent="0">
              <a:buNone/>
            </a:pPr>
            <a:r>
              <a:rPr lang="en-US" sz="2400" dirty="0" smtClean="0">
                <a:latin typeface="Gilles' Comic Font" pitchFamily="2" charset="0"/>
              </a:rPr>
              <a:t>(</a:t>
            </a:r>
            <a:r>
              <a:rPr lang="en-US" sz="2400" dirty="0" smtClean="0">
                <a:latin typeface="Gilles' Comic Font" pitchFamily="2" charset="0"/>
              </a:rPr>
              <a:t>e.g. </a:t>
            </a:r>
            <a:r>
              <a:rPr lang="en-US" sz="2400" dirty="0" smtClean="0">
                <a:latin typeface="Gilles' Comic Font" pitchFamily="2" charset="0"/>
              </a:rPr>
              <a:t>1½ </a:t>
            </a:r>
            <a:r>
              <a:rPr lang="en-US" sz="2400" dirty="0" smtClean="0">
                <a:latin typeface="Gilles' Comic Font" pitchFamily="2" charset="0"/>
              </a:rPr>
              <a:t>hour will be 2 hours in your estimate</a:t>
            </a:r>
            <a:r>
              <a:rPr lang="en-US" sz="2400" dirty="0" smtClean="0">
                <a:latin typeface="Gilles' Comic Font" pitchFamily="2" charset="0"/>
              </a:rPr>
              <a:t>)</a:t>
            </a:r>
            <a:r>
              <a:rPr lang="en-US" dirty="0" smtClean="0">
                <a:latin typeface="Gilles' Comic Font" pitchFamily="2" charset="0"/>
              </a:rPr>
              <a:t>.</a:t>
            </a:r>
            <a:endParaRPr lang="en-US" dirty="0">
              <a:latin typeface="Gilles' Comic Font" pitchFamily="2" charset="0"/>
            </a:endParaRPr>
          </a:p>
        </p:txBody>
      </p:sp>
      <p:sp>
        <p:nvSpPr>
          <p:cNvPr id="4" name="Rounded Rectangle 3"/>
          <p:cNvSpPr/>
          <p:nvPr/>
        </p:nvSpPr>
        <p:spPr>
          <a:xfrm>
            <a:off x="464457" y="2706915"/>
            <a:ext cx="990600" cy="1905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 hours</a:t>
            </a:r>
            <a:endParaRPr lang="en-US" dirty="0"/>
          </a:p>
        </p:txBody>
      </p:sp>
      <p:sp>
        <p:nvSpPr>
          <p:cNvPr id="5" name="Rounded Rectangle 4"/>
          <p:cNvSpPr/>
          <p:nvPr/>
        </p:nvSpPr>
        <p:spPr>
          <a:xfrm>
            <a:off x="1660071" y="2706915"/>
            <a:ext cx="990600" cy="1905000"/>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 hour</a:t>
            </a:r>
            <a:endParaRPr lang="en-US" dirty="0">
              <a:solidFill>
                <a:schemeClr val="tx1"/>
              </a:solidFill>
            </a:endParaRPr>
          </a:p>
        </p:txBody>
      </p:sp>
      <p:sp>
        <p:nvSpPr>
          <p:cNvPr id="6" name="Rounded Rectangle 5"/>
          <p:cNvSpPr/>
          <p:nvPr/>
        </p:nvSpPr>
        <p:spPr>
          <a:xfrm>
            <a:off x="2794000" y="2706915"/>
            <a:ext cx="990600" cy="1905000"/>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 hours</a:t>
            </a:r>
            <a:endParaRPr lang="en-US" dirty="0">
              <a:solidFill>
                <a:schemeClr val="tx1"/>
              </a:solidFill>
            </a:endParaRPr>
          </a:p>
        </p:txBody>
      </p:sp>
      <p:sp>
        <p:nvSpPr>
          <p:cNvPr id="7" name="Rounded Rectangle 6"/>
          <p:cNvSpPr/>
          <p:nvPr/>
        </p:nvSpPr>
        <p:spPr>
          <a:xfrm>
            <a:off x="3971471" y="2725058"/>
            <a:ext cx="990600" cy="1905000"/>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 hours</a:t>
            </a:r>
            <a:endParaRPr lang="en-US" dirty="0">
              <a:solidFill>
                <a:schemeClr val="tx1"/>
              </a:solidFill>
            </a:endParaRPr>
          </a:p>
        </p:txBody>
      </p:sp>
      <p:sp>
        <p:nvSpPr>
          <p:cNvPr id="8" name="Rounded Rectangle 7"/>
          <p:cNvSpPr/>
          <p:nvPr/>
        </p:nvSpPr>
        <p:spPr>
          <a:xfrm>
            <a:off x="5139869" y="2688772"/>
            <a:ext cx="990600" cy="1905000"/>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 hours</a:t>
            </a:r>
            <a:endParaRPr lang="en-US" dirty="0">
              <a:solidFill>
                <a:schemeClr val="tx1"/>
              </a:solidFill>
            </a:endParaRPr>
          </a:p>
        </p:txBody>
      </p:sp>
      <p:sp>
        <p:nvSpPr>
          <p:cNvPr id="9" name="Rounded Rectangle 8"/>
          <p:cNvSpPr/>
          <p:nvPr/>
        </p:nvSpPr>
        <p:spPr>
          <a:xfrm>
            <a:off x="6344554" y="2713736"/>
            <a:ext cx="990600" cy="19050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day</a:t>
            </a:r>
            <a:endParaRPr lang="en-US" dirty="0"/>
          </a:p>
        </p:txBody>
      </p:sp>
      <p:sp>
        <p:nvSpPr>
          <p:cNvPr id="10" name="Rounded Rectangle 9"/>
          <p:cNvSpPr/>
          <p:nvPr/>
        </p:nvSpPr>
        <p:spPr>
          <a:xfrm>
            <a:off x="7543800" y="2688772"/>
            <a:ext cx="990600" cy="1905000"/>
          </a:xfrm>
          <a:prstGeom prst="round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days</a:t>
            </a:r>
            <a:endParaRPr lang="en-US" dirty="0"/>
          </a:p>
        </p:txBody>
      </p:sp>
      <p:sp>
        <p:nvSpPr>
          <p:cNvPr id="11" name="Rounded Rectangle 10"/>
          <p:cNvSpPr/>
          <p:nvPr/>
        </p:nvSpPr>
        <p:spPr>
          <a:xfrm>
            <a:off x="520699" y="4709886"/>
            <a:ext cx="990600" cy="19050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 days</a:t>
            </a:r>
            <a:endParaRPr lang="en-US" dirty="0"/>
          </a:p>
        </p:txBody>
      </p:sp>
      <p:sp>
        <p:nvSpPr>
          <p:cNvPr id="12" name="Rounded Rectangle 11"/>
          <p:cNvSpPr/>
          <p:nvPr/>
        </p:nvSpPr>
        <p:spPr>
          <a:xfrm>
            <a:off x="1660071" y="4709886"/>
            <a:ext cx="990600" cy="1905000"/>
          </a:xfrm>
          <a:prstGeom prst="roundRect">
            <a:avLst/>
          </a:prstGeom>
          <a:solidFill>
            <a:srgbClr val="FF7C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 days</a:t>
            </a:r>
            <a:endParaRPr lang="en-US" dirty="0"/>
          </a:p>
        </p:txBody>
      </p:sp>
      <p:sp>
        <p:nvSpPr>
          <p:cNvPr id="13" name="Rounded Rectangle 12"/>
          <p:cNvSpPr/>
          <p:nvPr/>
        </p:nvSpPr>
        <p:spPr>
          <a:xfrm>
            <a:off x="2794000" y="4709886"/>
            <a:ext cx="990600" cy="19050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p>
          <a:p>
            <a:pPr algn="ctr"/>
            <a:r>
              <a:rPr lang="en-US" dirty="0" smtClean="0"/>
              <a:t>days</a:t>
            </a:r>
            <a:endParaRPr lang="en-US" dirty="0"/>
          </a:p>
        </p:txBody>
      </p:sp>
      <p:sp>
        <p:nvSpPr>
          <p:cNvPr id="14" name="Rounded Rectangle 13"/>
          <p:cNvSpPr/>
          <p:nvPr/>
        </p:nvSpPr>
        <p:spPr>
          <a:xfrm>
            <a:off x="3927925" y="4724400"/>
            <a:ext cx="990600" cy="19050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13</a:t>
            </a:r>
          </a:p>
          <a:p>
            <a:pPr algn="ctr"/>
            <a:r>
              <a:rPr lang="en-US" dirty="0" smtClean="0"/>
              <a:t>days</a:t>
            </a:r>
            <a:endParaRPr lang="en-US" dirty="0"/>
          </a:p>
        </p:txBody>
      </p:sp>
      <p:sp>
        <p:nvSpPr>
          <p:cNvPr id="15" name="Rounded Rectangle 14"/>
          <p:cNvSpPr/>
          <p:nvPr/>
        </p:nvSpPr>
        <p:spPr>
          <a:xfrm>
            <a:off x="5139869" y="4724400"/>
            <a:ext cx="990600" cy="190500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a:t>
            </a:r>
          </a:p>
          <a:p>
            <a:pPr algn="ctr"/>
            <a:r>
              <a:rPr lang="en-US" dirty="0" smtClean="0"/>
              <a:t>days</a:t>
            </a:r>
            <a:endParaRPr lang="en-US" dirty="0"/>
          </a:p>
        </p:txBody>
      </p:sp>
      <p:sp>
        <p:nvSpPr>
          <p:cNvPr id="16" name="Rounded Rectangle 15"/>
          <p:cNvSpPr/>
          <p:nvPr/>
        </p:nvSpPr>
        <p:spPr>
          <a:xfrm>
            <a:off x="6344555" y="4724400"/>
            <a:ext cx="990600" cy="19050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a:t>
            </a:r>
            <a:endParaRPr lang="en-US" sz="1400" dirty="0" smtClean="0"/>
          </a:p>
        </p:txBody>
      </p:sp>
      <p:sp>
        <p:nvSpPr>
          <p:cNvPr id="17" name="Rounded Rectangle 16"/>
          <p:cNvSpPr/>
          <p:nvPr/>
        </p:nvSpPr>
        <p:spPr>
          <a:xfrm>
            <a:off x="7543800" y="4724400"/>
            <a:ext cx="990600" cy="190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 name="AutoShape 4" descr="data:image/jpeg;base64,/9j/4AAQSkZJRgABAQAAAQABAAD/2wCEAAkGBhQSEBUUEhIWFBUVGBcaGRcXGBgYHRcVFxUZGhgYGBcZHSYeGBojIBcYHy8gJCcpLCwsHSAxNTAqNSYrLSoBCQoKDgwOGg8PGi8kHiQsLCwuNSwsLCwqLCwsLCwsLCosLCwsLCwsLCwuLCksLCwsLCwsLCwsLCwsLCwsLCksLP/AABEIAOEA4QMBIgACEQEDEQH/xAAcAAACAgMBAQAAAAAAAAAAAAAABgUHAQMEAgj/xABJEAACAQIDBQUDCQYEAwgDAAABAgMAEQQSIQUGMUFRBxMiYXEygaEUI0JSYnKRkrEzQ4KissFTY8LRFVRzFiQ0k9Lh8PFEg6P/xAAZAQADAQEBAAAAAAAAAAAAAAAAAgMEAQX/xAAwEQACAgEDAwIEBgIDAQAAAAABAgADEQQSIRMxQTJRFCJhgSNxobHR8EKRNGLBM//aAAwDAQACEQMRAD8AvGiiiiEKKKKIQoooohCiiiiEKKK0YnGJGuaR1RRzYhR+JrhOITfRShtHtQwcZsjtMf8ALXT8zWFL2M7YXN+4wwsPpOxPwAH61BtTWvcyy0WN4loUVS+I7WMadR3SA8LJf+pj1rQe0raB4SD3RIf9NS+Nr+sp8I/0l30VSzdoe0MgYSHSwa8UftG9iPBwPTjoaynanjktmaJri9imoB4XykWvxrvxlf1h8K/0l0UVVOF7ZJQfncMjfcZlP4NemDZ3axhJLCTPCftLcfmW/wClUXVVN5iNp7F8R2orkwO1IplzQypIOqsD+NuFdQNXBB7SHaZooorsIUUUUQhRRRRCFFFFEIUUUUQhRRRRCFFFFEIUUVgmiEzXBtXbUWHXNNIEB4Dmx6KvEmlPfDtKSAGPDZZZbkFuKoR/UdfT9KrmPD4jGu8kshtweaU2Veig9eiKL+VY7dUFO1OTNVenJG5uBGveHtZlbMuEQIoNu9azMfuj2R770pnB4vGfOyFmX/FmYIg9Hcge4U67vbhXCkJYDhLOnH7UeGvpy8UpP3ac9n7twKQ5vO44SSEORbko9lLdFAqApst5cyvVSvhBKx2RuIX4GWW+hMKhEtcH9tNa40HsqeFNGB7NwOMcC+bmTENfkTcpH7sprRvlv7icPiHgjREtbK1s7FSAc9r2XpYg8DrpTZukMSMMPlmsuZtbqSVJut8vhB1tYdBT1V1bioHaJY9m3cT3kYd3IIB85ixEePhGGg09yZvia7NnbLw0obusTLKBYEriZND/AAMLUh9rcYTGo9gS0IA8iHfX4im/s8w2EjjcYWVnYiMygm+Vsp4eEDrwvTowNhTA4ispFYfPeTabvoqsA83jFjeeVra3upZjlPmKj8TuepU/PyW/zBDKPf3sZ099MdL2/uMMez5yOJXL7mIDW/hLH3Vd1UKSR2kFLE4Eg8d2chhcJh5PPK8DHzDRMU/kpY2p2eFLnLND5kDER/niAdR6pUJgMViIMN8oixDxjve7CBjqQmZja+UgaDUc6ufdLab4jBQzSAB3XW2lyGIvble16xItd3GMGbHNlPOciUq2xcTB87Ecyr+9gfNl+8V8SejAUy7t9qc8dxibTIFJB0D30AF+DceeunGnnb/yETIs7LDM4JSRSY3001kW3XgxsdaX9v7hZgWy98D+8iCpMBxuyC0U/uyN5mudF6zmsw6y2D8QRu2DvRBi1zQyXPNDoy+q/wBxcVLA1Q+O2JNh8kkLMwj/AHkd1KOST84p8UJy5faFtONOW7HaYQRDjrKTwlBFunzgHDh7Q08hV69Tzts4P6ST6fynIlj0V5SQEXBuDwI5ivVbZlhRRRRCFFFFEIUUUUQhRRRRCFFFYJohMO9hc8OtVVvx2id4zYfDNlj4PLc3brkI+j58/wBfO/8Av4ZXOHgPzSn5xx+8I+gPsX0PX046d0903dgWUd8SHJYXXDqR4WdeDSnUrHwGhbkK8+242Hp1/ebK6gg3v9pw7E3NaVwzxli1ikIOUhSPC07/ALpLDh7Tchzqz9kbsJFlaS0kiezYZUi8oo+C/eN2PM1Gbz7UGy8IDDEXd2sZG18ZF88rcWY8h7tALVDdnu32InxGKxi5bgFH4hjwa/IcVAX4WrtYSpgnmDl7F3eJz9qO28XFKIg+SF1uuS4LW0YO3HQ8hbQimLs+MMOHSJcT3ryXfKSAVNhnUAXtY6m58+ddm+27wxuEKrbOvjjbjrzGl9CP7VX/AGZyQHGhZAc6g9ySSBn1z3X6zA8+lta4cpfz57QGHp48SZ7X8GAkUgjF3JVnt4rKCVQHkDdvW1SPZqJ3jaeSfvI3GRVJYlTGxA46Lpf1uPSpvfTY5xODdFXM65XQcLuhvYE8Li499JmwOzzFjuy8ggCSBwM7ObggjwKQl9LE3N/KmZGW7cBmcVlaraTiZ7ZYfFhn6iRfwKH+9SnZxi8EqokRtiZIwZR4+KcePhHG9hU3vVsfCYlUGKkCBCSPnFTiLG9+VRGyotkYSQPFPEHAIDGYtodDztRsK3F+MfWc3hqtvOY8VXna5tYxrh41OpdnI6qq5bG3I5yKaV30wR//AC4fziorb27uD2k6v8p8arlUxyIdLk+zr1qtx3oQh5k6vkcFhxKs21gVh7h8ptLGJTEScq5mNkBGvsgeeo41e2AVIsOllEaIg8PJFC3tfypEh7I7SoXxOeNWBylLMQCPDmudDa39qke1Ta7Q4Pu0DfPHKzAGyoOIJ4AtoPS9QqU0hnYS9rC0qqmV5tTaI2htEvJII4ma2ZiBkhS50v8ASIBNuppk7JtqTHESQhmaAIWAb6BzALbpfXTh+FKOMwKRYOIuPnp27wcfBAt1XT7ZufRRVv7h7FTD4ONhEI5JVVpOJJNtL3JtoeHK5qOnVmsyfzP3lb2Va8D8h9vMkdp7CSY5tUkH01tcj6rg6SIeat8KrDebclgxyoElPBVNo5uJ+ZJ1V9LmJj90nhUh2hb6NLKMJhWNgwDupsWkB0RSOQNrnr6azO6e2XxglweNhLtELO5WwNjYBuYfmGFr8eVzew12ts/uZBA9a74n7l79SYNu6nzNBexB9qInpfl1X8PO5MLilkQOjBlYAhgbgg8xVZb57nNca3Ym0cp07w2sIpzwEvJZODcDY2Jhdyd9HwMvczX7ksQym94mvYsB+q/34pXa1LbH7R3rFo3p3l20VqgmVlDKQykAgjUEEaEGttelMMKKKKIQoooohCiiiiEL1X/aVvcUBwsB8bKTKwNsiWvlvyJ/S3WmnejbowmGeU2JAsq/Wc8B/c+QNUpsjCnFTvLPdkF3lIPiYsbKi/bdiFA/sKxaq0j5F7matPWD87dhJfc3d1pGSQgGSQkxhhcIqmzYhxwygmyr9JvJascbcwWAAgecK3Fr5mZmbUvIVBsx462/C1bdlbLaDDyPlHfulyBwUqh7uJfsJoo66nnVP4MQ4hpBNI0UrEZJHPhLkHOJBbwgt9K+mg61P/jqAO594/8A9mJPYS8cVhosVAUbLJHIvI3BB4EEfiCKpLb+7L4LFCJvGjHMpvYPGp1ueAIF79OPOpHYu8+I2XL3MiHu1ALxkjUk6vE3A35W0IHvqyNp7Ph2pggVNw4zRvbVG1HD8QR60Nt1A44YQXNB59Jndu5joZcLG0GkeUALzW2hU+Y4UvS9n8CYtsY8pjQNnCghArcSS3IXubC3GvMTYbYmFszmSV9bX1dh0XUIg6/qaXBgcXtOQNiSypxSBNLKeDNfSNSPpNdj9FTVXcEBSMt+0mqkEkHC/vGbb2/jo/dYXDNNIRcE6C3VVHie3Phal9oto4wnvMSVB0CQC+moOYoQi+jvf8Kc9lbnRRLlKrl0+bUWS4H0vpSnzcn0FTyRAAAAADgBoB6Cm6TP6z9ovUVfSJW+F7KQdXBbzklsfyRqf66lIuzCAcVi/JK3xab+1O1Bpxp6x4im5z5iY3ZrAeCxfkkHxWYVHY3ssQjwra3ApKQfyyKwP5hwpg2ptj5Hiog5+YxJK6/u5tLEfZa+o5EX5mmQUvRrbIx2nerYOcyqDsjH4P8AY4p1A4JMLL6ZiXh/FlqQwvaSyERbSwxXMPbVbqw65DcMPNSfSrHIqF2lurFKpCqFvqVyho2PVo+F/tLlbzpTSy+gxharesSEn3PwePljxUUuZQUuqkFGVALJl4x6AC3wrX2k74HDRiCIkSyrq31E4Eg/WOoHTj0qAxm7OJwEveYNmjY/ur5lk52Rj7f/AE2s3Qtxqe2dtjC7YhMGITJMv0eBDDi0ZOunNT7xU92QVA2sf1j45DHlR+kT92NyMWyw4uEoDnGUNxC8O8IOhF76cdKuaOO3G2Y2uQLXIFKOx8DHsbDOcRiCys5KjW3kET6xGp5e4XpR2xv5isfJ3GEVo1a4CqfG455m4KPTTqaEK6dcHufE6wa9uOw8ywdobxYN5fkcjq7SXUrxAP1WYaK3TnfppSFvtuqwY2u0iqSrc54lGobrNGOP1l14g0rJgWaRcNB85IzeJlHFxyVuPdra+bS5ueABq622I8mDSKaTNMgUiYDVZV9lx1twPUXvxpQTqAQROkCgggxB7MN8e7cYSZvAx+aY/RY/Q+63Lz9ati9UJvXsgxSd4FyXYq6DhFONWC/YYWdD0PlVp9n+8/yzDDOfnYrK/n9V/ePiDTaW0g9JvtOaisEdRfMaaKKK3zHCiiiiEKwTWajd4dqjDYWWY/QUkDq3BR7yRXGOBkzoGTgSrO1DeDvsSYVJyQ6Cx0MhPjJHO2ij0amXcTdgx5A62EVpH+1iXGg9IkNvvO3SkPd+DvMR3jKWEIMrX17yViMi+eaQqPS9Pe+uIfA7MjiRiHla0kg4lmBeVr9WN/dXl1nJa1pvsGAKljzDi0ckI6sRxCsDb1A4Um76dnK4gmbD2jm4kcFkPX7L+fPn1pT3e3LaTERSYfEqyBlMhQmOSMAXYFL3F+Fx1pkxnaksWOeJowYFYJnF8wI0ZrHQre+mhsL61c2LYv4oxIhGRvwzmKU+AnsmCJWYkgJeOUPh2uMw1W4jPA8V51YC4tNlbPjjZo+9ynKpfKGkOrHMfognU/70x7Q2ikMLSu1kRcxPl5dSdAPWq02JFLtHFfKZQNW+ZUi4RU0LnqqX0HBnboGrmzpHC8k/oJ3cbBluAP1M69gbqS4mZsRi3DTZhoRmEYIuLD2S9rZUOiggkE2FWJgsCkS5UFhxJOpYnizMdWY9TWcHhFjQIosB7ySdSSTxJNyTzJrfWquoIJndyxhRRRVYkjNqbUGHZGf9m7BC31Hb2Cfsk6eRt1NpIUr9pG0FiwDghWZyqorC92zA8OoAJ9bVt2xvIMDg43m8UuRQEvq0gUX9ADxNSNgUnPYSmwkDHmQXbDOPk0MY/aNLdQONgjA/Flptx2PbDwLKwuqBe96hbAMw6leJHMA0qbo4afHSjGYuOMKP2QyamxJBGYmyi+hGpPxat5cWseDnZiB824F7asykKNepIFSTndZ7/wDkduMJ7SRhlDKGUgggEEcCDwIrZUBuNn/4fh+8sDk0sAPDc5NB9m1T9aEOQDIkYOJqxGGWRSrqGU6EEXBqv97tzyrCaFisgIyS3sc1xZZW+tyWQ+jcjVi14liDKVYAgggg6gg8QRSWVhxgxkcociJOwdtx7Uw8mExS5Z1FnW2UkjTOgPssp4jkfI0pb1bOTCSrhsJC4lZQvetmLSh9LR20F7lSQOGg50wb17Ilgcy4YhJVs+a3imiW3gLHmmlx9JbE3KmmjZO0o8XCmJEYaWMOLWGZJALOik8L2FuFwRWUpv8Akb1Dz9JoD7PmXt7fWcW4u5a4KLM4BnceJvqj6inp1PM+6u/b2+GGwgPeyDPyjXxOfcOHqbCq73h7Q8VMxjhBgFjdV1ktr7TctASbWsOdKiMGN5LuqkXAK3PD9417XJ8+J6Uh1K1jZWJQadnO5zLP3lw0WLw6YlNIsQqpIfqEn5mU+cbnI32WbpSHuhth8Bjx3nhXMYpQeQvYn+E2N/XrTluLvBhsQj4FYDEhR7AuXzg6PqeDWN7etKW+myGRxI3ibWKUj/FisA583jKP+NJbyBasargmppeINeqXNwdqmfARFr5k+ba4tcppf8LUx16aNuAM89htJEKKKKachVd9sO08sMUI/eOWYD6qcPi3wqxKpbtWx2faGXiIo0W3mwLn+oVl1bbaz9Zo0y7rBJjs+wWd4zb22MraD9nABFEo8u8Lkfcp/wBu7BixcJimBK6EEGxVhwIPXU1CbibPyCT7AigH/wCuMNJ//SWT8KbKalB08GLa5L5EqDbXZnisM3e4VzLYkjKcsi+gv4j6H3Vy4eDGbRmhiljN4yC8zx5GUDiGawuBawB1Jq6bV4mkCqWbQAEk9ABc1M6RfBwPaU+JbHI5lddouPM00Oz42yjR5DyVQCRfyVQzn3U37sbLEUIIXLmC2U8UjUfNofMAkn7TNSFudCcZipcQ+pmkI9Ils7j00ij9GNWsK7QNxNh+0W35QEmaKKK1zPCuPa20lw8Lyv7KC9hxJ5AeZNhXZSt2kxltnuByaMkDiVDj/wBqRyQpIjKMsAZE7r7Jmxs4x2NIKqW7iLiq2NswHQW0PEkX5Co/eDDDG7bSCS5jjC6cBlAzvfrfQcqftk4RBBEFGmRLemUW4Uo43D/J9uRuw+bxKZQTykAy2vy1CfmrM9YCDPkjMuj5YkexxHlmVEvoqqPQBQP0AFV9sxZdr4kyyFkwcLWSMad4w69dDcnlew5mm/eXCXweICDxd09uPHKajuz5gMBBbgykn7+dr1RxucL47xEO1S3mMyLYAAWA5eVe6KK0SMKKKKITi2rge9jIFsw1Un6w6/ZOqkdCarndbG/ItpGG2WHFAZQfoPqAD5qweM9bA1aRFVr2mbLKgyJoUImUjkGKpLb0YQv/ABNWXUDGHHcS9Jydh8zk7Q9mzDEpBh4gExN2+bFmkkv4w7dBcG3sjjypn3T7PYcNGDMiTSm1yyhgv2UBGluvE1O7B2gMRhoprC7oD6NwYfiCKkq6lC7t/fMGtbbs7TTDg0T2EVfuqB+gpG7QNjhi/ACWMPfpLhtSffEz+uUU/wBQW90Y7lZDwiljY/cY93J/I7U9qgoRErYhgYn9lO2jnkw7u1rXiQgWVVPi16m40tyJqzaofdWRsNtWJWPszGI+hJj/ANqvio6R8pg+JbVLh8jzCiiitkywqiduL3+2XU65sSE9wcIf0q9TVFYHxbYLdJ5XP8LO39qwaznaPrNml43H6S3N0hfCq/OV5ZP/ADJWYfAge6pmo3dlMuCw46Qxfj3YvUTvPv3h8PFIEmVphdVRfEQ/DxDgLcbEjhWrcEUEzNtLNgRopf3+xvdbOnYGxK5B/GQv6E1r3Z33w+JjjBlRZmABjJsc/A5QeN+ItfjUd2uy22db60qD8Azf2pbLAaiwPiMiEWAH3h2abPyQKbcI1/NKTI38vdD3U7VCbpwZYSB9a3uSNIx/RU3TVDCARbDliYVi9ZryarEmb1xvhFlRlkGYOCpB6EWNUhj97cassgGKmAV3Fsx0sxAHwrS2+GMvYYqUfxmsB1qdsTYNI/vLg2IHwqfJpLsqaQy8nj5I3SReHmACOYGdt7KXExlHJBvdWHFHHBhVPLvhjDo2Klt5sa9He3Ff8zL+alXVoRjE6dM4Ocy49h4+T9liBaQD2h7MgH0lP6qdR6Vz7M2ccHI8Vr4aRi6EfuXb2kboh4huWoPKqnj3rxWpOJmsOjczwF+V9fjWt988bb/xUoufrH+/L/5rXDq0GODxOjSufMvrDHiOhrdevn+Te/GC1sVKP4zXuDezGkMTi5gFBJ8Z4/RX1J/v0p/jlzjEX4RsZzL9rNc2z2JiQtqSi39covXTW4HMxwqA3wwAliA6loz6SoUH8/dn3VP1HbwD/u7n6uVvyMG/00rjKkRlODFrslxmbAlCdYpGHuYBv1LU7VX3ZgMk+0IxwWYW/NKP9Ipw2pvBh8P+2mSM2vZmFyPJeJqVDDpjMpcPxDiSFcO3cL3mFmT60bj3lDb40sbr9pMM5kE7pCQ57vMbBoz7Op0zDn6inNJAyggggi4INwQeh5iqK62LwYjKUPMoPeGfLju9HFjDN+dEc/Emr+U1Qm8OGBkiu1v+7xjlqUzJz0Hsan9TYVemBa8SHqq/0ismk9TzTqfSs6KKKK3zHMGqZfEw/wDGH7iOwLyC7E+33bB8q34Fr8b+6rmNUaPm9tEHgMUw5cGlI/vWLVnG385q0wzu/KXJsJ82FgPWKM9OKDkKQO0fdZp8ZEMNCTJIpMjAeGwICsx4A8fWwp33SkvgcP8AZjVfeng/01LEVZ6xagBklc1vkStezLdswzzfKIGWZAmQsNMrZgxQ8DwGoPOpXtYiBwK3bKO+TWxP0HGgHP8AD1p1ApT7UMPm2c508Dxtry8YF/5qRqhXSVEdbC9oYyZ3ft3bAcpJP6r/AN6lKXtzJi0NyD4hG4JFr5oUDacvEraUw1es5USLDBhWDWaKeLPnve/Cd3j8Qv8Ams3uc5h8GqLca6f/AF76fO13ZOTEpOOEq2P3001/hI/CkG+nwrwLk2uRPaqbcgMyFHOtyQCwY3y3tf4m3U2/t1rCQ2KmQFVIubAXK34qDxvy/GjFYsyEaZVUWVeSqPPmeZPM3pQAIxJM3YvFhzYDKg9lAdB5n6zHmx+ArkkU3118/KvN6L++uHmdHE9Of/n4Vv4xKFXXMQ3Mux9kAcbAfFvStIhJF+GvA9OvpTh2cbIE2LiIsVhzSOdfa4RixGmuv49BXUQs2Pecdgq5nfh+2CZDaTDR2HIM6kD33/Sn7djeyHHRlorhltmRuK34cNCD1FQPavhYfkWdwvehlEbaZiSfEL8SMt6guxzAP3s030AgT1YsG+AH81ekj2JaKycieeyo1W8DBlrVH7fP/dpvuMPxFqkBUZvA4ENifaeMe7OGb+VWra3YzIO8U+znXGbSP+aP65q7e07ZSyYTMIy8ysqx5QS3iYAjQai1zbyB5VxdkyFkxUx/eTeutix1/jp+NZ6k304PnMvY223I8SlN39zpVxuHXGYZhE5PmpIQlQxBNtQLqbVdSLYaVm1a8TMERmPBVJ/AXp6qRUCBEttNpyZQ29/7SLgfmQfcZZCPgavXZ/7GP7i/0iqO3iykhSbtHDhgoJsdYwWsLak5wSLir2gjyqB0AH4Cs+l9bS+o9KzZeisWorbmY5mqM3+i7nakrC4OdJB71U/qG/Crzqp+2LZ1p4ZuTqUPqjXHwf4Vl1gzXn2mrSnD4949bpYgGOVRwSaQj7ktpk+EoqdFIXZztAEJc6yQhSBw7zDNkOvUxvEfdT7VqW3IDIWDDETNcG3sAJ8NLERfOjC3DW2mvLW1R+299cNhbh5Azj92hBa/Q8h7zUBsjtZilnEckRiVjZZM2YXPDMLCwPXX+9ce6sfKTGWtyNwEOz7bAfILBdGiKgliCCZI85PFj8/8OFP1VTjMMcFtZ0XwpibPEToBKGzJ6DPdD9lzVnYHFiWNXXgwvY8QeYPmDcH0pdO3BU9xO3LzuHmdFFFFaZGQm9274xmFeLTN7SE8nHD3HUHyNUdjMEMOQshvMG8SCxVAPoub6sTxA4Dz0H0WaQe0HcD5RefDqO9Htpw7wdR9v9ax6mncNwHM1ae3adpPEqjE4ppHLOcxJ8gBbQAAaAAAADlYCvCuVZSCLj0/Hz1/SiSLKSDxBIIII1HW+oPlXnIRpbWvI3cz1NvHE8Fida9Hj7v70CtkjAnhYcBbXTkL86N0Ns8MxNr8h8KsHdfenC7Nwmh77ES+JlTQLp4ULnTQcbX1Jr1un2YmaIvii8QYjKosGKjm1wct+nH0p42RuLg8OQUhDMODP4z7s2g9wrbRRYDuHEx3XVkbe8Q4Ng43a8wlxN4YB7OlrKeUanUk/WPx4VaOy9lx4eJYolyoo0H6knmTxvXSBXqvQrqCc9zML2F+PEKTe0Tavdwtr7MbH+OW8Uf8pmb+Gm+RwoJJsALknkBxNVVvLM2PxkGFUn5x+8cfUjI8APS0d3t9aQ0uobC4HcxqVy3McezjZ3c7OiBFi95D/GdP5QtM9Qp3jw8WJTB5srlAVHLoqX5MQLgVM1SvAXaPER8k5PmZqH3rlIwcoHtOvdr96UiMfF6mKV99MdkEfIR55yeXzS/Ng+sjJb0osOFJnEGWErCa2I2rkUeFsQFH3VcKPcFWr3qk+zHAGXaKudRGruT1JGUH8W+FXZWXRD5S3uZp1R+YL7CFFFFbpkhSn2l7J7/AOQLtCRIPQaN/KSfdTZXiWMMCCLgggjqDxpHXepWMrbSDKT3G2uYywBPzbLMAPpKgyTr53jOb1Sn3tI2lKmEjED5RNIqM4PBGVjxGoB6jlVa7TibZ+PIC/spMy8bNEw0FuhU2Pvqy9hpFi8I2FckooVo2B8XcPrCwP1ksYz5ob8a86gkq1fmbrgAws8RF3b3QhlljTEYtM0gJWKI5mItm8T+yhtrbjXNt2DPifkeHwyx93IVGQMzs1rZmkPiI58AOBpz2N2VCGZZDiCRG4ZQqhSbW0ZrnTQcBTfj8RBhleeTJHf2nsAWsNB1Y2Ggpl0+V+bj+IrX/ADccyE3z3bfEYEZfFPEgINrltBnUHqbXB43A61xbiby94tnOrNlfos/1umWW1/v3H0hXNhu1kPIT8nKwKdZC3i8rKBYseSg39wJrk3m2X3DrjsKM+HlBMqA2Uh7EnqoNgbjVXAOnKhdc70+/8yYU42P9v4lmis0vbrbxLiI1GYtocrkasBxVwNFlW+o4H2hodGAGtisGGRMxBBwZV3advHiocUsccjwxZAVK6Z2N73by0FuXvpM/7Z4z/m5v/MNfQM2HVxZlDDzAP61q/wCGRf4Uf5F/2rJZpnZiQ01JeqrgrPnbaGPeR80rs78yx18rk6mtERXmwGnO/XhpX0idnRf4SflX/asHZsX+En5V/wBqj8Ce+6VGsA/xnzwIxEA5OrC8fEcGtnPlo1upH482HxbRuGRsrLwIOoPkeRr6RbZ8Z4xobC2qrwHAcKx/wyL/AAo/yL/tR8CfDQ+M9xKGG9+M5YuU2B17wjgOPH/7rq2Pvlje/jCTyyksoyM2YNc6i2uludXf/wAMi/wo/wAi/wC1eosFGpusaKeoUA/iBVBpXBzvkzqUI9M31gms1Fbb22sCnxKGylrt7KLwzv5X0A4sdB5biQBkzIBmcW9m8a4aJiyhlykMDwZmFkjA5k3ueig9RS7uLgjBBPtHFHxyBmv9i9yR942t5Adajdj7NO1cSrsG+SQsSc/GVydc1uLtYFraKuVRwp+2fvFhZpHgjlQtH4SmmoA1yjgwHDSsanqNvPbxNBGxdo7+ZTm39tR4wmcoYZ9L2JKSW4Ec1kAsOh8qnNl9rOIijQSxpNbw5ixVjbrxBNjxtramzePsyw+I8URMEnLLqnvTl/Daq8x+72M2cxLRh0P0soljbXgVYG1/MA9Kyst1Tbv2mpWqsXb+8s7dLfT5cWAw7x5VBLEgqbkgAcDyPLlSpv7tHve8TMFMrFY7kaxYbVgTfTPJe3XIKZ1T5JgVEcccOInygBAVUSsurWJNgigsddApqsMdi3xGMUQHQNHHDm8RYIbKT1ubu19Ndatc5CBTyTI0oC5YdhH3sl2PkgknOrSsAD9hOnlcn8Kfq5NmYFYYkjQAKgsLaDz+NzXXW2pNihZlsbexaFFFFUiQotRRRCIPatu13sIxKDxwghrc4zz/AISb+hNK+5O3WQqoBLw5yq/4kRsZoQPrCwkUdQw51ccsYYEEXBBBB4EHiDVG73bvSbPxYMZYIzZ4WF9CDfL95Tb1Fq87Uoa26q/ebaGDr0z9pdL7RXuDMpzJkLgj6Shc2nrVLYvGYnakrSOwSNNSzG0cC+fmQbc2a34Pm522AYVLhVgnJ8JItHOzFWjAv+zkN2UcjmHSoLbPZVOHK4WRTCzZsjuwynlcWIYjUX42tXbt1qgryJynbWSD3i9tHaiuowuBiPdk+IkFnla41Cm+RSQDlXoL9KtbdLZLYfZ6RYi1wrFw1iFDEkqeRAB15ca07o7kRYJc3tzEWaQjh1CD6I+J+FKHaTvsZGOEwzHKDaRl+k1/2a25A8ep09eKOiOo/f2nWPWOxO3vO3b+x32eneYKMNhnbNMoJLWvdbMNVRRqpXUHUk1Nbt77JKl2YsBxY2zR/wDWUcv8xfCeeWoXcIY/DzLhZomMLJnux0jXorC99SBk5G/rXbt/s8VpDNgJBBOpuVU2W5HK2sZP4HpTqWA3IPt/EVgudrH7/wAx5jkBAIIIOoI1BHka91U2G3sxGCfJi4nhb6yKCj+ZiuEN/rRsp6g057J31jlAtZ/OI5j74mtIPQK3rVkvVuDwZFqmWM1FcMG2oXNhIub6pOVvytY/CuwNfhrVwQZLE9UVgmuTEbYhT2pUB6ZgT7lGpoyITsrF6gdp73RxLewUdZT3QPoGBkb3IaSdpb9SYhu6w6PiWP0QpWP1KA55B98heq1F71WVWpmjttneiOOF3WRQFIGcgstydQgH7Vh0BsDxIpGwOzptqy38ceDVrlmsXmcaXPJm5fVQaAVL7G7PZJSsu0ZS5vcQqQFWwsqkrwAF/CthXH2ib1S4c/JIE7hMg8Y0zqdMsVtFA4E8dOXPPYSRus4Ht7y1YAO1OT7xu23sdxgHgwRETBbKBppzUHkW18XU++qQweAYzd3m7qVTZQ3h8YPs5tMrdCdL8xxq39ydqRR4bDwvi1lkkBKDmAPodfDYjXoQOFcvaFuL8pUzwL8+o1UfvVHL745Hnw6Vy6rqKHXx4jU2dMlW/wByB2F2lzYdzDjUdwpykkfOpb6w4P8Ar61ZWA2lFPH3kTq6G+o6jiD0I6VUe6G7qYx5IpomBIzCRWOaIqbeMNe+c9bnQ2sBTpvBjocLhmwyArDEgEhQgGx9mIHj3knM8lJPSih3C5Y8frFuRS2FHMXd/N5c2ZlPtho4fKC9pZvWQjIv2VY8629lO7wdvlbA2S6R3tYsdGYeg0v5npSps/CS7SxoUWBbiQPDHEtuHQKLAD061emAwKQxrHGMqoAAPIf3paFNtnUPYR7SKk2DuZ02ooor0phhRRRRCFFFFEIVG7f2DHi4TFKLjQgjQqw4EHl09Kkqwa4QCMGdBI5EobaM02DxjrJEqrbKYhfu3h5AX1seObiG143qzd096lkVEZ8ytpFIeJI/dS9JlHucajnUhvXunHjosr+F19iQDVT/AHU8xVNET7PneKVNDYPG18si30YEfirjUH3ivNO7Ttn/ABM3Dbev/aWl2k7fmw2FtCjXkJVpRwjHryY8AfXnakvdvs1lxGG78yd0zWMQI4jmzW1F+RHrzpr2BvhHJFlmPeQkBS7gFo7/AEcSvC3ISjwnnY06xkWFrWtpbhblar9Nbm3E5HtI9Rql2gYMjsTjFweELyuziJNWY+JyBYfxE2HvqoNitj8ViJsThmPeg5msbXDHRAD4WsBYKeQqe7WN4S8iYWPVVOZ7X8T/AEU87Xv6kdKmdzdw5sLKkpnsrIO8iUEfOWsFPEMBfjxuKlZm2wIvYSiYrr3HuZNNjsmzxLtJE9kGRclxdjYDKb+LUXtzvS1/2S2ZjP8Aws/dPe+VW1B/6cniHoLCtna5j/moYAQM7Z2vf2U4cOVzf3Vxdn26+FlMWIE+eeMl5IxawJLZNCARbTUXFwaZzus6eAfz7zijam/OJ3puPjoVYRY7vNAEEl7DXxEhs44aD1PSuNt3NqLayYV9OIWNdfcq10dpu8k2GngWCVo/AzG2oN2AFwdDaxqZ3O+XmR2xbXiZFMY8F7m2pyDQ25UBUL7BnicJbZvOOZAHd/abcYsKvuRr+8g/pXUNztoSaHExwrz7osD+EaoKsG1VP2qbQnixWUTyiN41IRWKqDchuBF+AOvWmtRa13HJ+85WzWNtGB9owYLsqw4IaeR52F7m+QMSb+KxLH8a3be3jg2Xlijw4TMuYFVspAYAjTVmAudSOWutJOwu9wm04Ujd5FkMVzr445VBuV14Ak+WWrA7Qt3/AJVg2yreSK7p10HiAt1HxApUOayaxgiMww4DnIMT5N98Xh5MPNNMJIZ1LmNVQBUzkWFtc1up0OmutPG9O7cePw1rgNbNG9uBI5/ZOlx/tVPYbCNOuRHLdxD3iR29omzTBdOVybEG9qs7s33mfEwlJjd01U3W7x8LlR0Ol7DiKSizeSj9j/TGuTaAy9x/RK63fZcJjx8riYiIkHS2Rhaz2+kBofO9+lWrupvpHjjKERk7s6X5oeBuNA3Hw9Lca1717jRY50dmKMpsxX6SdLcL9D+ulce0dvQYSExYXJGiaNLa6o3NUH76byGg4sRwqlaNSTk/LEsdbQMDmdu3Nrx4bvFhCJI3jlewyxg6d5Jb2mNrKvFj5XNVNtPaD42ZYoVYqWOROLO7e1I9tC7cSeAGnAVvxWKfGTLCuZELFgpu8kj21d7e3IbW1sqjQWAvVo7m7lx4NFYqDOVs7Xva5uQvTkD1tUju1DYHCyg20DJ5M3bl7prgYMujSvYyP1P1R9kfHjTDQBWa9FVCjAmFmLHJhRRRTTkKKKKIQoooohCiiiiEwah95N14sbFkkFmHsOPaQ+XUdRzqZopWUMMGdBIORKE2psTE7MnubjiEkX2XB5G/HTih/SmTdrfgJZFKRtfWJywib/pOdcOTf2W8F/q1aGMwSSoUkQOraFWFwarPerspYEyYPUcTEbAjyQ8D6HX1rz2oeo5r5E2ralvFnB940wx4LFYhHeIR4mMhgrjI5twOnhlXmGBYedNFULs/ak2G8EwusbXEEyE2Ya3UmxjN7ar5+9p2R2j6/tcv+XiLsv8ABiEGdR99T609epXzwYlmnbxyJA797RWfab52IjQrHprZVNmNvvFjVobo4DBqjS4IeCUi5u3Fb6WbUcTpXBPtTC4lAcVhbr/iBROnumhuV9+Wprd84ZYVjwroyLewVw9rkk31JvcnjTVJhy2Qc/7i2PlAuCMf6lX9rEufaAUfRijUerMx/wBQqxdzdkYjDxFMRJ3h8OU52YBQLWAYDKPKl3ers5mxWKknSdFzZbKQwtlVR7Qv0J4UybnbJxGHhZcTMZXL3BLFrLlFgCwBGt65VWwtLEd41jqagAZPGq87XcDdMPJc+GQof4hcHXTip49asOoreXY5xWHaJWCMbFWIzZSDqQOtri/K9aLk3oVEhU21wZSmPjyRQYhJHMshlzsGtaRH4iwBAIZT+PXS7t3NoGfCQyt7TxqT963i+N6TY+zLCwqDi8USB1ZIl89Trb30wpvHBDEEw8byJGMoyLljUDrNIVT+Y1moQ1kluJe5xYAFiritysWm0i+GyrCGV1LGyWsAYyouW4EWtwPnU3s/dvB7OlMoLtKxbIguzZWPsJGupAFhc/iKidq9oLEG0gAHFcNaQ+j4mQCNf4FY9DSni955sQZAp7lWIusV2eVmNrFycz8zYaDpUy9VZ+XkxwljjngRr3i35UkpKxVdfmImu504TyqbIPsISerCk+IYjaEyLDH7KqAFGVI7HUjlGt78NTYcTU9u32XySssk6mGIWORrGR+txwQfHy51auGwSRiyIqDooC/pTLVZdy/AgbEq4TkyD3U3LiwYLe3Mw8Uh+IXoPiedMQFZoreqhRgTEzFjkwoooppyFFFFEIUUUUQhRRRRCFFFFEIUUUUQhRRRRCR+1dgwYlcs8auORPEejDUUh7Y7HwbnDTW6JJqPc41/EGrMoqL0o/qEolrp6TKNfdPHYRgRBILEkyQte40sLrewuOY51yvvDiAxE/dSFbfto0Zr3+sQH+NX5WjE4KOTSRFcfaUN+tZjpMelpo+Kz6llQ7N3rkdS2QxpH7RjxM0dlvyRmbMdeAB5V6HaY9yb4lfISwsP5oL/ABqyZdzMGwIOFiF+OVQt7fdtXIezrAf8sv5n/wDVR0Lh2aHVqPdYhN2lOeDYonp3kAv+EBNck+/LshbJIwuB85iZdTYn2Y8gP/uOtWQOzrAf8sPzP/6q3w7jYJeGFj/iGb+omudC492nerSOyynW3pk0MSwxueaRAsOnzkmZyT6114bd7HY0MzxzSHTK0rFQLnW3eDxe4j31dmG2dHHbu40S2nhUDTpoK6a6NGT6mnDqgPSsq3ZXZFIwX5VOFUfQj1t18TaA6cgaetibqYbCD5mIBubnxMfVjr7hUxRWiuhE7CQe537mYFZooq8lCiiiiEKKKKIQoooohCiiiiEKKKKIQoooohCiiiiEKKKKIQoooohCsUUUQmaxRRXIQFBrNFEJis0UV2EKKKKIQoooohCiiiiEKKKKIQoooohCiiiiE//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6" descr="data:image/jpeg;base64,/9j/4AAQSkZJRgABAQAAAQABAAD/2wCEAAkGBhQSEBUUEhIWFBUVGBcaGRcXGBgYHRcVFxUZGhgYGBcZHSYeGBojIBcYHy8gJCcpLCwsHSAxNTAqNSYrLSoBCQoKDgwOGg8PGi8kHiQsLCwuNSwsLCwqLCwsLCwsLCosLCwsLCwsLCwuLCksLCwsLCwsLCwsLCwsLCwsLCksLP/AABEIAOEA4QMBIgACEQEDEQH/xAAcAAACAgMBAQAAAAAAAAAAAAAABgUHAQMEAgj/xABJEAACAQIDBQUDCQYEAwgDAAABAgMAEQQSIQUGMUFRBxMiYXEygaEUI0JSYnKRkrEzQ4KissFTY8LRFVRzFiQ0k9Lh8PFEg6P/xAAZAQADAQEBAAAAAAAAAAAAAAAAAgMEAQX/xAAwEQACAgEDAwIEBgIDAQAAAAABAgADEQQSIRMxQTJRFCJhgSNxobHR8EKRNGLBM//aAAwDAQACEQMRAD8AvGiiiiEKKKKIQoooohCiiiiEKKK0YnGJGuaR1RRzYhR+JrhOITfRShtHtQwcZsjtMf8ALXT8zWFL2M7YXN+4wwsPpOxPwAH61BtTWvcyy0WN4loUVS+I7WMadR3SA8LJf+pj1rQe0raB4SD3RIf9NS+Nr+sp8I/0l30VSzdoe0MgYSHSwa8UftG9iPBwPTjoaynanjktmaJri9imoB4XykWvxrvxlf1h8K/0l0UVVOF7ZJQfncMjfcZlP4NemDZ3axhJLCTPCftLcfmW/wClUXVVN5iNp7F8R2orkwO1IplzQypIOqsD+NuFdQNXBB7SHaZooorsIUUUUQhRRRRCFFFFEIUUUUQhRRRRCFFFFEIUUVgmiEzXBtXbUWHXNNIEB4Dmx6KvEmlPfDtKSAGPDZZZbkFuKoR/UdfT9KrmPD4jGu8kshtweaU2Veig9eiKL+VY7dUFO1OTNVenJG5uBGveHtZlbMuEQIoNu9azMfuj2R770pnB4vGfOyFmX/FmYIg9Hcge4U67vbhXCkJYDhLOnH7UeGvpy8UpP3ac9n7twKQ5vO44SSEORbko9lLdFAqApst5cyvVSvhBKx2RuIX4GWW+hMKhEtcH9tNa40HsqeFNGB7NwOMcC+bmTENfkTcpH7sprRvlv7icPiHgjREtbK1s7FSAc9r2XpYg8DrpTZukMSMMPlmsuZtbqSVJut8vhB1tYdBT1V1bioHaJY9m3cT3kYd3IIB85ixEePhGGg09yZvia7NnbLw0obusTLKBYEriZND/AAMLUh9rcYTGo9gS0IA8iHfX4im/s8w2EjjcYWVnYiMygm+Vsp4eEDrwvTowNhTA4ispFYfPeTabvoqsA83jFjeeVra3upZjlPmKj8TuepU/PyW/zBDKPf3sZ099MdL2/uMMez5yOJXL7mIDW/hLH3Vd1UKSR2kFLE4Eg8d2chhcJh5PPK8DHzDRMU/kpY2p2eFLnLND5kDER/niAdR6pUJgMViIMN8oixDxjve7CBjqQmZja+UgaDUc6ufdLab4jBQzSAB3XW2lyGIvble16xItd3GMGbHNlPOciUq2xcTB87Ecyr+9gfNl+8V8SejAUy7t9qc8dxibTIFJB0D30AF+DceeunGnnb/yETIs7LDM4JSRSY3001kW3XgxsdaX9v7hZgWy98D+8iCpMBxuyC0U/uyN5mudF6zmsw6y2D8QRu2DvRBi1zQyXPNDoy+q/wBxcVLA1Q+O2JNh8kkLMwj/AHkd1KOST84p8UJy5faFtONOW7HaYQRDjrKTwlBFunzgHDh7Q08hV69Tzts4P6ST6fynIlj0V5SQEXBuDwI5ivVbZlhRRRRCFFFFEIUUUUQhRRRRCFFFYJohMO9hc8OtVVvx2id4zYfDNlj4PLc3brkI+j58/wBfO/8Av4ZXOHgPzSn5xx+8I+gPsX0PX046d0903dgWUd8SHJYXXDqR4WdeDSnUrHwGhbkK8+242Hp1/ebK6gg3v9pw7E3NaVwzxli1ikIOUhSPC07/ALpLDh7Tchzqz9kbsJFlaS0kiezYZUi8oo+C/eN2PM1Gbz7UGy8IDDEXd2sZG18ZF88rcWY8h7tALVDdnu32InxGKxi5bgFH4hjwa/IcVAX4WrtYSpgnmDl7F3eJz9qO28XFKIg+SF1uuS4LW0YO3HQ8hbQimLs+MMOHSJcT3ryXfKSAVNhnUAXtY6m58+ddm+27wxuEKrbOvjjbjrzGl9CP7VX/AGZyQHGhZAc6g9ySSBn1z3X6zA8+lta4cpfz57QGHp48SZ7X8GAkUgjF3JVnt4rKCVQHkDdvW1SPZqJ3jaeSfvI3GRVJYlTGxA46Lpf1uPSpvfTY5xODdFXM65XQcLuhvYE8Li499JmwOzzFjuy8ggCSBwM7ObggjwKQl9LE3N/KmZGW7cBmcVlaraTiZ7ZYfFhn6iRfwKH+9SnZxi8EqokRtiZIwZR4+KcePhHG9hU3vVsfCYlUGKkCBCSPnFTiLG9+VRGyotkYSQPFPEHAIDGYtodDztRsK3F+MfWc3hqtvOY8VXna5tYxrh41OpdnI6qq5bG3I5yKaV30wR//AC4fziorb27uD2k6v8p8arlUxyIdLk+zr1qtx3oQh5k6vkcFhxKs21gVh7h8ptLGJTEScq5mNkBGvsgeeo41e2AVIsOllEaIg8PJFC3tfypEh7I7SoXxOeNWBylLMQCPDmudDa39qke1Ta7Q4Pu0DfPHKzAGyoOIJ4AtoPS9QqU0hnYS9rC0qqmV5tTaI2htEvJII4ma2ZiBkhS50v8ASIBNuppk7JtqTHESQhmaAIWAb6BzALbpfXTh+FKOMwKRYOIuPnp27wcfBAt1XT7ZufRRVv7h7FTD4ONhEI5JVVpOJJNtL3JtoeHK5qOnVmsyfzP3lb2Va8D8h9vMkdp7CSY5tUkH01tcj6rg6SIeat8KrDebclgxyoElPBVNo5uJ+ZJ1V9LmJj90nhUh2hb6NLKMJhWNgwDupsWkB0RSOQNrnr6azO6e2XxglweNhLtELO5WwNjYBuYfmGFr8eVzew12ts/uZBA9a74n7l79SYNu6nzNBexB9qInpfl1X8PO5MLilkQOjBlYAhgbgg8xVZb57nNca3Ym0cp07w2sIpzwEvJZODcDY2Jhdyd9HwMvczX7ksQym94mvYsB+q/34pXa1LbH7R3rFo3p3l20VqgmVlDKQykAgjUEEaEGttelMMKKKKIQoooohCiiiiEL1X/aVvcUBwsB8bKTKwNsiWvlvyJ/S3WmnejbowmGeU2JAsq/Wc8B/c+QNUpsjCnFTvLPdkF3lIPiYsbKi/bdiFA/sKxaq0j5F7matPWD87dhJfc3d1pGSQgGSQkxhhcIqmzYhxwygmyr9JvJascbcwWAAgecK3Fr5mZmbUvIVBsx462/C1bdlbLaDDyPlHfulyBwUqh7uJfsJoo66nnVP4MQ4hpBNI0UrEZJHPhLkHOJBbwgt9K+mg61P/jqAO594/8A9mJPYS8cVhosVAUbLJHIvI3BB4EEfiCKpLb+7L4LFCJvGjHMpvYPGp1ueAIF79OPOpHYu8+I2XL3MiHu1ALxkjUk6vE3A35W0IHvqyNp7Ph2pggVNw4zRvbVG1HD8QR60Nt1A44YQXNB59Jndu5joZcLG0GkeUALzW2hU+Y4UvS9n8CYtsY8pjQNnCghArcSS3IXubC3GvMTYbYmFszmSV9bX1dh0XUIg6/qaXBgcXtOQNiSypxSBNLKeDNfSNSPpNdj9FTVXcEBSMt+0mqkEkHC/vGbb2/jo/dYXDNNIRcE6C3VVHie3Phal9oto4wnvMSVB0CQC+moOYoQi+jvf8Kc9lbnRRLlKrl0+bUWS4H0vpSnzcn0FTyRAAAAADgBoB6Cm6TP6z9ovUVfSJW+F7KQdXBbzklsfyRqf66lIuzCAcVi/JK3xab+1O1Bpxp6x4im5z5iY3ZrAeCxfkkHxWYVHY3ssQjwra3ApKQfyyKwP5hwpg2ptj5Hiog5+YxJK6/u5tLEfZa+o5EX5mmQUvRrbIx2nerYOcyqDsjH4P8AY4p1A4JMLL6ZiXh/FlqQwvaSyERbSwxXMPbVbqw65DcMPNSfSrHIqF2lurFKpCqFvqVyho2PVo+F/tLlbzpTSy+gxharesSEn3PwePljxUUuZQUuqkFGVALJl4x6AC3wrX2k74HDRiCIkSyrq31E4Eg/WOoHTj0qAxm7OJwEveYNmjY/ur5lk52Rj7f/AE2s3Qtxqe2dtjC7YhMGITJMv0eBDDi0ZOunNT7xU92QVA2sf1j45DHlR+kT92NyMWyw4uEoDnGUNxC8O8IOhF76cdKuaOO3G2Y2uQLXIFKOx8DHsbDOcRiCys5KjW3kET6xGp5e4XpR2xv5isfJ3GEVo1a4CqfG455m4KPTTqaEK6dcHufE6wa9uOw8ywdobxYN5fkcjq7SXUrxAP1WYaK3TnfppSFvtuqwY2u0iqSrc54lGobrNGOP1l14g0rJgWaRcNB85IzeJlHFxyVuPdra+bS5ueABq622I8mDSKaTNMgUiYDVZV9lx1twPUXvxpQTqAQROkCgggxB7MN8e7cYSZvAx+aY/RY/Q+63Lz9ati9UJvXsgxSd4FyXYq6DhFONWC/YYWdD0PlVp9n+8/yzDDOfnYrK/n9V/ePiDTaW0g9JvtOaisEdRfMaaKKK3zHCiiiiEKwTWajd4dqjDYWWY/QUkDq3BR7yRXGOBkzoGTgSrO1DeDvsSYVJyQ6Cx0MhPjJHO2ij0amXcTdgx5A62EVpH+1iXGg9IkNvvO3SkPd+DvMR3jKWEIMrX17yViMi+eaQqPS9Pe+uIfA7MjiRiHla0kg4lmBeVr9WN/dXl1nJa1pvsGAKljzDi0ckI6sRxCsDb1A4Um76dnK4gmbD2jm4kcFkPX7L+fPn1pT3e3LaTERSYfEqyBlMhQmOSMAXYFL3F+Fx1pkxnaksWOeJowYFYJnF8wI0ZrHQre+mhsL61c2LYv4oxIhGRvwzmKU+AnsmCJWYkgJeOUPh2uMw1W4jPA8V51YC4tNlbPjjZo+9ynKpfKGkOrHMfognU/70x7Q2ikMLSu1kRcxPl5dSdAPWq02JFLtHFfKZQNW+ZUi4RU0LnqqX0HBnboGrmzpHC8k/oJ3cbBluAP1M69gbqS4mZsRi3DTZhoRmEYIuLD2S9rZUOiggkE2FWJgsCkS5UFhxJOpYnizMdWY9TWcHhFjQIosB7ySdSSTxJNyTzJrfWquoIJndyxhRRRVYkjNqbUGHZGf9m7BC31Hb2Cfsk6eRt1NpIUr9pG0FiwDghWZyqorC92zA8OoAJ9bVt2xvIMDg43m8UuRQEvq0gUX9ADxNSNgUnPYSmwkDHmQXbDOPk0MY/aNLdQONgjA/Flptx2PbDwLKwuqBe96hbAMw6leJHMA0qbo4afHSjGYuOMKP2QyamxJBGYmyi+hGpPxat5cWseDnZiB824F7asykKNepIFSTndZ7/wDkduMJ7SRhlDKGUgggEEcCDwIrZUBuNn/4fh+8sDk0sAPDc5NB9m1T9aEOQDIkYOJqxGGWRSrqGU6EEXBqv97tzyrCaFisgIyS3sc1xZZW+tyWQ+jcjVi14liDKVYAgggg6gg8QRSWVhxgxkcociJOwdtx7Uw8mExS5Z1FnW2UkjTOgPssp4jkfI0pb1bOTCSrhsJC4lZQvetmLSh9LR20F7lSQOGg50wb17Ilgcy4YhJVs+a3imiW3gLHmmlx9JbE3KmmjZO0o8XCmJEYaWMOLWGZJALOik8L2FuFwRWUpv8Akb1Dz9JoD7PmXt7fWcW4u5a4KLM4BnceJvqj6inp1PM+6u/b2+GGwgPeyDPyjXxOfcOHqbCq73h7Q8VMxjhBgFjdV1ktr7TctASbWsOdKiMGN5LuqkXAK3PD9417XJ8+J6Uh1K1jZWJQadnO5zLP3lw0WLw6YlNIsQqpIfqEn5mU+cbnI32WbpSHuhth8Bjx3nhXMYpQeQvYn+E2N/XrTluLvBhsQj4FYDEhR7AuXzg6PqeDWN7etKW+myGRxI3ibWKUj/FisA583jKP+NJbyBasargmppeINeqXNwdqmfARFr5k+ba4tcppf8LUx16aNuAM89htJEKKKKachVd9sO08sMUI/eOWYD6qcPi3wqxKpbtWx2faGXiIo0W3mwLn+oVl1bbaz9Zo0y7rBJjs+wWd4zb22MraD9nABFEo8u8Lkfcp/wBu7BixcJimBK6EEGxVhwIPXU1CbibPyCT7AigH/wCuMNJ//SWT8KbKalB08GLa5L5EqDbXZnisM3e4VzLYkjKcsi+gv4j6H3Vy4eDGbRmhiljN4yC8zx5GUDiGawuBawB1Jq6bV4mkCqWbQAEk9ABc1M6RfBwPaU+JbHI5lddouPM00Oz42yjR5DyVQCRfyVQzn3U37sbLEUIIXLmC2U8UjUfNofMAkn7TNSFudCcZipcQ+pmkI9Ils7j00ij9GNWsK7QNxNh+0W35QEmaKKK1zPCuPa20lw8Lyv7KC9hxJ5AeZNhXZSt2kxltnuByaMkDiVDj/wBqRyQpIjKMsAZE7r7Jmxs4x2NIKqW7iLiq2NswHQW0PEkX5Co/eDDDG7bSCS5jjC6cBlAzvfrfQcqftk4RBBEFGmRLemUW4Uo43D/J9uRuw+bxKZQTykAy2vy1CfmrM9YCDPkjMuj5YkexxHlmVEvoqqPQBQP0AFV9sxZdr4kyyFkwcLWSMad4w69dDcnlew5mm/eXCXweICDxd09uPHKajuz5gMBBbgykn7+dr1RxucL47xEO1S3mMyLYAAWA5eVe6KK0SMKKKKITi2rge9jIFsw1Un6w6/ZOqkdCarndbG/ItpGG2WHFAZQfoPqAD5qweM9bA1aRFVr2mbLKgyJoUImUjkGKpLb0YQv/ABNWXUDGHHcS9Jydh8zk7Q9mzDEpBh4gExN2+bFmkkv4w7dBcG3sjjypn3T7PYcNGDMiTSm1yyhgv2UBGluvE1O7B2gMRhoprC7oD6NwYfiCKkq6lC7t/fMGtbbs7TTDg0T2EVfuqB+gpG7QNjhi/ACWMPfpLhtSffEz+uUU/wBQW90Y7lZDwiljY/cY93J/I7U9qgoRErYhgYn9lO2jnkw7u1rXiQgWVVPi16m40tyJqzaofdWRsNtWJWPszGI+hJj/ANqvio6R8pg+JbVLh8jzCiiitkywqiduL3+2XU65sSE9wcIf0q9TVFYHxbYLdJ5XP8LO39qwaznaPrNml43H6S3N0hfCq/OV5ZP/ADJWYfAge6pmo3dlMuCw46Qxfj3YvUTvPv3h8PFIEmVphdVRfEQ/DxDgLcbEjhWrcEUEzNtLNgRopf3+xvdbOnYGxK5B/GQv6E1r3Z33w+JjjBlRZmABjJsc/A5QeN+ItfjUd2uy22db60qD8Azf2pbLAaiwPiMiEWAH3h2abPyQKbcI1/NKTI38vdD3U7VCbpwZYSB9a3uSNIx/RU3TVDCARbDliYVi9ZryarEmb1xvhFlRlkGYOCpB6EWNUhj97cassgGKmAV3Fsx0sxAHwrS2+GMvYYqUfxmsB1qdsTYNI/vLg2IHwqfJpLsqaQy8nj5I3SReHmACOYGdt7KXExlHJBvdWHFHHBhVPLvhjDo2Klt5sa9He3Ff8zL+alXVoRjE6dM4Ocy49h4+T9liBaQD2h7MgH0lP6qdR6Vz7M2ccHI8Vr4aRi6EfuXb2kboh4huWoPKqnj3rxWpOJmsOjczwF+V9fjWt988bb/xUoufrH+/L/5rXDq0GODxOjSufMvrDHiOhrdevn+Te/GC1sVKP4zXuDezGkMTi5gFBJ8Z4/RX1J/v0p/jlzjEX4RsZzL9rNc2z2JiQtqSi39covXTW4HMxwqA3wwAliA6loz6SoUH8/dn3VP1HbwD/u7n6uVvyMG/00rjKkRlODFrslxmbAlCdYpGHuYBv1LU7VX3ZgMk+0IxwWYW/NKP9Ipw2pvBh8P+2mSM2vZmFyPJeJqVDDpjMpcPxDiSFcO3cL3mFmT60bj3lDb40sbr9pMM5kE7pCQ57vMbBoz7Op0zDn6inNJAyggggi4INwQeh5iqK62LwYjKUPMoPeGfLju9HFjDN+dEc/Emr+U1Qm8OGBkiu1v+7xjlqUzJz0Hsan9TYVemBa8SHqq/0ismk9TzTqfSs6KKKK3zHMGqZfEw/wDGH7iOwLyC7E+33bB8q34Fr8b+6rmNUaPm9tEHgMUw5cGlI/vWLVnG385q0wzu/KXJsJ82FgPWKM9OKDkKQO0fdZp8ZEMNCTJIpMjAeGwICsx4A8fWwp33SkvgcP8AZjVfeng/01LEVZ6xagBklc1vkStezLdswzzfKIGWZAmQsNMrZgxQ8DwGoPOpXtYiBwK3bKO+TWxP0HGgHP8AD1p1ApT7UMPm2c508Dxtry8YF/5qRqhXSVEdbC9oYyZ3ft3bAcpJP6r/AN6lKXtzJi0NyD4hG4JFr5oUDacvEraUw1es5USLDBhWDWaKeLPnve/Cd3j8Qv8Ams3uc5h8GqLca6f/AF76fO13ZOTEpOOEq2P3001/hI/CkG+nwrwLk2uRPaqbcgMyFHOtyQCwY3y3tf4m3U2/t1rCQ2KmQFVIubAXK34qDxvy/GjFYsyEaZVUWVeSqPPmeZPM3pQAIxJM3YvFhzYDKg9lAdB5n6zHmx+ArkkU3118/KvN6L++uHmdHE9Of/n4Vv4xKFXXMQ3Mux9kAcbAfFvStIhJF+GvA9OvpTh2cbIE2LiIsVhzSOdfa4RixGmuv49BXUQs2Pecdgq5nfh+2CZDaTDR2HIM6kD33/Sn7djeyHHRlorhltmRuK34cNCD1FQPavhYfkWdwvehlEbaZiSfEL8SMt6guxzAP3s030AgT1YsG+AH81ekj2JaKycieeyo1W8DBlrVH7fP/dpvuMPxFqkBUZvA4ENifaeMe7OGb+VWra3YzIO8U+znXGbSP+aP65q7e07ZSyYTMIy8ysqx5QS3iYAjQai1zbyB5VxdkyFkxUx/eTeutix1/jp+NZ6k304PnMvY223I8SlN39zpVxuHXGYZhE5PmpIQlQxBNtQLqbVdSLYaVm1a8TMERmPBVJ/AXp6qRUCBEttNpyZQ29/7SLgfmQfcZZCPgavXZ/7GP7i/0iqO3iykhSbtHDhgoJsdYwWsLak5wSLir2gjyqB0AH4Cs+l9bS+o9KzZeisWorbmY5mqM3+i7nakrC4OdJB71U/qG/Crzqp+2LZ1p4ZuTqUPqjXHwf4Vl1gzXn2mrSnD4949bpYgGOVRwSaQj7ktpk+EoqdFIXZztAEJc6yQhSBw7zDNkOvUxvEfdT7VqW3IDIWDDETNcG3sAJ8NLERfOjC3DW2mvLW1R+299cNhbh5Azj92hBa/Q8h7zUBsjtZilnEckRiVjZZM2YXPDMLCwPXX+9ce6sfKTGWtyNwEOz7bAfILBdGiKgliCCZI85PFj8/8OFP1VTjMMcFtZ0XwpibPEToBKGzJ6DPdD9lzVnYHFiWNXXgwvY8QeYPmDcH0pdO3BU9xO3LzuHmdFFFFaZGQm9274xmFeLTN7SE8nHD3HUHyNUdjMEMOQshvMG8SCxVAPoub6sTxA4Dz0H0WaQe0HcD5RefDqO9Htpw7wdR9v9ax6mncNwHM1ae3adpPEqjE4ppHLOcxJ8gBbQAAaAAAADlYCvCuVZSCLj0/Hz1/SiSLKSDxBIIII1HW+oPlXnIRpbWvI3cz1NvHE8Fida9Hj7v70CtkjAnhYcBbXTkL86N0Ns8MxNr8h8KsHdfenC7Nwmh77ES+JlTQLp4ULnTQcbX1Jr1un2YmaIvii8QYjKosGKjm1wct+nH0p42RuLg8OQUhDMODP4z7s2g9wrbRRYDuHEx3XVkbe8Q4Ng43a8wlxN4YB7OlrKeUanUk/WPx4VaOy9lx4eJYolyoo0H6knmTxvXSBXqvQrqCc9zML2F+PEKTe0Tavdwtr7MbH+OW8Uf8pmb+Gm+RwoJJsALknkBxNVVvLM2PxkGFUn5x+8cfUjI8APS0d3t9aQ0uobC4HcxqVy3McezjZ3c7OiBFi95D/GdP5QtM9Qp3jw8WJTB5srlAVHLoqX5MQLgVM1SvAXaPER8k5PmZqH3rlIwcoHtOvdr96UiMfF6mKV99MdkEfIR55yeXzS/Ng+sjJb0osOFJnEGWErCa2I2rkUeFsQFH3VcKPcFWr3qk+zHAGXaKudRGruT1JGUH8W+FXZWXRD5S3uZp1R+YL7CFFFFbpkhSn2l7J7/AOQLtCRIPQaN/KSfdTZXiWMMCCLgggjqDxpHXepWMrbSDKT3G2uYywBPzbLMAPpKgyTr53jOb1Sn3tI2lKmEjED5RNIqM4PBGVjxGoB6jlVa7TibZ+PIC/spMy8bNEw0FuhU2Pvqy9hpFi8I2FckooVo2B8XcPrCwP1ksYz5ob8a86gkq1fmbrgAws8RF3b3QhlljTEYtM0gJWKI5mItm8T+yhtrbjXNt2DPifkeHwyx93IVGQMzs1rZmkPiI58AOBpz2N2VCGZZDiCRG4ZQqhSbW0ZrnTQcBTfj8RBhleeTJHf2nsAWsNB1Y2Ggpl0+V+bj+IrX/ADccyE3z3bfEYEZfFPEgINrltBnUHqbXB43A61xbiby94tnOrNlfos/1umWW1/v3H0hXNhu1kPIT8nKwKdZC3i8rKBYseSg39wJrk3m2X3DrjsKM+HlBMqA2Uh7EnqoNgbjVXAOnKhdc70+/8yYU42P9v4lmis0vbrbxLiI1GYtocrkasBxVwNFlW+o4H2hodGAGtisGGRMxBBwZV3advHiocUsccjwxZAVK6Z2N73by0FuXvpM/7Z4z/m5v/MNfQM2HVxZlDDzAP61q/wCGRf4Uf5F/2rJZpnZiQ01JeqrgrPnbaGPeR80rs78yx18rk6mtERXmwGnO/XhpX0idnRf4SflX/asHZsX+En5V/wBqj8Ce+6VGsA/xnzwIxEA5OrC8fEcGtnPlo1upH482HxbRuGRsrLwIOoPkeRr6RbZ8Z4xobC2qrwHAcKx/wyL/AAo/yL/tR8CfDQ+M9xKGG9+M5YuU2B17wjgOPH/7rq2Pvlje/jCTyyksoyM2YNc6i2uludXf/wAMi/wo/wAi/wC1eosFGpusaKeoUA/iBVBpXBzvkzqUI9M31gms1Fbb22sCnxKGylrt7KLwzv5X0A4sdB5biQBkzIBmcW9m8a4aJiyhlykMDwZmFkjA5k3ueig9RS7uLgjBBPtHFHxyBmv9i9yR942t5Adajdj7NO1cSrsG+SQsSc/GVydc1uLtYFraKuVRwp+2fvFhZpHgjlQtH4SmmoA1yjgwHDSsanqNvPbxNBGxdo7+ZTm39tR4wmcoYZ9L2JKSW4Ec1kAsOh8qnNl9rOIijQSxpNbw5ixVjbrxBNjxtramzePsyw+I8URMEnLLqnvTl/Daq8x+72M2cxLRh0P0soljbXgVYG1/MA9Kyst1Tbv2mpWqsXb+8s7dLfT5cWAw7x5VBLEgqbkgAcDyPLlSpv7tHve8TMFMrFY7kaxYbVgTfTPJe3XIKZ1T5JgVEcccOInygBAVUSsurWJNgigsddApqsMdi3xGMUQHQNHHDm8RYIbKT1ubu19Ndatc5CBTyTI0oC5YdhH3sl2PkgknOrSsAD9hOnlcn8Kfq5NmYFYYkjQAKgsLaDz+NzXXW2pNihZlsbexaFFFFUiQotRRRCIPatu13sIxKDxwghrc4zz/AISb+hNK+5O3WQqoBLw5yq/4kRsZoQPrCwkUdQw51ccsYYEEXBBBB4EHiDVG73bvSbPxYMZYIzZ4WF9CDfL95Tb1Fq87Uoa26q/ebaGDr0z9pdL7RXuDMpzJkLgj6Shc2nrVLYvGYnakrSOwSNNSzG0cC+fmQbc2a34Pm522AYVLhVgnJ8JItHOzFWjAv+zkN2UcjmHSoLbPZVOHK4WRTCzZsjuwynlcWIYjUX42tXbt1qgryJynbWSD3i9tHaiuowuBiPdk+IkFnla41Cm+RSQDlXoL9KtbdLZLYfZ6RYi1wrFw1iFDEkqeRAB15ca07o7kRYJc3tzEWaQjh1CD6I+J+FKHaTvsZGOEwzHKDaRl+k1/2a25A8ep09eKOiOo/f2nWPWOxO3vO3b+x32eneYKMNhnbNMoJLWvdbMNVRRqpXUHUk1Nbt77JKl2YsBxY2zR/wDWUcv8xfCeeWoXcIY/DzLhZomMLJnux0jXorC99SBk5G/rXbt/s8VpDNgJBBOpuVU2W5HK2sZP4HpTqWA3IPt/EVgudrH7/wAx5jkBAIIIOoI1BHka91U2G3sxGCfJi4nhb6yKCj+ZiuEN/rRsp6g057J31jlAtZ/OI5j74mtIPQK3rVkvVuDwZFqmWM1FcMG2oXNhIub6pOVvytY/CuwNfhrVwQZLE9UVgmuTEbYhT2pUB6ZgT7lGpoyITsrF6gdp73RxLewUdZT3QPoGBkb3IaSdpb9SYhu6w6PiWP0QpWP1KA55B98heq1F71WVWpmjttneiOOF3WRQFIGcgstydQgH7Vh0BsDxIpGwOzptqy38ceDVrlmsXmcaXPJm5fVQaAVL7G7PZJSsu0ZS5vcQqQFWwsqkrwAF/CthXH2ib1S4c/JIE7hMg8Y0zqdMsVtFA4E8dOXPPYSRus4Ht7y1YAO1OT7xu23sdxgHgwRETBbKBppzUHkW18XU++qQweAYzd3m7qVTZQ3h8YPs5tMrdCdL8xxq39ydqRR4bDwvi1lkkBKDmAPodfDYjXoQOFcvaFuL8pUzwL8+o1UfvVHL745Hnw6Vy6rqKHXx4jU2dMlW/wByB2F2lzYdzDjUdwpykkfOpb6w4P8Ar61ZWA2lFPH3kTq6G+o6jiD0I6VUe6G7qYx5IpomBIzCRWOaIqbeMNe+c9bnQ2sBTpvBjocLhmwyArDEgEhQgGx9mIHj3knM8lJPSih3C5Y8frFuRS2FHMXd/N5c2ZlPtho4fKC9pZvWQjIv2VY8629lO7wdvlbA2S6R3tYsdGYeg0v5npSps/CS7SxoUWBbiQPDHEtuHQKLAD061emAwKQxrHGMqoAAPIf3paFNtnUPYR7SKk2DuZ02ooor0phhRRRRCFFFFEIVG7f2DHi4TFKLjQgjQqw4EHl09Kkqwa4QCMGdBI5EobaM02DxjrJEqrbKYhfu3h5AX1seObiG143qzd096lkVEZ8ytpFIeJI/dS9JlHucajnUhvXunHjosr+F19iQDVT/AHU8xVNET7PneKVNDYPG18si30YEfirjUH3ivNO7Ttn/ABM3Dbev/aWl2k7fmw2FtCjXkJVpRwjHryY8AfXnakvdvs1lxGG78yd0zWMQI4jmzW1F+RHrzpr2BvhHJFlmPeQkBS7gFo7/AEcSvC3ISjwnnY06xkWFrWtpbhblar9Nbm3E5HtI9Rql2gYMjsTjFweELyuziJNWY+JyBYfxE2HvqoNitj8ViJsThmPeg5msbXDHRAD4WsBYKeQqe7WN4S8iYWPVVOZ7X8T/AEU87Xv6kdKmdzdw5sLKkpnsrIO8iUEfOWsFPEMBfjxuKlZm2wIvYSiYrr3HuZNNjsmzxLtJE9kGRclxdjYDKb+LUXtzvS1/2S2ZjP8Aws/dPe+VW1B/6cniHoLCtna5j/moYAQM7Z2vf2U4cOVzf3Vxdn26+FlMWIE+eeMl5IxawJLZNCARbTUXFwaZzus6eAfz7zijam/OJ3puPjoVYRY7vNAEEl7DXxEhs44aD1PSuNt3NqLayYV9OIWNdfcq10dpu8k2GngWCVo/AzG2oN2AFwdDaxqZ3O+XmR2xbXiZFMY8F7m2pyDQ25UBUL7BnicJbZvOOZAHd/abcYsKvuRr+8g/pXUNztoSaHExwrz7osD+EaoKsG1VP2qbQnixWUTyiN41IRWKqDchuBF+AOvWmtRa13HJ+85WzWNtGB9owYLsqw4IaeR52F7m+QMSb+KxLH8a3be3jg2Xlijw4TMuYFVspAYAjTVmAudSOWutJOwu9wm04Ujd5FkMVzr445VBuV14Ak+WWrA7Qt3/AJVg2yreSK7p10HiAt1HxApUOayaxgiMww4DnIMT5N98Xh5MPNNMJIZ1LmNVQBUzkWFtc1up0OmutPG9O7cePw1rgNbNG9uBI5/ZOlx/tVPYbCNOuRHLdxD3iR29omzTBdOVybEG9qs7s33mfEwlJjd01U3W7x8LlR0Ol7DiKSizeSj9j/TGuTaAy9x/RK63fZcJjx8riYiIkHS2Rhaz2+kBofO9+lWrupvpHjjKERk7s6X5oeBuNA3Hw9Lca1717jRY50dmKMpsxX6SdLcL9D+ulce0dvQYSExYXJGiaNLa6o3NUH76byGg4sRwqlaNSTk/LEsdbQMDmdu3Nrx4bvFhCJI3jlewyxg6d5Jb2mNrKvFj5XNVNtPaD42ZYoVYqWOROLO7e1I9tC7cSeAGnAVvxWKfGTLCuZELFgpu8kj21d7e3IbW1sqjQWAvVo7m7lx4NFYqDOVs7Xva5uQvTkD1tUju1DYHCyg20DJ5M3bl7prgYMujSvYyP1P1R9kfHjTDQBWa9FVCjAmFmLHJhRRRTTkKKKKIQoooohCiiiiEwah95N14sbFkkFmHsOPaQ+XUdRzqZopWUMMGdBIORKE2psTE7MnubjiEkX2XB5G/HTih/SmTdrfgJZFKRtfWJywib/pOdcOTf2W8F/q1aGMwSSoUkQOraFWFwarPerspYEyYPUcTEbAjyQ8D6HX1rz2oeo5r5E2ralvFnB940wx4LFYhHeIR4mMhgrjI5twOnhlXmGBYedNFULs/ak2G8EwusbXEEyE2Ya3UmxjN7ar5+9p2R2j6/tcv+XiLsv8ABiEGdR99T609epXzwYlmnbxyJA797RWfab52IjQrHprZVNmNvvFjVobo4DBqjS4IeCUi5u3Fb6WbUcTpXBPtTC4lAcVhbr/iBROnumhuV9+Wprd84ZYVjwroyLewVw9rkk31JvcnjTVJhy2Qc/7i2PlAuCMf6lX9rEufaAUfRijUerMx/wBQqxdzdkYjDxFMRJ3h8OU52YBQLWAYDKPKl3ers5mxWKknSdFzZbKQwtlVR7Qv0J4UybnbJxGHhZcTMZXL3BLFrLlFgCwBGt65VWwtLEd41jqagAZPGq87XcDdMPJc+GQof4hcHXTip49asOoreXY5xWHaJWCMbFWIzZSDqQOtri/K9aLk3oVEhU21wZSmPjyRQYhJHMshlzsGtaRH4iwBAIZT+PXS7t3NoGfCQyt7TxqT963i+N6TY+zLCwqDi8USB1ZIl89Trb30wpvHBDEEw8byJGMoyLljUDrNIVT+Y1moQ1kluJe5xYAFiritysWm0i+GyrCGV1LGyWsAYyouW4EWtwPnU3s/dvB7OlMoLtKxbIguzZWPsJGupAFhc/iKidq9oLEG0gAHFcNaQ+j4mQCNf4FY9DSni955sQZAp7lWIusV2eVmNrFycz8zYaDpUy9VZ+XkxwljjngRr3i35UkpKxVdfmImu504TyqbIPsISerCk+IYjaEyLDH7KqAFGVI7HUjlGt78NTYcTU9u32XySssk6mGIWORrGR+txwQfHy51auGwSRiyIqDooC/pTLVZdy/AgbEq4TkyD3U3LiwYLe3Mw8Uh+IXoPiedMQFZoreqhRgTEzFjkwoooppyFFFFEIUUUUQhRRRRCFFFFEIUUUUQhRRRRCR+1dgwYlcs8auORPEejDUUh7Y7HwbnDTW6JJqPc41/EGrMoqL0o/qEolrp6TKNfdPHYRgRBILEkyQte40sLrewuOY51yvvDiAxE/dSFbfto0Zr3+sQH+NX5WjE4KOTSRFcfaUN+tZjpMelpo+Kz6llQ7N3rkdS2QxpH7RjxM0dlvyRmbMdeAB5V6HaY9yb4lfISwsP5oL/ABqyZdzMGwIOFiF+OVQt7fdtXIezrAf8sv5n/wDVR0Lh2aHVqPdYhN2lOeDYonp3kAv+EBNck+/LshbJIwuB85iZdTYn2Y8gP/uOtWQOzrAf8sPzP/6q3w7jYJeGFj/iGb+omudC492nerSOyynW3pk0MSwxueaRAsOnzkmZyT6114bd7HY0MzxzSHTK0rFQLnW3eDxe4j31dmG2dHHbu40S2nhUDTpoK6a6NGT6mnDqgPSsq3ZXZFIwX5VOFUfQj1t18TaA6cgaetibqYbCD5mIBubnxMfVjr7hUxRWiuhE7CQe537mYFZooq8lCiiiiEKKKKIQoooohCiiiiEKKKKIQoooohCiiiiEKKKKIQoooohCsUUUQmaxRRXIQFBrNFEJis0UV2EKKKKIQoooohCiiiiEKKKKIQoooohCiiiiE//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http://us.123rf.com/400wm/400/400/arcady31/arcady311202/arcady31120200035/12414954-coffee-break-sig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30162" y="5267962"/>
            <a:ext cx="817875" cy="8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451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 </a:t>
            </a:r>
            <a:r>
              <a:rPr lang="en-US" dirty="0" smtClean="0"/>
              <a:t>your User Stories</a:t>
            </a:r>
            <a:endParaRPr lang="en-US" dirty="0"/>
          </a:p>
        </p:txBody>
      </p:sp>
      <p:sp>
        <p:nvSpPr>
          <p:cNvPr id="3" name="Content Placeholder 2"/>
          <p:cNvSpPr>
            <a:spLocks noGrp="1"/>
          </p:cNvSpPr>
          <p:nvPr>
            <p:ph idx="1"/>
          </p:nvPr>
        </p:nvSpPr>
        <p:spPr>
          <a:xfrm>
            <a:off x="381000" y="1524000"/>
            <a:ext cx="8305800" cy="1447800"/>
          </a:xfrm>
        </p:spPr>
        <p:txBody>
          <a:bodyPr>
            <a:normAutofit/>
          </a:bodyPr>
          <a:lstStyle/>
          <a:p>
            <a:r>
              <a:rPr lang="en-US" u="sng" dirty="0" smtClean="0">
                <a:solidFill>
                  <a:srgbClr val="00B050"/>
                </a:solidFill>
                <a:latin typeface="Gilles' Comic Font" pitchFamily="2" charset="0"/>
              </a:rPr>
              <a:t>RECORD</a:t>
            </a:r>
            <a:r>
              <a:rPr lang="en-US" dirty="0" smtClean="0">
                <a:solidFill>
                  <a:schemeClr val="accent6">
                    <a:lumMod val="60000"/>
                    <a:lumOff val="40000"/>
                  </a:schemeClr>
                </a:solidFill>
                <a:latin typeface="Gilles' Comic Font" pitchFamily="2" charset="0"/>
              </a:rPr>
              <a:t> </a:t>
            </a:r>
            <a:r>
              <a:rPr lang="en-US" dirty="0" smtClean="0">
                <a:latin typeface="Gilles' Comic Font" pitchFamily="2" charset="0"/>
              </a:rPr>
              <a:t>your </a:t>
            </a:r>
            <a:r>
              <a:rPr lang="en-US" dirty="0" smtClean="0">
                <a:latin typeface="Gilles' Comic Font" pitchFamily="2" charset="0"/>
              </a:rPr>
              <a:t>individual estimates.</a:t>
            </a:r>
          </a:p>
          <a:p>
            <a:r>
              <a:rPr lang="en-US" dirty="0" smtClean="0">
                <a:latin typeface="Gilles' Comic Font" pitchFamily="2" charset="0"/>
              </a:rPr>
              <a:t>During your team meeting, reveal </a:t>
            </a:r>
            <a:r>
              <a:rPr lang="en-US" dirty="0" smtClean="0">
                <a:latin typeface="Gilles' Comic Font" pitchFamily="2" charset="0"/>
              </a:rPr>
              <a:t>your individual estimates and </a:t>
            </a:r>
            <a:r>
              <a:rPr lang="en-US" b="1" u="sng" dirty="0" smtClean="0">
                <a:solidFill>
                  <a:srgbClr val="00B050"/>
                </a:solidFill>
                <a:latin typeface="Gilles' Comic Font" pitchFamily="2" charset="0"/>
              </a:rPr>
              <a:t>COMPARE</a:t>
            </a:r>
            <a:r>
              <a:rPr lang="en-US" dirty="0" smtClean="0">
                <a:latin typeface="Gilles' Comic Font" pitchFamily="2" charset="0"/>
              </a:rPr>
              <a:t>. </a:t>
            </a:r>
            <a:endParaRPr lang="en-US" dirty="0">
              <a:latin typeface="Gilles' Comic Font" pitchFamily="2" charset="0"/>
            </a:endParaRPr>
          </a:p>
          <a:p>
            <a:r>
              <a:rPr lang="en-US" u="sng" dirty="0" smtClean="0">
                <a:solidFill>
                  <a:srgbClr val="00B050"/>
                </a:solidFill>
                <a:latin typeface="Gilles' Comic Font" pitchFamily="2" charset="0"/>
              </a:rPr>
              <a:t>DISCUSS</a:t>
            </a:r>
            <a:r>
              <a:rPr lang="en-US" dirty="0" smtClean="0">
                <a:latin typeface="Gilles' Comic Font" pitchFamily="2" charset="0"/>
              </a:rPr>
              <a:t> </a:t>
            </a:r>
            <a:r>
              <a:rPr lang="en-US" dirty="0" smtClean="0">
                <a:latin typeface="Gilles' Comic Font" pitchFamily="2" charset="0"/>
              </a:rPr>
              <a:t>your assumptions and reasons </a:t>
            </a:r>
            <a:r>
              <a:rPr lang="en-US" dirty="0" smtClean="0">
                <a:latin typeface="Gilles' Comic Font" pitchFamily="2" charset="0"/>
              </a:rPr>
              <a:t>for your </a:t>
            </a:r>
            <a:r>
              <a:rPr lang="en-US" dirty="0" smtClean="0">
                <a:latin typeface="Gilles' Comic Font" pitchFamily="2" charset="0"/>
              </a:rPr>
              <a:t>estimate</a:t>
            </a:r>
            <a:r>
              <a:rPr lang="en-US" dirty="0" smtClean="0">
                <a:solidFill>
                  <a:schemeClr val="accent6">
                    <a:lumMod val="60000"/>
                    <a:lumOff val="40000"/>
                  </a:schemeClr>
                </a:solidFill>
                <a:latin typeface="Gilles' Comic Font" pitchFamily="2" charset="0"/>
              </a:rPr>
              <a:t>. </a:t>
            </a:r>
            <a:endParaRPr lang="en-US" dirty="0">
              <a:solidFill>
                <a:schemeClr val="accent6">
                  <a:lumMod val="60000"/>
                  <a:lumOff val="40000"/>
                </a:schemeClr>
              </a:solidFill>
              <a:latin typeface="Gilles' Comic Font" pitchFamily="2" charset="0"/>
            </a:endParaRPr>
          </a:p>
        </p:txBody>
      </p:sp>
      <p:grpSp>
        <p:nvGrpSpPr>
          <p:cNvPr id="4" name="Group 3"/>
          <p:cNvGrpSpPr/>
          <p:nvPr/>
        </p:nvGrpSpPr>
        <p:grpSpPr>
          <a:xfrm>
            <a:off x="337774" y="2895600"/>
            <a:ext cx="8193912" cy="2667000"/>
            <a:chOff x="838200" y="2209800"/>
            <a:chExt cx="8193912" cy="266700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67000"/>
              <a:ext cx="770313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209800"/>
              <a:ext cx="5603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410316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your User Stories</a:t>
            </a:r>
            <a:endParaRPr lang="en-US" dirty="0"/>
          </a:p>
        </p:txBody>
      </p:sp>
      <p:sp>
        <p:nvSpPr>
          <p:cNvPr id="3" name="Content Placeholder 2"/>
          <p:cNvSpPr>
            <a:spLocks noGrp="1"/>
          </p:cNvSpPr>
          <p:nvPr>
            <p:ph idx="1"/>
          </p:nvPr>
        </p:nvSpPr>
        <p:spPr>
          <a:xfrm>
            <a:off x="600919" y="2382456"/>
            <a:ext cx="8153400" cy="3962400"/>
          </a:xfrm>
        </p:spPr>
        <p:txBody>
          <a:bodyPr>
            <a:normAutofit lnSpcReduction="10000"/>
          </a:bodyPr>
          <a:lstStyle/>
          <a:p>
            <a:pPr marL="0" indent="0">
              <a:lnSpc>
                <a:spcPct val="114000"/>
              </a:lnSpc>
              <a:buNone/>
            </a:pPr>
            <a:r>
              <a:rPr lang="en-US" b="1" dirty="0" smtClean="0">
                <a:latin typeface="Cambria" pitchFamily="18" charset="0"/>
              </a:rPr>
              <a:t>Bob: </a:t>
            </a:r>
            <a:r>
              <a:rPr lang="en-US" dirty="0" smtClean="0">
                <a:latin typeface="Cambria" pitchFamily="18" charset="0"/>
              </a:rPr>
              <a:t>So, why did you give </a:t>
            </a:r>
            <a:r>
              <a:rPr lang="en-US" dirty="0" smtClean="0">
                <a:latin typeface="Cambria" pitchFamily="18" charset="0"/>
              </a:rPr>
              <a:t>the View Products Story </a:t>
            </a:r>
            <a:r>
              <a:rPr lang="en-US" dirty="0" smtClean="0">
                <a:latin typeface="Cambria" pitchFamily="18" charset="0"/>
              </a:rPr>
              <a:t>2 days? </a:t>
            </a:r>
            <a:endParaRPr lang="en-US" b="1" dirty="0">
              <a:latin typeface="Cambria" pitchFamily="18" charset="0"/>
            </a:endParaRPr>
          </a:p>
          <a:p>
            <a:pPr marL="0" indent="0">
              <a:lnSpc>
                <a:spcPct val="114000"/>
              </a:lnSpc>
              <a:buNone/>
            </a:pPr>
            <a:r>
              <a:rPr lang="en-US" b="1" dirty="0" smtClean="0">
                <a:latin typeface="Cambria" pitchFamily="18" charset="0"/>
              </a:rPr>
              <a:t>Laura</a:t>
            </a:r>
            <a:r>
              <a:rPr lang="en-US" dirty="0" smtClean="0">
                <a:latin typeface="Cambria" pitchFamily="18" charset="0"/>
              </a:rPr>
              <a:t>: I was thinking, the view is an important feature and we have to anticipate the information they will be looking for. So, there should be ways to hide and find information quickly! </a:t>
            </a:r>
            <a:endParaRPr lang="en-US" dirty="0">
              <a:latin typeface="Cambria" pitchFamily="18" charset="0"/>
            </a:endParaRPr>
          </a:p>
          <a:p>
            <a:pPr marL="0" indent="0">
              <a:lnSpc>
                <a:spcPct val="114000"/>
              </a:lnSpc>
              <a:buNone/>
            </a:pPr>
            <a:r>
              <a:rPr lang="en-US" b="1" dirty="0" smtClean="0">
                <a:latin typeface="Cambria" pitchFamily="18" charset="0"/>
              </a:rPr>
              <a:t>You: </a:t>
            </a:r>
            <a:r>
              <a:rPr lang="en-US" dirty="0" smtClean="0">
                <a:latin typeface="Cambria" pitchFamily="18" charset="0"/>
              </a:rPr>
              <a:t>I agree, since this is an inventory system, we have to be able to highlight important data immediately to help the user. UI Design will take </a:t>
            </a:r>
            <a:r>
              <a:rPr lang="en-US" dirty="0" smtClean="0">
                <a:latin typeface="Cambria" pitchFamily="18" charset="0"/>
              </a:rPr>
              <a:t>some time </a:t>
            </a:r>
            <a:r>
              <a:rPr lang="en-US" dirty="0" smtClean="0">
                <a:latin typeface="Cambria" pitchFamily="18" charset="0"/>
              </a:rPr>
              <a:t>as well, unless you guys are familiar with this task.</a:t>
            </a:r>
            <a:endParaRPr lang="en-US" b="1" dirty="0">
              <a:latin typeface="Cambria" pitchFamily="18" charset="0"/>
            </a:endParaRPr>
          </a:p>
        </p:txBody>
      </p:sp>
      <p:sp>
        <p:nvSpPr>
          <p:cNvPr id="4" name="Content Placeholder 2"/>
          <p:cNvSpPr txBox="1">
            <a:spLocks/>
          </p:cNvSpPr>
          <p:nvPr/>
        </p:nvSpPr>
        <p:spPr>
          <a:xfrm>
            <a:off x="609600" y="1676400"/>
            <a:ext cx="8382000" cy="6858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800" dirty="0" smtClean="0">
                <a:solidFill>
                  <a:srgbClr val="0070C0"/>
                </a:solidFill>
                <a:latin typeface="Gilles' Comic Font" pitchFamily="2" charset="0"/>
              </a:rPr>
              <a:t>Sample discussion on the estimates…</a:t>
            </a:r>
            <a:endParaRPr lang="en-US" sz="2800" dirty="0">
              <a:solidFill>
                <a:srgbClr val="0070C0"/>
              </a:solidFill>
              <a:latin typeface="Gilles' Comic Font" pitchFamily="2" charset="0"/>
            </a:endParaRPr>
          </a:p>
        </p:txBody>
      </p:sp>
    </p:spTree>
    <p:extLst>
      <p:ext uri="{BB962C8B-B14F-4D97-AF65-F5344CB8AC3E}">
        <p14:creationId xmlns:p14="http://schemas.microsoft.com/office/powerpoint/2010/main" val="3503126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 </a:t>
            </a:r>
            <a:r>
              <a:rPr lang="en-US" dirty="0" smtClean="0"/>
              <a:t>your User Stories</a:t>
            </a:r>
            <a:endParaRPr lang="en-US" dirty="0"/>
          </a:p>
        </p:txBody>
      </p:sp>
      <p:sp>
        <p:nvSpPr>
          <p:cNvPr id="3" name="Content Placeholder 2"/>
          <p:cNvSpPr>
            <a:spLocks noGrp="1"/>
          </p:cNvSpPr>
          <p:nvPr>
            <p:ph idx="1"/>
          </p:nvPr>
        </p:nvSpPr>
        <p:spPr>
          <a:xfrm>
            <a:off x="485173" y="3048000"/>
            <a:ext cx="7973027" cy="2971800"/>
          </a:xfrm>
        </p:spPr>
        <p:txBody>
          <a:bodyPr>
            <a:normAutofit/>
          </a:bodyPr>
          <a:lstStyle/>
          <a:p>
            <a:pPr>
              <a:buFont typeface="Wingdings" pitchFamily="2" charset="2"/>
              <a:buChar char="ü"/>
            </a:pPr>
            <a:r>
              <a:rPr lang="en-US" dirty="0">
                <a:solidFill>
                  <a:schemeClr val="accent6">
                    <a:lumMod val="60000"/>
                    <a:lumOff val="40000"/>
                  </a:schemeClr>
                </a:solidFill>
                <a:latin typeface="Gilles' Comic Font" pitchFamily="2" charset="0"/>
              </a:rPr>
              <a:t> </a:t>
            </a:r>
            <a:r>
              <a:rPr lang="en-US" dirty="0" smtClean="0">
                <a:latin typeface="Gilles' Comic Font" pitchFamily="2" charset="0"/>
              </a:rPr>
              <a:t>The larger</a:t>
            </a:r>
            <a:r>
              <a:rPr lang="en-US" b="1" dirty="0" smtClean="0">
                <a:latin typeface="Gilles' Comic Font" pitchFamily="2" charset="0"/>
              </a:rPr>
              <a:t> </a:t>
            </a:r>
            <a:r>
              <a:rPr lang="en-US" dirty="0" smtClean="0">
                <a:latin typeface="Gilles' Comic Font" pitchFamily="2" charset="0"/>
              </a:rPr>
              <a:t>the </a:t>
            </a:r>
            <a:r>
              <a:rPr lang="en-US" b="1" u="sng" dirty="0" smtClean="0">
                <a:solidFill>
                  <a:schemeClr val="accent6">
                    <a:lumMod val="60000"/>
                    <a:lumOff val="40000"/>
                  </a:schemeClr>
                </a:solidFill>
                <a:latin typeface="Gilles' Comic Font" pitchFamily="2" charset="0"/>
              </a:rPr>
              <a:t>difference</a:t>
            </a:r>
            <a:r>
              <a:rPr lang="en-US" dirty="0" smtClean="0">
                <a:solidFill>
                  <a:schemeClr val="accent6">
                    <a:lumMod val="60000"/>
                    <a:lumOff val="40000"/>
                  </a:schemeClr>
                </a:solidFill>
                <a:latin typeface="Gilles' Comic Font" pitchFamily="2" charset="0"/>
              </a:rPr>
              <a:t> </a:t>
            </a:r>
            <a:r>
              <a:rPr lang="en-US" dirty="0" smtClean="0">
                <a:latin typeface="Gilles' Comic Font" pitchFamily="2" charset="0"/>
              </a:rPr>
              <a:t>between the estimates, the </a:t>
            </a:r>
            <a:r>
              <a:rPr lang="en-US" b="1" u="sng" dirty="0" smtClean="0">
                <a:solidFill>
                  <a:schemeClr val="accent6">
                    <a:lumMod val="60000"/>
                    <a:lumOff val="40000"/>
                  </a:schemeClr>
                </a:solidFill>
                <a:latin typeface="Gilles' Comic Font" pitchFamily="2" charset="0"/>
              </a:rPr>
              <a:t>LESS CONFIDENT</a:t>
            </a:r>
            <a:r>
              <a:rPr lang="en-US" b="1" dirty="0" smtClean="0">
                <a:solidFill>
                  <a:schemeClr val="accent6">
                    <a:lumMod val="60000"/>
                    <a:lumOff val="40000"/>
                  </a:schemeClr>
                </a:solidFill>
                <a:latin typeface="Gilles' Comic Font" pitchFamily="2" charset="0"/>
              </a:rPr>
              <a:t> </a:t>
            </a:r>
            <a:r>
              <a:rPr lang="en-US" dirty="0" smtClean="0">
                <a:latin typeface="Gilles' Comic Font" pitchFamily="2" charset="0"/>
              </a:rPr>
              <a:t>you are  in the estimate and the more assumptions you need to root out.</a:t>
            </a:r>
          </a:p>
          <a:p>
            <a:pPr>
              <a:buFont typeface="Wingdings" pitchFamily="2" charset="2"/>
              <a:buChar char="ü"/>
            </a:pPr>
            <a:r>
              <a:rPr lang="en-US" dirty="0">
                <a:solidFill>
                  <a:schemeClr val="accent6">
                    <a:lumMod val="60000"/>
                    <a:lumOff val="40000"/>
                  </a:schemeClr>
                </a:solidFill>
                <a:latin typeface="Gilles' Comic Font" pitchFamily="2" charset="0"/>
              </a:rPr>
              <a:t> </a:t>
            </a:r>
            <a:r>
              <a:rPr lang="en-US" b="1" dirty="0" smtClean="0">
                <a:latin typeface="Gilles' Comic Font" pitchFamily="2" charset="0"/>
              </a:rPr>
              <a:t>GOAL: </a:t>
            </a:r>
            <a:endParaRPr lang="en-US" b="1" dirty="0" smtClean="0">
              <a:latin typeface="Gilles' Comic Font" pitchFamily="2" charset="0"/>
            </a:endParaRPr>
          </a:p>
          <a:p>
            <a:pPr marL="0" indent="0" algn="ctr">
              <a:buNone/>
            </a:pPr>
            <a:r>
              <a:rPr lang="en-US" dirty="0" smtClean="0">
                <a:solidFill>
                  <a:srgbClr val="00B050"/>
                </a:solidFill>
                <a:latin typeface="Gilles' Comic Font" pitchFamily="2" charset="0"/>
              </a:rPr>
              <a:t>During </a:t>
            </a:r>
            <a:r>
              <a:rPr lang="en-US" dirty="0" smtClean="0">
                <a:solidFill>
                  <a:srgbClr val="00B050"/>
                </a:solidFill>
                <a:latin typeface="Gilles' Comic Font" pitchFamily="2" charset="0"/>
              </a:rPr>
              <a:t>estimation, you should </a:t>
            </a:r>
            <a:r>
              <a:rPr lang="en-US" b="1" u="sng" dirty="0" smtClean="0">
                <a:solidFill>
                  <a:srgbClr val="00B050"/>
                </a:solidFill>
                <a:latin typeface="Gilles' Comic Font" pitchFamily="2" charset="0"/>
              </a:rPr>
              <a:t>eliminate</a:t>
            </a:r>
            <a:r>
              <a:rPr lang="en-US" dirty="0" smtClean="0">
                <a:solidFill>
                  <a:srgbClr val="00B050"/>
                </a:solidFill>
                <a:latin typeface="Gilles' Comic Font" pitchFamily="2" charset="0"/>
              </a:rPr>
              <a:t> as many assumptions as possible by </a:t>
            </a:r>
            <a:r>
              <a:rPr lang="en-US" b="1" dirty="0" smtClean="0">
                <a:solidFill>
                  <a:srgbClr val="00B050"/>
                </a:solidFill>
                <a:latin typeface="Gilles' Comic Font" pitchFamily="2" charset="0"/>
              </a:rPr>
              <a:t>CLARIFYING  </a:t>
            </a:r>
            <a:r>
              <a:rPr lang="en-US" dirty="0" smtClean="0">
                <a:solidFill>
                  <a:srgbClr val="00B050"/>
                </a:solidFill>
                <a:latin typeface="Gilles' Comic Font" pitchFamily="2" charset="0"/>
              </a:rPr>
              <a:t>those</a:t>
            </a:r>
            <a:r>
              <a:rPr lang="en-US" b="1" dirty="0" smtClean="0">
                <a:solidFill>
                  <a:srgbClr val="00B050"/>
                </a:solidFill>
                <a:latin typeface="Gilles' Comic Font" pitchFamily="2" charset="0"/>
              </a:rPr>
              <a:t>  assumptions  </a:t>
            </a:r>
            <a:r>
              <a:rPr lang="en-US" dirty="0" smtClean="0">
                <a:solidFill>
                  <a:srgbClr val="00B050"/>
                </a:solidFill>
                <a:latin typeface="Gilles' Comic Font" pitchFamily="2" charset="0"/>
              </a:rPr>
              <a:t>with your</a:t>
            </a:r>
            <a:r>
              <a:rPr lang="en-US" b="1" dirty="0" smtClean="0">
                <a:solidFill>
                  <a:srgbClr val="00B050"/>
                </a:solidFill>
                <a:latin typeface="Gilles' Comic Font" pitchFamily="2" charset="0"/>
              </a:rPr>
              <a:t> CLIENT!</a:t>
            </a:r>
            <a:r>
              <a:rPr lang="en-US" dirty="0" smtClean="0">
                <a:solidFill>
                  <a:srgbClr val="00B050"/>
                </a:solidFill>
                <a:latin typeface="Gilles' Comic Font" pitchFamily="2" charset="0"/>
              </a:rPr>
              <a:t> </a:t>
            </a:r>
            <a:endParaRPr lang="en-US" dirty="0" smtClean="0">
              <a:solidFill>
                <a:srgbClr val="00B050"/>
              </a:solidFill>
              <a:latin typeface="Gilles' Comic Font" pitchFamily="2" charset="0"/>
            </a:endParaRPr>
          </a:p>
          <a:p>
            <a:pPr marL="0" indent="0">
              <a:buNone/>
            </a:pPr>
            <a:r>
              <a:rPr lang="en-US" b="1" dirty="0" smtClean="0">
                <a:solidFill>
                  <a:schemeClr val="bg1">
                    <a:lumMod val="50000"/>
                  </a:schemeClr>
                </a:solidFill>
                <a:latin typeface="Cooper Black" pitchFamily="18" charset="0"/>
              </a:rPr>
              <a:t>!</a:t>
            </a:r>
            <a:r>
              <a:rPr lang="en-US" dirty="0" smtClean="0">
                <a:solidFill>
                  <a:schemeClr val="bg1">
                    <a:lumMod val="50000"/>
                  </a:schemeClr>
                </a:solidFill>
                <a:latin typeface="Cooper Black" pitchFamily="18" charset="0"/>
              </a:rPr>
              <a:t> </a:t>
            </a:r>
            <a:r>
              <a:rPr lang="en-US" dirty="0" smtClean="0">
                <a:latin typeface="Gilles' Comic Font" pitchFamily="2" charset="0"/>
              </a:rPr>
              <a:t>Any surviving assumptions become </a:t>
            </a:r>
            <a:r>
              <a:rPr lang="en-US" dirty="0" smtClean="0">
                <a:solidFill>
                  <a:schemeClr val="accent6">
                    <a:lumMod val="60000"/>
                    <a:lumOff val="40000"/>
                  </a:schemeClr>
                </a:solidFill>
                <a:latin typeface="Cooper Black" pitchFamily="18" charset="0"/>
              </a:rPr>
              <a:t>RISKS</a:t>
            </a:r>
            <a:r>
              <a:rPr lang="en-US" dirty="0">
                <a:latin typeface="Gilles' Comic Font" pitchFamily="2" charset="0"/>
              </a:rPr>
              <a:t> </a:t>
            </a:r>
            <a:r>
              <a:rPr lang="en-US" dirty="0" smtClean="0">
                <a:latin typeface="Gilles' Comic Font" pitchFamily="2" charset="0"/>
              </a:rPr>
              <a:t>which can lead to problems in your software development.</a:t>
            </a:r>
            <a:endParaRPr lang="en-US" dirty="0">
              <a:solidFill>
                <a:schemeClr val="accent6">
                  <a:lumMod val="60000"/>
                  <a:lumOff val="40000"/>
                </a:schemeClr>
              </a:solidFill>
              <a:latin typeface="Cooper Black" pitchFamily="18" charset="0"/>
            </a:endParaRPr>
          </a:p>
        </p:txBody>
      </p:sp>
      <p:sp>
        <p:nvSpPr>
          <p:cNvPr id="4" name="Rectangle 3"/>
          <p:cNvSpPr/>
          <p:nvPr/>
        </p:nvSpPr>
        <p:spPr>
          <a:xfrm>
            <a:off x="264289" y="1371600"/>
            <a:ext cx="8458200" cy="1446550"/>
          </a:xfrm>
          <a:prstGeom prst="rect">
            <a:avLst/>
          </a:prstGeom>
          <a:noFill/>
        </p:spPr>
        <p:txBody>
          <a:bodyPr wrap="square" lIns="91440" tIns="45720" rIns="91440" bIns="45720">
            <a:spAutoFit/>
          </a:bodyPr>
          <a:lstStyle/>
          <a:p>
            <a:pPr algn="ctr"/>
            <a:r>
              <a:rPr lang="en-US" sz="4400" b="1" cap="none" spc="0" dirty="0" smtClean="0">
                <a:ln w="10541" cmpd="sng">
                  <a:solidFill>
                    <a:schemeClr val="accent1">
                      <a:shade val="88000"/>
                      <a:satMod val="110000"/>
                    </a:schemeClr>
                  </a:solidFill>
                  <a:prstDash val="solid"/>
                </a:ln>
                <a:gradFill>
                  <a:gsLst>
                    <a:gs pos="0">
                      <a:srgbClr val="00B0F0"/>
                    </a:gs>
                    <a:gs pos="9000">
                      <a:srgbClr val="0070C0"/>
                    </a:gs>
                    <a:gs pos="50000">
                      <a:schemeClr val="accent1">
                        <a:shade val="20000"/>
                        <a:satMod val="300000"/>
                      </a:schemeClr>
                    </a:gs>
                    <a:gs pos="79000">
                      <a:srgbClr val="00FFFF"/>
                    </a:gs>
                    <a:gs pos="100000">
                      <a:schemeClr val="accent1">
                        <a:tint val="40000"/>
                        <a:satMod val="250000"/>
                      </a:schemeClr>
                    </a:gs>
                  </a:gsLst>
                  <a:lin ang="5400000"/>
                </a:gradFill>
                <a:effectLst/>
              </a:rPr>
              <a:t>Time to ask: Why are the estimates different?</a:t>
            </a:r>
            <a:endParaRPr lang="en-US" sz="4400" b="1" cap="none" spc="0" dirty="0">
              <a:ln w="10541" cmpd="sng">
                <a:solidFill>
                  <a:schemeClr val="accent1">
                    <a:shade val="88000"/>
                    <a:satMod val="110000"/>
                  </a:schemeClr>
                </a:solidFill>
                <a:prstDash val="solid"/>
              </a:ln>
              <a:gradFill>
                <a:gsLst>
                  <a:gs pos="0">
                    <a:srgbClr val="00B0F0"/>
                  </a:gs>
                  <a:gs pos="9000">
                    <a:srgbClr val="0070C0"/>
                  </a:gs>
                  <a:gs pos="50000">
                    <a:schemeClr val="accent1">
                      <a:shade val="20000"/>
                      <a:satMod val="300000"/>
                    </a:schemeClr>
                  </a:gs>
                  <a:gs pos="79000">
                    <a:srgbClr val="00FFFF"/>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1558987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 </a:t>
            </a:r>
            <a:r>
              <a:rPr lang="en-US" dirty="0" smtClean="0"/>
              <a:t>your User Stories</a:t>
            </a:r>
            <a:endParaRPr lang="en-US" dirty="0"/>
          </a:p>
        </p:txBody>
      </p:sp>
      <p:sp>
        <p:nvSpPr>
          <p:cNvPr id="3" name="Content Placeholder 2"/>
          <p:cNvSpPr>
            <a:spLocks noGrp="1"/>
          </p:cNvSpPr>
          <p:nvPr>
            <p:ph idx="1"/>
          </p:nvPr>
        </p:nvSpPr>
        <p:spPr>
          <a:xfrm>
            <a:off x="457200" y="1600200"/>
            <a:ext cx="8229600" cy="2667000"/>
          </a:xfrm>
        </p:spPr>
        <p:txBody>
          <a:bodyPr>
            <a:normAutofit/>
          </a:bodyPr>
          <a:lstStyle/>
          <a:p>
            <a:r>
              <a:rPr lang="en-US" dirty="0" smtClean="0">
                <a:latin typeface="Gilles' Comic Font" pitchFamily="2" charset="0"/>
              </a:rPr>
              <a:t>Once everyone’s estimates are close, </a:t>
            </a:r>
            <a:r>
              <a:rPr lang="en-US" b="1" u="sng" dirty="0" smtClean="0">
                <a:solidFill>
                  <a:schemeClr val="accent6">
                    <a:lumMod val="60000"/>
                    <a:lumOff val="40000"/>
                  </a:schemeClr>
                </a:solidFill>
                <a:latin typeface="Gilles' Comic Font" pitchFamily="2" charset="0"/>
              </a:rPr>
              <a:t>AGREE</a:t>
            </a:r>
            <a:r>
              <a:rPr lang="en-US" dirty="0" smtClean="0">
                <a:latin typeface="Gilles' Comic Font" pitchFamily="2" charset="0"/>
              </a:rPr>
              <a:t> on a figure for the user story’s estimate.</a:t>
            </a:r>
            <a:endParaRPr lang="en-US" dirty="0">
              <a:latin typeface="Gilles' Comic Font" pitchFamily="2" charset="0"/>
            </a:endParaRPr>
          </a:p>
          <a:p>
            <a:pPr marL="0" indent="0">
              <a:buNone/>
            </a:pPr>
            <a:r>
              <a:rPr lang="en-US" dirty="0" smtClean="0">
                <a:latin typeface="Gilles' Comic Font" pitchFamily="2" charset="0"/>
              </a:rPr>
              <a:t>   </a:t>
            </a:r>
            <a:r>
              <a:rPr lang="en-US" dirty="0" smtClean="0">
                <a:latin typeface="Segoe UI Symbol"/>
                <a:ea typeface="Segoe UI Symbol"/>
              </a:rPr>
              <a:t>✼ </a:t>
            </a:r>
            <a:r>
              <a:rPr lang="en-US" dirty="0" smtClean="0">
                <a:latin typeface="Gilles' Comic Font" pitchFamily="2" charset="0"/>
              </a:rPr>
              <a:t>How close is “</a:t>
            </a:r>
            <a:r>
              <a:rPr lang="en-US" b="1" dirty="0" smtClean="0">
                <a:solidFill>
                  <a:schemeClr val="accent6"/>
                </a:solidFill>
                <a:latin typeface="Gilles' Comic Font" pitchFamily="2" charset="0"/>
              </a:rPr>
              <a:t>close enough</a:t>
            </a:r>
            <a:r>
              <a:rPr lang="en-US" dirty="0" smtClean="0">
                <a:latin typeface="Gilles' Comic Font" pitchFamily="2" charset="0"/>
              </a:rPr>
              <a:t>”?</a:t>
            </a:r>
          </a:p>
          <a:p>
            <a:pPr lvl="2">
              <a:buFont typeface="Wingdings" pitchFamily="2" charset="2"/>
              <a:buChar char="ü"/>
            </a:pPr>
            <a:r>
              <a:rPr lang="en-US" sz="2400" dirty="0" smtClean="0">
                <a:latin typeface="Gilles' Comic Font" pitchFamily="2" charset="0"/>
              </a:rPr>
              <a:t> When you are </a:t>
            </a:r>
            <a:r>
              <a:rPr lang="en-US" sz="2400" b="1" dirty="0" smtClean="0">
                <a:solidFill>
                  <a:schemeClr val="accent6">
                    <a:lumMod val="60000"/>
                    <a:lumOff val="40000"/>
                  </a:schemeClr>
                </a:solidFill>
                <a:latin typeface="Gilles' Comic Font" pitchFamily="2" charset="0"/>
              </a:rPr>
              <a:t>confident</a:t>
            </a:r>
            <a:r>
              <a:rPr lang="en-US" sz="2400" dirty="0" smtClean="0">
                <a:solidFill>
                  <a:schemeClr val="accent6">
                    <a:lumMod val="60000"/>
                    <a:lumOff val="40000"/>
                  </a:schemeClr>
                </a:solidFill>
                <a:latin typeface="Gilles' Comic Font" pitchFamily="2" charset="0"/>
              </a:rPr>
              <a:t> </a:t>
            </a:r>
            <a:r>
              <a:rPr lang="en-US" sz="2400" dirty="0" smtClean="0">
                <a:latin typeface="Gilles' Comic Font" pitchFamily="2" charset="0"/>
              </a:rPr>
              <a:t>in an estimate</a:t>
            </a:r>
          </a:p>
          <a:p>
            <a:pPr lvl="2">
              <a:buFont typeface="Wingdings" pitchFamily="2" charset="2"/>
              <a:buChar char="ü"/>
            </a:pPr>
            <a:r>
              <a:rPr lang="en-US" sz="2400" dirty="0" smtClean="0">
                <a:latin typeface="Gilles' Comic Font" pitchFamily="2" charset="0"/>
              </a:rPr>
              <a:t> </a:t>
            </a:r>
            <a:r>
              <a:rPr lang="en-US" sz="2400" b="1" dirty="0" smtClean="0">
                <a:solidFill>
                  <a:schemeClr val="accent6">
                    <a:lumMod val="60000"/>
                    <a:lumOff val="40000"/>
                  </a:schemeClr>
                </a:solidFill>
                <a:latin typeface="Gilles' Comic Font" pitchFamily="2" charset="0"/>
              </a:rPr>
              <a:t>Comfortable</a:t>
            </a:r>
            <a:r>
              <a:rPr lang="en-US" sz="2400" dirty="0" smtClean="0">
                <a:solidFill>
                  <a:schemeClr val="accent6">
                    <a:lumMod val="60000"/>
                    <a:lumOff val="40000"/>
                  </a:schemeClr>
                </a:solidFill>
                <a:latin typeface="Gilles' Comic Font" pitchFamily="2" charset="0"/>
              </a:rPr>
              <a:t> </a:t>
            </a:r>
            <a:r>
              <a:rPr lang="en-US" sz="2400" dirty="0" smtClean="0">
                <a:latin typeface="Gilles' Comic Font" pitchFamily="2" charset="0"/>
              </a:rPr>
              <a:t>with your assumptions</a:t>
            </a:r>
            <a:endParaRPr lang="en-US" sz="2400" dirty="0">
              <a:latin typeface="Gilles' Comic Font"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2133600"/>
            <a:ext cx="2568595" cy="2217420"/>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114800"/>
            <a:ext cx="5037137" cy="196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433104" y="5791200"/>
            <a:ext cx="4191000" cy="923330"/>
          </a:xfrm>
          <a:prstGeom prst="rect">
            <a:avLst/>
          </a:prstGeom>
          <a:solidFill>
            <a:schemeClr val="bg1"/>
          </a:solidFill>
        </p:spPr>
        <p:txBody>
          <a:bodyPr wrap="square" rtlCol="0">
            <a:spAutoFit/>
          </a:bodyPr>
          <a:lstStyle/>
          <a:p>
            <a:r>
              <a:rPr lang="en-US" dirty="0" smtClean="0">
                <a:solidFill>
                  <a:srgbClr val="777777"/>
                </a:solidFill>
                <a:latin typeface="Comic Sans MS" pitchFamily="66" charset="0"/>
              </a:rPr>
              <a:t>When you have the sum of your user story estimates, you are ready for the next step.</a:t>
            </a:r>
            <a:endParaRPr lang="en-US" dirty="0">
              <a:solidFill>
                <a:srgbClr val="777777"/>
              </a:solidFill>
              <a:latin typeface="Comic Sans MS" pitchFamily="66" charset="0"/>
            </a:endParaRPr>
          </a:p>
        </p:txBody>
      </p:sp>
      <p:sp>
        <p:nvSpPr>
          <p:cNvPr id="7" name="Freeform 6"/>
          <p:cNvSpPr/>
          <p:nvPr/>
        </p:nvSpPr>
        <p:spPr>
          <a:xfrm>
            <a:off x="3796470" y="5693438"/>
            <a:ext cx="636634" cy="591283"/>
          </a:xfrm>
          <a:custGeom>
            <a:avLst/>
            <a:gdLst>
              <a:gd name="connsiteX0" fmla="*/ 636634 w 636634"/>
              <a:gd name="connsiteY0" fmla="*/ 510592 h 591283"/>
              <a:gd name="connsiteX1" fmla="*/ 347267 w 636634"/>
              <a:gd name="connsiteY1" fmla="*/ 580040 h 591283"/>
              <a:gd name="connsiteX2" fmla="*/ 162072 w 636634"/>
              <a:gd name="connsiteY2" fmla="*/ 302248 h 591283"/>
              <a:gd name="connsiteX3" fmla="*/ 173646 w 636634"/>
              <a:gd name="connsiteY3" fmla="*/ 1306 h 591283"/>
              <a:gd name="connsiteX4" fmla="*/ 26 w 636634"/>
              <a:gd name="connsiteY4" fmla="*/ 186501 h 591283"/>
              <a:gd name="connsiteX5" fmla="*/ 162072 w 636634"/>
              <a:gd name="connsiteY5" fmla="*/ 24456 h 591283"/>
              <a:gd name="connsiteX6" fmla="*/ 370416 w 636634"/>
              <a:gd name="connsiteY6" fmla="*/ 209651 h 591283"/>
              <a:gd name="connsiteX7" fmla="*/ 173646 w 636634"/>
              <a:gd name="connsiteY7" fmla="*/ 24456 h 591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6634" h="591283">
                <a:moveTo>
                  <a:pt x="636634" y="510592"/>
                </a:moveTo>
                <a:cubicBezTo>
                  <a:pt x="531497" y="562678"/>
                  <a:pt x="426361" y="614764"/>
                  <a:pt x="347267" y="580040"/>
                </a:cubicBezTo>
                <a:cubicBezTo>
                  <a:pt x="268173" y="545316"/>
                  <a:pt x="191009" y="398704"/>
                  <a:pt x="162072" y="302248"/>
                </a:cubicBezTo>
                <a:cubicBezTo>
                  <a:pt x="133135" y="205792"/>
                  <a:pt x="200654" y="20597"/>
                  <a:pt x="173646" y="1306"/>
                </a:cubicBezTo>
                <a:cubicBezTo>
                  <a:pt x="146638" y="-17985"/>
                  <a:pt x="1955" y="182643"/>
                  <a:pt x="26" y="186501"/>
                </a:cubicBezTo>
                <a:cubicBezTo>
                  <a:pt x="-1903" y="190359"/>
                  <a:pt x="100340" y="20598"/>
                  <a:pt x="162072" y="24456"/>
                </a:cubicBezTo>
                <a:cubicBezTo>
                  <a:pt x="223804" y="28314"/>
                  <a:pt x="368487" y="209651"/>
                  <a:pt x="370416" y="209651"/>
                </a:cubicBezTo>
                <a:cubicBezTo>
                  <a:pt x="372345" y="209651"/>
                  <a:pt x="272995" y="117053"/>
                  <a:pt x="173646" y="2445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90967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1220</TotalTime>
  <Words>1349</Words>
  <Application>Microsoft Office PowerPoint</Application>
  <PresentationFormat>On-screen Show (4:3)</PresentationFormat>
  <Paragraphs>220</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Clarity</vt:lpstr>
      <vt:lpstr>Estimating User Stories</vt:lpstr>
      <vt:lpstr>Project Planning Primer</vt:lpstr>
      <vt:lpstr>PowerPoint Presentation</vt:lpstr>
      <vt:lpstr>Estimate your User Stories</vt:lpstr>
      <vt:lpstr>Estimate your User Stories</vt:lpstr>
      <vt:lpstr>Estimate your User Stories</vt:lpstr>
      <vt:lpstr>Estimating your User Stories</vt:lpstr>
      <vt:lpstr>Estimate your User Stories</vt:lpstr>
      <vt:lpstr>Estimate your User Stories</vt:lpstr>
      <vt:lpstr>PowerPoint Presentation</vt:lpstr>
      <vt:lpstr>How can we improve our confidence in our estimate?</vt:lpstr>
      <vt:lpstr>Improve your Estimates</vt:lpstr>
      <vt:lpstr>PowerPoint Presentation</vt:lpstr>
      <vt:lpstr>Improve your Estimates</vt:lpstr>
      <vt:lpstr>Improve your Estimates</vt:lpstr>
      <vt:lpstr>Improve your Estimates</vt:lpstr>
      <vt:lpstr>Improve your Estimates</vt:lpstr>
      <vt:lpstr>Improve your Estimates</vt:lpstr>
      <vt:lpstr>Improve your Estimates</vt:lpstr>
      <vt:lpstr>Improve your Estimates</vt:lpstr>
      <vt:lpstr>Improve your Estimates</vt:lpstr>
      <vt:lpstr>Improve your Estimates</vt:lpstr>
      <vt:lpstr>Improve your Estimates</vt:lpstr>
      <vt:lpstr>PowerPoint Presentation</vt:lpstr>
      <vt:lpstr>PRIORITIZE your User Stories</vt:lpstr>
      <vt:lpstr>PRIORITIZE your User Stories</vt:lpstr>
      <vt:lpstr>Prioritization with MoSCoW</vt:lpstr>
      <vt:lpstr>MoSCoW Principle</vt:lpstr>
      <vt:lpstr>PRIORITIZE your User Stories</vt:lpstr>
      <vt:lpstr>PRIORITIZE your User Stories</vt:lpstr>
      <vt:lpstr>PowerPoint Presentation</vt:lpstr>
      <vt:lpstr>Task Estimates</vt:lpstr>
      <vt:lpstr>Task Estimates</vt:lpstr>
      <vt:lpstr>PowerPoint Presentation</vt:lpstr>
      <vt:lpstr>Daily Meetings</vt:lpstr>
      <vt:lpstr>Doing your meetings</vt:lpstr>
      <vt:lpstr>PowerPoint Presentation</vt:lpstr>
      <vt:lpstr>Can look something like this</vt:lpstr>
      <vt:lpstr>Burn Down Charts</vt:lpstr>
      <vt:lpstr>Burn Down Rate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Chelsea</dc:creator>
  <cp:lastModifiedBy>DLSU</cp:lastModifiedBy>
  <cp:revision>159</cp:revision>
  <dcterms:created xsi:type="dcterms:W3CDTF">2006-08-16T00:00:00Z</dcterms:created>
  <dcterms:modified xsi:type="dcterms:W3CDTF">2015-02-04T00:38:29Z</dcterms:modified>
</cp:coreProperties>
</file>