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57" r:id="rId15"/>
    <p:sldId id="258" r:id="rId16"/>
    <p:sldId id="262" r:id="rId17"/>
    <p:sldId id="260" r:id="rId18"/>
    <p:sldId id="261" r:id="rId19"/>
    <p:sldId id="263" r:id="rId20"/>
    <p:sldId id="259" r:id="rId21"/>
    <p:sldId id="265" r:id="rId22"/>
    <p:sldId id="266" r:id="rId23"/>
    <p:sldId id="282" r:id="rId24"/>
    <p:sldId id="267" r:id="rId25"/>
    <p:sldId id="268" r:id="rId26"/>
    <p:sldId id="26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D3FB-4374-406B-BEB2-A3BC8FD6CE69}" type="datetimeFigureOut">
              <a:rPr lang="en-PH" smtClean="0"/>
              <a:t>10/30/2014</a:t>
            </a:fld>
            <a:endParaRPr lang="en-P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51CF66-6052-474B-988E-246A365D9BCE}" type="slidenum">
              <a:rPr lang="en-PH" smtClean="0"/>
              <a:t>‹#›</a:t>
            </a:fld>
            <a:endParaRPr lang="en-P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D3FB-4374-406B-BEB2-A3BC8FD6CE69}" type="datetimeFigureOut">
              <a:rPr lang="en-PH" smtClean="0"/>
              <a:t>10/30/2014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CF66-6052-474B-988E-246A365D9BCE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D3FB-4374-406B-BEB2-A3BC8FD6CE69}" type="datetimeFigureOut">
              <a:rPr lang="en-PH" smtClean="0"/>
              <a:t>10/30/2014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CF66-6052-474B-988E-246A365D9BCE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D3FB-4374-406B-BEB2-A3BC8FD6CE69}" type="datetimeFigureOut">
              <a:rPr lang="en-PH" smtClean="0"/>
              <a:t>10/30/2014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CF66-6052-474B-988E-246A365D9BCE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D3FB-4374-406B-BEB2-A3BC8FD6CE69}" type="datetimeFigureOut">
              <a:rPr lang="en-PH" smtClean="0"/>
              <a:t>10/30/2014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CF66-6052-474B-988E-246A365D9BCE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D3FB-4374-406B-BEB2-A3BC8FD6CE69}" type="datetimeFigureOut">
              <a:rPr lang="en-PH" smtClean="0"/>
              <a:t>10/30/2014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CF66-6052-474B-988E-246A365D9BCE}" type="slidenum">
              <a:rPr lang="en-PH" smtClean="0"/>
              <a:t>‹#›</a:t>
            </a:fld>
            <a:endParaRPr lang="en-PH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D3FB-4374-406B-BEB2-A3BC8FD6CE69}" type="datetimeFigureOut">
              <a:rPr lang="en-PH" smtClean="0"/>
              <a:t>10/30/2014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CF66-6052-474B-988E-246A365D9BCE}" type="slidenum">
              <a:rPr lang="en-PH" smtClean="0"/>
              <a:t>‹#›</a:t>
            </a:fld>
            <a:endParaRPr lang="en-P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D3FB-4374-406B-BEB2-A3BC8FD6CE69}" type="datetimeFigureOut">
              <a:rPr lang="en-PH" smtClean="0"/>
              <a:t>10/30/2014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CF66-6052-474B-988E-246A365D9BCE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D3FB-4374-406B-BEB2-A3BC8FD6CE69}" type="datetimeFigureOut">
              <a:rPr lang="en-PH" smtClean="0"/>
              <a:t>10/30/2014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CF66-6052-474B-988E-246A365D9BCE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D3FB-4374-406B-BEB2-A3BC8FD6CE69}" type="datetimeFigureOut">
              <a:rPr lang="en-PH" smtClean="0"/>
              <a:t>10/30/2014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CF66-6052-474B-988E-246A365D9BCE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D3FB-4374-406B-BEB2-A3BC8FD6CE69}" type="datetimeFigureOut">
              <a:rPr lang="en-PH" smtClean="0"/>
              <a:t>10/30/2014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CF66-6052-474B-988E-246A365D9BCE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CB3D3FB-4374-406B-BEB2-A3BC8FD6CE69}" type="datetimeFigureOut">
              <a:rPr lang="en-PH" smtClean="0"/>
              <a:t>10/30/2014</a:t>
            </a:fld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951CF66-6052-474B-988E-246A365D9BCE}" type="slidenum">
              <a:rPr lang="en-PH" smtClean="0"/>
              <a:t>‹#›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P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7200" dirty="0" smtClean="0">
                <a:latin typeface="Berlin Sans FB" panose="020E0602020502020306" pitchFamily="34" charset="0"/>
              </a:rPr>
              <a:t>Designing Test Cases</a:t>
            </a:r>
            <a:endParaRPr lang="en-PH" sz="7200" dirty="0">
              <a:latin typeface="Berlin Sans FB" panose="020E06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By: Chelsea </a:t>
            </a:r>
            <a:r>
              <a:rPr lang="en-PH" dirty="0" err="1" smtClean="0"/>
              <a:t>Celestino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1714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315200" cy="1154097"/>
          </a:xfrm>
        </p:spPr>
        <p:txBody>
          <a:bodyPr/>
          <a:lstStyle/>
          <a:p>
            <a:r>
              <a:rPr lang="en-PH" dirty="0" smtClean="0">
                <a:latin typeface="Berlin Sans FB" panose="020E0602020502020306" pitchFamily="34" charset="0"/>
              </a:rPr>
              <a:t>How did you do?</a:t>
            </a:r>
            <a:endParaRPr lang="en-PH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4648200"/>
          </a:xfrm>
        </p:spPr>
        <p:txBody>
          <a:bodyPr anchor="ctr">
            <a:normAutofit/>
          </a:bodyPr>
          <a:lstStyle/>
          <a:p>
            <a:pPr marL="45720" indent="0" algn="ctr">
              <a:buNone/>
            </a:pPr>
            <a:r>
              <a:rPr lang="en-PH" sz="7200" dirty="0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7.8</a:t>
            </a:r>
            <a:r>
              <a:rPr lang="en-PH" sz="7200" dirty="0" smtClean="0">
                <a:latin typeface="Arial Rounded MT Bold" panose="020F0704030504030204" pitchFamily="34" charset="0"/>
              </a:rPr>
              <a:t> </a:t>
            </a:r>
          </a:p>
          <a:p>
            <a:pPr marL="45720" indent="0" algn="ctr">
              <a:buNone/>
            </a:pPr>
            <a:r>
              <a:rPr lang="en-PH" sz="4800" dirty="0" smtClean="0">
                <a:latin typeface="Arial Rounded MT Bold" panose="020F0704030504030204" pitchFamily="34" charset="0"/>
              </a:rPr>
              <a:t>out of 14</a:t>
            </a:r>
            <a:endParaRPr lang="en-PH" sz="4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06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315200" cy="1154097"/>
          </a:xfrm>
        </p:spPr>
        <p:txBody>
          <a:bodyPr/>
          <a:lstStyle/>
          <a:p>
            <a:r>
              <a:rPr lang="en-PH" dirty="0" smtClean="0">
                <a:latin typeface="Berlin Sans FB" panose="020E0602020502020306" pitchFamily="34" charset="0"/>
              </a:rPr>
              <a:t>Write Test Case First or Last?</a:t>
            </a:r>
            <a:endParaRPr lang="en-PH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4648200"/>
          </a:xfrm>
        </p:spPr>
        <p:txBody>
          <a:bodyPr>
            <a:normAutofit/>
          </a:bodyPr>
          <a:lstStyle/>
          <a:p>
            <a:r>
              <a:rPr lang="en-PH" sz="2800" dirty="0"/>
              <a:t>Writing test cases before writing the code doesn’t take any more effort </a:t>
            </a:r>
            <a:r>
              <a:rPr lang="en-PH" sz="2800" dirty="0" smtClean="0"/>
              <a:t>than writing </a:t>
            </a:r>
            <a:r>
              <a:rPr lang="en-PH" sz="2800" dirty="0"/>
              <a:t>test cases after the code; it simply </a:t>
            </a:r>
            <a:r>
              <a:rPr lang="en-PH" sz="2800" dirty="0" smtClean="0"/>
              <a:t>re-sequences </a:t>
            </a:r>
            <a:r>
              <a:rPr lang="en-PH" sz="2800" dirty="0"/>
              <a:t>the </a:t>
            </a:r>
            <a:r>
              <a:rPr lang="en-PH" sz="2800" dirty="0" smtClean="0"/>
              <a:t>test-case-writing activity.</a:t>
            </a:r>
          </a:p>
          <a:p>
            <a:endParaRPr lang="en-PH" sz="2800" dirty="0" smtClean="0"/>
          </a:p>
          <a:p>
            <a:r>
              <a:rPr lang="en-PH" sz="2800" dirty="0"/>
              <a:t>When you write test cases first, you detect </a:t>
            </a:r>
            <a:r>
              <a:rPr lang="en-PH" sz="2800" dirty="0" smtClean="0"/>
              <a:t>defects </a:t>
            </a:r>
            <a:r>
              <a:rPr lang="en-PH" sz="2800" dirty="0"/>
              <a:t>earlier and you </a:t>
            </a:r>
            <a:r>
              <a:rPr lang="en-PH" sz="2800" dirty="0" smtClean="0"/>
              <a:t>can correct </a:t>
            </a:r>
            <a:r>
              <a:rPr lang="en-PH" sz="2800" dirty="0"/>
              <a:t>them more </a:t>
            </a:r>
            <a:r>
              <a:rPr lang="en-PH" sz="2800" dirty="0" smtClean="0"/>
              <a:t>easily</a:t>
            </a:r>
            <a:endParaRPr lang="en-PH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08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315200" cy="1154097"/>
          </a:xfrm>
        </p:spPr>
        <p:txBody>
          <a:bodyPr/>
          <a:lstStyle/>
          <a:p>
            <a:r>
              <a:rPr lang="en-PH" dirty="0" smtClean="0">
                <a:latin typeface="Berlin Sans FB" panose="020E0602020502020306" pitchFamily="34" charset="0"/>
              </a:rPr>
              <a:t>Write Test Case First or Last?</a:t>
            </a:r>
            <a:endParaRPr lang="en-PH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4648200"/>
          </a:xfrm>
        </p:spPr>
        <p:txBody>
          <a:bodyPr>
            <a:normAutofit/>
          </a:bodyPr>
          <a:lstStyle/>
          <a:p>
            <a:r>
              <a:rPr lang="en-PH" sz="2800" dirty="0"/>
              <a:t>Writing test cases first forces you to think at least a little bit about </a:t>
            </a:r>
            <a:r>
              <a:rPr lang="en-PH" sz="2800" dirty="0" smtClean="0"/>
              <a:t>the</a:t>
            </a:r>
            <a:r>
              <a:rPr lang="en-PH" sz="2800" dirty="0"/>
              <a:t> </a:t>
            </a:r>
            <a:r>
              <a:rPr lang="en-PH" sz="2800" dirty="0" smtClean="0"/>
              <a:t>requirements </a:t>
            </a:r>
            <a:r>
              <a:rPr lang="en-PH" sz="2800" dirty="0"/>
              <a:t>and design before writing code, which tends to produce </a:t>
            </a:r>
            <a:r>
              <a:rPr lang="en-PH" sz="2800" dirty="0" smtClean="0"/>
              <a:t>better</a:t>
            </a:r>
            <a:r>
              <a:rPr lang="en-PH" sz="2800" dirty="0"/>
              <a:t> </a:t>
            </a:r>
            <a:r>
              <a:rPr lang="en-PH" sz="2800" dirty="0" smtClean="0"/>
              <a:t>code.</a:t>
            </a:r>
            <a:endParaRPr lang="en-PH" sz="2800" dirty="0"/>
          </a:p>
          <a:p>
            <a:endParaRPr lang="en-PH" sz="2800" dirty="0" smtClean="0"/>
          </a:p>
          <a:p>
            <a:r>
              <a:rPr lang="en-PH" sz="2800" dirty="0"/>
              <a:t>Writing test cases first exposes requirements problems sooner, before </a:t>
            </a:r>
            <a:r>
              <a:rPr lang="en-PH" sz="2800" dirty="0" smtClean="0"/>
              <a:t>the</a:t>
            </a:r>
            <a:r>
              <a:rPr lang="en-PH" sz="2800" dirty="0"/>
              <a:t> </a:t>
            </a:r>
            <a:r>
              <a:rPr lang="en-PH" sz="2800" dirty="0" smtClean="0"/>
              <a:t>code </a:t>
            </a:r>
            <a:r>
              <a:rPr lang="en-PH" sz="2800" dirty="0"/>
              <a:t>is written, because it’s hard to write a test case for a poor requirement</a:t>
            </a:r>
            <a:r>
              <a:rPr lang="en-PH" sz="2800" dirty="0" smtClean="0"/>
              <a:t>.</a:t>
            </a:r>
            <a:endParaRPr lang="en-PH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70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315200" cy="1154097"/>
          </a:xfrm>
        </p:spPr>
        <p:txBody>
          <a:bodyPr/>
          <a:lstStyle/>
          <a:p>
            <a:r>
              <a:rPr lang="en-PH" dirty="0" smtClean="0">
                <a:latin typeface="Berlin Sans FB" panose="020E0602020502020306" pitchFamily="34" charset="0"/>
              </a:rPr>
              <a:t>Write Test Case First or Last?</a:t>
            </a:r>
            <a:endParaRPr lang="en-PH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4648200"/>
          </a:xfrm>
        </p:spPr>
        <p:txBody>
          <a:bodyPr>
            <a:normAutofit/>
          </a:bodyPr>
          <a:lstStyle/>
          <a:p>
            <a:r>
              <a:rPr lang="en-PH" sz="2800" dirty="0"/>
              <a:t>If you save your test cases (which you should), you can still test last, </a:t>
            </a:r>
            <a:r>
              <a:rPr lang="en-PH" sz="2800" dirty="0" smtClean="0"/>
              <a:t>in</a:t>
            </a:r>
            <a:r>
              <a:rPr lang="en-PH" sz="2800" dirty="0"/>
              <a:t> </a:t>
            </a:r>
            <a:r>
              <a:rPr lang="en-PH" sz="2800" dirty="0" smtClean="0"/>
              <a:t>addition </a:t>
            </a:r>
            <a:r>
              <a:rPr lang="en-PH" sz="2800" dirty="0"/>
              <a:t>to testing </a:t>
            </a:r>
            <a:r>
              <a:rPr lang="en-PH" sz="2800" dirty="0" smtClean="0"/>
              <a:t>first.</a:t>
            </a:r>
            <a:endParaRPr lang="en-PH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7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315200" cy="1154097"/>
          </a:xfrm>
        </p:spPr>
        <p:txBody>
          <a:bodyPr/>
          <a:lstStyle/>
          <a:p>
            <a:r>
              <a:rPr lang="en-PH" dirty="0" smtClean="0">
                <a:latin typeface="Berlin Sans FB" panose="020E0602020502020306" pitchFamily="34" charset="0"/>
              </a:rPr>
              <a:t>Characteristics of a Good Test</a:t>
            </a:r>
            <a:endParaRPr lang="en-PH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0"/>
            <a:ext cx="7315200" cy="3539527"/>
          </a:xfrm>
        </p:spPr>
        <p:txBody>
          <a:bodyPr>
            <a:normAutofit/>
          </a:bodyPr>
          <a:lstStyle/>
          <a:p>
            <a:r>
              <a:rPr lang="en-PH" sz="2800" dirty="0" smtClean="0">
                <a:latin typeface="Arial Rounded MT Bold" panose="020F0704030504030204" pitchFamily="34" charset="0"/>
              </a:rPr>
              <a:t>Reasonable probability of catching an error</a:t>
            </a:r>
          </a:p>
          <a:p>
            <a:r>
              <a:rPr lang="en-PH" sz="2800" dirty="0" smtClean="0">
                <a:latin typeface="Arial Rounded MT Bold" panose="020F0704030504030204" pitchFamily="34" charset="0"/>
              </a:rPr>
              <a:t>It is not redundant</a:t>
            </a:r>
          </a:p>
          <a:p>
            <a:r>
              <a:rPr lang="en-PH" sz="2800" dirty="0" smtClean="0">
                <a:latin typeface="Arial Rounded MT Bold" panose="020F0704030504030204" pitchFamily="34" charset="0"/>
              </a:rPr>
              <a:t>The best of its breed</a:t>
            </a:r>
          </a:p>
          <a:p>
            <a:r>
              <a:rPr lang="en-PH" sz="2800" dirty="0" smtClean="0">
                <a:latin typeface="Arial Rounded MT Bold" panose="020F0704030504030204" pitchFamily="34" charset="0"/>
              </a:rPr>
              <a:t>Neither too simple nor too complex</a:t>
            </a:r>
          </a:p>
          <a:p>
            <a:r>
              <a:rPr lang="en-PH" sz="2800" dirty="0" smtClean="0">
                <a:latin typeface="Arial Rounded MT Bold" panose="020F0704030504030204" pitchFamily="34" charset="0"/>
              </a:rPr>
              <a:t>It makes program failures obvious</a:t>
            </a:r>
            <a:endParaRPr lang="en-PH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09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315200" cy="1154097"/>
          </a:xfrm>
        </p:spPr>
        <p:txBody>
          <a:bodyPr/>
          <a:lstStyle/>
          <a:p>
            <a:r>
              <a:rPr lang="en-PH" dirty="0" smtClean="0">
                <a:latin typeface="Berlin Sans FB" panose="020E0602020502020306" pitchFamily="34" charset="0"/>
              </a:rPr>
              <a:t>Example: </a:t>
            </a:r>
            <a:endParaRPr lang="en-PH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76400"/>
            <a:ext cx="8991600" cy="4419600"/>
          </a:xfrm>
        </p:spPr>
        <p:txBody>
          <a:bodyPr/>
          <a:lstStyle/>
          <a:p>
            <a:pPr marL="45720" indent="0">
              <a:buNone/>
            </a:pPr>
            <a:r>
              <a:rPr lang="en-PH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PH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PH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PH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PH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checkIfNumber</a:t>
            </a:r>
            <a:r>
              <a:rPr lang="en-PH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(char inputChar_code) {</a:t>
            </a:r>
          </a:p>
          <a:p>
            <a:pPr marL="320040" lvl="1" indent="0">
              <a:buNone/>
            </a:pPr>
            <a:r>
              <a:rPr lang="en-PH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(inputChar_code &lt; </a:t>
            </a:r>
            <a:r>
              <a:rPr lang="en-PH" sz="24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48</a:t>
            </a:r>
            <a:r>
              <a:rPr lang="en-PH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PH" sz="24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PH" sz="2400" b="1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ascii</a:t>
            </a:r>
            <a:r>
              <a:rPr lang="en-PH" sz="24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code for 0</a:t>
            </a:r>
          </a:p>
          <a:p>
            <a:pPr marL="320040" lvl="1" indent="0">
              <a:buNone/>
            </a:pPr>
            <a:r>
              <a:rPr lang="en-PH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PH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PH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PH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false;</a:t>
            </a:r>
          </a:p>
          <a:p>
            <a:pPr marL="320040" lvl="1" indent="0">
              <a:buNone/>
            </a:pPr>
            <a:r>
              <a:rPr lang="en-PH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if (inputChar_code &gt; </a:t>
            </a:r>
            <a:r>
              <a:rPr lang="en-PH" sz="24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57</a:t>
            </a:r>
            <a:r>
              <a:rPr lang="en-PH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PH" sz="24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PH" sz="2400" b="1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ascii</a:t>
            </a:r>
            <a:r>
              <a:rPr lang="en-PH" sz="24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code for 9</a:t>
            </a:r>
          </a:p>
          <a:p>
            <a:pPr marL="320040" lvl="1" indent="0">
              <a:buNone/>
            </a:pPr>
            <a:r>
              <a:rPr lang="en-PH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PH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PH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PH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false;</a:t>
            </a:r>
          </a:p>
          <a:p>
            <a:pPr marL="320040" lvl="1" indent="0">
              <a:buNone/>
            </a:pPr>
            <a:r>
              <a:rPr lang="en-PH" sz="24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PH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lse</a:t>
            </a:r>
          </a:p>
          <a:p>
            <a:pPr marL="320040" lvl="1" indent="0">
              <a:buNone/>
            </a:pPr>
            <a:r>
              <a:rPr lang="en-PH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PH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PH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true;</a:t>
            </a:r>
          </a:p>
          <a:p>
            <a:pPr marL="320040" lvl="1" indent="0">
              <a:buNone/>
            </a:pPr>
            <a:r>
              <a:rPr lang="en-PH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PH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68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315200" cy="1154097"/>
          </a:xfrm>
        </p:spPr>
        <p:txBody>
          <a:bodyPr anchor="ctr"/>
          <a:lstStyle/>
          <a:p>
            <a:r>
              <a:rPr lang="en-PH" dirty="0" smtClean="0">
                <a:latin typeface="Berlin Sans FB" panose="020E0602020502020306" pitchFamily="34" charset="0"/>
              </a:rPr>
              <a:t>ASCII Codes for Digits</a:t>
            </a:r>
            <a:endParaRPr lang="en-PH" dirty="0">
              <a:latin typeface="Berlin Sans FB" panose="020E0602020502020306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683532"/>
              </p:ext>
            </p:extLst>
          </p:nvPr>
        </p:nvGraphicFramePr>
        <p:xfrm>
          <a:off x="1295400" y="1143000"/>
          <a:ext cx="60960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Character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ASCII Code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/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47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0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48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1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49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2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50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3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51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4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52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5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53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6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54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7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55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8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56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9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57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: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58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A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65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b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98</a:t>
                      </a:r>
                      <a:endParaRPr lang="en-P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36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315200" cy="1154097"/>
          </a:xfrm>
        </p:spPr>
        <p:txBody>
          <a:bodyPr anchor="ctr"/>
          <a:lstStyle/>
          <a:p>
            <a:r>
              <a:rPr lang="en-PH" dirty="0" smtClean="0">
                <a:latin typeface="Berlin Sans FB" panose="020E0602020502020306" pitchFamily="34" charset="0"/>
              </a:rPr>
              <a:t>Six simple programming errors</a:t>
            </a:r>
            <a:endParaRPr lang="en-PH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001000" cy="4648200"/>
          </a:xfrm>
        </p:spPr>
        <p:txBody>
          <a:bodyPr>
            <a:normAutofit fontScale="92500" lnSpcReduction="20000"/>
          </a:bodyPr>
          <a:lstStyle/>
          <a:p>
            <a:r>
              <a:rPr lang="en-PH" sz="2800" dirty="0" smtClean="0">
                <a:latin typeface="Arial Rounded MT Bold" panose="020F0704030504030204" pitchFamily="34" charset="0"/>
              </a:rPr>
              <a:t>Programmer used less than or equals instead of less than (</a:t>
            </a:r>
            <a:r>
              <a:rPr lang="en-PH" sz="2800" dirty="0" smtClean="0">
                <a:solidFill>
                  <a:srgbClr val="FF7C80"/>
                </a:solidFill>
                <a:latin typeface="Arial Rounded MT Bold" panose="020F0704030504030204" pitchFamily="34" charset="0"/>
              </a:rPr>
              <a:t>0 will not be considered a number</a:t>
            </a:r>
            <a:r>
              <a:rPr lang="en-PH" sz="2800" dirty="0" smtClean="0">
                <a:latin typeface="Arial Rounded MT Bold" panose="020F0704030504030204" pitchFamily="34" charset="0"/>
              </a:rPr>
              <a:t>)</a:t>
            </a:r>
          </a:p>
          <a:p>
            <a:pPr marL="45720" indent="0">
              <a:buNone/>
            </a:pPr>
            <a:endParaRPr lang="en-PH" sz="2800" dirty="0" smtClean="0">
              <a:latin typeface="Arial Rounded MT Bold" panose="020F0704030504030204" pitchFamily="34" charset="0"/>
            </a:endParaRPr>
          </a:p>
          <a:p>
            <a:r>
              <a:rPr lang="en-PH" sz="2800" dirty="0" smtClean="0">
                <a:latin typeface="Arial Rounded MT Bold" panose="020F0704030504030204" pitchFamily="34" charset="0"/>
              </a:rPr>
              <a:t>If she said less than 47 instead of 48 (</a:t>
            </a:r>
            <a:r>
              <a:rPr lang="en-PH" sz="2800" dirty="0" smtClean="0">
                <a:solidFill>
                  <a:srgbClr val="FF7C80"/>
                </a:solidFill>
                <a:latin typeface="Arial Rounded MT Bold" panose="020F0704030504030204" pitchFamily="34" charset="0"/>
              </a:rPr>
              <a:t>/ will be accepted as digit</a:t>
            </a:r>
            <a:r>
              <a:rPr lang="en-PH" sz="2800" dirty="0" smtClean="0">
                <a:latin typeface="Arial Rounded MT Bold" panose="020F0704030504030204" pitchFamily="34" charset="0"/>
              </a:rPr>
              <a:t>)</a:t>
            </a:r>
          </a:p>
          <a:p>
            <a:pPr marL="45720" indent="0">
              <a:buNone/>
            </a:pPr>
            <a:endParaRPr lang="en-PH" sz="2800" dirty="0" smtClean="0">
              <a:latin typeface="Arial Rounded MT Bold" panose="020F0704030504030204" pitchFamily="34" charset="0"/>
            </a:endParaRPr>
          </a:p>
          <a:p>
            <a:r>
              <a:rPr lang="en-PH" sz="2800" dirty="0" smtClean="0">
                <a:latin typeface="Arial Rounded MT Bold" panose="020F0704030504030204" pitchFamily="34" charset="0"/>
              </a:rPr>
              <a:t>If she typed 38, instead of 48 (</a:t>
            </a:r>
            <a:r>
              <a:rPr lang="en-PH" sz="2800" dirty="0" smtClean="0">
                <a:solidFill>
                  <a:srgbClr val="FF7C80"/>
                </a:solidFill>
                <a:latin typeface="Arial Rounded MT Bold" panose="020F0704030504030204" pitchFamily="34" charset="0"/>
              </a:rPr>
              <a:t>&amp;</a:t>
            </a:r>
            <a:r>
              <a:rPr lang="en-PH" sz="2800" dirty="0" smtClean="0">
                <a:latin typeface="Arial Rounded MT Bold" panose="020F0704030504030204" pitchFamily="34" charset="0"/>
              </a:rPr>
              <a:t>, </a:t>
            </a:r>
            <a:r>
              <a:rPr lang="en-PH" sz="2800" dirty="0" smtClean="0">
                <a:solidFill>
                  <a:srgbClr val="FF7C80"/>
                </a:solidFill>
                <a:latin typeface="Arial Rounded MT Bold" panose="020F0704030504030204" pitchFamily="34" charset="0"/>
              </a:rPr>
              <a:t>‘</a:t>
            </a:r>
            <a:r>
              <a:rPr lang="en-PH" sz="2800" dirty="0" smtClean="0">
                <a:latin typeface="Arial Rounded MT Bold" panose="020F0704030504030204" pitchFamily="34" charset="0"/>
              </a:rPr>
              <a:t>, </a:t>
            </a:r>
            <a:r>
              <a:rPr lang="en-PH" sz="2800" dirty="0" smtClean="0">
                <a:solidFill>
                  <a:srgbClr val="FF7C80"/>
                </a:solidFill>
                <a:latin typeface="Arial Rounded MT Bold" panose="020F0704030504030204" pitchFamily="34" charset="0"/>
              </a:rPr>
              <a:t>(</a:t>
            </a:r>
            <a:r>
              <a:rPr lang="en-PH" sz="2800" dirty="0" smtClean="0">
                <a:latin typeface="Arial Rounded MT Bold" panose="020F0704030504030204" pitchFamily="34" charset="0"/>
              </a:rPr>
              <a:t>, </a:t>
            </a:r>
            <a:r>
              <a:rPr lang="en-PH" sz="2800" dirty="0" smtClean="0">
                <a:solidFill>
                  <a:srgbClr val="FF7C80"/>
                </a:solidFill>
                <a:latin typeface="Arial Rounded MT Bold" panose="020F0704030504030204" pitchFamily="34" charset="0"/>
              </a:rPr>
              <a:t>)</a:t>
            </a:r>
            <a:r>
              <a:rPr lang="en-PH" sz="2800" dirty="0" smtClean="0">
                <a:latin typeface="Arial Rounded MT Bold" panose="020F0704030504030204" pitchFamily="34" charset="0"/>
              </a:rPr>
              <a:t>, </a:t>
            </a:r>
            <a:r>
              <a:rPr lang="en-PH" sz="2800" dirty="0" smtClean="0">
                <a:solidFill>
                  <a:srgbClr val="FF7C80"/>
                </a:solidFill>
                <a:latin typeface="Arial Rounded MT Bold" panose="020F0704030504030204" pitchFamily="34" charset="0"/>
              </a:rPr>
              <a:t>*</a:t>
            </a:r>
            <a:r>
              <a:rPr lang="en-PH" sz="2800" dirty="0" smtClean="0">
                <a:latin typeface="Arial Rounded MT Bold" panose="020F0704030504030204" pitchFamily="34" charset="0"/>
              </a:rPr>
              <a:t>, </a:t>
            </a:r>
            <a:r>
              <a:rPr lang="en-PH" sz="2800" dirty="0" smtClean="0">
                <a:solidFill>
                  <a:srgbClr val="FF7C80"/>
                </a:solidFill>
                <a:latin typeface="Arial Rounded MT Bold" panose="020F0704030504030204" pitchFamily="34" charset="0"/>
              </a:rPr>
              <a:t>+</a:t>
            </a:r>
            <a:r>
              <a:rPr lang="en-PH" sz="2800" dirty="0" smtClean="0">
                <a:latin typeface="Arial Rounded MT Bold" panose="020F0704030504030204" pitchFamily="34" charset="0"/>
              </a:rPr>
              <a:t>, </a:t>
            </a:r>
            <a:r>
              <a:rPr lang="en-PH" sz="2800" dirty="0" smtClean="0">
                <a:solidFill>
                  <a:srgbClr val="FF7C80"/>
                </a:solidFill>
                <a:latin typeface="Arial Rounded MT Bold" panose="020F0704030504030204" pitchFamily="34" charset="0"/>
              </a:rPr>
              <a:t>,</a:t>
            </a:r>
            <a:r>
              <a:rPr lang="en-PH" sz="2800" dirty="0" smtClean="0">
                <a:latin typeface="Arial Rounded MT Bold" panose="020F0704030504030204" pitchFamily="34" charset="0"/>
              </a:rPr>
              <a:t> , </a:t>
            </a:r>
            <a:r>
              <a:rPr lang="en-PH" sz="2800" dirty="0" smtClean="0">
                <a:solidFill>
                  <a:srgbClr val="FF7C80"/>
                </a:solidFill>
                <a:latin typeface="Arial Rounded MT Bold" panose="020F0704030504030204" pitchFamily="34" charset="0"/>
              </a:rPr>
              <a:t>-</a:t>
            </a:r>
            <a:r>
              <a:rPr lang="en-PH" sz="2800" dirty="0" smtClean="0">
                <a:latin typeface="Arial Rounded MT Bold" panose="020F0704030504030204" pitchFamily="34" charset="0"/>
              </a:rPr>
              <a:t>, and</a:t>
            </a:r>
            <a:r>
              <a:rPr lang="en-PH" sz="2800" dirty="0" smtClean="0">
                <a:solidFill>
                  <a:srgbClr val="FF7C80"/>
                </a:solidFill>
                <a:latin typeface="Arial Rounded MT Bold" panose="020F0704030504030204" pitchFamily="34" charset="0"/>
              </a:rPr>
              <a:t> .</a:t>
            </a:r>
            <a:r>
              <a:rPr lang="en-PH" sz="2800" dirty="0" smtClean="0">
                <a:latin typeface="Arial Rounded MT Bold" panose="020F0704030504030204" pitchFamily="34" charset="0"/>
              </a:rPr>
              <a:t>)</a:t>
            </a:r>
          </a:p>
          <a:p>
            <a:pPr marL="45720" indent="0">
              <a:buNone/>
            </a:pPr>
            <a:endParaRPr lang="en-PH" sz="2800" dirty="0" smtClean="0">
              <a:latin typeface="Arial Rounded MT Bold" panose="020F0704030504030204" pitchFamily="34" charset="0"/>
            </a:endParaRPr>
          </a:p>
          <a:p>
            <a:r>
              <a:rPr lang="en-PH" sz="2800" dirty="0" smtClean="0">
                <a:latin typeface="Arial Rounded MT Bold" panose="020F0704030504030204" pitchFamily="34" charset="0"/>
              </a:rPr>
              <a:t>If she typed greater than or equal to instead of greater than 57 (</a:t>
            </a:r>
            <a:r>
              <a:rPr lang="en-PH" sz="2800" dirty="0" smtClean="0">
                <a:solidFill>
                  <a:srgbClr val="FF7C80"/>
                </a:solidFill>
                <a:latin typeface="Arial Rounded MT Bold" panose="020F0704030504030204" pitchFamily="34" charset="0"/>
              </a:rPr>
              <a:t>Program rejects 9 as a number</a:t>
            </a:r>
            <a:r>
              <a:rPr lang="en-PH" sz="2800" dirty="0" smtClean="0">
                <a:latin typeface="Arial Rounded MT Bold" panose="020F0704030504030204" pitchFamily="34" charset="0"/>
              </a:rPr>
              <a:t>)</a:t>
            </a:r>
            <a:endParaRPr lang="en-PH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5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315200" cy="1154097"/>
          </a:xfrm>
        </p:spPr>
        <p:txBody>
          <a:bodyPr anchor="ctr"/>
          <a:lstStyle/>
          <a:p>
            <a:r>
              <a:rPr lang="en-PH" dirty="0" smtClean="0">
                <a:latin typeface="Berlin Sans FB" panose="020E0602020502020306" pitchFamily="34" charset="0"/>
              </a:rPr>
              <a:t>Six simple programming errors</a:t>
            </a:r>
            <a:endParaRPr lang="en-PH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34358"/>
            <a:ext cx="8001000" cy="4648200"/>
          </a:xfrm>
        </p:spPr>
        <p:txBody>
          <a:bodyPr>
            <a:normAutofit/>
          </a:bodyPr>
          <a:lstStyle/>
          <a:p>
            <a:r>
              <a:rPr lang="en-PH" sz="2800" dirty="0" smtClean="0">
                <a:latin typeface="Arial Rounded MT Bold" panose="020F0704030504030204" pitchFamily="34" charset="0"/>
              </a:rPr>
              <a:t>If she said greater than 58 instead of greater than or equal to 58(</a:t>
            </a:r>
            <a:r>
              <a:rPr lang="en-PH" sz="2800" dirty="0" smtClean="0">
                <a:solidFill>
                  <a:srgbClr val="FF7C80"/>
                </a:solidFill>
                <a:latin typeface="Arial Rounded MT Bold" panose="020F0704030504030204" pitchFamily="34" charset="0"/>
              </a:rPr>
              <a:t>: will be considered a number</a:t>
            </a:r>
            <a:r>
              <a:rPr lang="en-PH" sz="2800" dirty="0" smtClean="0">
                <a:latin typeface="Arial Rounded MT Bold" panose="020F0704030504030204" pitchFamily="34" charset="0"/>
              </a:rPr>
              <a:t>)</a:t>
            </a:r>
          </a:p>
          <a:p>
            <a:pPr marL="45720" indent="0">
              <a:buNone/>
            </a:pPr>
            <a:endParaRPr lang="en-PH" sz="2800" dirty="0" smtClean="0">
              <a:latin typeface="Arial Rounded MT Bold" panose="020F0704030504030204" pitchFamily="34" charset="0"/>
            </a:endParaRPr>
          </a:p>
          <a:p>
            <a:r>
              <a:rPr lang="en-PH" sz="2800" dirty="0" smtClean="0">
                <a:latin typeface="Arial Rounded MT Bold" panose="020F0704030504030204" pitchFamily="34" charset="0"/>
              </a:rPr>
              <a:t>If she makes a typing error, typing 75 instead of 57(</a:t>
            </a:r>
            <a:r>
              <a:rPr lang="en-PH" sz="2800" dirty="0" smtClean="0">
                <a:solidFill>
                  <a:srgbClr val="FF7C80"/>
                </a:solidFill>
                <a:latin typeface="Arial Rounded MT Bold" panose="020F0704030504030204" pitchFamily="34" charset="0"/>
              </a:rPr>
              <a:t>ASCII codes between 48 to 75</a:t>
            </a:r>
            <a:r>
              <a:rPr lang="en-PH" sz="2800" dirty="0" smtClean="0">
                <a:latin typeface="Arial Rounded MT Bold" panose="020F0704030504030204" pitchFamily="34" charset="0"/>
              </a:rPr>
              <a:t>)</a:t>
            </a:r>
          </a:p>
          <a:p>
            <a:pPr marL="45720" indent="0">
              <a:buNone/>
            </a:pPr>
            <a:endParaRPr lang="en-PH" sz="2800" dirty="0" smtClean="0">
              <a:latin typeface="Arial Rounded MT Bold" panose="020F0704030504030204" pitchFamily="34" charset="0"/>
            </a:endParaRPr>
          </a:p>
          <a:p>
            <a:pPr marL="45720" indent="0">
              <a:buNone/>
            </a:pPr>
            <a:endParaRPr lang="en-PH" sz="2800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3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315200" cy="1154097"/>
          </a:xfrm>
        </p:spPr>
        <p:txBody>
          <a:bodyPr anchor="ctr">
            <a:noAutofit/>
          </a:bodyPr>
          <a:lstStyle/>
          <a:p>
            <a:r>
              <a:rPr lang="en-PH" dirty="0" smtClean="0">
                <a:latin typeface="Berlin Sans FB" panose="020E0602020502020306" pitchFamily="34" charset="0"/>
              </a:rPr>
              <a:t>What kind of tests will cover all of this?</a:t>
            </a:r>
            <a:endParaRPr lang="en-PH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8001000" cy="464820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PH" sz="2800" dirty="0" smtClean="0">
                <a:latin typeface="Arial Rounded MT Bold" panose="020F0704030504030204" pitchFamily="34" charset="0"/>
              </a:rPr>
              <a:t>Testing </a:t>
            </a:r>
            <a:r>
              <a:rPr lang="en-PH" sz="2800" dirty="0" smtClean="0">
                <a:latin typeface="Arial Rounded MT Bold" panose="020F0704030504030204" pitchFamily="34" charset="0"/>
              </a:rPr>
              <a:t>with four </a:t>
            </a:r>
            <a:r>
              <a:rPr lang="en-PH" sz="2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boundary characters </a:t>
            </a:r>
            <a:endParaRPr lang="en-PH" sz="2800" dirty="0" smtClean="0">
              <a:solidFill>
                <a:srgbClr val="FFFF00"/>
              </a:solidFill>
              <a:latin typeface="Arial Rounded MT Bold" panose="020F0704030504030204" pitchFamily="34" charset="0"/>
            </a:endParaRPr>
          </a:p>
          <a:p>
            <a:pPr marL="45720" indent="0" algn="ctr">
              <a:buNone/>
            </a:pPr>
            <a:endParaRPr lang="en-PH" sz="2800" dirty="0" smtClean="0">
              <a:latin typeface="Arial Rounded MT Bold" panose="020F0704030504030204" pitchFamily="34" charset="0"/>
            </a:endParaRPr>
          </a:p>
          <a:p>
            <a:pPr marL="320040" lvl="1" indent="0" algn="ctr">
              <a:buNone/>
            </a:pPr>
            <a:r>
              <a:rPr lang="en-PH" sz="54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/</a:t>
            </a:r>
            <a:r>
              <a:rPr lang="en-PH" sz="4400" dirty="0" smtClean="0">
                <a:latin typeface="Arial Rounded MT Bold" panose="020F0704030504030204" pitchFamily="34" charset="0"/>
              </a:rPr>
              <a:t>, </a:t>
            </a:r>
            <a:r>
              <a:rPr lang="en-PH" sz="54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0</a:t>
            </a:r>
            <a:r>
              <a:rPr lang="en-PH" sz="4400" dirty="0" smtClean="0">
                <a:latin typeface="Arial Rounded MT Bold" panose="020F0704030504030204" pitchFamily="34" charset="0"/>
              </a:rPr>
              <a:t>, </a:t>
            </a:r>
            <a:r>
              <a:rPr lang="en-PH" sz="54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9</a:t>
            </a:r>
            <a:r>
              <a:rPr lang="en-PH" sz="4400" dirty="0" smtClean="0">
                <a:latin typeface="Arial Rounded MT Bold" panose="020F0704030504030204" pitchFamily="34" charset="0"/>
              </a:rPr>
              <a:t>, and </a:t>
            </a:r>
            <a:r>
              <a:rPr lang="en-PH" sz="54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:</a:t>
            </a:r>
          </a:p>
          <a:p>
            <a:pPr marL="320040" lvl="1" indent="0" algn="ctr">
              <a:buNone/>
            </a:pPr>
            <a:endParaRPr lang="en-PH" sz="2600" dirty="0" smtClean="0">
              <a:latin typeface="Arial Rounded MT Bold" panose="020F0704030504030204" pitchFamily="34" charset="0"/>
            </a:endParaRPr>
          </a:p>
          <a:p>
            <a:pPr marL="320040" lvl="1" indent="0" algn="ctr">
              <a:buNone/>
            </a:pPr>
            <a:r>
              <a:rPr lang="en-PH" sz="2600" dirty="0" smtClean="0">
                <a:latin typeface="Arial Rounded MT Bold" panose="020F0704030504030204" pitchFamily="34" charset="0"/>
              </a:rPr>
              <a:t>will </a:t>
            </a:r>
            <a:r>
              <a:rPr lang="en-PH" sz="2600" dirty="0" smtClean="0">
                <a:latin typeface="Arial Rounded MT Bold" panose="020F0704030504030204" pitchFamily="34" charset="0"/>
              </a:rPr>
              <a:t>reveal every classification error that the programmer can make !</a:t>
            </a:r>
            <a:endParaRPr lang="en-PH" sz="2800" dirty="0" smtClean="0">
              <a:latin typeface="Arial Rounded MT Bold" panose="020F0704030504030204" pitchFamily="34" charset="0"/>
            </a:endParaRPr>
          </a:p>
          <a:p>
            <a:pPr marL="45720" indent="0">
              <a:buNone/>
            </a:pPr>
            <a:endParaRPr lang="en-PH" sz="2800" dirty="0" smtClean="0">
              <a:latin typeface="Arial Rounded MT Bold" panose="020F0704030504030204" pitchFamily="34" charset="0"/>
            </a:endParaRPr>
          </a:p>
          <a:p>
            <a:pPr marL="45720" indent="0">
              <a:buNone/>
            </a:pPr>
            <a:endParaRPr lang="en-PH" sz="2800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06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315200" cy="1154097"/>
          </a:xfrm>
        </p:spPr>
        <p:txBody>
          <a:bodyPr/>
          <a:lstStyle/>
          <a:p>
            <a:r>
              <a:rPr lang="en-PH" dirty="0" smtClean="0">
                <a:latin typeface="Berlin Sans FB" panose="020E0602020502020306" pitchFamily="34" charset="0"/>
              </a:rPr>
              <a:t>Self-assessment</a:t>
            </a:r>
            <a:endParaRPr lang="en-PH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46482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PH" sz="2800" dirty="0" smtClean="0">
                <a:latin typeface="Arial Rounded MT Bold" panose="020F0704030504030204" pitchFamily="34" charset="0"/>
              </a:rPr>
              <a:t>Create test cases for this relatively simple program:</a:t>
            </a:r>
          </a:p>
          <a:p>
            <a:pPr marL="45720" indent="0">
              <a:buNone/>
            </a:pPr>
            <a:endParaRPr lang="en-PH" sz="2800" dirty="0">
              <a:latin typeface="Arial Rounded MT Bold" panose="020F0704030504030204" pitchFamily="34" charset="0"/>
            </a:endParaRPr>
          </a:p>
          <a:p>
            <a:pPr marL="45720" indent="0">
              <a:buNone/>
            </a:pPr>
            <a:r>
              <a:rPr lang="en-PH" sz="2800" dirty="0"/>
              <a:t>The program reads three integer values from an input dialog. </a:t>
            </a:r>
            <a:r>
              <a:rPr lang="en-PH" sz="2800" dirty="0" smtClean="0"/>
              <a:t>The three </a:t>
            </a:r>
            <a:r>
              <a:rPr lang="en-PH" sz="2800" dirty="0"/>
              <a:t>values represent the lengths of the sides of a triangle. The program displays a message that states whether the </a:t>
            </a:r>
            <a:r>
              <a:rPr lang="en-PH" sz="2800" dirty="0" smtClean="0"/>
              <a:t>triangle </a:t>
            </a:r>
            <a:r>
              <a:rPr lang="en-PH" sz="2800" dirty="0"/>
              <a:t>is </a:t>
            </a:r>
            <a:r>
              <a:rPr lang="en-PH" sz="2800" dirty="0" smtClean="0"/>
              <a:t>scalene, isosceles</a:t>
            </a:r>
            <a:r>
              <a:rPr lang="en-PH" sz="2800" dirty="0"/>
              <a:t>, or equilateral.</a:t>
            </a:r>
            <a:br>
              <a:rPr lang="en-PH" sz="2800" dirty="0"/>
            </a:br>
            <a:r>
              <a:rPr lang="en-PH" sz="2800" dirty="0"/>
              <a:t/>
            </a:r>
            <a:br>
              <a:rPr lang="en-PH" sz="2800" dirty="0"/>
            </a:br>
            <a:endParaRPr lang="en-PH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17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315200" cy="1154097"/>
          </a:xfrm>
        </p:spPr>
        <p:txBody>
          <a:bodyPr>
            <a:normAutofit/>
          </a:bodyPr>
          <a:lstStyle/>
          <a:p>
            <a:r>
              <a:rPr lang="en-PH" dirty="0" smtClean="0">
                <a:latin typeface="Berlin Sans FB" panose="020E0602020502020306" pitchFamily="34" charset="0"/>
              </a:rPr>
              <a:t>Test Case Design Techniques</a:t>
            </a:r>
            <a:endParaRPr lang="en-PH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7315200" cy="3021367"/>
          </a:xfrm>
        </p:spPr>
        <p:txBody>
          <a:bodyPr>
            <a:normAutofit/>
          </a:bodyPr>
          <a:lstStyle/>
          <a:p>
            <a:r>
              <a:rPr lang="en-PH" sz="3200" dirty="0" smtClean="0">
                <a:latin typeface="Arial Rounded MT Bold" panose="020F0704030504030204" pitchFamily="34" charset="0"/>
              </a:rPr>
              <a:t> Equivalence Classes</a:t>
            </a:r>
          </a:p>
          <a:p>
            <a:r>
              <a:rPr lang="en-PH" sz="3200" dirty="0">
                <a:latin typeface="Arial Rounded MT Bold" panose="020F0704030504030204" pitchFamily="34" charset="0"/>
              </a:rPr>
              <a:t> </a:t>
            </a:r>
            <a:r>
              <a:rPr lang="en-PH" sz="3200" dirty="0" smtClean="0">
                <a:latin typeface="Arial Rounded MT Bold" panose="020F0704030504030204" pitchFamily="34" charset="0"/>
              </a:rPr>
              <a:t>Boundary Value Analysis</a:t>
            </a:r>
            <a:endParaRPr lang="en-PH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91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315200" cy="1154097"/>
          </a:xfrm>
        </p:spPr>
        <p:txBody>
          <a:bodyPr>
            <a:normAutofit/>
          </a:bodyPr>
          <a:lstStyle/>
          <a:p>
            <a:r>
              <a:rPr lang="en-PH" dirty="0" smtClean="0">
                <a:latin typeface="Berlin Sans FB" panose="020E0602020502020306" pitchFamily="34" charset="0"/>
              </a:rPr>
              <a:t>Equivalence Classes</a:t>
            </a:r>
            <a:endParaRPr lang="en-PH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1"/>
            <a:ext cx="7696200" cy="3962400"/>
          </a:xfrm>
        </p:spPr>
        <p:txBody>
          <a:bodyPr>
            <a:normAutofit/>
          </a:bodyPr>
          <a:lstStyle/>
          <a:p>
            <a:r>
              <a:rPr lang="en-PH" sz="2800" dirty="0" smtClean="0">
                <a:latin typeface="Arial Rounded MT Bold" panose="020F0704030504030204" pitchFamily="34" charset="0"/>
              </a:rPr>
              <a:t> Group of values that test the same thing</a:t>
            </a:r>
          </a:p>
          <a:p>
            <a:r>
              <a:rPr lang="en-PH" sz="2800" dirty="0">
                <a:latin typeface="Arial Rounded MT Bold" panose="020F0704030504030204" pitchFamily="34" charset="0"/>
              </a:rPr>
              <a:t> </a:t>
            </a:r>
            <a:r>
              <a:rPr lang="en-PH" sz="2800" dirty="0" smtClean="0">
                <a:latin typeface="Arial Rounded MT Bold" panose="020F0704030504030204" pitchFamily="34" charset="0"/>
              </a:rPr>
              <a:t>Usually involve the same input variables</a:t>
            </a:r>
          </a:p>
          <a:p>
            <a:r>
              <a:rPr lang="en-PH" sz="2800" dirty="0" smtClean="0">
                <a:latin typeface="Arial Rounded MT Bold" panose="020F0704030504030204" pitchFamily="34" charset="0"/>
              </a:rPr>
              <a:t>Result in similar operations in program</a:t>
            </a:r>
          </a:p>
          <a:p>
            <a:r>
              <a:rPr lang="en-PH" sz="2800" dirty="0" smtClean="0">
                <a:latin typeface="Arial Rounded MT Bold" panose="020F0704030504030204" pitchFamily="34" charset="0"/>
              </a:rPr>
              <a:t>Affect the same output variables</a:t>
            </a:r>
          </a:p>
          <a:p>
            <a:r>
              <a:rPr lang="en-PH" sz="2800" dirty="0" smtClean="0">
                <a:latin typeface="Arial Rounded MT Bold" panose="020F0704030504030204" pitchFamily="34" charset="0"/>
              </a:rPr>
              <a:t>None force the program to do error handling or all of them do.</a:t>
            </a:r>
            <a:endParaRPr lang="en-PH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08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315200" cy="1154097"/>
          </a:xfrm>
        </p:spPr>
        <p:txBody>
          <a:bodyPr>
            <a:normAutofit/>
          </a:bodyPr>
          <a:lstStyle/>
          <a:p>
            <a:r>
              <a:rPr lang="en-PH" dirty="0" smtClean="0">
                <a:latin typeface="Berlin Sans FB" panose="020E0602020502020306" pitchFamily="34" charset="0"/>
              </a:rPr>
              <a:t>Finding Equivalence Classes</a:t>
            </a:r>
            <a:endParaRPr lang="en-PH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1"/>
            <a:ext cx="7696200" cy="3962400"/>
          </a:xfrm>
        </p:spPr>
        <p:txBody>
          <a:bodyPr>
            <a:normAutofit fontScale="92500" lnSpcReduction="10000"/>
          </a:bodyPr>
          <a:lstStyle/>
          <a:p>
            <a:r>
              <a:rPr lang="en-PH" sz="2800" dirty="0" smtClean="0">
                <a:latin typeface="Arial Rounded MT Bold" panose="020F0704030504030204" pitchFamily="34" charset="0"/>
              </a:rPr>
              <a:t> Don’t forget equivalence classes for invalid inputs</a:t>
            </a:r>
          </a:p>
          <a:p>
            <a:r>
              <a:rPr lang="en-PH" sz="2800" dirty="0">
                <a:latin typeface="Arial Rounded MT Bold" panose="020F0704030504030204" pitchFamily="34" charset="0"/>
              </a:rPr>
              <a:t> </a:t>
            </a:r>
            <a:r>
              <a:rPr lang="en-PH" sz="2800" dirty="0" smtClean="0">
                <a:latin typeface="Arial Rounded MT Bold" panose="020F0704030504030204" pitchFamily="34" charset="0"/>
              </a:rPr>
              <a:t>Organize your classifications into a table or an outline.</a:t>
            </a:r>
          </a:p>
          <a:p>
            <a:r>
              <a:rPr lang="en-PH" sz="2800" dirty="0" smtClean="0">
                <a:latin typeface="Arial Rounded MT Bold" panose="020F0704030504030204" pitchFamily="34" charset="0"/>
              </a:rPr>
              <a:t>Look for ranges of numbers.</a:t>
            </a:r>
          </a:p>
          <a:p>
            <a:r>
              <a:rPr lang="en-PH" sz="2800" dirty="0" smtClean="0">
                <a:latin typeface="Arial Rounded MT Bold" panose="020F0704030504030204" pitchFamily="34" charset="0"/>
              </a:rPr>
              <a:t>Look for membership in a group.</a:t>
            </a:r>
          </a:p>
          <a:p>
            <a:r>
              <a:rPr lang="en-PH" sz="2800" dirty="0" smtClean="0">
                <a:latin typeface="Arial Rounded MT Bold" panose="020F0704030504030204" pitchFamily="34" charset="0"/>
              </a:rPr>
              <a:t>Look for variable groups that must calculate to a certain value or range.</a:t>
            </a:r>
          </a:p>
          <a:p>
            <a:r>
              <a:rPr lang="en-PH" sz="2800" dirty="0" smtClean="0">
                <a:latin typeface="Arial Rounded MT Bold" panose="020F0704030504030204" pitchFamily="34" charset="0"/>
              </a:rPr>
              <a:t>Look for equivalent output events. </a:t>
            </a:r>
            <a:endParaRPr lang="en-PH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4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315200" cy="1154097"/>
          </a:xfrm>
        </p:spPr>
        <p:txBody>
          <a:bodyPr>
            <a:normAutofit/>
          </a:bodyPr>
          <a:lstStyle/>
          <a:p>
            <a:r>
              <a:rPr lang="en-PH" dirty="0" smtClean="0">
                <a:latin typeface="Berlin Sans FB" panose="020E0602020502020306" pitchFamily="34" charset="0"/>
              </a:rPr>
              <a:t>Example</a:t>
            </a:r>
            <a:endParaRPr lang="en-PH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905001"/>
            <a:ext cx="9296400" cy="38862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PH" sz="3200" dirty="0" smtClean="0"/>
              <a:t>	Let’s identify the equivalence classes for </a:t>
            </a:r>
          </a:p>
          <a:p>
            <a:pPr marL="45720" indent="0">
              <a:buNone/>
            </a:pPr>
            <a:r>
              <a:rPr lang="en-PH" sz="3200" dirty="0" smtClean="0"/>
              <a:t>	this logical expression:</a:t>
            </a:r>
          </a:p>
          <a:p>
            <a:pPr marL="45720" indent="0" algn="ctr">
              <a:buNone/>
            </a:pPr>
            <a:endParaRPr lang="en-PH" sz="3200" i="1" dirty="0"/>
          </a:p>
          <a:p>
            <a:pPr marL="45720" indent="0" algn="ctr">
              <a:buNone/>
            </a:pPr>
            <a:r>
              <a:rPr lang="en-PH" sz="3200" i="1" dirty="0" err="1" smtClean="0"/>
              <a:t>m_employee</a:t>
            </a:r>
            <a:r>
              <a:rPr lang="en-PH" sz="3200" i="1" dirty="0" smtClean="0"/>
              <a:t>[ID].</a:t>
            </a:r>
            <a:r>
              <a:rPr lang="en-PH" sz="3200" i="1" dirty="0" err="1" smtClean="0"/>
              <a:t>governmentRetirementWithheld</a:t>
            </a:r>
            <a:r>
              <a:rPr lang="en-PH" sz="3200" dirty="0"/>
              <a:t> </a:t>
            </a:r>
            <a:r>
              <a:rPr lang="en-PH" sz="3200" i="1" dirty="0" smtClean="0"/>
              <a:t>&lt; MAX_GOVT_RETIREMENT</a:t>
            </a:r>
            <a:endParaRPr lang="en-PH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71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467600" cy="1295399"/>
          </a:xfrm>
        </p:spPr>
        <p:txBody>
          <a:bodyPr>
            <a:normAutofit fontScale="90000"/>
          </a:bodyPr>
          <a:lstStyle/>
          <a:p>
            <a:r>
              <a:rPr lang="en-PH" dirty="0" smtClean="0">
                <a:latin typeface="Berlin Sans FB" panose="020E0602020502020306" pitchFamily="34" charset="0"/>
              </a:rPr>
              <a:t>Deriving Test Cases From Equivalence Classes</a:t>
            </a:r>
            <a:endParaRPr lang="en-PH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1"/>
            <a:ext cx="7696200" cy="3962400"/>
          </a:xfrm>
        </p:spPr>
        <p:txBody>
          <a:bodyPr>
            <a:normAutofit/>
          </a:bodyPr>
          <a:lstStyle/>
          <a:p>
            <a:r>
              <a:rPr lang="en-PH" sz="2800" dirty="0" smtClean="0">
                <a:latin typeface="Arial Rounded MT Bold" panose="020F0704030504030204" pitchFamily="34" charset="0"/>
              </a:rPr>
              <a:t> Until all valid equivalence classes have been covered, write a new test case covering </a:t>
            </a:r>
            <a:r>
              <a:rPr lang="en-PH" sz="2800" u="sng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as many classes </a:t>
            </a:r>
            <a:r>
              <a:rPr lang="en-PH" sz="2800" dirty="0" smtClean="0">
                <a:latin typeface="Arial Rounded MT Bold" panose="020F0704030504030204" pitchFamily="34" charset="0"/>
              </a:rPr>
              <a:t>as possible.</a:t>
            </a:r>
          </a:p>
          <a:p>
            <a:endParaRPr lang="en-PH" sz="2800" dirty="0">
              <a:latin typeface="Arial Rounded MT Bold" panose="020F0704030504030204" pitchFamily="34" charset="0"/>
            </a:endParaRPr>
          </a:p>
          <a:p>
            <a:r>
              <a:rPr lang="en-PH" sz="2800" dirty="0" smtClean="0">
                <a:latin typeface="Arial Rounded MT Bold" panose="020F0704030504030204" pitchFamily="34" charset="0"/>
              </a:rPr>
              <a:t>Until all invalid equivalence classes have been uncovered, write a test case that covers </a:t>
            </a:r>
            <a:r>
              <a:rPr lang="en-PH" sz="2800" u="sng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one and only one </a:t>
            </a:r>
            <a:r>
              <a:rPr lang="en-PH" sz="2800" dirty="0" smtClean="0">
                <a:latin typeface="Arial Rounded MT Bold" panose="020F0704030504030204" pitchFamily="34" charset="0"/>
              </a:rPr>
              <a:t>of the uncovered equivalence classes.</a:t>
            </a:r>
            <a:endParaRPr lang="en-PH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11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467600" cy="1295399"/>
          </a:xfrm>
        </p:spPr>
        <p:txBody>
          <a:bodyPr>
            <a:normAutofit/>
          </a:bodyPr>
          <a:lstStyle/>
          <a:p>
            <a:r>
              <a:rPr lang="en-PH" dirty="0" smtClean="0">
                <a:latin typeface="Berlin Sans FB" panose="020E0602020502020306" pitchFamily="34" charset="0"/>
              </a:rPr>
              <a:t>Boundary Value Analysis</a:t>
            </a:r>
            <a:endParaRPr lang="en-PH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1"/>
            <a:ext cx="7696200" cy="3962400"/>
          </a:xfrm>
        </p:spPr>
        <p:txBody>
          <a:bodyPr>
            <a:normAutofit lnSpcReduction="10000"/>
          </a:bodyPr>
          <a:lstStyle/>
          <a:p>
            <a:r>
              <a:rPr lang="en-PH" sz="2800" dirty="0" smtClean="0">
                <a:latin typeface="Arial Rounded MT Bold" panose="020F0704030504030204" pitchFamily="34" charset="0"/>
              </a:rPr>
              <a:t> For range </a:t>
            </a:r>
            <a:r>
              <a:rPr lang="en-PH" sz="2800" dirty="0">
                <a:latin typeface="Arial Rounded MT Bold" panose="020F0704030504030204" pitchFamily="34" charset="0"/>
              </a:rPr>
              <a:t>of values, write test cases for the </a:t>
            </a:r>
            <a:r>
              <a:rPr lang="en-PH" sz="2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ends </a:t>
            </a:r>
            <a:r>
              <a:rPr lang="en-PH" sz="2800" dirty="0">
                <a:latin typeface="Arial Rounded MT Bold" panose="020F0704030504030204" pitchFamily="34" charset="0"/>
              </a:rPr>
              <a:t>of the </a:t>
            </a:r>
            <a:r>
              <a:rPr lang="en-PH" sz="2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range</a:t>
            </a:r>
            <a:r>
              <a:rPr lang="en-PH" sz="2800" dirty="0">
                <a:latin typeface="Arial Rounded MT Bold" panose="020F0704030504030204" pitchFamily="34" charset="0"/>
              </a:rPr>
              <a:t>, and </a:t>
            </a:r>
            <a:r>
              <a:rPr lang="en-PH" sz="2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invalid-input </a:t>
            </a:r>
            <a:r>
              <a:rPr lang="en-PH" sz="2800" dirty="0">
                <a:latin typeface="Arial Rounded MT Bold" panose="020F0704030504030204" pitchFamily="34" charset="0"/>
              </a:rPr>
              <a:t>test cases for situations </a:t>
            </a:r>
            <a:r>
              <a:rPr lang="en-PH" sz="2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just beyond </a:t>
            </a:r>
            <a:r>
              <a:rPr lang="en-PH" sz="2800" dirty="0">
                <a:latin typeface="Arial Rounded MT Bold" panose="020F0704030504030204" pitchFamily="34" charset="0"/>
              </a:rPr>
              <a:t>the ends. </a:t>
            </a:r>
            <a:endParaRPr lang="en-PH" sz="2800" dirty="0" smtClean="0">
              <a:latin typeface="Arial Rounded MT Bold" panose="020F0704030504030204" pitchFamily="34" charset="0"/>
            </a:endParaRPr>
          </a:p>
          <a:p>
            <a:endParaRPr lang="en-PH" sz="2800" dirty="0">
              <a:latin typeface="Arial Rounded MT Bold" panose="020F0704030504030204" pitchFamily="34" charset="0"/>
            </a:endParaRPr>
          </a:p>
          <a:p>
            <a:r>
              <a:rPr lang="en-PH" sz="2800" dirty="0" smtClean="0">
                <a:latin typeface="Arial Rounded MT Bold" panose="020F0704030504030204" pitchFamily="34" charset="0"/>
              </a:rPr>
              <a:t>For a number of values, </a:t>
            </a:r>
            <a:r>
              <a:rPr lang="en-PH" sz="2800" dirty="0">
                <a:latin typeface="Arial Rounded MT Bold" panose="020F0704030504030204" pitchFamily="34" charset="0"/>
              </a:rPr>
              <a:t>write test cases for the </a:t>
            </a:r>
            <a:r>
              <a:rPr lang="en-PH" sz="2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minimum</a:t>
            </a:r>
            <a:r>
              <a:rPr lang="en-PH" sz="2800" dirty="0" smtClean="0">
                <a:latin typeface="Arial Rounded MT Bold" panose="020F0704030504030204" pitchFamily="34" charset="0"/>
              </a:rPr>
              <a:t>, </a:t>
            </a:r>
            <a:r>
              <a:rPr lang="en-PH" sz="2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maximum</a:t>
            </a:r>
            <a:r>
              <a:rPr lang="en-PH" sz="2800" dirty="0" smtClean="0">
                <a:latin typeface="Arial Rounded MT Bold" panose="020F0704030504030204" pitchFamily="34" charset="0"/>
              </a:rPr>
              <a:t> </a:t>
            </a:r>
            <a:r>
              <a:rPr lang="en-PH" sz="2800" dirty="0">
                <a:latin typeface="Arial Rounded MT Bold" panose="020F0704030504030204" pitchFamily="34" charset="0"/>
              </a:rPr>
              <a:t>number of values and </a:t>
            </a:r>
            <a:r>
              <a:rPr lang="en-PH" sz="2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one</a:t>
            </a:r>
            <a:r>
              <a:rPr lang="en-PH" sz="2800" dirty="0">
                <a:latin typeface="Arial Rounded MT Bold" panose="020F0704030504030204" pitchFamily="34" charset="0"/>
              </a:rPr>
              <a:t> </a:t>
            </a:r>
            <a:r>
              <a:rPr lang="en-PH" sz="2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beneath</a:t>
            </a:r>
            <a:r>
              <a:rPr lang="en-PH" sz="2800" dirty="0">
                <a:latin typeface="Arial Rounded MT Bold" panose="020F0704030504030204" pitchFamily="34" charset="0"/>
              </a:rPr>
              <a:t> and </a:t>
            </a:r>
            <a:r>
              <a:rPr lang="en-PH" sz="2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beyond</a:t>
            </a:r>
            <a:r>
              <a:rPr lang="en-PH" sz="2800" dirty="0">
                <a:latin typeface="Arial Rounded MT Bold" panose="020F0704030504030204" pitchFamily="34" charset="0"/>
              </a:rPr>
              <a:t> these values</a:t>
            </a:r>
          </a:p>
        </p:txBody>
      </p:sp>
    </p:spTree>
    <p:extLst>
      <p:ext uri="{BB962C8B-B14F-4D97-AF65-F5344CB8AC3E}">
        <p14:creationId xmlns:p14="http://schemas.microsoft.com/office/powerpoint/2010/main" val="291881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467600" cy="1295399"/>
          </a:xfrm>
        </p:spPr>
        <p:txBody>
          <a:bodyPr>
            <a:normAutofit/>
          </a:bodyPr>
          <a:lstStyle/>
          <a:p>
            <a:r>
              <a:rPr lang="en-PH" dirty="0" smtClean="0">
                <a:latin typeface="Berlin Sans FB" panose="020E0602020502020306" pitchFamily="34" charset="0"/>
              </a:rPr>
              <a:t>Boundary Value Analysis</a:t>
            </a:r>
            <a:endParaRPr lang="en-PH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1"/>
            <a:ext cx="7696200" cy="3962400"/>
          </a:xfrm>
        </p:spPr>
        <p:txBody>
          <a:bodyPr>
            <a:normAutofit/>
          </a:bodyPr>
          <a:lstStyle/>
          <a:p>
            <a:r>
              <a:rPr lang="en-PH" sz="2800" dirty="0" smtClean="0">
                <a:latin typeface="Arial Rounded MT Bold" panose="020F0704030504030204" pitchFamily="34" charset="0"/>
              </a:rPr>
              <a:t> Apply guideline 1 and 2 for </a:t>
            </a:r>
            <a:r>
              <a:rPr lang="en-PH" sz="2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each output condition</a:t>
            </a:r>
            <a:r>
              <a:rPr lang="en-PH" sz="2800" dirty="0" smtClean="0">
                <a:latin typeface="Arial Rounded MT Bold" panose="020F0704030504030204" pitchFamily="34" charset="0"/>
              </a:rPr>
              <a:t>. Even if it’s not always possible to generate a result outside the output range.</a:t>
            </a:r>
          </a:p>
          <a:p>
            <a:endParaRPr lang="en-PH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79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315200" cy="1154097"/>
          </a:xfrm>
        </p:spPr>
        <p:txBody>
          <a:bodyPr/>
          <a:lstStyle/>
          <a:p>
            <a:r>
              <a:rPr lang="en-PH" dirty="0" smtClean="0">
                <a:latin typeface="Berlin Sans FB" panose="020E0602020502020306" pitchFamily="34" charset="0"/>
              </a:rPr>
              <a:t>Self-assessment</a:t>
            </a:r>
            <a:endParaRPr lang="en-PH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4648200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en-PH" sz="2800" dirty="0"/>
              <a:t>Remember that a scalene triangle is one where no two sides are </a:t>
            </a:r>
            <a:r>
              <a:rPr lang="en-PH" sz="2800" dirty="0" smtClean="0"/>
              <a:t>equal, where as an isosceles triangle has two equal sides, and an equilateral triangle </a:t>
            </a:r>
            <a:r>
              <a:rPr lang="en-PH" sz="2800" dirty="0"/>
              <a:t>has three sides of equal </a:t>
            </a:r>
            <a:r>
              <a:rPr lang="en-PH" sz="2800" dirty="0" smtClean="0"/>
              <a:t>length. Moreover</a:t>
            </a:r>
            <a:r>
              <a:rPr lang="en-PH" sz="2800" dirty="0"/>
              <a:t>, the angles opposite </a:t>
            </a:r>
            <a:r>
              <a:rPr lang="en-PH" sz="2800" dirty="0" smtClean="0"/>
              <a:t>the </a:t>
            </a:r>
            <a:r>
              <a:rPr lang="pt-BR" sz="2800" dirty="0"/>
              <a:t>eq ual sid es in an isosc eles triang le als o are eq ual (it als o fo llows that </a:t>
            </a:r>
            <a:r>
              <a:rPr lang="pt-BR" sz="2800" dirty="0" smtClean="0"/>
              <a:t>the sides  opposite equal angles in </a:t>
            </a:r>
            <a:r>
              <a:rPr lang="pt-BR" sz="2800" dirty="0"/>
              <a:t>a </a:t>
            </a:r>
            <a:r>
              <a:rPr lang="pt-BR" sz="2800" dirty="0" smtClean="0"/>
              <a:t>triangle are equal), and all angles in an equilateral </a:t>
            </a:r>
            <a:r>
              <a:rPr lang="pt-BR" sz="2800" dirty="0"/>
              <a:t>triangle are equal</a:t>
            </a:r>
            <a:r>
              <a:rPr lang="pt-BR" sz="2800" dirty="0" smtClean="0"/>
              <a:t>.</a:t>
            </a:r>
            <a:r>
              <a:rPr lang="en-PH" sz="2800" dirty="0"/>
              <a:t/>
            </a:r>
            <a:br>
              <a:rPr lang="en-PH" sz="2800" dirty="0"/>
            </a:br>
            <a:r>
              <a:rPr lang="en-PH" sz="2800" dirty="0"/>
              <a:t/>
            </a:r>
            <a:br>
              <a:rPr lang="en-PH" sz="2800" dirty="0"/>
            </a:br>
            <a:r>
              <a:rPr lang="en-PH" sz="2800" dirty="0"/>
              <a:t/>
            </a:r>
            <a:br>
              <a:rPr lang="en-PH" sz="2800" dirty="0"/>
            </a:br>
            <a:endParaRPr lang="en-PH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85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315200" cy="1154097"/>
          </a:xfrm>
        </p:spPr>
        <p:txBody>
          <a:bodyPr/>
          <a:lstStyle/>
          <a:p>
            <a:r>
              <a:rPr lang="en-PH" dirty="0" smtClean="0">
                <a:latin typeface="Berlin Sans FB" panose="020E0602020502020306" pitchFamily="34" charset="0"/>
              </a:rPr>
              <a:t>Self-assessment</a:t>
            </a:r>
            <a:endParaRPr lang="en-PH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4648200"/>
          </a:xfrm>
        </p:spPr>
        <p:txBody>
          <a:bodyPr>
            <a:normAutofit/>
          </a:bodyPr>
          <a:lstStyle/>
          <a:p>
            <a:pPr marL="560070" indent="-514350">
              <a:buFont typeface="+mj-lt"/>
              <a:buAutoNum type="arabicPeriod"/>
            </a:pPr>
            <a:r>
              <a:rPr lang="en-PH" sz="2800" dirty="0" smtClean="0"/>
              <a:t>Do you have </a:t>
            </a:r>
            <a:r>
              <a:rPr lang="en-PH" sz="2800" dirty="0"/>
              <a:t>a </a:t>
            </a:r>
            <a:r>
              <a:rPr lang="en-PH" sz="2800" dirty="0" smtClean="0"/>
              <a:t>test case that represents a valid </a:t>
            </a:r>
            <a:r>
              <a:rPr lang="en-PH" sz="2800" dirty="0"/>
              <a:t>scalene triangle</a:t>
            </a:r>
            <a:r>
              <a:rPr lang="en-PH" sz="2800" dirty="0" smtClean="0"/>
              <a:t>? (</a:t>
            </a:r>
            <a:r>
              <a:rPr lang="en-PH" sz="2800" dirty="0"/>
              <a:t>Note that test cases such as 1, 2, 3 and 2, 5, 10 do not warrant a </a:t>
            </a:r>
            <a:r>
              <a:rPr lang="en-PH" sz="2800" dirty="0" smtClean="0"/>
              <a:t>yes answer </a:t>
            </a:r>
            <a:r>
              <a:rPr lang="en-PH" sz="2800" dirty="0"/>
              <a:t>because a triangle having these dimensions is not valid</a:t>
            </a:r>
            <a:r>
              <a:rPr lang="en-PH" sz="2800" dirty="0" smtClean="0"/>
              <a:t>.)</a:t>
            </a:r>
          </a:p>
          <a:p>
            <a:pPr marL="560070" indent="-514350">
              <a:buFont typeface="+mj-lt"/>
              <a:buAutoNum type="arabicPeriod"/>
            </a:pPr>
            <a:endParaRPr lang="en-PH" sz="2800" dirty="0" smtClean="0"/>
          </a:p>
          <a:p>
            <a:pPr marL="560070" indent="-514350">
              <a:buFont typeface="+mj-lt"/>
              <a:buAutoNum type="arabicPeriod"/>
            </a:pPr>
            <a:r>
              <a:rPr lang="en-PH" sz="2800" dirty="0" smtClean="0"/>
              <a:t>Do you have a test case that represents a valid isosceles triangle?</a:t>
            </a:r>
            <a:endParaRPr lang="en-PH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74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315200" cy="1154097"/>
          </a:xfrm>
        </p:spPr>
        <p:txBody>
          <a:bodyPr/>
          <a:lstStyle/>
          <a:p>
            <a:r>
              <a:rPr lang="en-PH" dirty="0" smtClean="0">
                <a:latin typeface="Berlin Sans FB" panose="020E0602020502020306" pitchFamily="34" charset="0"/>
              </a:rPr>
              <a:t>Self-assessment</a:t>
            </a:r>
            <a:endParaRPr lang="en-PH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4648200"/>
          </a:xfrm>
        </p:spPr>
        <p:txBody>
          <a:bodyPr>
            <a:normAutofit/>
          </a:bodyPr>
          <a:lstStyle/>
          <a:p>
            <a:pPr marL="560070" indent="-514350">
              <a:buFont typeface="+mj-lt"/>
              <a:buAutoNum type="arabicPeriod" startAt="3"/>
            </a:pPr>
            <a:r>
              <a:rPr lang="en-PH" sz="2800" dirty="0"/>
              <a:t>Do you have a test case that represents a valid isosceles triangle</a:t>
            </a:r>
            <a:r>
              <a:rPr lang="en-PH" sz="2800" dirty="0" smtClean="0"/>
              <a:t>? (</a:t>
            </a:r>
            <a:r>
              <a:rPr lang="en-PH" sz="2800" dirty="0"/>
              <a:t>Note that a test case representing 2, 2, 4 would not count because </a:t>
            </a:r>
            <a:r>
              <a:rPr lang="en-PH" sz="2800" dirty="0" smtClean="0"/>
              <a:t>it is </a:t>
            </a:r>
            <a:r>
              <a:rPr lang="en-PH" sz="2800" dirty="0"/>
              <a:t>not a valid triangle.)</a:t>
            </a:r>
            <a:br>
              <a:rPr lang="en-PH" sz="2800" dirty="0"/>
            </a:br>
            <a:endParaRPr lang="en-PH" sz="2800" dirty="0" smtClean="0"/>
          </a:p>
          <a:p>
            <a:pPr marL="560070" indent="-514350">
              <a:buFont typeface="+mj-lt"/>
              <a:buAutoNum type="arabicPeriod" startAt="3"/>
            </a:pPr>
            <a:r>
              <a:rPr lang="en-PH" sz="2800" dirty="0"/>
              <a:t>Do you have at least three test cases that represent valid </a:t>
            </a:r>
            <a:r>
              <a:rPr lang="en-PH" sz="2800" dirty="0" smtClean="0"/>
              <a:t>isosceles triangles </a:t>
            </a:r>
            <a:r>
              <a:rPr lang="en-PH" sz="2800" dirty="0"/>
              <a:t>such that you have tried all three permutations of two </a:t>
            </a:r>
            <a:r>
              <a:rPr lang="en-PH" sz="2800" dirty="0" smtClean="0"/>
              <a:t>equal sides </a:t>
            </a:r>
            <a:r>
              <a:rPr lang="en-PH" sz="2800" dirty="0"/>
              <a:t>(such as, 3, 3, 4; 3, 4, 3; and 4, 3, 3</a:t>
            </a:r>
            <a:r>
              <a:rPr lang="en-PH" sz="2800" dirty="0" smtClean="0"/>
              <a:t>)?</a:t>
            </a:r>
            <a:endParaRPr lang="en-PH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56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315200" cy="1154097"/>
          </a:xfrm>
        </p:spPr>
        <p:txBody>
          <a:bodyPr/>
          <a:lstStyle/>
          <a:p>
            <a:r>
              <a:rPr lang="en-PH" dirty="0" smtClean="0">
                <a:latin typeface="Berlin Sans FB" panose="020E0602020502020306" pitchFamily="34" charset="0"/>
              </a:rPr>
              <a:t>Self-assessment</a:t>
            </a:r>
            <a:endParaRPr lang="en-PH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4648200"/>
          </a:xfrm>
        </p:spPr>
        <p:txBody>
          <a:bodyPr>
            <a:normAutofit fontScale="92500" lnSpcReduction="10000"/>
          </a:bodyPr>
          <a:lstStyle/>
          <a:p>
            <a:pPr marL="560070" indent="-514350">
              <a:buFont typeface="+mj-lt"/>
              <a:buAutoNum type="arabicPeriod" startAt="5"/>
            </a:pPr>
            <a:r>
              <a:rPr lang="en-PH" sz="2800" dirty="0"/>
              <a:t>Do you have a test case in which one side has a zero value</a:t>
            </a:r>
            <a:r>
              <a:rPr lang="en-PH" sz="2800" dirty="0" smtClean="0"/>
              <a:t>?</a:t>
            </a:r>
            <a:r>
              <a:rPr lang="en-PH" sz="2800" dirty="0"/>
              <a:t/>
            </a:r>
            <a:br>
              <a:rPr lang="en-PH" sz="2800" dirty="0"/>
            </a:br>
            <a:endParaRPr lang="en-PH" sz="2800" dirty="0" smtClean="0"/>
          </a:p>
          <a:p>
            <a:pPr marL="560070" indent="-514350">
              <a:buFont typeface="+mj-lt"/>
              <a:buAutoNum type="arabicPeriod" startAt="5"/>
            </a:pPr>
            <a:r>
              <a:rPr lang="en-PH" sz="2800" dirty="0"/>
              <a:t>Do you have a test case in which one side has a negative value</a:t>
            </a:r>
            <a:r>
              <a:rPr lang="en-PH" sz="2800" dirty="0" smtClean="0"/>
              <a:t>?</a:t>
            </a:r>
            <a:endParaRPr lang="en-PH" sz="2800" dirty="0"/>
          </a:p>
          <a:p>
            <a:pPr marL="560070" indent="-514350">
              <a:buFont typeface="+mj-lt"/>
              <a:buAutoNum type="arabicPeriod" startAt="5"/>
            </a:pPr>
            <a:endParaRPr lang="en-PH" sz="2800" dirty="0">
              <a:latin typeface="Arial Rounded MT Bold" panose="020F0704030504030204" pitchFamily="34" charset="0"/>
            </a:endParaRPr>
          </a:p>
          <a:p>
            <a:pPr marL="560070" indent="-514350">
              <a:buFont typeface="+mj-lt"/>
              <a:buAutoNum type="arabicPeriod" startAt="5"/>
            </a:pPr>
            <a:r>
              <a:rPr lang="en-PH" sz="2800" dirty="0"/>
              <a:t>Do you have a test case with three integers greater than zero such </a:t>
            </a:r>
            <a:r>
              <a:rPr lang="en-PH" sz="2800" dirty="0" smtClean="0"/>
              <a:t>that the </a:t>
            </a:r>
            <a:r>
              <a:rPr lang="en-PH" sz="2800" dirty="0"/>
              <a:t>sum of two of </a:t>
            </a:r>
            <a:r>
              <a:rPr lang="en-PH" sz="2800" dirty="0" smtClean="0"/>
              <a:t>the </a:t>
            </a:r>
            <a:r>
              <a:rPr lang="en-PH" sz="2800" dirty="0"/>
              <a:t>numbers is equal to the third? (That is, if the</a:t>
            </a:r>
            <a:br>
              <a:rPr lang="en-PH" sz="2800" dirty="0"/>
            </a:br>
            <a:r>
              <a:rPr lang="en-PH" sz="2800" dirty="0"/>
              <a:t>program said that 1, 2, 3 represents a scalene triangle, it would </a:t>
            </a:r>
            <a:r>
              <a:rPr lang="en-PH" sz="2800" dirty="0" smtClean="0"/>
              <a:t>contain a </a:t>
            </a:r>
            <a:r>
              <a:rPr lang="en-PH" sz="2800" dirty="0"/>
              <a:t>bug</a:t>
            </a:r>
            <a:r>
              <a:rPr lang="en-PH" sz="2800" dirty="0" smtClean="0"/>
              <a:t>.)</a:t>
            </a:r>
            <a:endParaRPr lang="en-PH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02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315200" cy="1154097"/>
          </a:xfrm>
        </p:spPr>
        <p:txBody>
          <a:bodyPr/>
          <a:lstStyle/>
          <a:p>
            <a:r>
              <a:rPr lang="en-PH" dirty="0" smtClean="0">
                <a:latin typeface="Berlin Sans FB" panose="020E0602020502020306" pitchFamily="34" charset="0"/>
              </a:rPr>
              <a:t>Self-assessment</a:t>
            </a:r>
            <a:endParaRPr lang="en-PH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4648200"/>
          </a:xfrm>
        </p:spPr>
        <p:txBody>
          <a:bodyPr>
            <a:normAutofit/>
          </a:bodyPr>
          <a:lstStyle/>
          <a:p>
            <a:pPr marL="560070" indent="-514350">
              <a:buFont typeface="+mj-lt"/>
              <a:buAutoNum type="arabicPeriod" startAt="8"/>
            </a:pPr>
            <a:r>
              <a:rPr lang="en-PH" sz="2800" dirty="0"/>
              <a:t>Do you have at least three test cases in category 7 such that you </a:t>
            </a:r>
            <a:r>
              <a:rPr lang="en-PH" sz="2800" dirty="0" smtClean="0"/>
              <a:t>have tried </a:t>
            </a:r>
            <a:r>
              <a:rPr lang="en-PH" sz="2800" dirty="0"/>
              <a:t>all three permutations where the length of one side is equal </a:t>
            </a:r>
            <a:r>
              <a:rPr lang="en-PH" sz="2800" dirty="0" smtClean="0"/>
              <a:t>to the </a:t>
            </a:r>
            <a:r>
              <a:rPr lang="en-PH" sz="2800" dirty="0"/>
              <a:t>sum of the lengths of the other two sides (e.g., 1, 2, 3; 1, 3, 2; </a:t>
            </a:r>
            <a:r>
              <a:rPr lang="en-PH" sz="2800" dirty="0" smtClean="0"/>
              <a:t>and 3</a:t>
            </a:r>
            <a:r>
              <a:rPr lang="en-PH" sz="2800" dirty="0"/>
              <a:t>, 1, 2</a:t>
            </a:r>
            <a:r>
              <a:rPr lang="en-PH" sz="2800" dirty="0" smtClean="0"/>
              <a:t>)?</a:t>
            </a:r>
            <a:r>
              <a:rPr lang="en-PH" sz="2800" dirty="0"/>
              <a:t/>
            </a:r>
            <a:br>
              <a:rPr lang="en-PH" sz="2800" dirty="0"/>
            </a:br>
            <a:endParaRPr lang="en-PH" sz="2800" dirty="0" smtClean="0"/>
          </a:p>
          <a:p>
            <a:pPr marL="560070" indent="-514350">
              <a:buFont typeface="+mj-lt"/>
              <a:buAutoNum type="arabicPeriod" startAt="8"/>
            </a:pPr>
            <a:r>
              <a:rPr lang="en-PH" sz="2800" dirty="0"/>
              <a:t>Do you have a test case with three integers greater than zero such </a:t>
            </a:r>
            <a:r>
              <a:rPr lang="en-PH" sz="2800" dirty="0" smtClean="0"/>
              <a:t>that the </a:t>
            </a:r>
            <a:r>
              <a:rPr lang="en-PH" sz="2800" dirty="0"/>
              <a:t>sum of two of the numbers is less than the third (such as 1, 2, 4 </a:t>
            </a:r>
            <a:r>
              <a:rPr lang="en-PH" sz="2800" dirty="0" smtClean="0"/>
              <a:t>or 12</a:t>
            </a:r>
            <a:r>
              <a:rPr lang="en-PH" sz="2800" dirty="0"/>
              <a:t>, 15, 30</a:t>
            </a:r>
            <a:r>
              <a:rPr lang="en-PH" sz="2800" dirty="0" smtClean="0"/>
              <a:t>)?</a:t>
            </a:r>
            <a:endParaRPr lang="en-PH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68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315200" cy="1154097"/>
          </a:xfrm>
        </p:spPr>
        <p:txBody>
          <a:bodyPr/>
          <a:lstStyle/>
          <a:p>
            <a:r>
              <a:rPr lang="en-PH" dirty="0" smtClean="0">
                <a:latin typeface="Berlin Sans FB" panose="020E0602020502020306" pitchFamily="34" charset="0"/>
              </a:rPr>
              <a:t>Self-assessment</a:t>
            </a:r>
            <a:endParaRPr lang="en-PH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4648200"/>
          </a:xfrm>
        </p:spPr>
        <p:txBody>
          <a:bodyPr>
            <a:normAutofit lnSpcReduction="10000"/>
          </a:bodyPr>
          <a:lstStyle/>
          <a:p>
            <a:pPr marL="560070" indent="-514350">
              <a:buFont typeface="+mj-lt"/>
              <a:buAutoNum type="arabicPeriod" startAt="10"/>
            </a:pPr>
            <a:r>
              <a:rPr lang="en-PH" sz="2800" dirty="0"/>
              <a:t>Do you have at least three test cases in category 9 such that you </a:t>
            </a:r>
            <a:r>
              <a:rPr lang="en-PH" sz="2800" dirty="0" smtClean="0"/>
              <a:t>have tried </a:t>
            </a:r>
            <a:r>
              <a:rPr lang="en-PH" sz="2800" dirty="0"/>
              <a:t>all three permutations (e.g., 1, 2, 4; 1, 4, 2; and 4, 1, 2</a:t>
            </a:r>
            <a:r>
              <a:rPr lang="en-PH" sz="2800" dirty="0" smtClean="0"/>
              <a:t>)?</a:t>
            </a:r>
            <a:r>
              <a:rPr lang="en-PH" sz="2800" dirty="0"/>
              <a:t/>
            </a:r>
            <a:br>
              <a:rPr lang="en-PH" sz="2800" dirty="0"/>
            </a:br>
            <a:endParaRPr lang="en-PH" sz="2800" dirty="0" smtClean="0"/>
          </a:p>
          <a:p>
            <a:pPr marL="560070" indent="-514350">
              <a:buFont typeface="+mj-lt"/>
              <a:buAutoNum type="arabicPeriod" startAt="10"/>
            </a:pPr>
            <a:r>
              <a:rPr lang="en-PH" sz="2800" dirty="0"/>
              <a:t>Do you have a test case in which all sides are zero (0, 0, 0</a:t>
            </a:r>
            <a:r>
              <a:rPr lang="en-PH" sz="2800" dirty="0" smtClean="0"/>
              <a:t>)?</a:t>
            </a:r>
            <a:endParaRPr lang="en-PH" sz="2800" dirty="0"/>
          </a:p>
          <a:p>
            <a:pPr marL="560070" indent="-514350">
              <a:buFont typeface="+mj-lt"/>
              <a:buAutoNum type="arabicPeriod" startAt="10"/>
            </a:pPr>
            <a:endParaRPr lang="en-PH" sz="2800" dirty="0">
              <a:latin typeface="Arial Rounded MT Bold" panose="020F0704030504030204" pitchFamily="34" charset="0"/>
            </a:endParaRPr>
          </a:p>
          <a:p>
            <a:pPr marL="560070" indent="-514350">
              <a:buFont typeface="+mj-lt"/>
              <a:buAutoNum type="arabicPeriod" startAt="10"/>
            </a:pPr>
            <a:r>
              <a:rPr lang="en-PH" sz="2800" dirty="0"/>
              <a:t>Do you have at least one test case specifying </a:t>
            </a:r>
            <a:r>
              <a:rPr lang="en-PH" sz="2800" dirty="0" smtClean="0"/>
              <a:t>non-integer values (such </a:t>
            </a:r>
            <a:r>
              <a:rPr lang="en-PH" sz="2800" dirty="0"/>
              <a:t>as 2.5, 3.5, 5.5</a:t>
            </a:r>
            <a:r>
              <a:rPr lang="en-PH" sz="2800" dirty="0" smtClean="0"/>
              <a:t>)?</a:t>
            </a:r>
            <a:endParaRPr lang="en-PH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21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315200" cy="1154097"/>
          </a:xfrm>
        </p:spPr>
        <p:txBody>
          <a:bodyPr/>
          <a:lstStyle/>
          <a:p>
            <a:r>
              <a:rPr lang="en-PH" dirty="0" smtClean="0">
                <a:latin typeface="Berlin Sans FB" panose="020E0602020502020306" pitchFamily="34" charset="0"/>
              </a:rPr>
              <a:t>Self-assessment</a:t>
            </a:r>
            <a:endParaRPr lang="en-PH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4648200"/>
          </a:xfrm>
        </p:spPr>
        <p:txBody>
          <a:bodyPr>
            <a:normAutofit/>
          </a:bodyPr>
          <a:lstStyle/>
          <a:p>
            <a:pPr marL="560070" indent="-514350">
              <a:buFont typeface="+mj-lt"/>
              <a:buAutoNum type="arabicPeriod" startAt="13"/>
            </a:pPr>
            <a:r>
              <a:rPr lang="en-PH" sz="2800" dirty="0"/>
              <a:t>Do you have at least one test case </a:t>
            </a:r>
            <a:r>
              <a:rPr lang="en-PH" sz="2800" dirty="0" smtClean="0"/>
              <a:t>specifying </a:t>
            </a:r>
            <a:r>
              <a:rPr lang="en-PH" sz="2800" dirty="0"/>
              <a:t>the wrong number </a:t>
            </a:r>
            <a:r>
              <a:rPr lang="en-PH" sz="2800" dirty="0" smtClean="0"/>
              <a:t>of values </a:t>
            </a:r>
            <a:r>
              <a:rPr lang="en-PH" sz="2800" dirty="0"/>
              <a:t>(two rather than three integers, for example</a:t>
            </a:r>
            <a:r>
              <a:rPr lang="en-PH" sz="2800" dirty="0" smtClean="0"/>
              <a:t>)?</a:t>
            </a:r>
            <a:r>
              <a:rPr lang="en-PH" sz="2800" dirty="0"/>
              <a:t/>
            </a:r>
            <a:br>
              <a:rPr lang="en-PH" sz="2800" dirty="0"/>
            </a:br>
            <a:endParaRPr lang="en-PH" sz="2800" dirty="0" smtClean="0"/>
          </a:p>
          <a:p>
            <a:pPr marL="560070" indent="-514350">
              <a:buFont typeface="+mj-lt"/>
              <a:buAutoNum type="arabicPeriod" startAt="13"/>
            </a:pPr>
            <a:r>
              <a:rPr lang="en-PH" sz="2800" dirty="0"/>
              <a:t>For each test case did you specify the expected output from </a:t>
            </a:r>
            <a:r>
              <a:rPr lang="en-PH" sz="2800" dirty="0" smtClean="0"/>
              <a:t>the program </a:t>
            </a:r>
            <a:r>
              <a:rPr lang="en-PH" sz="2800" dirty="0"/>
              <a:t>in addition to the input values</a:t>
            </a:r>
            <a:r>
              <a:rPr lang="en-PH" sz="2800" dirty="0" smtClean="0"/>
              <a:t>?</a:t>
            </a:r>
            <a:endParaRPr lang="en-PH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77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116</TotalTime>
  <Words>1053</Words>
  <Application>Microsoft Office PowerPoint</Application>
  <PresentationFormat>On-screen Show (4:3)</PresentationFormat>
  <Paragraphs>139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Perspective</vt:lpstr>
      <vt:lpstr>Designing Test Cases</vt:lpstr>
      <vt:lpstr>Self-assessment</vt:lpstr>
      <vt:lpstr>Self-assessment</vt:lpstr>
      <vt:lpstr>Self-assessment</vt:lpstr>
      <vt:lpstr>Self-assessment</vt:lpstr>
      <vt:lpstr>Self-assessment</vt:lpstr>
      <vt:lpstr>Self-assessment</vt:lpstr>
      <vt:lpstr>Self-assessment</vt:lpstr>
      <vt:lpstr>Self-assessment</vt:lpstr>
      <vt:lpstr>How did you do?</vt:lpstr>
      <vt:lpstr>Write Test Case First or Last?</vt:lpstr>
      <vt:lpstr>Write Test Case First or Last?</vt:lpstr>
      <vt:lpstr>Write Test Case First or Last?</vt:lpstr>
      <vt:lpstr>Characteristics of a Good Test</vt:lpstr>
      <vt:lpstr>Example: </vt:lpstr>
      <vt:lpstr>ASCII Codes for Digits</vt:lpstr>
      <vt:lpstr>Six simple programming errors</vt:lpstr>
      <vt:lpstr>Six simple programming errors</vt:lpstr>
      <vt:lpstr>What kind of tests will cover all of this?</vt:lpstr>
      <vt:lpstr>Test Case Design Techniques</vt:lpstr>
      <vt:lpstr>Equivalence Classes</vt:lpstr>
      <vt:lpstr>Finding Equivalence Classes</vt:lpstr>
      <vt:lpstr>Example</vt:lpstr>
      <vt:lpstr>Deriving Test Cases From Equivalence Classes</vt:lpstr>
      <vt:lpstr>Boundary Value Analysis</vt:lpstr>
      <vt:lpstr>Boundary Value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Test Cases</dc:title>
  <dc:creator>Chelsea</dc:creator>
  <cp:lastModifiedBy>Briane</cp:lastModifiedBy>
  <cp:revision>29</cp:revision>
  <dcterms:created xsi:type="dcterms:W3CDTF">2014-03-02T22:47:50Z</dcterms:created>
  <dcterms:modified xsi:type="dcterms:W3CDTF">2014-10-30T01:17:56Z</dcterms:modified>
</cp:coreProperties>
</file>