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2" r:id="rId4"/>
    <p:sldId id="258" r:id="rId5"/>
    <p:sldId id="259" r:id="rId6"/>
    <p:sldId id="272" r:id="rId7"/>
    <p:sldId id="267" r:id="rId8"/>
    <p:sldId id="266" r:id="rId9"/>
    <p:sldId id="275" r:id="rId10"/>
    <p:sldId id="270" r:id="rId11"/>
    <p:sldId id="268" r:id="rId12"/>
    <p:sldId id="269" r:id="rId13"/>
    <p:sldId id="274" r:id="rId14"/>
    <p:sldId id="27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4483390-CAF3-4B64-B97D-0833B94B1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81B130-7BD4-4E53-A70B-E0EF9DF98A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F18C-4DA8-458B-808C-753B8B581023}" type="datetimeFigureOut">
              <a:rPr lang="fr-FR" smtClean="0"/>
              <a:t>16/01/2020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8A258D-EB2F-4EB4-99B6-76708E196B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6EF1B-1164-4380-9231-624FC8AFD4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5B1E1-0A0B-4F3B-BABC-73C4606C42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99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49486-2F3C-45F7-A178-289EC869F1B6}" type="datetimeFigureOut">
              <a:rPr lang="fr-FR" smtClean="0"/>
              <a:t>16/01/2020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2BE3-9594-46C2-8500-71CDFF443D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184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D97-CBFE-45C5-A875-340F50C11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B3BA-89B1-4FD8-8A07-0B658C6B8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B1632A-B652-4DB9-A8B0-4B8B2BFA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37E-E8AB-4BD4-911E-EB9921BF705F}" type="datetime1">
              <a:rPr lang="fr-FR" smtClean="0"/>
              <a:t>16/01/2020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AA8BC-FABB-4861-8256-C0520C3E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69FFE-CF04-4743-92A5-73D9A36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841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3BABF-3DAD-4223-9A8A-F164C6D4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5EC5A5-6443-4C76-B8F3-1A8385384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65626-2D8B-4630-A36A-BB9C9B75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F8DB-F7C9-4A64-9D5D-7F650FD34373}" type="datetime1">
              <a:rPr lang="fr-FR" smtClean="0"/>
              <a:t>16/01/2020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CE08F-DA8A-4DF0-AD28-DAE0772E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5F643-3CB6-477B-ADE0-6E965011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BAC1F5-0170-4D96-AB72-CFC33DC3A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0421DE-390D-4224-B308-F76BB9F08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8B306-724B-4DED-99EE-BA923EB2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C3E7-0017-44BA-ADEC-0E4ABC83B57B}" type="datetime1">
              <a:rPr lang="fr-FR" smtClean="0"/>
              <a:t>16/01/2020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A8BF7-E381-4A6C-93E3-32E3C309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C41D90-E9BF-4222-858C-2D9FD356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7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4D3A7-C7C6-416D-AEBA-D5FDA406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7B0E3-29B8-4DD7-90E2-58B81A8C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20C2B9-7110-431D-8EFC-CD182624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1B6-65CD-4074-9C26-8C901E8328DB}" type="datetime1">
              <a:rPr lang="fr-FR" smtClean="0"/>
              <a:t>16/01/2020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A4187-2DA9-42A5-9B11-01B74636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F1E8D4-77A6-49B1-83F7-A31B1B54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8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6EC57-D72B-4E43-8AFE-65F59B1C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9424A4-915B-47D0-B718-D904787D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5E652-7749-4510-A5B6-438F498A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37-6933-436E-A620-789077F40387}" type="datetime1">
              <a:rPr lang="fr-FR" smtClean="0"/>
              <a:t>16/01/2020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E807C-D047-462F-A97D-FCA718A7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F694F-274A-4D44-9F94-DD74EFC1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29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D98D4-1A53-4D47-B5E1-0236B7A8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5505D1-2E0F-4B04-82CF-F9BBDB6F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8EC169-1835-422D-9A9A-4B794DED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07968F-4D54-4512-BB84-0413F5A7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346B-DC92-418E-9814-850D8E8E32C6}" type="datetime1">
              <a:rPr lang="fr-FR" smtClean="0"/>
              <a:t>16/01/2020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99BB9D-B269-4ECD-880D-71BA461E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E3646-C31D-4BE4-AE23-FDD004CC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1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EC0950-094A-43B9-A87B-71244AB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95FF39-60DE-4D9E-A4C2-0C82168FB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E467AC-6C51-4DBF-83D2-2B45DD2F6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9C6330-D93F-49F9-9BC6-A0967BECC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8160F0-B0BF-475B-ACE2-D25E38F91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83B6FB-AF41-4906-B9F0-38EE9B66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155-FCBC-4EB7-8019-DCE79B913734}" type="datetime1">
              <a:rPr lang="fr-FR" smtClean="0"/>
              <a:t>16/01/2020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888870-ED36-476E-825E-C0FF55F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68615E-DFCE-4440-A7E1-5F8BA34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59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B685E-3C89-4B6C-8EE8-AEDD069E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9D6FFB-D479-48B3-A913-0E9B7CCD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0AA0-0437-46A2-964C-88F41F04CE1F}" type="datetime1">
              <a:rPr lang="fr-FR" smtClean="0"/>
              <a:t>16/01/2020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7C29FD-9004-40C9-8132-4DAE65AB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A6F1A6-7171-4E41-9D49-FC67CBBC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09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B2E038-F436-49AA-8262-4405848A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B9BE-C7A8-4477-B1AA-00D83B2B6548}" type="datetime1">
              <a:rPr lang="fr-FR" smtClean="0"/>
              <a:t>16/01/2020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281FE7-B05F-4916-9505-101C85D0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038E58-003A-4334-9450-24892056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3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8977F-93C5-420D-B57C-79CD13C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BDB985-EFC8-40B7-AAB6-9BE3DFF9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C92C6D-9760-4C75-85BF-1BA4E571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F0D5D4-02D4-4D62-BA83-D8E3FE86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4CD-5F00-4957-976B-6A3870B3E6B2}" type="datetime1">
              <a:rPr lang="fr-FR" smtClean="0"/>
              <a:t>16/01/2020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60CF83-304C-4E0D-AC53-9B0A7B86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72311E-C19E-49B0-B3D9-CF70BD03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6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EA06E-BD1A-47A0-BC51-813BF0A9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21A981-3F2E-4FB1-BEDA-24E3D7AE7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60E59E-3A9E-4DC3-B85A-81A5FF0F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F359E-9481-4E8E-A66B-47F530D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360F-F515-4D0B-8DEF-C95905A32367}" type="datetime1">
              <a:rPr lang="fr-FR" smtClean="0"/>
              <a:t>16/01/2020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060908-53FA-4C96-92DB-4F054DAE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6D643F-53F3-496E-99C9-C28B065B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99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05CAC2-2159-453F-B908-E2F6BABC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4FA7F-7FCB-4EF1-8FEB-CA1C28B9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B4523-A340-436E-ACBB-5CF6C86CA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102-3399-4098-B0F5-7ABF1860F0E0}" type="datetime1">
              <a:rPr lang="fr-FR" smtClean="0"/>
              <a:t>16/01/2020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1F734-B196-4AF7-9EC7-4EB5A56DF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4C241F-2A4A-43E0-A9EA-8DD5E1063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579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0E11E-7BA3-44F6-AADF-3054C9DE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405" y="1041400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PolyStages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443571-88B1-46A0-860C-2FC3664C0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845" y="4870596"/>
            <a:ext cx="9144000" cy="14532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70C0"/>
                </a:solidFill>
              </a:rPr>
              <a:t>                     </a:t>
            </a:r>
            <a:r>
              <a:rPr lang="fr-FR" sz="18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Application de gestion de stages</a:t>
            </a:r>
          </a:p>
          <a:p>
            <a:r>
              <a:rPr lang="fr-FR" sz="18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 Projet semestre 5A – Janvier 2020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1B94B7-C5AA-4042-A03F-7C05C50A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35" y="2158069"/>
            <a:ext cx="1375156" cy="14532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222CFC-A771-4B48-9839-FC65A6535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22" y="5000655"/>
            <a:ext cx="1580769" cy="74251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774F6E-F819-41E0-AE59-4DEF4F6E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673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679CA-6AC2-46C5-A9FE-19335DA0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1" y="354493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Téléchargement des rapports et présentation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2D8A280-6135-45D0-94FB-00641981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52" y="2615111"/>
            <a:ext cx="3574312" cy="2949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Stockage dans public </a:t>
            </a:r>
          </a:p>
          <a:p>
            <a:pPr marL="0" indent="0" algn="ctr">
              <a:buNone/>
            </a:pPr>
            <a:r>
              <a:rPr lang="fr-FR" sz="1600" dirty="0"/>
              <a:t>Rapports et présentations toujours disponibles pour être visualisés après </a:t>
            </a:r>
          </a:p>
          <a:p>
            <a:pPr marL="0" indent="0" algn="ctr">
              <a:buNone/>
            </a:pPr>
            <a:r>
              <a:rPr lang="fr-FR" sz="1600" dirty="0"/>
              <a:t>Envoi d’un mail pour notifier la réussite du téléchargement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83DA6A-1A2A-40FC-B156-A733D295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10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3858F4-0668-433A-B7C0-01E9E0C80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9F31EB7-BE9C-412E-B19B-E84F19F9F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13" y="2069074"/>
            <a:ext cx="7323867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7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B0841-D3BB-4F94-ADEB-4970B23A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56" y="375758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Enseignant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17191D5-356E-403F-B3D0-178CD003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456" y="1900052"/>
            <a:ext cx="450288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Liste des stages dont l’enseignant est tuteur</a:t>
            </a:r>
          </a:p>
          <a:p>
            <a:pPr marL="0" indent="0" algn="ctr">
              <a:buNone/>
            </a:pPr>
            <a:r>
              <a:rPr lang="fr-FR" sz="1800" dirty="0"/>
              <a:t>Vérification qu’il y a un tuteur entreprise associé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ctr">
              <a:buNone/>
            </a:pP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Lancement d’une évaluation </a:t>
            </a:r>
            <a:endParaRPr lang="fr-FR" sz="18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fr-FR" sz="1800" dirty="0">
                <a:sym typeface="Wingdings" panose="05000000000000000000" pitchFamily="2" charset="2"/>
              </a:rPr>
              <a:t>Génération d’un mot de passe pour le tuteur</a:t>
            </a:r>
          </a:p>
          <a:p>
            <a:pPr marL="0" indent="0" algn="ctr">
              <a:buNone/>
            </a:pPr>
            <a:r>
              <a:rPr lang="fr-FR" sz="1800" dirty="0">
                <a:sym typeface="Wingdings" panose="05000000000000000000" pitchFamily="2" charset="2"/>
              </a:rPr>
              <a:t>Envoi de mail au tuteur d’entreprise pour lui notifier qu’il peut évaluer, avec son </a:t>
            </a:r>
            <a:r>
              <a:rPr lang="fr-FR" sz="1800" b="1" i="1" dirty="0">
                <a:sym typeface="Wingdings" panose="05000000000000000000" pitchFamily="2" charset="2"/>
              </a:rPr>
              <a:t>mdp</a:t>
            </a:r>
            <a:r>
              <a:rPr lang="fr-FR" sz="1800" dirty="0">
                <a:sym typeface="Wingdings" panose="05000000000000000000" pitchFamily="2" charset="2"/>
              </a:rPr>
              <a:t> et son </a:t>
            </a:r>
            <a:r>
              <a:rPr lang="fr-FR" sz="1800" b="1" i="1" dirty="0">
                <a:sym typeface="Wingdings" panose="05000000000000000000" pitchFamily="2" charset="2"/>
              </a:rPr>
              <a:t>identifiant</a:t>
            </a:r>
            <a:r>
              <a:rPr lang="fr-FR" sz="1800" dirty="0">
                <a:sym typeface="Wingdings" panose="05000000000000000000" pitchFamily="2" charset="2"/>
              </a:rPr>
              <a:t> et lien vers l’appli </a:t>
            </a:r>
          </a:p>
          <a:p>
            <a:pPr marL="0" indent="0" algn="ctr">
              <a:buNone/>
            </a:pPr>
            <a:r>
              <a:rPr lang="fr-FR" sz="1800" dirty="0">
                <a:sym typeface="Wingdings" panose="05000000000000000000" pitchFamily="2" charset="2"/>
              </a:rPr>
              <a:t>Evaluation ne peut être lancée qu’une fois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3162F-F93E-4261-A054-C8657527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11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CA9F9A-75B3-45ED-B144-63A95CB47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987B5BCC-C3B2-474B-B0F3-2BB17F66A9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44" y="1900052"/>
            <a:ext cx="6951118" cy="3666715"/>
          </a:xfrm>
        </p:spPr>
      </p:pic>
    </p:spTree>
    <p:extLst>
      <p:ext uri="{BB962C8B-B14F-4D97-AF65-F5344CB8AC3E}">
        <p14:creationId xmlns:p14="http://schemas.microsoft.com/office/powerpoint/2010/main" val="219749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64E95-12F9-40FE-9ABA-32D0BB3F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1" y="437241"/>
            <a:ext cx="10205483" cy="1325563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Tuteur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26F9CA-A27F-4616-8239-14C383454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373" y="1880940"/>
            <a:ext cx="433276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Remplissage de l’évaluation et grille compétence de l’élève</a:t>
            </a:r>
          </a:p>
          <a:p>
            <a:pPr marL="0" indent="0" algn="ctr">
              <a:buNone/>
            </a:pPr>
            <a:r>
              <a:rPr lang="fr-FR" sz="1800" dirty="0"/>
              <a:t>Récupération des données et génération d’un pdf à partir d’un template</a:t>
            </a:r>
          </a:p>
          <a:p>
            <a:pPr marL="0" indent="0" algn="ctr">
              <a:buNone/>
            </a:pPr>
            <a:r>
              <a:rPr lang="fr-FR" sz="1800" dirty="0"/>
              <a:t>Envoi d’un mail avec pdf en pièce jointe aux deux tuteurs de l’élève (entreprise et école)</a:t>
            </a:r>
          </a:p>
          <a:p>
            <a:pPr marL="0" indent="0" algn="ctr">
              <a:buNone/>
            </a:pPr>
            <a:r>
              <a:rPr lang="fr-FR" sz="1800" dirty="0"/>
              <a:t>L’évaluation et grille compétence restent disponibles à la visualisation sur les pages personnelles des professeurs et des tuteurs entreprise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B420D2-0880-4C15-9BF6-7287B766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12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43C2FF-C9A2-43AF-B722-BCED3FB5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BDF2FDB1-8219-4CF3-A789-C8A39B4293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90" y="1762804"/>
            <a:ext cx="6962110" cy="3672513"/>
          </a:xfrm>
        </p:spPr>
      </p:pic>
    </p:spTree>
    <p:extLst>
      <p:ext uri="{BB962C8B-B14F-4D97-AF65-F5344CB8AC3E}">
        <p14:creationId xmlns:p14="http://schemas.microsoft.com/office/powerpoint/2010/main" val="199534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64E95-12F9-40FE-9ABA-32D0BB3F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Administrateur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958F21-B71E-41CA-84A8-3103CEB53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38" y="2904607"/>
            <a:ext cx="4105940" cy="9069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/>
              <a:t>Rôle d’un professeurs mais a la possibilité d’accéder aux retards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FFF60B-C084-46B2-86D8-2EAA8EBD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13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E9B2120-8FBE-4818-AE6B-C9BB563EB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8C3C185-97F5-459A-84E2-E5AD325D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78" y="1787007"/>
            <a:ext cx="7090110" cy="37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0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82B3D-2886-4296-999E-2931264A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3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Recap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5BF177-AA24-49DF-97C9-000F880E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9" y="1426733"/>
            <a:ext cx="5231218" cy="4676355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fr-FR" sz="3500" b="1" dirty="0">
                <a:solidFill>
                  <a:srgbClr val="0070C0"/>
                </a:solidFill>
                <a:highlight>
                  <a:srgbClr val="FFFF00"/>
                </a:highlight>
              </a:rPr>
              <a:t>Fait:</a:t>
            </a:r>
          </a:p>
          <a:p>
            <a:pPr fontAlgn="base"/>
            <a:r>
              <a:rPr lang="fr-FR" sz="3000" dirty="0"/>
              <a:t>Authentification d’un élève, d’un tuteur ou d’un enseignant</a:t>
            </a:r>
          </a:p>
          <a:p>
            <a:pPr fontAlgn="base"/>
            <a:r>
              <a:rPr lang="fr-FR" sz="3000" dirty="0"/>
              <a:t>Création d’un stage par un élève</a:t>
            </a:r>
          </a:p>
          <a:p>
            <a:pPr fontAlgn="base"/>
            <a:r>
              <a:rPr lang="fr-FR" sz="3000" dirty="0"/>
              <a:t>Modification d’un stage par un élève</a:t>
            </a:r>
          </a:p>
          <a:p>
            <a:pPr lvl="1" fontAlgn="base"/>
            <a:r>
              <a:rPr lang="fr-FR" sz="3000" dirty="0"/>
              <a:t>Ajout d’un nouveau tuteur entreprise</a:t>
            </a:r>
          </a:p>
          <a:p>
            <a:pPr lvl="1" fontAlgn="base"/>
            <a:r>
              <a:rPr lang="fr-FR" sz="3000" dirty="0"/>
              <a:t>Ajout d’une nouvelle entreprise</a:t>
            </a:r>
          </a:p>
          <a:p>
            <a:pPr fontAlgn="base"/>
            <a:r>
              <a:rPr lang="fr-FR" sz="3000" dirty="0"/>
              <a:t>Affichage de tous les stages effectués ou en cours d’un élève avec des images aléatoires</a:t>
            </a:r>
          </a:p>
          <a:p>
            <a:pPr fontAlgn="base"/>
            <a:r>
              <a:rPr lang="fr-FR" sz="3000" dirty="0"/>
              <a:t>Affichage de tous les stages passés ou en cours d’un professeur</a:t>
            </a:r>
          </a:p>
          <a:p>
            <a:pPr fontAlgn="base"/>
            <a:r>
              <a:rPr lang="fr-FR" sz="3000" dirty="0"/>
              <a:t>Upload d’un fichier par un élève (présentation/rapport)</a:t>
            </a:r>
          </a:p>
          <a:p>
            <a:pPr fontAlgn="base"/>
            <a:r>
              <a:rPr lang="fr-FR" sz="3000" dirty="0"/>
              <a:t>Affichage du rapport ou présentation</a:t>
            </a:r>
          </a:p>
          <a:p>
            <a:pPr fontAlgn="base"/>
            <a:r>
              <a:rPr lang="fr-FR" sz="3000" dirty="0"/>
              <a:t>Au lancement de l’évaluation création d’un compte pour le tuteur entreprise, génération du mot de passe, envoie des informations au tuteur par mail</a:t>
            </a:r>
          </a:p>
          <a:p>
            <a:pPr fontAlgn="base"/>
            <a:r>
              <a:rPr lang="fr-FR" sz="3000" dirty="0"/>
              <a:t>Evaluation d’un élève</a:t>
            </a:r>
          </a:p>
          <a:p>
            <a:pPr fontAlgn="base"/>
            <a:r>
              <a:rPr lang="fr-FR" sz="3000" dirty="0"/>
              <a:t>Bilan de compétences d’un élève</a:t>
            </a:r>
          </a:p>
          <a:p>
            <a:pPr fontAlgn="base"/>
            <a:r>
              <a:rPr lang="fr-FR" sz="3000" dirty="0"/>
              <a:t>Récupération des retard</a:t>
            </a:r>
          </a:p>
          <a:p>
            <a:pPr fontAlgn="base"/>
            <a:r>
              <a:rPr lang="fr-FR" sz="3000" dirty="0"/>
              <a:t>Envoie de mails (alertes/confirmation/pièces jointes)</a:t>
            </a:r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5B6481D-F2CF-4FCA-93F3-996F6FCC0F41}"/>
              </a:ext>
            </a:extLst>
          </p:cNvPr>
          <p:cNvSpPr txBox="1">
            <a:spLocks/>
          </p:cNvSpPr>
          <p:nvPr/>
        </p:nvSpPr>
        <p:spPr>
          <a:xfrm>
            <a:off x="6283842" y="1478963"/>
            <a:ext cx="5334001" cy="5053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fr-F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Pas fait:</a:t>
            </a:r>
          </a:p>
          <a:p>
            <a:pPr fontAlgn="base"/>
            <a:r>
              <a:rPr lang="fr-FR" sz="1200" dirty="0"/>
              <a:t>Gestion d’un rapport/présentation confidentiel</a:t>
            </a:r>
          </a:p>
          <a:p>
            <a:pPr fontAlgn="base"/>
            <a:endParaRPr lang="fr-FR" sz="1200" dirty="0"/>
          </a:p>
          <a:p>
            <a:pPr marL="0" indent="0">
              <a:buNone/>
            </a:pPr>
            <a:br>
              <a:rPr lang="fr-FR" sz="1200" dirty="0"/>
            </a:br>
            <a:r>
              <a:rPr lang="fr-F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A améliorer : </a:t>
            </a:r>
          </a:p>
          <a:p>
            <a:pPr fontAlgn="base"/>
            <a:r>
              <a:rPr lang="fr-FR" sz="1200" dirty="0"/>
              <a:t>Pouvoir re-upload la présentation ou le rapport</a:t>
            </a:r>
          </a:p>
          <a:p>
            <a:pPr fontAlgn="base"/>
            <a:r>
              <a:rPr lang="fr-FR" sz="1200" dirty="0"/>
              <a:t>Bouton “lancer toutes les </a:t>
            </a:r>
            <a:r>
              <a:rPr lang="fr-FR" sz="1200" dirty="0" err="1"/>
              <a:t>evaluations</a:t>
            </a:r>
            <a:r>
              <a:rPr lang="fr-FR" sz="1200" dirty="0"/>
              <a:t>”</a:t>
            </a:r>
          </a:p>
          <a:p>
            <a:pPr fontAlgn="base"/>
            <a:r>
              <a:rPr lang="fr-FR" sz="1200" dirty="0"/>
              <a:t>Fonctionnalités supplémentaires pour l’admin</a:t>
            </a:r>
          </a:p>
          <a:p>
            <a:pPr fontAlgn="base"/>
            <a:endParaRPr lang="fr-FR" sz="1200" b="1" dirty="0">
              <a:solidFill>
                <a:srgbClr val="0070C0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fr-F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Contraintes:</a:t>
            </a:r>
          </a:p>
          <a:p>
            <a:pPr fontAlgn="base"/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  <a:t>Les dates limites doivent être rentrées dans la base de données</a:t>
            </a:r>
          </a:p>
          <a:p>
            <a:pPr marL="0" indent="0">
              <a:buNone/>
            </a:pPr>
            <a:endParaRPr lang="fr-FR" sz="12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36399E-BF11-4E39-8EC4-AA97A92E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14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9E6-BD88-4C0E-A472-F37C84BAA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E3596-CA0A-496B-8B81-74705B2E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FA48E-758E-41E1-A974-A63D60047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07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i="1" dirty="0"/>
              <a:t>Périmètre</a:t>
            </a:r>
          </a:p>
          <a:p>
            <a:pPr marL="0" indent="0" algn="ctr">
              <a:buNone/>
            </a:pPr>
            <a:r>
              <a:rPr lang="fr-FR" sz="2100" i="1" dirty="0">
                <a:solidFill>
                  <a:srgbClr val="0070C0"/>
                </a:solidFill>
              </a:rPr>
              <a:t>Contexte et enjeux du projet </a:t>
            </a:r>
          </a:p>
          <a:p>
            <a:pPr marL="0" indent="0" algn="ctr">
              <a:buNone/>
            </a:pPr>
            <a:r>
              <a:rPr lang="fr-FR" sz="2100" dirty="0"/>
              <a:t>Créer une application de gestion de stages </a:t>
            </a:r>
          </a:p>
          <a:p>
            <a:pPr marL="0" indent="0" algn="ctr">
              <a:buNone/>
            </a:pPr>
            <a:r>
              <a:rPr lang="fr-FR" sz="2100" i="1" dirty="0">
                <a:solidFill>
                  <a:srgbClr val="0070C0"/>
                </a:solidFill>
              </a:rPr>
              <a:t>Objectifs du projet </a:t>
            </a:r>
          </a:p>
          <a:p>
            <a:pPr algn="ctr"/>
            <a:r>
              <a:rPr lang="fr-FR" sz="1900" b="1" i="1" dirty="0"/>
              <a:t>Les élèves ingénieurs</a:t>
            </a:r>
            <a:r>
              <a:rPr lang="fr-FR" sz="1900" dirty="0"/>
              <a:t> pourront uploader leurs rapports de stage et leurs présentations pour les soutenances.</a:t>
            </a:r>
          </a:p>
          <a:p>
            <a:pPr algn="ctr"/>
            <a:r>
              <a:rPr lang="fr-FR" sz="1900" b="1" i="1" dirty="0"/>
              <a:t>Les tuteurs</a:t>
            </a:r>
            <a:r>
              <a:rPr lang="fr-FR" sz="1900" dirty="0"/>
              <a:t> </a:t>
            </a:r>
            <a:r>
              <a:rPr lang="fr-FR" sz="1900" b="1" dirty="0"/>
              <a:t>en entreprise </a:t>
            </a:r>
            <a:r>
              <a:rPr lang="fr-FR" sz="1900" dirty="0"/>
              <a:t>pourront remplir en ligne les fiches d’évaluation et bilans de compétences des stagiaires dont ils ont la charge.</a:t>
            </a:r>
          </a:p>
          <a:p>
            <a:pPr algn="ctr"/>
            <a:r>
              <a:rPr lang="fr-FR" sz="1900" b="1" i="1" dirty="0"/>
              <a:t>Les enseignants</a:t>
            </a:r>
            <a:r>
              <a:rPr lang="fr-FR" sz="1900" dirty="0"/>
              <a:t> auront la possibilité de consulter aisément les différents documents concernant les stages leur étant affectés.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7E4E6-3618-4851-82EC-718BA8FB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2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558D5D-8B31-40E2-A8B6-F11241AF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7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7D10B-BFEA-4D8A-AEE1-1721102C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42410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Qui fait quoi ?</a:t>
            </a:r>
            <a:br>
              <a:rPr lang="fr-FR" sz="4000" dirty="0">
                <a:solidFill>
                  <a:srgbClr val="0070C0"/>
                </a:solidFill>
              </a:rPr>
            </a:br>
            <a:br>
              <a:rPr lang="fr-FR" sz="4000" dirty="0">
                <a:solidFill>
                  <a:srgbClr val="0070C0"/>
                </a:solidFill>
              </a:rPr>
            </a:br>
            <a:r>
              <a:rPr lang="fr-FR" sz="1600" dirty="0">
                <a:solidFill>
                  <a:srgbClr val="0070C0"/>
                </a:solidFill>
              </a:rPr>
              <a:t>			</a:t>
            </a:r>
            <a:br>
              <a:rPr lang="fr-FR" sz="1600" dirty="0">
                <a:solidFill>
                  <a:srgbClr val="0070C0"/>
                </a:solidFill>
              </a:rPr>
            </a:br>
            <a:r>
              <a:rPr lang="fr-FR" sz="1600" dirty="0">
                <a:solidFill>
                  <a:srgbClr val="0070C0"/>
                </a:solidFill>
              </a:rPr>
              <a:t>		      </a:t>
            </a:r>
            <a:r>
              <a:rPr lang="fr-FR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Acteur Projet    	                 Responsabilités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1B01733-2622-496D-8440-25315B5E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 t="4130" r="1140" b="4990"/>
          <a:stretch/>
        </p:blipFill>
        <p:spPr>
          <a:xfrm>
            <a:off x="2828260" y="1967023"/>
            <a:ext cx="6517759" cy="350874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C3FAF6-30EF-4B50-AC66-C17FD228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3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324EB4-4613-4202-B56F-7E31D32F4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1224-AA46-43F8-9406-1EFB797E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Solution conceptuelle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938F9-4553-436C-AB7C-CF6D06EC9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98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600" dirty="0"/>
              <a:t>La solution conceptuelle retenue pour réaliser ce projet est d’utiliser la plateforme </a:t>
            </a:r>
            <a:r>
              <a:rPr lang="fr-FR" sz="1600" b="1" dirty="0">
                <a:solidFill>
                  <a:schemeClr val="accent6"/>
                </a:solidFill>
              </a:rPr>
              <a:t>Node.js </a:t>
            </a:r>
            <a:r>
              <a:rPr lang="fr-FR" sz="1600" dirty="0"/>
              <a:t>associée au framework </a:t>
            </a:r>
            <a:r>
              <a:rPr lang="fr-FR" sz="1600" b="1" dirty="0">
                <a:solidFill>
                  <a:srgbClr val="C00000"/>
                </a:solidFill>
              </a:rPr>
              <a:t>AngularJS </a:t>
            </a:r>
            <a:r>
              <a:rPr lang="fr-FR" sz="1600" dirty="0"/>
              <a:t>de Google. Node.js est un environnement de très bas niveau, il est différent parce qu’il utilise le langage </a:t>
            </a:r>
            <a:r>
              <a:rPr lang="fr-FR" sz="1600" b="1" dirty="0"/>
              <a:t>JavaScript</a:t>
            </a:r>
            <a:r>
              <a:rPr lang="fr-FR" sz="1600" dirty="0"/>
              <a:t> basé sur les évènements.</a:t>
            </a:r>
          </a:p>
          <a:p>
            <a:pPr marL="0" indent="0" algn="just">
              <a:buNone/>
            </a:pPr>
            <a:r>
              <a:rPr lang="fr-FR" sz="1600" dirty="0"/>
              <a:t>Cette architecture est particulièrement adaptée aux applications induisant de fréquents transferts de données entre le client et le serveur.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7FB93B-4572-438F-B815-248CD1C48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27" y="3184452"/>
            <a:ext cx="6354062" cy="246731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1F647-736A-4996-9B9B-5D337659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4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5B30E0-DCF0-4D80-A94F-FF45AE73B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0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8F9B-AFA0-4F67-9AAD-2AEACA82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42900"/>
            <a:ext cx="5256212" cy="792126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Architecture du projet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3BB0969-DBA5-4BC1-AD70-823A3A278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033" y="1945758"/>
            <a:ext cx="4508388" cy="4019107"/>
          </a:xfrm>
        </p:spPr>
        <p:txBody>
          <a:bodyPr/>
          <a:lstStyle/>
          <a:p>
            <a:pPr algn="ctr"/>
            <a:r>
              <a:rPr lang="fr-FR" dirty="0"/>
              <a:t>Les parties </a:t>
            </a:r>
            <a:r>
              <a:rPr lang="fr-FR" b="1" dirty="0"/>
              <a:t>FRONT</a:t>
            </a:r>
            <a:r>
              <a:rPr lang="fr-FR" dirty="0"/>
              <a:t> et </a:t>
            </a:r>
            <a:r>
              <a:rPr lang="fr-FR" b="1" dirty="0"/>
              <a:t>BACK</a:t>
            </a:r>
            <a:r>
              <a:rPr lang="fr-FR" dirty="0"/>
              <a:t> travaillent en synergie mais conservent leur totale autonomie, ce qui fait la particularité de l’architecture.</a:t>
            </a:r>
          </a:p>
          <a:p>
            <a:pPr algn="ctr"/>
            <a:r>
              <a:rPr lang="fr-FR" b="1" dirty="0"/>
              <a:t>L’API REST </a:t>
            </a:r>
            <a:r>
              <a:rPr lang="fr-FR" dirty="0"/>
              <a:t>est fonctionnelle pour toute nouvelle application qui souhaiterait se greffer sur le modèle.</a:t>
            </a:r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4A6DE9-4C3B-43F1-A9CE-43140CFD5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2" y="3567223"/>
            <a:ext cx="4778863" cy="239764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CDE6E0B-556B-400E-B4C0-6223BFE60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10" y="995910"/>
            <a:ext cx="5537149" cy="560690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3F06D7-B88E-44D0-A1AF-D96B3675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5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13B55F-3DB7-4414-B582-E14F6532C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7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Focus partie architecture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B6B997-8755-49FA-A294-6EFCADBED8F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105786" y="2062162"/>
            <a:ext cx="3932238" cy="3221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Session / Micro-services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1800" i="1" dirty="0">
                <a:solidFill>
                  <a:schemeClr val="bg1">
                    <a:lumMod val="50000"/>
                  </a:schemeClr>
                </a:solidFill>
              </a:rPr>
              <a:t>Elèves | Enseignants |Tuteurs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7796B65-B377-4B2C-9F6C-74D95FC632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69" y="1574800"/>
            <a:ext cx="6172200" cy="4460875"/>
          </a:xfr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BEA2D4F8-58DA-4016-A90F-0309792C44FA}"/>
              </a:ext>
            </a:extLst>
          </p:cNvPr>
          <p:cNvSpPr/>
          <p:nvPr/>
        </p:nvSpPr>
        <p:spPr>
          <a:xfrm>
            <a:off x="2707350" y="2498651"/>
            <a:ext cx="364555" cy="6039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9F6B2F3B-564D-4CFC-A326-1FE004C87C74}"/>
              </a:ext>
            </a:extLst>
          </p:cNvPr>
          <p:cNvSpPr/>
          <p:nvPr/>
        </p:nvSpPr>
        <p:spPr>
          <a:xfrm rot="5400000">
            <a:off x="2830191" y="4338084"/>
            <a:ext cx="850392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6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7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F492A-3462-44B9-A779-4D7D7E83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Authentification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F5D9BE-4850-43BF-9929-B5DBE5396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018" y="1685925"/>
            <a:ext cx="5052237" cy="4401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/>
              <a:t>Page d’authentification commune aux différents utilisateurs</a:t>
            </a:r>
          </a:p>
          <a:p>
            <a:pPr algn="ctr"/>
            <a:r>
              <a:rPr lang="fr-FR" sz="1600" i="1" dirty="0">
                <a:solidFill>
                  <a:schemeClr val="bg1">
                    <a:lumMod val="65000"/>
                  </a:schemeClr>
                </a:solidFill>
              </a:rPr>
              <a:t>Etudiants</a:t>
            </a:r>
          </a:p>
          <a:p>
            <a:pPr algn="ctr"/>
            <a:r>
              <a:rPr lang="fr-FR" sz="1600" i="1" dirty="0">
                <a:solidFill>
                  <a:schemeClr val="bg1">
                    <a:lumMod val="65000"/>
                  </a:schemeClr>
                </a:solidFill>
              </a:rPr>
              <a:t>Enseignants</a:t>
            </a:r>
          </a:p>
          <a:p>
            <a:pPr algn="ctr"/>
            <a:r>
              <a:rPr lang="fr-FR" sz="1600" i="1" dirty="0">
                <a:solidFill>
                  <a:schemeClr val="bg1">
                    <a:lumMod val="65000"/>
                  </a:schemeClr>
                </a:solidFill>
              </a:rPr>
              <a:t>Tuteurs</a:t>
            </a:r>
          </a:p>
          <a:p>
            <a:pPr marL="0" indent="0" algn="ctr">
              <a:buNone/>
            </a:pPr>
            <a:r>
              <a:rPr lang="fr-FR" sz="1600" dirty="0"/>
              <a:t>Mots de passes hachés (SHA512) et stockés sur la base de donnée en haché </a:t>
            </a:r>
          </a:p>
          <a:p>
            <a:pPr marL="0" indent="0" algn="ctr">
              <a:buNone/>
            </a:pPr>
            <a:r>
              <a:rPr lang="fr-FR" sz="1600" dirty="0"/>
              <a:t>Comptes élève, enseignants : déjà existants</a:t>
            </a:r>
          </a:p>
          <a:p>
            <a:pPr marL="0" indent="0" algn="ctr">
              <a:buNone/>
            </a:pPr>
            <a:r>
              <a:rPr lang="fr-FR" sz="1600" dirty="0"/>
              <a:t>Comptes tuteurs : profil créé lors de l’utilisation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9D0321-DE55-4DC8-B41E-5514F7B0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7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6AE1CB-C089-4F5B-A09A-14574598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62CED711-5AE1-4B07-B8CE-32DB1FC0C0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14248"/>
            <a:ext cx="5181600" cy="3229504"/>
          </a:xfrm>
        </p:spPr>
      </p:pic>
    </p:spTree>
    <p:extLst>
      <p:ext uri="{BB962C8B-B14F-4D97-AF65-F5344CB8AC3E}">
        <p14:creationId xmlns:p14="http://schemas.microsoft.com/office/powerpoint/2010/main" val="6439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9A0D2-42AB-4799-947B-939004C1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Etudiant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2FD16D-6DF1-422C-9867-7A33504A6B00}"/>
              </a:ext>
            </a:extLst>
          </p:cNvPr>
          <p:cNvSpPr txBox="1">
            <a:spLocks/>
          </p:cNvSpPr>
          <p:nvPr/>
        </p:nvSpPr>
        <p:spPr>
          <a:xfrm>
            <a:off x="449761" y="2456122"/>
            <a:ext cx="4180367" cy="27750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Récapitulation des stages de l’étudiant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Possibilité de modifier uniquement le stage de l’année actuelle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Si un étudiant n’a aucun stage, possibilité d’ajout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FF815E-A7EE-4B2F-A193-4FC9D889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8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591CE9-D09B-4D1E-A711-2170ECE72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67BE4252-7906-4997-899B-2E2AC37B9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28" y="1745080"/>
            <a:ext cx="7112111" cy="3751639"/>
          </a:xfrm>
        </p:spPr>
      </p:pic>
    </p:spTree>
    <p:extLst>
      <p:ext uri="{BB962C8B-B14F-4D97-AF65-F5344CB8AC3E}">
        <p14:creationId xmlns:p14="http://schemas.microsoft.com/office/powerpoint/2010/main" val="336170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679CA-6AC2-46C5-A9FE-19335DA0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50" y="34386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Création et modification de stage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A4442-4B50-47C7-9E5D-B2D91EF7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9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4DD8204-522D-4850-97F9-6643B177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DD6666-CDAB-4501-8796-8367F9F8F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41" y="1574173"/>
            <a:ext cx="7721118" cy="40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51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571</Words>
  <Application>Microsoft Office PowerPoint</Application>
  <PresentationFormat>Grand écran</PresentationFormat>
  <Paragraphs>96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PolyStages</vt:lpstr>
      <vt:lpstr>Le Projet</vt:lpstr>
      <vt:lpstr>Qui fait quoi ?              Acteur Projet                      Responsabilités</vt:lpstr>
      <vt:lpstr>Solution conceptuelle</vt:lpstr>
      <vt:lpstr>Architecture du projet</vt:lpstr>
      <vt:lpstr>Focus partie architecture</vt:lpstr>
      <vt:lpstr>Authentification</vt:lpstr>
      <vt:lpstr>Etudiant</vt:lpstr>
      <vt:lpstr>Création et modification de stage</vt:lpstr>
      <vt:lpstr>Téléchargement des rapports et présentation</vt:lpstr>
      <vt:lpstr>Enseignant</vt:lpstr>
      <vt:lpstr>Tuteur</vt:lpstr>
      <vt:lpstr>Administrateur</vt:lpstr>
      <vt:lpstr>Recap fonctionnalités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PolyStages</dc:title>
  <dc:creator>GUMOS Isabelle</dc:creator>
  <cp:lastModifiedBy>DURIEZ Opaline</cp:lastModifiedBy>
  <cp:revision>82</cp:revision>
  <dcterms:created xsi:type="dcterms:W3CDTF">2020-01-15T08:28:46Z</dcterms:created>
  <dcterms:modified xsi:type="dcterms:W3CDTF">2020-01-16T08:06:56Z</dcterms:modified>
</cp:coreProperties>
</file>