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6" r:id="rId6"/>
    <p:sldId id="267" r:id="rId7"/>
    <p:sldId id="260" r:id="rId8"/>
    <p:sldId id="261" r:id="rId9"/>
    <p:sldId id="262" r:id="rId10"/>
    <p:sldId id="263" r:id="rId11"/>
    <p:sldId id="268" r:id="rId12"/>
    <p:sldId id="264" r:id="rId13"/>
    <p:sldId id="269"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a:xfrm>
            <a:off x="2692397" y="5037663"/>
            <a:ext cx="5214635" cy="279400"/>
          </a:xfrm>
        </p:spPr>
        <p:txBody>
          <a:bodyPr/>
          <a:lstStyle/>
          <a:p>
            <a:endParaRPr lang="he-IL"/>
          </a:p>
        </p:txBody>
      </p:sp>
      <p:sp>
        <p:nvSpPr>
          <p:cNvPr id="6" name="Slide Number Placeholder 5"/>
          <p:cNvSpPr>
            <a:spLocks noGrp="1"/>
          </p:cNvSpPr>
          <p:nvPr>
            <p:ph type="sldNum" sz="quarter" idx="12"/>
          </p:nvPr>
        </p:nvSpPr>
        <p:spPr>
          <a:xfrm>
            <a:off x="8956900" y="5037663"/>
            <a:ext cx="551167" cy="279400"/>
          </a:xfrm>
        </p:spPr>
        <p:txBody>
          <a:bodyPr/>
          <a:lstStyle/>
          <a:p>
            <a:fld id="{44639AD7-12AB-413B-866F-5E9127A70F2B}" type="slidenum">
              <a:rPr lang="he-IL" smtClean="0"/>
              <a:t>‹#›</a:t>
            </a:fld>
            <a:endParaRPr lang="he-I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24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16401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49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5632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52814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654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871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116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335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220937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42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190335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4639AD7-12AB-413B-866F-5E9127A70F2B}" type="slidenum">
              <a:rPr lang="he-IL" smtClean="0"/>
              <a:t>‹#›</a:t>
            </a:fld>
            <a:endParaRPr lang="he-I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67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4639AD7-12AB-413B-866F-5E9127A70F2B}" type="slidenum">
              <a:rPr lang="he-IL" smtClean="0"/>
              <a:t>‹#›</a:t>
            </a:fld>
            <a:endParaRPr lang="he-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35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383790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639AD7-12AB-413B-866F-5E9127A70F2B}" type="slidenum">
              <a:rPr lang="he-IL" smtClean="0"/>
              <a:t>‹#›</a:t>
            </a:fld>
            <a:endParaRPr lang="he-I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889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61234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A548E4-094D-4F0B-9B48-5A4EA4EACE09}" type="datetimeFigureOut">
              <a:rPr lang="he-IL" smtClean="0"/>
              <a:t>י"ד/טבת/תשפ"ג</a:t>
            </a:fld>
            <a:endParaRPr lang="he-I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639AD7-12AB-413B-866F-5E9127A70F2B}" type="slidenum">
              <a:rPr lang="he-IL" smtClean="0"/>
              <a:t>‹#›</a:t>
            </a:fld>
            <a:endParaRPr lang="he-IL"/>
          </a:p>
        </p:txBody>
      </p:sp>
    </p:spTree>
    <p:extLst>
      <p:ext uri="{BB962C8B-B14F-4D97-AF65-F5344CB8AC3E}">
        <p14:creationId xmlns:p14="http://schemas.microsoft.com/office/powerpoint/2010/main" val="250540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ctivestate.com/blog/top-10-python-machine-learning-algorith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E61FD8-3947-EA22-F6F2-7F24B97D6CA1}"/>
              </a:ext>
            </a:extLst>
          </p:cNvPr>
          <p:cNvSpPr>
            <a:spLocks noGrp="1"/>
          </p:cNvSpPr>
          <p:nvPr>
            <p:ph type="ctrTitle"/>
          </p:nvPr>
        </p:nvSpPr>
        <p:spPr>
          <a:xfrm>
            <a:off x="3760236" y="4042254"/>
            <a:ext cx="7450083" cy="1515533"/>
          </a:xfrm>
        </p:spPr>
        <p:txBody>
          <a:bodyPr>
            <a:noAutofit/>
          </a:bodyPr>
          <a:lstStyle/>
          <a:p>
            <a:r>
              <a:rPr lang="he-IL" sz="14900" b="1" dirty="0">
                <a:solidFill>
                  <a:srgbClr val="FFFFFF"/>
                </a:solidFill>
              </a:rPr>
              <a:t>תחרות </a:t>
            </a:r>
            <a:r>
              <a:rPr lang="en-US" sz="14900" b="1" dirty="0">
                <a:solidFill>
                  <a:srgbClr val="FFFFFF"/>
                </a:solidFill>
              </a:rPr>
              <a:t>CISCO</a:t>
            </a:r>
            <a:br>
              <a:rPr lang="en-US" sz="14900" b="1" dirty="0">
                <a:solidFill>
                  <a:srgbClr val="FFFFFF"/>
                </a:solidFill>
              </a:rPr>
            </a:br>
            <a:r>
              <a:rPr lang="en-US" sz="4800" b="1" dirty="0">
                <a:solidFill>
                  <a:srgbClr val="FFFFFF"/>
                </a:solidFill>
              </a:rPr>
              <a:t>David </a:t>
            </a:r>
            <a:r>
              <a:rPr lang="en-US" sz="4800" b="1" dirty="0" err="1">
                <a:solidFill>
                  <a:srgbClr val="FFFFFF"/>
                </a:solidFill>
              </a:rPr>
              <a:t>Hodefi</a:t>
            </a:r>
            <a:r>
              <a:rPr lang="en-US" sz="4800" b="1" dirty="0">
                <a:solidFill>
                  <a:srgbClr val="FFFFFF"/>
                </a:solidFill>
              </a:rPr>
              <a:t> 205474026</a:t>
            </a:r>
            <a:br>
              <a:rPr lang="en-US" sz="4800" b="1" dirty="0">
                <a:solidFill>
                  <a:srgbClr val="FFFFFF"/>
                </a:solidFill>
              </a:rPr>
            </a:br>
            <a:r>
              <a:rPr lang="en-US" sz="4800" b="1" dirty="0">
                <a:solidFill>
                  <a:srgbClr val="FFFFFF"/>
                </a:solidFill>
              </a:rPr>
              <a:t>Haim Willinger 205891971</a:t>
            </a:r>
            <a:endParaRPr lang="he-IL" sz="14900" b="1" dirty="0">
              <a:solidFill>
                <a:srgbClr val="FFFFFF"/>
              </a:solidFill>
            </a:endParaRPr>
          </a:p>
        </p:txBody>
      </p:sp>
      <p:sp>
        <p:nvSpPr>
          <p:cNvPr id="3" name="כותרת משנה 2">
            <a:extLst>
              <a:ext uri="{FF2B5EF4-FFF2-40B4-BE49-F238E27FC236}">
                <a16:creationId xmlns:a16="http://schemas.microsoft.com/office/drawing/2014/main" id="{C2495FF0-2A53-BCB7-51B8-D77CF7418A63}"/>
              </a:ext>
            </a:extLst>
          </p:cNvPr>
          <p:cNvSpPr>
            <a:spLocks noGrp="1"/>
          </p:cNvSpPr>
          <p:nvPr>
            <p:ph type="subTitle" idx="1"/>
          </p:nvPr>
        </p:nvSpPr>
        <p:spPr>
          <a:xfrm>
            <a:off x="2514600" y="5919787"/>
            <a:ext cx="7132110" cy="1876425"/>
          </a:xfrm>
        </p:spPr>
        <p:txBody>
          <a:bodyPr/>
          <a:lstStyle/>
          <a:p>
            <a:endParaRPr lang="he-IL" dirty="0"/>
          </a:p>
        </p:txBody>
      </p:sp>
    </p:spTree>
    <p:extLst>
      <p:ext uri="{BB962C8B-B14F-4D97-AF65-F5344CB8AC3E}">
        <p14:creationId xmlns:p14="http://schemas.microsoft.com/office/powerpoint/2010/main" val="1189344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442F54-21CF-859D-66D7-D3861DC6A5F0}"/>
              </a:ext>
            </a:extLst>
          </p:cNvPr>
          <p:cNvSpPr>
            <a:spLocks noGrp="1"/>
          </p:cNvSpPr>
          <p:nvPr>
            <p:ph type="title"/>
          </p:nvPr>
        </p:nvSpPr>
        <p:spPr/>
        <p:txBody>
          <a:bodyPr/>
          <a:lstStyle/>
          <a:p>
            <a:r>
              <a:rPr lang="he-IL" dirty="0"/>
              <a:t>ציונים ב-</a:t>
            </a:r>
            <a:r>
              <a:rPr lang="en-US" dirty="0" err="1"/>
              <a:t>LeaderBoard</a:t>
            </a:r>
            <a:endParaRPr lang="he-IL" dirty="0"/>
          </a:p>
        </p:txBody>
      </p:sp>
      <p:sp>
        <p:nvSpPr>
          <p:cNvPr id="3" name="מציין מיקום תוכן 2">
            <a:extLst>
              <a:ext uri="{FF2B5EF4-FFF2-40B4-BE49-F238E27FC236}">
                <a16:creationId xmlns:a16="http://schemas.microsoft.com/office/drawing/2014/main" id="{B18E7C88-E6D9-F301-8B1E-AA70885A7B31}"/>
              </a:ext>
            </a:extLst>
          </p:cNvPr>
          <p:cNvSpPr>
            <a:spLocks noGrp="1"/>
          </p:cNvSpPr>
          <p:nvPr>
            <p:ph idx="1"/>
          </p:nvPr>
        </p:nvSpPr>
        <p:spPr/>
        <p:txBody>
          <a:bodyPr>
            <a:normAutofit fontScale="77500" lnSpcReduction="20000"/>
          </a:bodyPr>
          <a:lstStyle/>
          <a:p>
            <a:pPr algn="l"/>
            <a:r>
              <a:rPr lang="en-US" b="1" i="0" dirty="0">
                <a:solidFill>
                  <a:srgbClr val="24292F"/>
                </a:solidFill>
                <a:effectLst/>
                <a:latin typeface="-apple-system"/>
              </a:rPr>
              <a:t>Label 1- </a:t>
            </a:r>
            <a:r>
              <a:rPr lang="he-IL" b="1" i="0" dirty="0">
                <a:solidFill>
                  <a:srgbClr val="24292F"/>
                </a:solidFill>
                <a:effectLst/>
                <a:latin typeface="-apple-system"/>
              </a:rPr>
              <a:t>  </a:t>
            </a:r>
            <a:endParaRPr lang="en-US" b="1" i="0" dirty="0">
              <a:solidFill>
                <a:srgbClr val="24292F"/>
              </a:solidFill>
              <a:effectLst/>
              <a:latin typeface="-apple-system"/>
            </a:endParaRPr>
          </a:p>
          <a:p>
            <a:pPr algn="l"/>
            <a:br>
              <a:rPr lang="en-US" dirty="0"/>
            </a:br>
            <a:r>
              <a:rPr lang="en-US" b="1" i="0" dirty="0">
                <a:solidFill>
                  <a:srgbClr val="24292F"/>
                </a:solidFill>
                <a:effectLst/>
                <a:latin typeface="-apple-system"/>
              </a:rPr>
              <a:t>Label 2- </a:t>
            </a:r>
          </a:p>
          <a:p>
            <a:pPr algn="l"/>
            <a:br>
              <a:rPr lang="en-US" dirty="0"/>
            </a:br>
            <a:r>
              <a:rPr lang="en-US" b="1" i="0" dirty="0">
                <a:solidFill>
                  <a:srgbClr val="24292F"/>
                </a:solidFill>
                <a:effectLst/>
                <a:latin typeface="-apple-system"/>
              </a:rPr>
              <a:t>Label 3- </a:t>
            </a:r>
            <a:endParaRPr lang="he-IL" b="1" i="0" dirty="0">
              <a:solidFill>
                <a:srgbClr val="24292F"/>
              </a:solidFill>
              <a:effectLst/>
              <a:latin typeface="-apple-system"/>
            </a:endParaRPr>
          </a:p>
          <a:p>
            <a:pPr algn="l"/>
            <a:endParaRPr lang="en-US" b="1" i="0" dirty="0">
              <a:solidFill>
                <a:srgbClr val="24292F"/>
              </a:solidFill>
              <a:effectLst/>
              <a:latin typeface="-apple-system"/>
            </a:endParaRPr>
          </a:p>
          <a:p>
            <a:pPr algn="l"/>
            <a:r>
              <a:rPr lang="en-US" b="1" i="0" dirty="0">
                <a:solidFill>
                  <a:srgbClr val="24292F"/>
                </a:solidFill>
                <a:effectLst/>
                <a:latin typeface="-apple-system"/>
              </a:rPr>
              <a:t>Label 4- </a:t>
            </a:r>
            <a:r>
              <a:rPr lang="he-IL" b="1" i="0" dirty="0">
                <a:solidFill>
                  <a:srgbClr val="24292F"/>
                </a:solidFill>
                <a:effectLst/>
                <a:latin typeface="-apple-system"/>
              </a:rPr>
              <a:t>  </a:t>
            </a:r>
            <a:endParaRPr lang="en-US" b="1" i="0" dirty="0">
              <a:solidFill>
                <a:srgbClr val="24292F"/>
              </a:solidFill>
              <a:effectLst/>
              <a:latin typeface="-apple-system"/>
            </a:endParaRPr>
          </a:p>
          <a:p>
            <a:pPr algn="l"/>
            <a:endParaRPr lang="en-US" b="1" i="0" dirty="0">
              <a:solidFill>
                <a:srgbClr val="24292F"/>
              </a:solidFill>
              <a:effectLst/>
              <a:latin typeface="-apple-system"/>
            </a:endParaRPr>
          </a:p>
          <a:p>
            <a:br>
              <a:rPr lang="en-US" dirty="0"/>
            </a:br>
            <a:endParaRPr lang="he-IL" dirty="0"/>
          </a:p>
        </p:txBody>
      </p:sp>
      <p:pic>
        <p:nvPicPr>
          <p:cNvPr id="5" name="תמונה 4">
            <a:extLst>
              <a:ext uri="{FF2B5EF4-FFF2-40B4-BE49-F238E27FC236}">
                <a16:creationId xmlns:a16="http://schemas.microsoft.com/office/drawing/2014/main" id="{FE09521E-EC37-051E-1AF2-20406B548B86}"/>
              </a:ext>
            </a:extLst>
          </p:cNvPr>
          <p:cNvPicPr>
            <a:picLocks noChangeAspect="1"/>
          </p:cNvPicPr>
          <p:nvPr/>
        </p:nvPicPr>
        <p:blipFill>
          <a:blip r:embed="rId2"/>
          <a:stretch>
            <a:fillRect/>
          </a:stretch>
        </p:blipFill>
        <p:spPr>
          <a:xfrm>
            <a:off x="3496166" y="4390782"/>
            <a:ext cx="5654530" cy="388654"/>
          </a:xfrm>
          <a:prstGeom prst="rect">
            <a:avLst/>
          </a:prstGeom>
        </p:spPr>
      </p:pic>
      <p:pic>
        <p:nvPicPr>
          <p:cNvPr id="7" name="תמונה 6">
            <a:extLst>
              <a:ext uri="{FF2B5EF4-FFF2-40B4-BE49-F238E27FC236}">
                <a16:creationId xmlns:a16="http://schemas.microsoft.com/office/drawing/2014/main" id="{EEFC1321-B29C-E17C-7882-B255C8F46B93}"/>
              </a:ext>
            </a:extLst>
          </p:cNvPr>
          <p:cNvPicPr>
            <a:picLocks noChangeAspect="1"/>
          </p:cNvPicPr>
          <p:nvPr/>
        </p:nvPicPr>
        <p:blipFill>
          <a:blip r:embed="rId3"/>
          <a:stretch>
            <a:fillRect/>
          </a:stretch>
        </p:blipFill>
        <p:spPr>
          <a:xfrm>
            <a:off x="3557128" y="2498905"/>
            <a:ext cx="5342083" cy="335309"/>
          </a:xfrm>
          <a:prstGeom prst="rect">
            <a:avLst/>
          </a:prstGeom>
        </p:spPr>
      </p:pic>
      <p:pic>
        <p:nvPicPr>
          <p:cNvPr id="10" name="תמונה 9">
            <a:extLst>
              <a:ext uri="{FF2B5EF4-FFF2-40B4-BE49-F238E27FC236}">
                <a16:creationId xmlns:a16="http://schemas.microsoft.com/office/drawing/2014/main" id="{8AF5B1E4-99DD-E8D0-B6FE-E78376B17CF6}"/>
              </a:ext>
            </a:extLst>
          </p:cNvPr>
          <p:cNvPicPr>
            <a:picLocks noChangeAspect="1"/>
          </p:cNvPicPr>
          <p:nvPr/>
        </p:nvPicPr>
        <p:blipFill>
          <a:blip r:embed="rId4"/>
          <a:stretch>
            <a:fillRect/>
          </a:stretch>
        </p:blipFill>
        <p:spPr>
          <a:xfrm>
            <a:off x="3488542" y="3060021"/>
            <a:ext cx="5410669" cy="396274"/>
          </a:xfrm>
          <a:prstGeom prst="rect">
            <a:avLst/>
          </a:prstGeom>
        </p:spPr>
      </p:pic>
      <p:pic>
        <p:nvPicPr>
          <p:cNvPr id="14" name="תמונה 13">
            <a:extLst>
              <a:ext uri="{FF2B5EF4-FFF2-40B4-BE49-F238E27FC236}">
                <a16:creationId xmlns:a16="http://schemas.microsoft.com/office/drawing/2014/main" id="{A522CA9A-04DC-58A1-F27B-BE71A5C9E6D9}"/>
              </a:ext>
            </a:extLst>
          </p:cNvPr>
          <p:cNvPicPr>
            <a:picLocks noChangeAspect="1"/>
          </p:cNvPicPr>
          <p:nvPr/>
        </p:nvPicPr>
        <p:blipFill>
          <a:blip r:embed="rId5"/>
          <a:stretch>
            <a:fillRect/>
          </a:stretch>
        </p:blipFill>
        <p:spPr>
          <a:xfrm>
            <a:off x="3557131" y="3727228"/>
            <a:ext cx="5593565" cy="381033"/>
          </a:xfrm>
          <a:prstGeom prst="rect">
            <a:avLst/>
          </a:prstGeom>
        </p:spPr>
      </p:pic>
    </p:spTree>
    <p:extLst>
      <p:ext uri="{BB962C8B-B14F-4D97-AF65-F5344CB8AC3E}">
        <p14:creationId xmlns:p14="http://schemas.microsoft.com/office/powerpoint/2010/main" val="288871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16CDB-AC72-ED60-7F23-3F48EB83DCF9}"/>
              </a:ext>
            </a:extLst>
          </p:cNvPr>
          <p:cNvSpPr>
            <a:spLocks noGrp="1"/>
          </p:cNvSpPr>
          <p:nvPr>
            <p:ph type="title"/>
          </p:nvPr>
        </p:nvSpPr>
        <p:spPr>
          <a:xfrm>
            <a:off x="1295402" y="982132"/>
            <a:ext cx="9601196" cy="4513599"/>
          </a:xfrm>
        </p:spPr>
        <p:txBody>
          <a:bodyPr>
            <a:noAutofit/>
          </a:bodyPr>
          <a:lstStyle/>
          <a:p>
            <a:r>
              <a:rPr lang="en-US" sz="9600" dirty="0"/>
              <a:t>Confusion Matrix</a:t>
            </a:r>
            <a:endParaRPr lang="he-IL" sz="9600" dirty="0"/>
          </a:p>
        </p:txBody>
      </p:sp>
      <p:sp>
        <p:nvSpPr>
          <p:cNvPr id="3" name="מציין מיקום תוכן 2">
            <a:extLst>
              <a:ext uri="{FF2B5EF4-FFF2-40B4-BE49-F238E27FC236}">
                <a16:creationId xmlns:a16="http://schemas.microsoft.com/office/drawing/2014/main" id="{632698E0-D237-D13F-AE52-5206B3DFEEFE}"/>
              </a:ext>
            </a:extLst>
          </p:cNvPr>
          <p:cNvSpPr>
            <a:spLocks noGrp="1"/>
          </p:cNvSpPr>
          <p:nvPr>
            <p:ph idx="1"/>
          </p:nvPr>
        </p:nvSpPr>
        <p:spPr/>
        <p:txBody>
          <a:bodyPr/>
          <a:lstStyle/>
          <a:p>
            <a:endParaRPr lang="he-IL" dirty="0"/>
          </a:p>
        </p:txBody>
      </p:sp>
    </p:spTree>
    <p:extLst>
      <p:ext uri="{BB962C8B-B14F-4D97-AF65-F5344CB8AC3E}">
        <p14:creationId xmlns:p14="http://schemas.microsoft.com/office/powerpoint/2010/main" val="78994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C2D55D-3F3A-71C4-A09E-0A7CE4219016}"/>
              </a:ext>
            </a:extLst>
          </p:cNvPr>
          <p:cNvSpPr>
            <a:spLocks noGrp="1"/>
          </p:cNvSpPr>
          <p:nvPr>
            <p:ph type="title"/>
          </p:nvPr>
        </p:nvSpPr>
        <p:spPr>
          <a:xfrm>
            <a:off x="3264161" y="636899"/>
            <a:ext cx="9601196" cy="1303867"/>
          </a:xfrm>
        </p:spPr>
        <p:txBody>
          <a:bodyPr/>
          <a:lstStyle/>
          <a:p>
            <a:pPr algn="l"/>
            <a:r>
              <a:rPr lang="en-US" dirty="0"/>
              <a:t>dataset_1_label_result</a:t>
            </a:r>
            <a:endParaRPr lang="he-IL" dirty="0"/>
          </a:p>
        </p:txBody>
      </p:sp>
      <p:sp>
        <p:nvSpPr>
          <p:cNvPr id="5" name="מציין מיקום תוכן 4">
            <a:extLst>
              <a:ext uri="{FF2B5EF4-FFF2-40B4-BE49-F238E27FC236}">
                <a16:creationId xmlns:a16="http://schemas.microsoft.com/office/drawing/2014/main" id="{BEC9EEC8-46E5-8582-15C1-573A07EDECC2}"/>
              </a:ext>
            </a:extLst>
          </p:cNvPr>
          <p:cNvSpPr>
            <a:spLocks noGrp="1"/>
          </p:cNvSpPr>
          <p:nvPr>
            <p:ph idx="1"/>
          </p:nvPr>
        </p:nvSpPr>
        <p:spPr/>
        <p:txBody>
          <a:bodyPr/>
          <a:lstStyle/>
          <a:p>
            <a:endParaRPr lang="he-IL" dirty="0"/>
          </a:p>
        </p:txBody>
      </p:sp>
      <p:pic>
        <p:nvPicPr>
          <p:cNvPr id="7" name="תמונה 6">
            <a:extLst>
              <a:ext uri="{FF2B5EF4-FFF2-40B4-BE49-F238E27FC236}">
                <a16:creationId xmlns:a16="http://schemas.microsoft.com/office/drawing/2014/main" id="{4224B8A8-2966-6C48-3CFC-C429DF13A651}"/>
              </a:ext>
            </a:extLst>
          </p:cNvPr>
          <p:cNvPicPr>
            <a:picLocks noChangeAspect="1"/>
          </p:cNvPicPr>
          <p:nvPr/>
        </p:nvPicPr>
        <p:blipFill>
          <a:blip r:embed="rId2"/>
          <a:stretch>
            <a:fillRect/>
          </a:stretch>
        </p:blipFill>
        <p:spPr>
          <a:xfrm>
            <a:off x="1110343" y="1819469"/>
            <a:ext cx="10025281" cy="4260152"/>
          </a:xfrm>
          <a:prstGeom prst="rect">
            <a:avLst/>
          </a:prstGeom>
        </p:spPr>
      </p:pic>
    </p:spTree>
    <p:extLst>
      <p:ext uri="{BB962C8B-B14F-4D97-AF65-F5344CB8AC3E}">
        <p14:creationId xmlns:p14="http://schemas.microsoft.com/office/powerpoint/2010/main" val="34897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B019E1-21C3-DFB8-AAE2-605DA2ECACA0}"/>
              </a:ext>
            </a:extLst>
          </p:cNvPr>
          <p:cNvSpPr>
            <a:spLocks noGrp="1"/>
          </p:cNvSpPr>
          <p:nvPr>
            <p:ph type="title"/>
          </p:nvPr>
        </p:nvSpPr>
        <p:spPr>
          <a:xfrm>
            <a:off x="1295402" y="696382"/>
            <a:ext cx="9601196" cy="1303867"/>
          </a:xfrm>
        </p:spPr>
        <p:txBody>
          <a:bodyPr/>
          <a:lstStyle/>
          <a:p>
            <a:r>
              <a:rPr lang="en-US" dirty="0"/>
              <a:t>dataset_2_label_result</a:t>
            </a:r>
            <a:endParaRPr lang="he-IL" dirty="0"/>
          </a:p>
        </p:txBody>
      </p:sp>
      <p:pic>
        <p:nvPicPr>
          <p:cNvPr id="5" name="מציין מיקום תוכן 4">
            <a:extLst>
              <a:ext uri="{FF2B5EF4-FFF2-40B4-BE49-F238E27FC236}">
                <a16:creationId xmlns:a16="http://schemas.microsoft.com/office/drawing/2014/main" id="{66D82C3F-00A8-CD8A-640A-86082467CAB1}"/>
              </a:ext>
            </a:extLst>
          </p:cNvPr>
          <p:cNvPicPr>
            <a:picLocks noGrp="1" noChangeAspect="1"/>
          </p:cNvPicPr>
          <p:nvPr>
            <p:ph idx="1"/>
          </p:nvPr>
        </p:nvPicPr>
        <p:blipFill>
          <a:blip r:embed="rId2"/>
          <a:stretch>
            <a:fillRect/>
          </a:stretch>
        </p:blipFill>
        <p:spPr>
          <a:xfrm>
            <a:off x="1019175" y="1876425"/>
            <a:ext cx="10039350" cy="3998913"/>
          </a:xfrm>
        </p:spPr>
      </p:pic>
    </p:spTree>
    <p:extLst>
      <p:ext uri="{BB962C8B-B14F-4D97-AF65-F5344CB8AC3E}">
        <p14:creationId xmlns:p14="http://schemas.microsoft.com/office/powerpoint/2010/main" val="216217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6155CE-34AF-C1B2-A2FB-A66956076033}"/>
              </a:ext>
            </a:extLst>
          </p:cNvPr>
          <p:cNvSpPr>
            <a:spLocks noGrp="1"/>
          </p:cNvSpPr>
          <p:nvPr>
            <p:ph type="title"/>
          </p:nvPr>
        </p:nvSpPr>
        <p:spPr>
          <a:xfrm>
            <a:off x="1295401" y="626790"/>
            <a:ext cx="9601196" cy="1303867"/>
          </a:xfrm>
        </p:spPr>
        <p:txBody>
          <a:bodyPr/>
          <a:lstStyle/>
          <a:p>
            <a:r>
              <a:rPr lang="en-US" dirty="0"/>
              <a:t>dataset_3_label_result</a:t>
            </a:r>
            <a:endParaRPr lang="he-IL" dirty="0"/>
          </a:p>
        </p:txBody>
      </p:sp>
      <p:pic>
        <p:nvPicPr>
          <p:cNvPr id="7" name="מציין מיקום תוכן 6">
            <a:extLst>
              <a:ext uri="{FF2B5EF4-FFF2-40B4-BE49-F238E27FC236}">
                <a16:creationId xmlns:a16="http://schemas.microsoft.com/office/drawing/2014/main" id="{F12B440C-B685-C56E-231A-5BC53DD1DBD0}"/>
              </a:ext>
            </a:extLst>
          </p:cNvPr>
          <p:cNvPicPr>
            <a:picLocks noGrp="1" noChangeAspect="1"/>
          </p:cNvPicPr>
          <p:nvPr>
            <p:ph idx="1"/>
          </p:nvPr>
        </p:nvPicPr>
        <p:blipFill>
          <a:blip r:embed="rId2"/>
          <a:stretch>
            <a:fillRect/>
          </a:stretch>
        </p:blipFill>
        <p:spPr>
          <a:xfrm>
            <a:off x="1073020" y="1744825"/>
            <a:ext cx="10011747" cy="4130514"/>
          </a:xfrm>
        </p:spPr>
      </p:pic>
    </p:spTree>
    <p:extLst>
      <p:ext uri="{BB962C8B-B14F-4D97-AF65-F5344CB8AC3E}">
        <p14:creationId xmlns:p14="http://schemas.microsoft.com/office/powerpoint/2010/main" val="17407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9C8C0F-EAA0-B395-8F39-321A815A8F2D}"/>
              </a:ext>
            </a:extLst>
          </p:cNvPr>
          <p:cNvSpPr>
            <a:spLocks noGrp="1"/>
          </p:cNvSpPr>
          <p:nvPr>
            <p:ph type="title"/>
          </p:nvPr>
        </p:nvSpPr>
        <p:spPr>
          <a:xfrm>
            <a:off x="1295401" y="664891"/>
            <a:ext cx="9601196" cy="1303867"/>
          </a:xfrm>
        </p:spPr>
        <p:txBody>
          <a:bodyPr/>
          <a:lstStyle/>
          <a:p>
            <a:r>
              <a:rPr lang="en-US" dirty="0"/>
              <a:t>dataset_4_label_result</a:t>
            </a:r>
            <a:endParaRPr lang="he-IL" dirty="0"/>
          </a:p>
        </p:txBody>
      </p:sp>
      <p:sp>
        <p:nvSpPr>
          <p:cNvPr id="3" name="מציין מיקום תוכן 2">
            <a:extLst>
              <a:ext uri="{FF2B5EF4-FFF2-40B4-BE49-F238E27FC236}">
                <a16:creationId xmlns:a16="http://schemas.microsoft.com/office/drawing/2014/main" id="{30D81695-E6F3-A51E-4B15-AED55DE97F1E}"/>
              </a:ext>
            </a:extLst>
          </p:cNvPr>
          <p:cNvSpPr>
            <a:spLocks noGrp="1"/>
          </p:cNvSpPr>
          <p:nvPr>
            <p:ph idx="1"/>
          </p:nvPr>
        </p:nvSpPr>
        <p:spPr/>
        <p:txBody>
          <a:bodyPr/>
          <a:lstStyle/>
          <a:p>
            <a:endParaRPr lang="he-IL" dirty="0"/>
          </a:p>
        </p:txBody>
      </p:sp>
      <p:pic>
        <p:nvPicPr>
          <p:cNvPr id="5" name="תמונה 4">
            <a:extLst>
              <a:ext uri="{FF2B5EF4-FFF2-40B4-BE49-F238E27FC236}">
                <a16:creationId xmlns:a16="http://schemas.microsoft.com/office/drawing/2014/main" id="{B6F1CD6D-743D-0459-355C-6591E53A195C}"/>
              </a:ext>
            </a:extLst>
          </p:cNvPr>
          <p:cNvPicPr>
            <a:picLocks noChangeAspect="1"/>
          </p:cNvPicPr>
          <p:nvPr/>
        </p:nvPicPr>
        <p:blipFill>
          <a:blip r:embed="rId2"/>
          <a:stretch>
            <a:fillRect/>
          </a:stretch>
        </p:blipFill>
        <p:spPr>
          <a:xfrm>
            <a:off x="1219200" y="1968757"/>
            <a:ext cx="9858375" cy="3731199"/>
          </a:xfrm>
          <a:prstGeom prst="rect">
            <a:avLst/>
          </a:prstGeom>
        </p:spPr>
      </p:pic>
    </p:spTree>
    <p:extLst>
      <p:ext uri="{BB962C8B-B14F-4D97-AF65-F5344CB8AC3E}">
        <p14:creationId xmlns:p14="http://schemas.microsoft.com/office/powerpoint/2010/main" val="75031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3132BD-45C7-A3AA-05FA-678FE11F0715}"/>
              </a:ext>
            </a:extLst>
          </p:cNvPr>
          <p:cNvSpPr>
            <a:spLocks noGrp="1"/>
          </p:cNvSpPr>
          <p:nvPr>
            <p:ph type="title"/>
          </p:nvPr>
        </p:nvSpPr>
        <p:spPr/>
        <p:txBody>
          <a:bodyPr/>
          <a:lstStyle/>
          <a:p>
            <a:r>
              <a:rPr lang="he-IL" dirty="0"/>
              <a:t>הגישה לקריאת המטלה</a:t>
            </a:r>
          </a:p>
        </p:txBody>
      </p:sp>
      <p:sp>
        <p:nvSpPr>
          <p:cNvPr id="3" name="מציין מיקום תוכן 2">
            <a:extLst>
              <a:ext uri="{FF2B5EF4-FFF2-40B4-BE49-F238E27FC236}">
                <a16:creationId xmlns:a16="http://schemas.microsoft.com/office/drawing/2014/main" id="{5C5FBDF9-0728-E6F8-90E5-7CC16BF77092}"/>
              </a:ext>
            </a:extLst>
          </p:cNvPr>
          <p:cNvSpPr>
            <a:spLocks noGrp="1"/>
          </p:cNvSpPr>
          <p:nvPr>
            <p:ph idx="1"/>
          </p:nvPr>
        </p:nvSpPr>
        <p:spPr/>
        <p:txBody>
          <a:bodyPr>
            <a:normAutofit/>
          </a:bodyPr>
          <a:lstStyle/>
          <a:p>
            <a:r>
              <a:rPr lang="he-IL" dirty="0"/>
              <a:t>מרגע שקיבלנו את המטלה וניסינו לקרוא את ה-</a:t>
            </a:r>
            <a:r>
              <a:rPr lang="en-US" dirty="0"/>
              <a:t>data sets</a:t>
            </a:r>
          </a:p>
          <a:p>
            <a:r>
              <a:rPr lang="he-IL" dirty="0"/>
              <a:t>הבנו שנצטרך לסווג את ה-</a:t>
            </a:r>
            <a:r>
              <a:rPr lang="en-US" dirty="0"/>
              <a:t>data</a:t>
            </a:r>
            <a:r>
              <a:rPr lang="he-IL" dirty="0"/>
              <a:t> ל</a:t>
            </a:r>
            <a:r>
              <a:rPr lang="en-US" dirty="0"/>
              <a:t>malicious(1)/benign(0) </a:t>
            </a:r>
            <a:endParaRPr lang="he-IL" dirty="0"/>
          </a:p>
          <a:p>
            <a:r>
              <a:rPr lang="he-IL" dirty="0"/>
              <a:t>בשביל יכולת הסיווג הזאת הבנו שנצטרך להיעזר ב-</a:t>
            </a:r>
            <a:r>
              <a:rPr lang="en-US" dirty="0"/>
              <a:t>train set</a:t>
            </a:r>
            <a:r>
              <a:rPr lang="he-IL" dirty="0"/>
              <a:t> שממנו נלמד על הנתונים.</a:t>
            </a:r>
          </a:p>
          <a:p>
            <a:endParaRPr lang="he-IL" dirty="0"/>
          </a:p>
        </p:txBody>
      </p:sp>
    </p:spTree>
    <p:extLst>
      <p:ext uri="{BB962C8B-B14F-4D97-AF65-F5344CB8AC3E}">
        <p14:creationId xmlns:p14="http://schemas.microsoft.com/office/powerpoint/2010/main" val="190583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374480-7817-B371-34A5-37E787F9B1F1}"/>
              </a:ext>
            </a:extLst>
          </p:cNvPr>
          <p:cNvSpPr>
            <a:spLocks noGrp="1"/>
          </p:cNvSpPr>
          <p:nvPr>
            <p:ph type="title"/>
          </p:nvPr>
        </p:nvSpPr>
        <p:spPr/>
        <p:txBody>
          <a:bodyPr/>
          <a:lstStyle/>
          <a:p>
            <a:r>
              <a:rPr lang="en-US" dirty="0"/>
              <a:t>Data exploration</a:t>
            </a:r>
            <a:endParaRPr lang="he-IL" dirty="0"/>
          </a:p>
        </p:txBody>
      </p:sp>
      <p:sp>
        <p:nvSpPr>
          <p:cNvPr id="3" name="מציין מיקום תוכן 2">
            <a:extLst>
              <a:ext uri="{FF2B5EF4-FFF2-40B4-BE49-F238E27FC236}">
                <a16:creationId xmlns:a16="http://schemas.microsoft.com/office/drawing/2014/main" id="{7C422B72-8F31-0978-0C2D-CF3F802C1B4D}"/>
              </a:ext>
            </a:extLst>
          </p:cNvPr>
          <p:cNvSpPr>
            <a:spLocks noGrp="1"/>
          </p:cNvSpPr>
          <p:nvPr>
            <p:ph idx="1"/>
          </p:nvPr>
        </p:nvSpPr>
        <p:spPr/>
        <p:txBody>
          <a:bodyPr/>
          <a:lstStyle/>
          <a:p>
            <a:r>
              <a:rPr lang="he-IL" dirty="0"/>
              <a:t>בשביל מחקר </a:t>
            </a:r>
            <a:r>
              <a:rPr lang="en-US" dirty="0"/>
              <a:t>data exploration </a:t>
            </a:r>
            <a:r>
              <a:rPr lang="he-IL" dirty="0"/>
              <a:t> חיפשנו באינטרנט והגענו לכתבה בנוגע ל-10 אלגוריתמים המובילים ללמידת מכונה-</a:t>
            </a:r>
          </a:p>
          <a:p>
            <a:r>
              <a:rPr lang="he-IL" dirty="0"/>
              <a:t> </a:t>
            </a:r>
            <a:r>
              <a:rPr lang="en-US" sz="1800" b="0" i="0" u="sng" strike="noStrike" dirty="0">
                <a:solidFill>
                  <a:srgbClr val="1155CC"/>
                </a:solidFill>
                <a:effectLst/>
                <a:latin typeface="Arial" panose="020B0604020202020204" pitchFamily="34" charset="0"/>
                <a:hlinkClick r:id="rId2"/>
              </a:rPr>
              <a:t>https://www.activestate.com/blog/top-10-python-machine-learning-algorithms/</a:t>
            </a:r>
            <a:endParaRPr lang="he-IL" dirty="0"/>
          </a:p>
          <a:p>
            <a:r>
              <a:rPr lang="he-IL" dirty="0"/>
              <a:t>בדקנו אילו מבין האלגוריתמים יכול להיות שימושי בעבורנו עם ה-</a:t>
            </a:r>
            <a:r>
              <a:rPr lang="en-US" dirty="0"/>
              <a:t>data sets</a:t>
            </a:r>
            <a:r>
              <a:rPr lang="he-IL" dirty="0"/>
              <a:t> והבעיה אצלנו.</a:t>
            </a:r>
          </a:p>
          <a:p>
            <a:r>
              <a:rPr lang="he-IL" dirty="0"/>
              <a:t>זאת כמובן, כתוספת לאלגוריתמים ולשיטות עליהם למדנו בכיתה.</a:t>
            </a:r>
          </a:p>
          <a:p>
            <a:endParaRPr lang="he-IL" dirty="0"/>
          </a:p>
        </p:txBody>
      </p:sp>
    </p:spTree>
    <p:extLst>
      <p:ext uri="{BB962C8B-B14F-4D97-AF65-F5344CB8AC3E}">
        <p14:creationId xmlns:p14="http://schemas.microsoft.com/office/powerpoint/2010/main" val="116181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5286C8-6460-07EB-D159-EB75EDE07547}"/>
              </a:ext>
            </a:extLst>
          </p:cNvPr>
          <p:cNvSpPr>
            <a:spLocks noGrp="1"/>
          </p:cNvSpPr>
          <p:nvPr>
            <p:ph type="title"/>
          </p:nvPr>
        </p:nvSpPr>
        <p:spPr/>
        <p:txBody>
          <a:bodyPr/>
          <a:lstStyle/>
          <a:p>
            <a:r>
              <a:rPr lang="he-IL" dirty="0"/>
              <a:t>התאמת המודלים למשימה שלנו</a:t>
            </a:r>
          </a:p>
        </p:txBody>
      </p:sp>
      <p:sp>
        <p:nvSpPr>
          <p:cNvPr id="3" name="מציין מיקום תוכן 2">
            <a:extLst>
              <a:ext uri="{FF2B5EF4-FFF2-40B4-BE49-F238E27FC236}">
                <a16:creationId xmlns:a16="http://schemas.microsoft.com/office/drawing/2014/main" id="{3716BBD3-0556-CB4B-509D-0B7B4D56C12E}"/>
              </a:ext>
            </a:extLst>
          </p:cNvPr>
          <p:cNvSpPr>
            <a:spLocks noGrp="1"/>
          </p:cNvSpPr>
          <p:nvPr>
            <p:ph idx="1"/>
          </p:nvPr>
        </p:nvSpPr>
        <p:spPr/>
        <p:txBody>
          <a:bodyPr>
            <a:normAutofit lnSpcReduction="10000"/>
          </a:bodyPr>
          <a:lstStyle/>
          <a:p>
            <a:r>
              <a:rPr lang="he-IL" dirty="0"/>
              <a:t>הגענו ל-8 אלגוריתמים מובילים ללמידת מכונה ששימשו אותנו במחקר של ה-</a:t>
            </a:r>
            <a:r>
              <a:rPr lang="en-US" dirty="0"/>
              <a:t>data sets</a:t>
            </a:r>
            <a:r>
              <a:rPr lang="he-IL" dirty="0"/>
              <a:t> שלנו:</a:t>
            </a:r>
          </a:p>
          <a:p>
            <a:pPr algn="l"/>
            <a:endParaRPr lang="he-IL" dirty="0"/>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Decision Tree Algorithm</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Random Forest Classifier Algorithm</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K-Nearest Neighbor Algorithm</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Bagging Classifier Algorithm</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Naive Bayes Algorithm</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Support Vector Machines  </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Stochastic Gradient Descent Classification</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Logistic Regression</a:t>
            </a:r>
            <a:endParaRPr lang="en-US" sz="1800" b="1" i="0" u="none" strike="noStrike" dirty="0">
              <a:solidFill>
                <a:srgbClr val="434343"/>
              </a:solidFill>
              <a:effectLst/>
              <a:latin typeface="Arial" panose="020B0604020202020204" pitchFamily="34" charset="0"/>
            </a:endParaRPr>
          </a:p>
          <a:p>
            <a:pPr algn="l"/>
            <a:endParaRPr lang="he-IL" dirty="0"/>
          </a:p>
          <a:p>
            <a:endParaRPr lang="he-IL" dirty="0"/>
          </a:p>
        </p:txBody>
      </p:sp>
    </p:spTree>
    <p:extLst>
      <p:ext uri="{BB962C8B-B14F-4D97-AF65-F5344CB8AC3E}">
        <p14:creationId xmlns:p14="http://schemas.microsoft.com/office/powerpoint/2010/main" val="121630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6AFF85-D37F-1D45-4813-435C747D9645}"/>
              </a:ext>
            </a:extLst>
          </p:cNvPr>
          <p:cNvSpPr>
            <a:spLocks noGrp="1"/>
          </p:cNvSpPr>
          <p:nvPr>
            <p:ph type="title"/>
          </p:nvPr>
        </p:nvSpPr>
        <p:spPr/>
        <p:txBody>
          <a:bodyPr/>
          <a:lstStyle/>
          <a:p>
            <a:r>
              <a:rPr lang="he-IL" dirty="0">
                <a:latin typeface="Arial Black" panose="020B0A04020102020204" pitchFamily="34" charset="0"/>
              </a:rPr>
              <a:t>קצת על </a:t>
            </a:r>
            <a:r>
              <a:rPr lang="en-US" sz="4400" i="0" u="none" strike="noStrike" dirty="0">
                <a:solidFill>
                  <a:srgbClr val="525252"/>
                </a:solidFill>
                <a:effectLst/>
                <a:latin typeface="Arial Black" panose="020B0A04020102020204" pitchFamily="34" charset="0"/>
              </a:rPr>
              <a:t>Random Forest </a:t>
            </a:r>
            <a:endParaRPr lang="he-IL" dirty="0">
              <a:latin typeface="Arial Black" panose="020B0A04020102020204" pitchFamily="34" charset="0"/>
            </a:endParaRPr>
          </a:p>
        </p:txBody>
      </p:sp>
      <p:sp>
        <p:nvSpPr>
          <p:cNvPr id="3" name="מציין מיקום תוכן 2">
            <a:extLst>
              <a:ext uri="{FF2B5EF4-FFF2-40B4-BE49-F238E27FC236}">
                <a16:creationId xmlns:a16="http://schemas.microsoft.com/office/drawing/2014/main" id="{148D430D-E13A-A471-2D27-3D3418F1D615}"/>
              </a:ext>
            </a:extLst>
          </p:cNvPr>
          <p:cNvSpPr>
            <a:spLocks noGrp="1"/>
          </p:cNvSpPr>
          <p:nvPr>
            <p:ph idx="1"/>
          </p:nvPr>
        </p:nvSpPr>
        <p:spPr/>
        <p:txBody>
          <a:bodyPr/>
          <a:lstStyle/>
          <a:p>
            <a:r>
              <a:rPr lang="en-US" sz="2400" b="1" i="0" u="none" strike="noStrike" dirty="0">
                <a:solidFill>
                  <a:srgbClr val="525252"/>
                </a:solidFill>
                <a:effectLst/>
                <a:latin typeface="Arial" panose="020B0604020202020204" pitchFamily="34" charset="0"/>
              </a:rPr>
              <a:t>Random Forest Classifier Algorithm</a:t>
            </a:r>
            <a:endParaRPr lang="en-US" sz="2400" b="1" i="0" u="none" strike="noStrike" dirty="0">
              <a:solidFill>
                <a:srgbClr val="434343"/>
              </a:solidFill>
              <a:effectLst/>
              <a:latin typeface="Arial" panose="020B0604020202020204" pitchFamily="34" charset="0"/>
            </a:endParaRPr>
          </a:p>
          <a:p>
            <a:pPr marL="0" indent="0">
              <a:buNone/>
            </a:pPr>
            <a:r>
              <a:rPr lang="he-IL" dirty="0"/>
              <a:t>זה אלגוריתם למידת מכונה המשתמש באוסף של עצי החלטה כדי לבצע תחזיות. הוא נקרא "אקראי" מכיוון שהוא משתמש בתת-קבוצות אקראיות של התכונות כדי לאמן כל עץ החלטות אינדיבידואלי.</a:t>
            </a:r>
          </a:p>
          <a:p>
            <a:pPr marL="0" indent="0">
              <a:buNone/>
            </a:pPr>
            <a:r>
              <a:rPr lang="en-US" sz="2400" b="1" i="0" u="none" strike="noStrike" dirty="0">
                <a:solidFill>
                  <a:srgbClr val="525252"/>
                </a:solidFill>
                <a:effectLst/>
                <a:latin typeface="Arial" panose="020B0604020202020204" pitchFamily="34" charset="0"/>
              </a:rPr>
              <a:t>Random Forest </a:t>
            </a:r>
            <a:r>
              <a:rPr lang="he-IL" sz="2400" b="1" i="0" u="none" strike="noStrike" dirty="0">
                <a:solidFill>
                  <a:srgbClr val="525252"/>
                </a:solidFill>
                <a:effectLst/>
                <a:latin typeface="Arial" panose="020B0604020202020204" pitchFamily="34" charset="0"/>
              </a:rPr>
              <a:t> </a:t>
            </a:r>
            <a:r>
              <a:rPr lang="he-IL" dirty="0"/>
              <a:t>משמש לעתים קרובות כמודלים של "קופסה שחורה" בעסקים, מכיוון שהם מייצרים תחזיות סבירות על פני מגוון רחב של נתונים תוך שהם דורשים מעט תצורה. נשתמש באופן דומה באלגוריתם הזה גם אצלנו בסיווג ה-</a:t>
            </a:r>
            <a:r>
              <a:rPr lang="en-US" dirty="0"/>
              <a:t>data sets</a:t>
            </a:r>
            <a:r>
              <a:rPr lang="he-IL" dirty="0"/>
              <a:t> .</a:t>
            </a:r>
          </a:p>
        </p:txBody>
      </p:sp>
    </p:spTree>
    <p:extLst>
      <p:ext uri="{BB962C8B-B14F-4D97-AF65-F5344CB8AC3E}">
        <p14:creationId xmlns:p14="http://schemas.microsoft.com/office/powerpoint/2010/main" val="59413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39EDA8-4EE2-D5D1-7F17-13EE81EA1C4A}"/>
              </a:ext>
            </a:extLst>
          </p:cNvPr>
          <p:cNvSpPr>
            <a:spLocks noGrp="1"/>
          </p:cNvSpPr>
          <p:nvPr>
            <p:ph type="title"/>
          </p:nvPr>
        </p:nvSpPr>
        <p:spPr/>
        <p:txBody>
          <a:bodyPr/>
          <a:lstStyle/>
          <a:p>
            <a:r>
              <a:rPr lang="he-IL" dirty="0"/>
              <a:t>השימוש המיוחד ב-</a:t>
            </a:r>
            <a:r>
              <a:rPr lang="en-US" sz="4400" i="0" u="none" strike="noStrike" dirty="0">
                <a:solidFill>
                  <a:srgbClr val="525252"/>
                </a:solidFill>
                <a:effectLst/>
                <a:latin typeface="Arial Black" panose="020B0A04020102020204" pitchFamily="34" charset="0"/>
              </a:rPr>
              <a:t> Random Forest</a:t>
            </a:r>
            <a:r>
              <a:rPr lang="he-IL" sz="4400" i="0" u="none" strike="noStrike" dirty="0">
                <a:solidFill>
                  <a:srgbClr val="525252"/>
                </a:solidFill>
                <a:effectLst/>
                <a:latin typeface="Arial Black" panose="020B0A04020102020204" pitchFamily="34" charset="0"/>
              </a:rPr>
              <a:t> </a:t>
            </a:r>
            <a:r>
              <a:rPr lang="he-IL" dirty="0"/>
              <a:t> </a:t>
            </a:r>
          </a:p>
        </p:txBody>
      </p:sp>
      <p:sp>
        <p:nvSpPr>
          <p:cNvPr id="3" name="מציין מיקום תוכן 2">
            <a:extLst>
              <a:ext uri="{FF2B5EF4-FFF2-40B4-BE49-F238E27FC236}">
                <a16:creationId xmlns:a16="http://schemas.microsoft.com/office/drawing/2014/main" id="{59FB8D42-C0B2-EBCE-AADA-B91B071FB478}"/>
              </a:ext>
            </a:extLst>
          </p:cNvPr>
          <p:cNvSpPr>
            <a:spLocks noGrp="1"/>
          </p:cNvSpPr>
          <p:nvPr>
            <p:ph idx="1"/>
          </p:nvPr>
        </p:nvSpPr>
        <p:spPr/>
        <p:txBody>
          <a:bodyPr/>
          <a:lstStyle/>
          <a:p>
            <a:r>
              <a:rPr lang="he-IL" dirty="0"/>
              <a:t>עכשיו, לאחר שהבנו את היכולות </a:t>
            </a:r>
            <a:r>
              <a:rPr lang="he-IL" dirty="0" err="1"/>
              <a:t>היחודיות</a:t>
            </a:r>
            <a:r>
              <a:rPr lang="he-IL" dirty="0"/>
              <a:t> של אלגוריתם </a:t>
            </a:r>
            <a:r>
              <a:rPr lang="en-US" sz="2400" i="0" u="none" strike="noStrike" dirty="0">
                <a:solidFill>
                  <a:srgbClr val="525252"/>
                </a:solidFill>
                <a:effectLst/>
                <a:latin typeface="Arial Black" panose="020B0A04020102020204" pitchFamily="34" charset="0"/>
              </a:rPr>
              <a:t>Random Forest</a:t>
            </a:r>
            <a:r>
              <a:rPr lang="he-IL" sz="2400" i="0" u="none" strike="noStrike" dirty="0">
                <a:solidFill>
                  <a:srgbClr val="525252"/>
                </a:solidFill>
                <a:effectLst/>
                <a:latin typeface="Arial Black" panose="020B0A04020102020204" pitchFamily="34" charset="0"/>
              </a:rPr>
              <a:t> :</a:t>
            </a:r>
          </a:p>
          <a:p>
            <a:r>
              <a:rPr lang="he-IL" dirty="0"/>
              <a:t>נשתמש ביכולת להתאים את העמודות- </a:t>
            </a:r>
            <a:r>
              <a:rPr lang="en-US" dirty="0"/>
              <a:t>features</a:t>
            </a:r>
            <a:r>
              <a:rPr lang="he-IL" dirty="0"/>
              <a:t> החשובים מבחינתנו לתוצאות ונתאים את הסיווג בהתאם לפי היכולות שחשובות מבחינתנו לתוצאה.</a:t>
            </a:r>
          </a:p>
          <a:p>
            <a:r>
              <a:rPr lang="he-IL" dirty="0"/>
              <a:t>הפונקציה </a:t>
            </a:r>
            <a:r>
              <a:rPr lang="en-US" b="1" i="0" dirty="0" err="1">
                <a:solidFill>
                  <a:srgbClr val="111827"/>
                </a:solidFill>
                <a:effectLst/>
                <a:latin typeface="Söhne Mono"/>
              </a:rPr>
              <a:t>feature_importances</a:t>
            </a:r>
            <a:r>
              <a:rPr lang="he-IL" b="1" i="0" dirty="0">
                <a:solidFill>
                  <a:srgbClr val="111827"/>
                </a:solidFill>
                <a:effectLst/>
                <a:latin typeface="Söhne Mono"/>
              </a:rPr>
              <a:t> </a:t>
            </a:r>
            <a:r>
              <a:rPr lang="he-IL" dirty="0"/>
              <a:t>מבהירה לנו את החשיבות היחסית של כל תכונה בנתונים ובכך עוזרת לנו להחליט על אילו תכונות ניתן לוותר בסיווג ה-</a:t>
            </a:r>
            <a:r>
              <a:rPr lang="en-US" dirty="0"/>
              <a:t>data sets</a:t>
            </a:r>
            <a:r>
              <a:rPr lang="he-IL" dirty="0"/>
              <a:t> .</a:t>
            </a:r>
          </a:p>
        </p:txBody>
      </p:sp>
    </p:spTree>
    <p:extLst>
      <p:ext uri="{BB962C8B-B14F-4D97-AF65-F5344CB8AC3E}">
        <p14:creationId xmlns:p14="http://schemas.microsoft.com/office/powerpoint/2010/main" val="91567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64CE92-3520-86BA-4348-FF4826EE9C24}"/>
              </a:ext>
            </a:extLst>
          </p:cNvPr>
          <p:cNvSpPr>
            <a:spLocks noGrp="1"/>
          </p:cNvSpPr>
          <p:nvPr>
            <p:ph type="title"/>
          </p:nvPr>
        </p:nvSpPr>
        <p:spPr/>
        <p:txBody>
          <a:bodyPr/>
          <a:lstStyle/>
          <a:p>
            <a:r>
              <a:rPr lang="he-IL" dirty="0"/>
              <a:t>בחירת המודל המיוחד שלנו</a:t>
            </a:r>
          </a:p>
        </p:txBody>
      </p:sp>
      <p:sp>
        <p:nvSpPr>
          <p:cNvPr id="3" name="מציין מיקום תוכן 2">
            <a:extLst>
              <a:ext uri="{FF2B5EF4-FFF2-40B4-BE49-F238E27FC236}">
                <a16:creationId xmlns:a16="http://schemas.microsoft.com/office/drawing/2014/main" id="{4BC5E09F-2AE3-709D-CF0A-CA6D15D53925}"/>
              </a:ext>
            </a:extLst>
          </p:cNvPr>
          <p:cNvSpPr>
            <a:spLocks noGrp="1"/>
          </p:cNvSpPr>
          <p:nvPr>
            <p:ph idx="1"/>
          </p:nvPr>
        </p:nvSpPr>
        <p:spPr>
          <a:xfrm>
            <a:off x="1295401" y="2556932"/>
            <a:ext cx="9601196" cy="3318936"/>
          </a:xfrm>
        </p:spPr>
        <p:txBody>
          <a:bodyPr>
            <a:normAutofit/>
          </a:bodyPr>
          <a:lstStyle/>
          <a:p>
            <a:r>
              <a:rPr lang="he-IL" dirty="0"/>
              <a:t>הרצנו את כל האלגוריתמים שברשימה על ה-</a:t>
            </a:r>
            <a:r>
              <a:rPr lang="en-US" dirty="0"/>
              <a:t>data sets</a:t>
            </a:r>
            <a:r>
              <a:rPr lang="he-IL" dirty="0"/>
              <a:t> שלנו וראינו את הביצועים השונים של כל אלגוריתם ברמות הדיוק השונות.</a:t>
            </a:r>
          </a:p>
          <a:p>
            <a:r>
              <a:rPr lang="en-US" b="0" i="0" dirty="0">
                <a:solidFill>
                  <a:srgbClr val="374151"/>
                </a:solidFill>
                <a:effectLst/>
                <a:latin typeface="Söhne"/>
              </a:rPr>
              <a:t>"Broaden your perspective, enrich your life"</a:t>
            </a:r>
            <a:endParaRPr lang="he-IL" b="0" i="0" dirty="0">
              <a:solidFill>
                <a:srgbClr val="374151"/>
              </a:solidFill>
              <a:effectLst/>
              <a:latin typeface="Söhne"/>
            </a:endParaRPr>
          </a:p>
          <a:p>
            <a:r>
              <a:rPr lang="en-US" b="0" i="0" dirty="0">
                <a:solidFill>
                  <a:srgbClr val="374151"/>
                </a:solidFill>
                <a:effectLst/>
                <a:latin typeface="Söhne"/>
              </a:rPr>
              <a:t>"more is merrier "</a:t>
            </a:r>
          </a:p>
          <a:p>
            <a:r>
              <a:rPr lang="he-IL" dirty="0"/>
              <a:t>רצינו לשלב ולהטמיע את כלל האלגוריתמים במודל שלנו על מנת להגיע למקום בו נקבל את ההכרעה </a:t>
            </a:r>
            <a:r>
              <a:rPr lang="he-IL" dirty="0" err="1"/>
              <a:t>המירבית</a:t>
            </a:r>
            <a:r>
              <a:rPr lang="he-IL" dirty="0"/>
              <a:t> בהתאם לכלל הנתונים מתוך הבנה כי ההסתכלות הרחבה נותנת את התשובות הנכונות ביותר לאורך זמן.</a:t>
            </a:r>
          </a:p>
        </p:txBody>
      </p:sp>
    </p:spTree>
    <p:extLst>
      <p:ext uri="{BB962C8B-B14F-4D97-AF65-F5344CB8AC3E}">
        <p14:creationId xmlns:p14="http://schemas.microsoft.com/office/powerpoint/2010/main" val="297341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F8DE98-7898-3403-CB2F-7D42108CC906}"/>
              </a:ext>
            </a:extLst>
          </p:cNvPr>
          <p:cNvSpPr>
            <a:spLocks noGrp="1"/>
          </p:cNvSpPr>
          <p:nvPr>
            <p:ph type="title"/>
          </p:nvPr>
        </p:nvSpPr>
        <p:spPr/>
        <p:txBody>
          <a:bodyPr/>
          <a:lstStyle/>
          <a:p>
            <a:r>
              <a:rPr lang="he-IL" dirty="0"/>
              <a:t>נוסחת האיזון בין המודלים השונים</a:t>
            </a:r>
          </a:p>
        </p:txBody>
      </p:sp>
      <p:sp>
        <p:nvSpPr>
          <p:cNvPr id="3" name="מציין מיקום תוכן 2">
            <a:extLst>
              <a:ext uri="{FF2B5EF4-FFF2-40B4-BE49-F238E27FC236}">
                <a16:creationId xmlns:a16="http://schemas.microsoft.com/office/drawing/2014/main" id="{939ED1CA-8AA6-1AB4-6A9D-B14B590724F4}"/>
              </a:ext>
            </a:extLst>
          </p:cNvPr>
          <p:cNvSpPr>
            <a:spLocks noGrp="1"/>
          </p:cNvSpPr>
          <p:nvPr>
            <p:ph idx="1"/>
          </p:nvPr>
        </p:nvSpPr>
        <p:spPr/>
        <p:txBody>
          <a:bodyPr>
            <a:normAutofit fontScale="85000" lnSpcReduction="20000"/>
          </a:bodyPr>
          <a:lstStyle/>
          <a:p>
            <a:r>
              <a:rPr lang="he-IL" dirty="0"/>
              <a:t>החלטנו מחד לתת מקום של השפעה על הניבוי לכל אחד מהאלגוריתמים ומאידך לתת משקל מתאים לכל אחד מהאלגוריתמים בהתאם ליכולות הניבוי האישיות שלו </a:t>
            </a:r>
          </a:p>
          <a:p>
            <a:r>
              <a:rPr lang="he-IL" dirty="0"/>
              <a:t>על כן, בנינו נוסחה שתיתן משקל שונה לכל אחד מהאלגוריתמים בהתאם לאחוזי הדיוק שלו (סכום המשקלים הוא 100) :</a:t>
            </a:r>
          </a:p>
          <a:p>
            <a:pPr algn="l"/>
            <a:endParaRPr lang="he-IL" dirty="0"/>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Decision Tree Algorithm = 13.64</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Random Forest Classifier Algorithm = 14.1 </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K-Nearest Neighbor Algorithm = 13.485</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Bagging Classifier Algorithm = 9.92</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Naive Bayes Algorithm = 12.09 </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Support Vector Machines =11.78  </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Stochastic Gradient Descent Classification = 11.625 </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Logistic Regression = 13.175</a:t>
            </a:r>
            <a:endParaRPr lang="en-US" sz="1800" b="1" i="0" u="none" strike="noStrike" dirty="0">
              <a:solidFill>
                <a:srgbClr val="434343"/>
              </a:solidFill>
              <a:effectLst/>
              <a:latin typeface="Arial" panose="020B0604020202020204" pitchFamily="34" charset="0"/>
            </a:endParaRPr>
          </a:p>
          <a:p>
            <a:endParaRPr lang="he-IL" dirty="0"/>
          </a:p>
        </p:txBody>
      </p:sp>
    </p:spTree>
    <p:extLst>
      <p:ext uri="{BB962C8B-B14F-4D97-AF65-F5344CB8AC3E}">
        <p14:creationId xmlns:p14="http://schemas.microsoft.com/office/powerpoint/2010/main" val="370003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5C14C3-C87A-28F7-BB08-8D10DC68306E}"/>
              </a:ext>
            </a:extLst>
          </p:cNvPr>
          <p:cNvSpPr>
            <a:spLocks noGrp="1"/>
          </p:cNvSpPr>
          <p:nvPr>
            <p:ph type="title"/>
          </p:nvPr>
        </p:nvSpPr>
        <p:spPr/>
        <p:txBody>
          <a:bodyPr/>
          <a:lstStyle/>
          <a:p>
            <a:r>
              <a:rPr lang="he-IL" dirty="0"/>
              <a:t>למידה תוך כדי תנועה</a:t>
            </a:r>
          </a:p>
        </p:txBody>
      </p:sp>
      <p:sp>
        <p:nvSpPr>
          <p:cNvPr id="3" name="מציין מיקום תוכן 2">
            <a:extLst>
              <a:ext uri="{FF2B5EF4-FFF2-40B4-BE49-F238E27FC236}">
                <a16:creationId xmlns:a16="http://schemas.microsoft.com/office/drawing/2014/main" id="{16A2B5C3-18C4-1DB9-5739-DC843AAAE3B7}"/>
              </a:ext>
            </a:extLst>
          </p:cNvPr>
          <p:cNvSpPr>
            <a:spLocks noGrp="1"/>
          </p:cNvSpPr>
          <p:nvPr>
            <p:ph idx="1"/>
          </p:nvPr>
        </p:nvSpPr>
        <p:spPr/>
        <p:txBody>
          <a:bodyPr/>
          <a:lstStyle/>
          <a:p>
            <a:r>
              <a:rPr lang="he-IL" dirty="0"/>
              <a:t>עד שהגענו למצב שבו הוכנסו כל האלגוריתמים השונים למודל שלנו ונתנו את ההשפעה שלהם בדקנו בהרצות שונות ומשונות את המספר המכריע לדירוג כך שמדירוג זה ואילך נגדיר את הנתון כ-</a:t>
            </a:r>
            <a:r>
              <a:rPr lang="en-US" dirty="0"/>
              <a:t>malware</a:t>
            </a:r>
            <a:r>
              <a:rPr lang="he-IL" dirty="0"/>
              <a:t> , אחרת- </a:t>
            </a:r>
            <a:r>
              <a:rPr lang="en-US" dirty="0"/>
              <a:t>benign</a:t>
            </a:r>
            <a:r>
              <a:rPr lang="he-IL" dirty="0"/>
              <a:t>.</a:t>
            </a:r>
          </a:p>
          <a:p>
            <a:r>
              <a:rPr lang="he-IL" dirty="0"/>
              <a:t>לאחר משחקים של ניסוי </a:t>
            </a:r>
            <a:r>
              <a:rPr lang="he-IL" dirty="0" err="1"/>
              <a:t>וטעייה</a:t>
            </a:r>
            <a:r>
              <a:rPr lang="he-IL" dirty="0"/>
              <a:t> על מנת להגיע לתוצאות המיטביות ומתוך הבנה שמדד ה-</a:t>
            </a:r>
            <a:r>
              <a:rPr lang="en-US" dirty="0"/>
              <a:t>Recall</a:t>
            </a:r>
            <a:r>
              <a:rPr lang="he-IL" dirty="0"/>
              <a:t> הוא החשוב ביותר בסיווג של </a:t>
            </a:r>
            <a:r>
              <a:rPr lang="en-US" dirty="0"/>
              <a:t>malware</a:t>
            </a:r>
            <a:r>
              <a:rPr lang="he-IL" dirty="0"/>
              <a:t> (מאד לא מומלץ לפספס בדברים כאלו) החלטנו שבדירוג 10 ומעלה יוגדר כ-</a:t>
            </a:r>
            <a:r>
              <a:rPr lang="en-US" dirty="0"/>
              <a:t>malware</a:t>
            </a:r>
            <a:r>
              <a:rPr lang="he-IL" dirty="0"/>
              <a:t>.</a:t>
            </a:r>
          </a:p>
          <a:p>
            <a:r>
              <a:rPr lang="he-IL" dirty="0"/>
              <a:t>כלומר, מספיק שאלגוריתם בודד וחלש עם משקל 11.7 לדוג' יסווג את הנתון כ-</a:t>
            </a:r>
            <a:r>
              <a:rPr lang="en-US" dirty="0"/>
              <a:t>malware </a:t>
            </a:r>
            <a:r>
              <a:rPr lang="he-IL" dirty="0"/>
              <a:t> כדי שננבא אותו כך בעצמנו.</a:t>
            </a:r>
          </a:p>
        </p:txBody>
      </p:sp>
    </p:spTree>
    <p:extLst>
      <p:ext uri="{BB962C8B-B14F-4D97-AF65-F5344CB8AC3E}">
        <p14:creationId xmlns:p14="http://schemas.microsoft.com/office/powerpoint/2010/main" val="16588198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ורגני">
  <a:themeElements>
    <a:clrScheme name="אורגני">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אורגני">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אורגני">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577</TotalTime>
  <Words>601</Words>
  <Application>Microsoft Office PowerPoint</Application>
  <PresentationFormat>מסך רחב</PresentationFormat>
  <Paragraphs>63</Paragraphs>
  <Slides>15</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-apple-system</vt:lpstr>
      <vt:lpstr>Arial</vt:lpstr>
      <vt:lpstr>Arial Black</vt:lpstr>
      <vt:lpstr>Garamond</vt:lpstr>
      <vt:lpstr>Söhne</vt:lpstr>
      <vt:lpstr>Söhne Mono</vt:lpstr>
      <vt:lpstr>אורגני</vt:lpstr>
      <vt:lpstr>תחרות CISCO David Hodefi 205474026 Haim Willinger 205891971</vt:lpstr>
      <vt:lpstr>הגישה לקריאת המטלה</vt:lpstr>
      <vt:lpstr>Data exploration</vt:lpstr>
      <vt:lpstr>התאמת המודלים למשימה שלנו</vt:lpstr>
      <vt:lpstr>קצת על Random Forest </vt:lpstr>
      <vt:lpstr>השימוש המיוחד ב- Random Forest  </vt:lpstr>
      <vt:lpstr>בחירת המודל המיוחד שלנו</vt:lpstr>
      <vt:lpstr>נוסחת האיזון בין המודלים השונים</vt:lpstr>
      <vt:lpstr>למידה תוך כדי תנועה</vt:lpstr>
      <vt:lpstr>ציונים ב-LeaderBoard</vt:lpstr>
      <vt:lpstr>Confusion Matrix</vt:lpstr>
      <vt:lpstr>dataset_1_label_result</vt:lpstr>
      <vt:lpstr>dataset_2_label_result</vt:lpstr>
      <vt:lpstr>dataset_3_label_result</vt:lpstr>
      <vt:lpstr>dataset_4_label_result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תחרות CISCO</dc:title>
  <dc:creator>חיים וילינגר</dc:creator>
  <cp:lastModifiedBy>חיים וילינגר</cp:lastModifiedBy>
  <cp:revision>7</cp:revision>
  <dcterms:created xsi:type="dcterms:W3CDTF">2023-01-05T15:33:24Z</dcterms:created>
  <dcterms:modified xsi:type="dcterms:W3CDTF">2023-01-07T19:23:47Z</dcterms:modified>
</cp:coreProperties>
</file>