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eg"/>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8" r:id="rId2"/>
  </p:sldMasterIdLst>
  <p:notesMasterIdLst>
    <p:notesMasterId r:id="rId20"/>
  </p:notesMasterIdLst>
  <p:sldIdLst>
    <p:sldId id="405" r:id="rId3"/>
    <p:sldId id="406" r:id="rId4"/>
    <p:sldId id="409" r:id="rId5"/>
    <p:sldId id="414" r:id="rId6"/>
    <p:sldId id="416" r:id="rId7"/>
    <p:sldId id="418" r:id="rId8"/>
    <p:sldId id="443" r:id="rId9"/>
    <p:sldId id="442" r:id="rId10"/>
    <p:sldId id="444" r:id="rId11"/>
    <p:sldId id="445" r:id="rId12"/>
    <p:sldId id="446" r:id="rId13"/>
    <p:sldId id="427" r:id="rId14"/>
    <p:sldId id="434" r:id="rId15"/>
    <p:sldId id="428" r:id="rId16"/>
    <p:sldId id="430" r:id="rId17"/>
    <p:sldId id="433" r:id="rId18"/>
    <p:sldId id="4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BF9C"/>
    <a:srgbClr val="30987D"/>
    <a:srgbClr val="A12F01"/>
    <a:srgbClr val="287C66"/>
    <a:srgbClr val="D43E01"/>
    <a:srgbClr val="A1BB22"/>
    <a:srgbClr val="FE8301"/>
    <a:srgbClr val="0087B1"/>
    <a:srgbClr val="01264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8EE3B-6724-3D93-7B76-B357CBD44EBC}" v="4" dt="2020-06-06T19:14:49.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249" autoAdjust="0"/>
  </p:normalViewPr>
  <p:slideViewPr>
    <p:cSldViewPr snapToGrid="0">
      <p:cViewPr varScale="1">
        <p:scale>
          <a:sx n="84" d="100"/>
          <a:sy n="84" d="100"/>
        </p:scale>
        <p:origin x="84" y="126"/>
      </p:cViewPr>
      <p:guideLst>
        <p:guide orient="horz" pos="2160"/>
        <p:guide pos="384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08f096cfdd95029e4735e55800e4ef3ed8e79b13be52bdff140575d3dd2d1cd4::" providerId="AD" clId="Web-{1078EE3B-6724-3D93-7B76-B357CBD44EBC}"/>
    <pc:docChg chg="modSld">
      <pc:chgData name="Guest User" userId="S::urn:spo:anon#08f096cfdd95029e4735e55800e4ef3ed8e79b13be52bdff140575d3dd2d1cd4::" providerId="AD" clId="Web-{1078EE3B-6724-3D93-7B76-B357CBD44EBC}" dt="2020-06-06T19:14:49.229" v="3" actId="1076"/>
      <pc:docMkLst>
        <pc:docMk/>
      </pc:docMkLst>
      <pc:sldChg chg="modSp">
        <pc:chgData name="Guest User" userId="S::urn:spo:anon#08f096cfdd95029e4735e55800e4ef3ed8e79b13be52bdff140575d3dd2d1cd4::" providerId="AD" clId="Web-{1078EE3B-6724-3D93-7B76-B357CBD44EBC}" dt="2020-06-06T19:14:49.229" v="3" actId="1076"/>
        <pc:sldMkLst>
          <pc:docMk/>
          <pc:sldMk cId="1938841718" sldId="420"/>
        </pc:sldMkLst>
        <pc:picChg chg="mod">
          <ac:chgData name="Guest User" userId="S::urn:spo:anon#08f096cfdd95029e4735e55800e4ef3ed8e79b13be52bdff140575d3dd2d1cd4::" providerId="AD" clId="Web-{1078EE3B-6724-3D93-7B76-B357CBD44EBC}" dt="2020-06-06T19:14:49.229" v="3" actId="1076"/>
          <ac:picMkLst>
            <pc:docMk/>
            <pc:sldMk cId="1938841718" sldId="420"/>
            <ac:picMk id="2050" creationId="{00000000-0000-0000-0000-000000000000}"/>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WBS 1</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CPC</c:v>
                </c:pt>
                <c:pt idx="1">
                  <c:v>interface graphique</c:v>
                </c:pt>
                <c:pt idx="2">
                  <c:v>Journal</c:v>
                </c:pt>
                <c:pt idx="3">
                  <c:v>Factture</c:v>
                </c:pt>
              </c:strCache>
            </c:strRef>
          </c:cat>
          <c:val>
            <c:numRef>
              <c:f>Sheet1!$B$2:$B$5</c:f>
              <c:numCache>
                <c:formatCode>General</c:formatCode>
                <c:ptCount val="4"/>
                <c:pt idx="0">
                  <c:v>80</c:v>
                </c:pt>
                <c:pt idx="1">
                  <c:v>80</c:v>
                </c:pt>
                <c:pt idx="2">
                  <c:v>60</c:v>
                </c:pt>
                <c:pt idx="3">
                  <c:v>60</c:v>
                </c:pt>
              </c:numCache>
            </c:numRef>
          </c:val>
          <c:extLst xmlns:c16r2="http://schemas.microsoft.com/office/drawing/2015/06/chart">
            <c:ext xmlns:c16="http://schemas.microsoft.com/office/drawing/2014/chart" uri="{C3380CC4-5D6E-409C-BE32-E72D297353CC}">
              <c16:uniqueId val="{00000000-441A-40FB-A1ED-A6A9B75F315E}"/>
            </c:ext>
          </c:extLst>
        </c:ser>
        <c:dLbls>
          <c:showLegendKey val="0"/>
          <c:showVal val="1"/>
          <c:showCatName val="0"/>
          <c:showSerName val="0"/>
          <c:showPercent val="0"/>
          <c:showBubbleSize val="0"/>
        </c:dLbls>
        <c:gapWidth val="75"/>
        <c:axId val="299160160"/>
        <c:axId val="299160552"/>
      </c:barChart>
      <c:catAx>
        <c:axId val="29916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fr-FR"/>
          </a:p>
        </c:txPr>
        <c:crossAx val="299160552"/>
        <c:crosses val="autoZero"/>
        <c:auto val="1"/>
        <c:lblAlgn val="ctr"/>
        <c:lblOffset val="100"/>
        <c:noMultiLvlLbl val="0"/>
      </c:catAx>
      <c:valAx>
        <c:axId val="299160552"/>
        <c:scaling>
          <c:orientation val="minMax"/>
          <c:max val="100"/>
        </c:scaling>
        <c:delete val="0"/>
        <c:axPos val="l"/>
        <c:numFmt formatCode="General" sourceLinked="1"/>
        <c:majorTickMark val="none"/>
        <c:minorTickMark val="none"/>
        <c:tickLblPos val="nextTo"/>
        <c:spPr>
          <a:noFill/>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fr-FR"/>
          </a:p>
        </c:txPr>
        <c:crossAx val="2991601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FF2-D610-4957-B6B0-7D72B266B518}" type="datetimeFigureOut">
              <a:rPr lang="en-US" smtClean="0"/>
              <a:pPr/>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73934-D492-4443-9427-018DE5D6DDA5}" type="slidenum">
              <a:rPr lang="en-US" smtClean="0"/>
              <a:pPr/>
              <a:t>‹N°›</a:t>
            </a:fld>
            <a:endParaRPr lang="en-US"/>
          </a:p>
        </p:txBody>
      </p:sp>
    </p:spTree>
    <p:extLst>
      <p:ext uri="{BB962C8B-B14F-4D97-AF65-F5344CB8AC3E}">
        <p14:creationId xmlns:p14="http://schemas.microsoft.com/office/powerpoint/2010/main" val="394553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45C73934-D492-4443-9427-018DE5D6DDA5}" type="slidenum">
              <a:rPr lang="en-US" smtClean="0"/>
              <a:pPr/>
              <a:t>5</a:t>
            </a:fld>
            <a:endParaRPr lang="en-US"/>
          </a:p>
        </p:txBody>
      </p:sp>
    </p:spTree>
    <p:extLst>
      <p:ext uri="{BB962C8B-B14F-4D97-AF65-F5344CB8AC3E}">
        <p14:creationId xmlns:p14="http://schemas.microsoft.com/office/powerpoint/2010/main" val="376019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97C7443-EAE2-4C29-B4BD-B00F07A030A9}" type="datetimeFigureOut">
              <a:rPr lang="en-US" smtClean="0"/>
              <a:pPr/>
              <a:t>7/4/2020</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D4C3CB-8FCE-4E6E-8BD4-52AFDB958BF7}" type="slidenum">
              <a:rPr lang="en-US" smtClean="0"/>
              <a:pPr/>
              <a:t>‹N°›</a:t>
            </a:fld>
            <a:endParaRPr lang="en-US" dirty="0"/>
          </a:p>
        </p:txBody>
      </p:sp>
    </p:spTree>
    <p:extLst>
      <p:ext uri="{BB962C8B-B14F-4D97-AF65-F5344CB8AC3E}">
        <p14:creationId xmlns:p14="http://schemas.microsoft.com/office/powerpoint/2010/main" val="189641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07226" y="382630"/>
            <a:ext cx="11009271" cy="642938"/>
          </a:xfrm>
          <a:prstGeom prst="rect">
            <a:avLst/>
          </a:prstGeom>
        </p:spPr>
        <p:txBody>
          <a:bodyPr/>
          <a:lstStyle>
            <a:lvl1pPr marL="0" indent="0">
              <a:buNone/>
              <a:defRPr sz="4400">
                <a:solidFill>
                  <a:schemeClr val="tx1">
                    <a:lumMod val="85000"/>
                    <a:lumOff val="15000"/>
                  </a:schemeClr>
                </a:solidFill>
                <a:latin typeface="Lato Medium"/>
              </a:defRPr>
            </a:lvl1pPr>
          </a:lstStyle>
          <a:p>
            <a:pPr lvl="0"/>
            <a:endParaRPr lang="en-US" dirty="0"/>
          </a:p>
        </p:txBody>
      </p:sp>
      <p:sp>
        <p:nvSpPr>
          <p:cNvPr id="11" name="Text Placeholder 9"/>
          <p:cNvSpPr>
            <a:spLocks noGrp="1"/>
          </p:cNvSpPr>
          <p:nvPr>
            <p:ph type="body" sz="quarter" idx="11"/>
          </p:nvPr>
        </p:nvSpPr>
        <p:spPr>
          <a:xfrm>
            <a:off x="531940" y="942806"/>
            <a:ext cx="10984557" cy="305229"/>
          </a:xfrm>
          <a:prstGeom prst="rect">
            <a:avLst/>
          </a:prstGeom>
        </p:spPr>
        <p:txBody>
          <a:bodyPr/>
          <a:lstStyle>
            <a:lvl1pPr marL="0" indent="0">
              <a:buNone/>
              <a:defRPr sz="1400">
                <a:solidFill>
                  <a:schemeClr val="bg1">
                    <a:lumMod val="50000"/>
                  </a:schemeClr>
                </a:solidFill>
                <a:latin typeface="Lato Light" panose="020F0302020204030203" pitchFamily="34" charset="0"/>
              </a:defRPr>
            </a:lvl1pPr>
          </a:lstStyle>
          <a:p>
            <a:pPr lvl="0"/>
            <a:endParaRPr lang="en-US" dirty="0"/>
          </a:p>
        </p:txBody>
      </p:sp>
    </p:spTree>
    <p:extLst>
      <p:ext uri="{BB962C8B-B14F-4D97-AF65-F5344CB8AC3E}">
        <p14:creationId xmlns:p14="http://schemas.microsoft.com/office/powerpoint/2010/main" val="423424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Col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07226" y="382630"/>
            <a:ext cx="11009271" cy="642938"/>
          </a:xfrm>
          <a:prstGeom prst="rect">
            <a:avLst/>
          </a:prstGeom>
        </p:spPr>
        <p:txBody>
          <a:bodyPr/>
          <a:lstStyle>
            <a:lvl1pPr marL="0" indent="0">
              <a:buNone/>
              <a:defRPr sz="4400">
                <a:solidFill>
                  <a:schemeClr val="tx1">
                    <a:lumMod val="85000"/>
                    <a:lumOff val="15000"/>
                  </a:schemeClr>
                </a:solidFill>
                <a:latin typeface="Lato Medium"/>
              </a:defRPr>
            </a:lvl1pPr>
          </a:lstStyle>
          <a:p>
            <a:pPr lvl="0"/>
            <a:endParaRPr lang="en-US" dirty="0"/>
          </a:p>
        </p:txBody>
      </p:sp>
      <p:sp>
        <p:nvSpPr>
          <p:cNvPr id="11" name="Text Placeholder 9"/>
          <p:cNvSpPr>
            <a:spLocks noGrp="1"/>
          </p:cNvSpPr>
          <p:nvPr>
            <p:ph type="body" sz="quarter" idx="11"/>
          </p:nvPr>
        </p:nvSpPr>
        <p:spPr>
          <a:xfrm>
            <a:off x="531941" y="942806"/>
            <a:ext cx="10984556" cy="305229"/>
          </a:xfrm>
          <a:prstGeom prst="rect">
            <a:avLst/>
          </a:prstGeom>
        </p:spPr>
        <p:txBody>
          <a:bodyPr/>
          <a:lstStyle>
            <a:lvl1pPr marL="0" indent="0">
              <a:buNone/>
              <a:defRPr sz="1400">
                <a:solidFill>
                  <a:schemeClr val="bg1">
                    <a:lumMod val="50000"/>
                  </a:schemeClr>
                </a:solidFill>
                <a:latin typeface="Lato Light" panose="020F0302020204030203" pitchFamily="34" charset="0"/>
              </a:defRPr>
            </a:lvl1pPr>
          </a:lstStyle>
          <a:p>
            <a:pPr lvl="0"/>
            <a:endParaRPr lang="en-US" dirty="0"/>
          </a:p>
        </p:txBody>
      </p:sp>
      <p:sp>
        <p:nvSpPr>
          <p:cNvPr id="3" name="Content Placeholder 2"/>
          <p:cNvSpPr>
            <a:spLocks noGrp="1"/>
          </p:cNvSpPr>
          <p:nvPr>
            <p:ph sz="quarter" idx="12"/>
          </p:nvPr>
        </p:nvSpPr>
        <p:spPr>
          <a:xfrm>
            <a:off x="531939" y="2005873"/>
            <a:ext cx="10984557" cy="4127500"/>
          </a:xfrm>
          <a:prstGeom prst="rect">
            <a:avLst/>
          </a:prstGeom>
        </p:spPr>
        <p:txBody>
          <a:bodyPr numCol="2" spcCol="365760"/>
          <a:lstStyle>
            <a:lvl1pPr marL="0" indent="0" algn="just">
              <a:buNone/>
              <a:defRPr sz="1600">
                <a:solidFill>
                  <a:schemeClr val="tx1">
                    <a:lumMod val="75000"/>
                    <a:lumOff val="25000"/>
                  </a:schemeClr>
                </a:solidFill>
                <a:latin typeface="Lato" panose="020F0502020204030203" pitchFamily="34" charset="0"/>
              </a:defRPr>
            </a:lvl1pPr>
            <a:lvl2pPr marL="457200" indent="0" algn="just">
              <a:buNone/>
              <a:defRPr sz="1600">
                <a:solidFill>
                  <a:schemeClr val="tx1">
                    <a:lumMod val="75000"/>
                    <a:lumOff val="25000"/>
                  </a:schemeClr>
                </a:solidFill>
                <a:latin typeface="Lato" panose="020F0502020204030203" pitchFamily="34" charset="0"/>
              </a:defRPr>
            </a:lvl2pPr>
            <a:lvl3pPr marL="914400" indent="0" algn="just">
              <a:buNone/>
              <a:defRPr sz="1600">
                <a:solidFill>
                  <a:schemeClr val="tx1">
                    <a:lumMod val="75000"/>
                    <a:lumOff val="25000"/>
                  </a:schemeClr>
                </a:solidFill>
                <a:latin typeface="Lato" panose="020F0502020204030203" pitchFamily="34" charset="0"/>
              </a:defRPr>
            </a:lvl3pPr>
            <a:lvl4pPr marL="1371600" indent="0" algn="just">
              <a:buNone/>
              <a:defRPr sz="1600">
                <a:solidFill>
                  <a:schemeClr val="tx1">
                    <a:lumMod val="75000"/>
                    <a:lumOff val="25000"/>
                  </a:schemeClr>
                </a:solidFill>
                <a:latin typeface="Lato" panose="020F0502020204030203" pitchFamily="34" charset="0"/>
              </a:defRPr>
            </a:lvl4pPr>
            <a:lvl5pPr marL="1828800" indent="0" algn="just">
              <a:buNone/>
              <a:defRPr sz="1600">
                <a:solidFill>
                  <a:schemeClr val="tx1">
                    <a:lumMod val="75000"/>
                    <a:lumOff val="25000"/>
                  </a:schemeClr>
                </a:solidFill>
                <a:latin typeface="Lato" panose="020F0502020204030203" pitchFamily="34" charset="0"/>
              </a:defRPr>
            </a:lvl5pPr>
          </a:lstStyle>
          <a:p>
            <a:pPr lvl="0"/>
            <a:endParaRPr lang="en-US" dirty="0"/>
          </a:p>
        </p:txBody>
      </p:sp>
      <p:sp>
        <p:nvSpPr>
          <p:cNvPr id="6" name="Content Placeholder 2"/>
          <p:cNvSpPr>
            <a:spLocks noGrp="1"/>
          </p:cNvSpPr>
          <p:nvPr>
            <p:ph sz="quarter" idx="13"/>
          </p:nvPr>
        </p:nvSpPr>
        <p:spPr>
          <a:xfrm>
            <a:off x="531939" y="1402454"/>
            <a:ext cx="10984557" cy="572570"/>
          </a:xfrm>
          <a:prstGeom prst="rect">
            <a:avLst/>
          </a:prstGeom>
        </p:spPr>
        <p:txBody>
          <a:bodyPr/>
          <a:lstStyle>
            <a:lvl1pPr marL="0" indent="0">
              <a:buNone/>
              <a:defRPr sz="1600">
                <a:solidFill>
                  <a:schemeClr val="tx1">
                    <a:lumMod val="75000"/>
                    <a:lumOff val="25000"/>
                  </a:schemeClr>
                </a:solidFill>
                <a:latin typeface="Lato" panose="020F050202020403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Tree>
    <p:extLst>
      <p:ext uri="{BB962C8B-B14F-4D97-AF65-F5344CB8AC3E}">
        <p14:creationId xmlns:p14="http://schemas.microsoft.com/office/powerpoint/2010/main" val="377423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07226" y="382630"/>
            <a:ext cx="11009271" cy="642938"/>
          </a:xfrm>
          <a:prstGeom prst="rect">
            <a:avLst/>
          </a:prstGeom>
        </p:spPr>
        <p:txBody>
          <a:bodyPr/>
          <a:lstStyle>
            <a:lvl1pPr marL="0" indent="0">
              <a:buNone/>
              <a:defRPr sz="4400">
                <a:solidFill>
                  <a:schemeClr val="tx1">
                    <a:lumMod val="85000"/>
                    <a:lumOff val="15000"/>
                  </a:schemeClr>
                </a:solidFill>
                <a:latin typeface="Lato Medium"/>
              </a:defRPr>
            </a:lvl1pPr>
          </a:lstStyle>
          <a:p>
            <a:pPr lvl="0"/>
            <a:endParaRPr lang="en-US" dirty="0"/>
          </a:p>
        </p:txBody>
      </p:sp>
      <p:sp>
        <p:nvSpPr>
          <p:cNvPr id="11" name="Text Placeholder 9"/>
          <p:cNvSpPr>
            <a:spLocks noGrp="1"/>
          </p:cNvSpPr>
          <p:nvPr>
            <p:ph type="body" sz="quarter" idx="11"/>
          </p:nvPr>
        </p:nvSpPr>
        <p:spPr>
          <a:xfrm>
            <a:off x="531941" y="942806"/>
            <a:ext cx="10984556" cy="305229"/>
          </a:xfrm>
          <a:prstGeom prst="rect">
            <a:avLst/>
          </a:prstGeom>
        </p:spPr>
        <p:txBody>
          <a:bodyPr/>
          <a:lstStyle>
            <a:lvl1pPr marL="0" indent="0">
              <a:buNone/>
              <a:defRPr sz="1400">
                <a:solidFill>
                  <a:schemeClr val="bg1">
                    <a:lumMod val="50000"/>
                  </a:schemeClr>
                </a:solidFill>
                <a:latin typeface="Lato Light" panose="020F0302020204030203" pitchFamily="34" charset="0"/>
              </a:defRPr>
            </a:lvl1pPr>
          </a:lstStyle>
          <a:p>
            <a:pPr lvl="0"/>
            <a:endParaRPr lang="en-US" dirty="0"/>
          </a:p>
        </p:txBody>
      </p:sp>
      <p:sp>
        <p:nvSpPr>
          <p:cNvPr id="3" name="Content Placeholder 2"/>
          <p:cNvSpPr>
            <a:spLocks noGrp="1"/>
          </p:cNvSpPr>
          <p:nvPr>
            <p:ph sz="quarter" idx="12"/>
          </p:nvPr>
        </p:nvSpPr>
        <p:spPr>
          <a:xfrm>
            <a:off x="531939" y="2005873"/>
            <a:ext cx="10984557" cy="4127500"/>
          </a:xfrm>
          <a:prstGeom prst="rect">
            <a:avLst/>
          </a:prstGeom>
        </p:spPr>
        <p:txBody>
          <a:bodyPr numCol="3" spcCol="365760"/>
          <a:lstStyle>
            <a:lvl1pPr marL="0" indent="0" algn="just">
              <a:buNone/>
              <a:defRPr sz="1600">
                <a:solidFill>
                  <a:schemeClr val="tx1">
                    <a:lumMod val="75000"/>
                    <a:lumOff val="25000"/>
                  </a:schemeClr>
                </a:solidFill>
                <a:latin typeface="Lato" panose="020F0502020204030203" pitchFamily="34" charset="0"/>
              </a:defRPr>
            </a:lvl1pPr>
            <a:lvl2pPr marL="457200" indent="0" algn="just">
              <a:buNone/>
              <a:defRPr sz="1600">
                <a:solidFill>
                  <a:schemeClr val="tx1">
                    <a:lumMod val="75000"/>
                    <a:lumOff val="25000"/>
                  </a:schemeClr>
                </a:solidFill>
                <a:latin typeface="Lato" panose="020F0502020204030203" pitchFamily="34" charset="0"/>
              </a:defRPr>
            </a:lvl2pPr>
            <a:lvl3pPr marL="914400" indent="0" algn="just">
              <a:buNone/>
              <a:defRPr sz="1600">
                <a:solidFill>
                  <a:schemeClr val="tx1">
                    <a:lumMod val="75000"/>
                    <a:lumOff val="25000"/>
                  </a:schemeClr>
                </a:solidFill>
                <a:latin typeface="Lato" panose="020F0502020204030203" pitchFamily="34" charset="0"/>
              </a:defRPr>
            </a:lvl3pPr>
            <a:lvl4pPr marL="1371600" indent="0" algn="just">
              <a:buNone/>
              <a:defRPr sz="1600">
                <a:solidFill>
                  <a:schemeClr val="tx1">
                    <a:lumMod val="75000"/>
                    <a:lumOff val="25000"/>
                  </a:schemeClr>
                </a:solidFill>
                <a:latin typeface="Lato" panose="020F0502020204030203" pitchFamily="34" charset="0"/>
              </a:defRPr>
            </a:lvl4pPr>
            <a:lvl5pPr marL="1828800" indent="0" algn="just">
              <a:buNone/>
              <a:defRPr sz="1600">
                <a:solidFill>
                  <a:schemeClr val="tx1">
                    <a:lumMod val="75000"/>
                    <a:lumOff val="25000"/>
                  </a:schemeClr>
                </a:solidFill>
                <a:latin typeface="Lato" panose="020F0502020204030203" pitchFamily="34" charset="0"/>
              </a:defRPr>
            </a:lvl5pPr>
          </a:lstStyle>
          <a:p>
            <a:pPr lvl="0"/>
            <a:endParaRPr lang="en-US" dirty="0"/>
          </a:p>
        </p:txBody>
      </p:sp>
      <p:sp>
        <p:nvSpPr>
          <p:cNvPr id="6" name="Content Placeholder 2"/>
          <p:cNvSpPr>
            <a:spLocks noGrp="1"/>
          </p:cNvSpPr>
          <p:nvPr>
            <p:ph sz="quarter" idx="13"/>
          </p:nvPr>
        </p:nvSpPr>
        <p:spPr>
          <a:xfrm>
            <a:off x="531939" y="1402454"/>
            <a:ext cx="10984557" cy="572570"/>
          </a:xfrm>
          <a:prstGeom prst="rect">
            <a:avLst/>
          </a:prstGeom>
        </p:spPr>
        <p:txBody>
          <a:bodyPr/>
          <a:lstStyle>
            <a:lvl1pPr marL="0" indent="0">
              <a:buNone/>
              <a:defRPr sz="1600">
                <a:solidFill>
                  <a:schemeClr val="tx1">
                    <a:lumMod val="75000"/>
                    <a:lumOff val="25000"/>
                  </a:schemeClr>
                </a:solidFill>
                <a:latin typeface="Lato" panose="020F050202020403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Tree>
    <p:extLst>
      <p:ext uri="{BB962C8B-B14F-4D97-AF65-F5344CB8AC3E}">
        <p14:creationId xmlns:p14="http://schemas.microsoft.com/office/powerpoint/2010/main" val="216262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299200" cy="6858000"/>
          </a:xfrm>
          <a:prstGeom prst="rect">
            <a:avLst/>
          </a:prstGeom>
        </p:spPr>
        <p:txBody>
          <a:bodyPr/>
          <a:lstStyle>
            <a:lvl1pPr marL="0" indent="0">
              <a:buNone/>
              <a:defRPr baseline="0">
                <a:solidFill>
                  <a:schemeClr val="bg1">
                    <a:lumMod val="85000"/>
                  </a:schemeClr>
                </a:solidFill>
              </a:defRPr>
            </a:lvl1pPr>
          </a:lstStyle>
          <a:p>
            <a:r>
              <a:rPr lang="en-US" dirty="0"/>
              <a:t>Insert your picture here</a:t>
            </a:r>
          </a:p>
        </p:txBody>
      </p:sp>
    </p:spTree>
    <p:extLst>
      <p:ext uri="{BB962C8B-B14F-4D97-AF65-F5344CB8AC3E}">
        <p14:creationId xmlns:p14="http://schemas.microsoft.com/office/powerpoint/2010/main" val="3478639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66911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703" r:id="rId3"/>
    <p:sldLayoutId id="214748370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Rectangle 22"/>
          <p:cNvSpPr/>
          <p:nvPr userDrawn="1"/>
        </p:nvSpPr>
        <p:spPr>
          <a:xfrm>
            <a:off x="6299200" y="0"/>
            <a:ext cx="58928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11025186" y="6444625"/>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Straight Connector 11"/>
          <p:cNvCxnSpPr/>
          <p:nvPr userDrawn="1"/>
        </p:nvCxnSpPr>
        <p:spPr>
          <a:xfrm flipH="1">
            <a:off x="9657158" y="6467209"/>
            <a:ext cx="1147763" cy="2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243071" y="6444625"/>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11460956" y="6444624"/>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1678841" y="6444349"/>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0805516" y="6444349"/>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extBox 16"/>
          <p:cNvSpPr txBox="1"/>
          <p:nvPr userDrawn="1"/>
        </p:nvSpPr>
        <p:spPr>
          <a:xfrm>
            <a:off x="8043585" y="6512928"/>
            <a:ext cx="3952290" cy="276999"/>
          </a:xfrm>
          <a:prstGeom prst="rect">
            <a:avLst/>
          </a:prstGeom>
          <a:noFill/>
        </p:spPr>
        <p:txBody>
          <a:bodyPr wrap="square" rtlCol="0">
            <a:spAutoFit/>
          </a:bodyPr>
          <a:lstStyle/>
          <a:p>
            <a:pPr algn="r"/>
            <a:r>
              <a:rPr lang="en-US" sz="1200" dirty="0">
                <a:solidFill>
                  <a:prstClr val="white">
                    <a:lumMod val="75000"/>
                  </a:prstClr>
                </a:solidFill>
                <a:latin typeface="Lato Light" panose="020F0402020204030203" pitchFamily="34" charset="0"/>
                <a:cs typeface="Lato Light" panose="020F0402020204030203" pitchFamily="34" charset="0"/>
              </a:rPr>
              <a:t>www.yourwebsite.com</a:t>
            </a:r>
          </a:p>
        </p:txBody>
      </p:sp>
    </p:spTree>
    <p:extLst>
      <p:ext uri="{BB962C8B-B14F-4D97-AF65-F5344CB8AC3E}">
        <p14:creationId xmlns:p14="http://schemas.microsoft.com/office/powerpoint/2010/main" val="3771122643"/>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2200120" y="1596935"/>
            <a:ext cx="8140101" cy="1569660"/>
          </a:xfrm>
          <a:prstGeom prst="rect">
            <a:avLst/>
          </a:prstGeom>
          <a:noFill/>
        </p:spPr>
        <p:txBody>
          <a:bodyPr wrap="square" rtlCol="0">
            <a:spAutoFit/>
          </a:bodyPr>
          <a:lstStyle/>
          <a:p>
            <a:pPr algn="ctr" rtl="1"/>
            <a:r>
              <a:rPr lang="fr-FR" sz="3200" b="1" dirty="0">
                <a:solidFill>
                  <a:srgbClr val="002060"/>
                </a:solidFill>
                <a:latin typeface="Times New Roman" panose="02020603050405020304" pitchFamily="18" charset="0"/>
                <a:cs typeface="Times New Roman" panose="02020603050405020304" pitchFamily="18" charset="0"/>
              </a:rPr>
              <a:t>D’EVELOPPEMENT D’UNE APPLICATION WEB POUR LA GESTION DES SOUTENANCES DES THESES</a:t>
            </a:r>
            <a:endParaRPr lang="fr-FR" sz="3200" b="1" dirty="0">
              <a:solidFill>
                <a:srgbClr val="002060"/>
              </a:solidFill>
              <a:latin typeface="Times New Roman" panose="02020603050405020304" pitchFamily="18" charset="0"/>
              <a:cs typeface="Times New Roman" panose="02020603050405020304" pitchFamily="18" charset="0"/>
            </a:endParaRPr>
          </a:p>
        </p:txBody>
      </p:sp>
      <p:sp>
        <p:nvSpPr>
          <p:cNvPr id="8" name="Rectangle 1036"/>
          <p:cNvSpPr txBox="1">
            <a:spLocks noChangeArrowheads="1"/>
          </p:cNvSpPr>
          <p:nvPr/>
        </p:nvSpPr>
        <p:spPr bwMode="gray">
          <a:xfrm>
            <a:off x="4223658" y="3975192"/>
            <a:ext cx="5215320" cy="4489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fr-FR" sz="1800" b="1" cap="small" dirty="0">
                <a:latin typeface="Times New Roman" panose="02020603050405020304" pitchFamily="18" charset="0"/>
                <a:cs typeface="Times New Roman" panose="02020603050405020304" pitchFamily="18" charset="0"/>
              </a:rPr>
              <a:t>SOUTENANCE DE FIN</a:t>
            </a:r>
            <a:r>
              <a:rPr lang="fr-FR" sz="1400" b="1" cap="small" dirty="0">
                <a:latin typeface="Times New Roman" panose="02020603050405020304" pitchFamily="18" charset="0"/>
                <a:cs typeface="Times New Roman" panose="02020603050405020304" pitchFamily="18" charset="0"/>
              </a:rPr>
              <a:t> </a:t>
            </a:r>
            <a:r>
              <a:rPr lang="fr-FR" sz="1800" b="1" cap="small" dirty="0">
                <a:latin typeface="Times New Roman" panose="02020603050405020304" pitchFamily="18" charset="0"/>
                <a:cs typeface="Times New Roman" panose="02020603050405020304" pitchFamily="18" charset="0"/>
              </a:rPr>
              <a:t>D’ETUDES</a:t>
            </a:r>
            <a:r>
              <a:rPr lang="fr-FR" sz="1400" b="1" cap="small" dirty="0">
                <a:latin typeface="Times New Roman" panose="02020603050405020304" pitchFamily="18" charset="0"/>
                <a:cs typeface="Times New Roman" panose="02020603050405020304" pitchFamily="18" charset="0"/>
              </a:rPr>
              <a:t> </a:t>
            </a:r>
            <a:endParaRPr lang="fr-FR" sz="1400" b="1" dirty="0">
              <a:latin typeface="Times New Roman" panose="02020603050405020304" pitchFamily="18" charset="0"/>
              <a:cs typeface="Times New Roman" panose="02020603050405020304" pitchFamily="18" charset="0"/>
            </a:endParaRPr>
          </a:p>
        </p:txBody>
      </p:sp>
      <p:cxnSp>
        <p:nvCxnSpPr>
          <p:cNvPr id="10" name="Connecteur droit 9"/>
          <p:cNvCxnSpPr/>
          <p:nvPr/>
        </p:nvCxnSpPr>
        <p:spPr>
          <a:xfrm>
            <a:off x="852854" y="4273064"/>
            <a:ext cx="10559561" cy="26377"/>
          </a:xfrm>
          <a:prstGeom prst="line">
            <a:avLst/>
          </a:prstGeom>
        </p:spPr>
        <p:style>
          <a:lnRef idx="1">
            <a:schemeClr val="accent3"/>
          </a:lnRef>
          <a:fillRef idx="0">
            <a:schemeClr val="accent3"/>
          </a:fillRef>
          <a:effectRef idx="0">
            <a:schemeClr val="accent3"/>
          </a:effectRef>
          <a:fontRef idx="minor">
            <a:schemeClr val="tx1"/>
          </a:fontRef>
        </p:style>
      </p:cxnSp>
      <p:sp>
        <p:nvSpPr>
          <p:cNvPr id="11" name="ZoneTexte 10"/>
          <p:cNvSpPr txBox="1">
            <a:spLocks noChangeArrowheads="1"/>
          </p:cNvSpPr>
          <p:nvPr/>
        </p:nvSpPr>
        <p:spPr bwMode="auto">
          <a:xfrm>
            <a:off x="749364" y="4388722"/>
            <a:ext cx="3245694"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chemeClr val="accent2"/>
              </a:buClr>
              <a:buChar char="»"/>
              <a:defRPr>
                <a:solidFill>
                  <a:srgbClr val="000000"/>
                </a:solidFill>
                <a:latin typeface="Arial" panose="020B0604020202020204" pitchFamily="34" charset="0"/>
              </a:defRPr>
            </a:lvl1pPr>
            <a:lvl2pPr marL="742950" indent="-285750">
              <a:buClr>
                <a:schemeClr val="accent2"/>
              </a:buClr>
              <a:buChar char="»"/>
              <a:defRPr>
                <a:solidFill>
                  <a:srgbClr val="000000"/>
                </a:solidFill>
                <a:latin typeface="Arial" panose="020B0604020202020204" pitchFamily="34" charset="0"/>
              </a:defRPr>
            </a:lvl2pPr>
            <a:lvl3pPr marL="1143000" indent="-228600">
              <a:buClr>
                <a:schemeClr val="accent2"/>
              </a:buClr>
              <a:buChar char="-"/>
              <a:defRPr>
                <a:solidFill>
                  <a:srgbClr val="000000"/>
                </a:solidFill>
                <a:latin typeface="Arial" panose="020B0604020202020204" pitchFamily="34" charset="0"/>
              </a:defRPr>
            </a:lvl3pPr>
            <a:lvl4pPr marL="1600200" indent="-228600">
              <a:buClr>
                <a:schemeClr val="accent2"/>
              </a:buClr>
              <a:buChar char="-"/>
              <a:defRPr>
                <a:solidFill>
                  <a:srgbClr val="000000"/>
                </a:solidFill>
                <a:latin typeface="Arial" panose="020B0604020202020204" pitchFamily="34" charset="0"/>
              </a:defRPr>
            </a:lvl4pPr>
            <a:lvl5pPr marL="2057400" indent="-228600">
              <a:buClr>
                <a:schemeClr val="accent2"/>
              </a:buClr>
              <a:buChar char="-"/>
              <a:defRPr>
                <a:solidFill>
                  <a:srgbClr val="000000"/>
                </a:solidFill>
                <a:latin typeface="Arial" panose="020B0604020202020204" pitchFamily="34" charset="0"/>
              </a:defRPr>
            </a:lvl5pPr>
            <a:lvl6pPr marL="2514600" indent="-228600" eaLnBrk="0" fontAlgn="base" hangingPunct="0">
              <a:spcBef>
                <a:spcPct val="0"/>
              </a:spcBef>
              <a:spcAft>
                <a:spcPct val="0"/>
              </a:spcAft>
              <a:buClr>
                <a:schemeClr val="accent2"/>
              </a:buClr>
              <a:buChar char="-"/>
              <a:defRPr>
                <a:solidFill>
                  <a:srgbClr val="000000"/>
                </a:solidFill>
                <a:latin typeface="Arial" panose="020B0604020202020204" pitchFamily="34" charset="0"/>
              </a:defRPr>
            </a:lvl6pPr>
            <a:lvl7pPr marL="2971800" indent="-228600" eaLnBrk="0" fontAlgn="base" hangingPunct="0">
              <a:spcBef>
                <a:spcPct val="0"/>
              </a:spcBef>
              <a:spcAft>
                <a:spcPct val="0"/>
              </a:spcAft>
              <a:buClr>
                <a:schemeClr val="accent2"/>
              </a:buClr>
              <a:buChar char="-"/>
              <a:defRPr>
                <a:solidFill>
                  <a:srgbClr val="000000"/>
                </a:solidFill>
                <a:latin typeface="Arial" panose="020B0604020202020204" pitchFamily="34" charset="0"/>
              </a:defRPr>
            </a:lvl7pPr>
            <a:lvl8pPr marL="3429000" indent="-228600" eaLnBrk="0" fontAlgn="base" hangingPunct="0">
              <a:spcBef>
                <a:spcPct val="0"/>
              </a:spcBef>
              <a:spcAft>
                <a:spcPct val="0"/>
              </a:spcAft>
              <a:buClr>
                <a:schemeClr val="accent2"/>
              </a:buClr>
              <a:buChar char="-"/>
              <a:defRPr>
                <a:solidFill>
                  <a:srgbClr val="000000"/>
                </a:solidFill>
                <a:latin typeface="Arial" panose="020B0604020202020204" pitchFamily="34" charset="0"/>
              </a:defRPr>
            </a:lvl8pPr>
            <a:lvl9pPr marL="3886200" indent="-228600" eaLnBrk="0" fontAlgn="base" hangingPunct="0">
              <a:spcBef>
                <a:spcPct val="0"/>
              </a:spcBef>
              <a:spcAft>
                <a:spcPct val="0"/>
              </a:spcAft>
              <a:buClr>
                <a:schemeClr val="accent2"/>
              </a:buClr>
              <a:buChar char="-"/>
              <a:defRPr>
                <a:solidFill>
                  <a:srgbClr val="000000"/>
                </a:solidFill>
                <a:latin typeface="Arial" panose="020B0604020202020204" pitchFamily="34" charset="0"/>
              </a:defRPr>
            </a:lvl9pPr>
          </a:lstStyle>
          <a:p>
            <a:pPr algn="ctr" eaLnBrk="1" hangingPunct="1">
              <a:spcBef>
                <a:spcPts val="300"/>
              </a:spcBef>
              <a:buClr>
                <a:schemeClr val="bg2"/>
              </a:buClr>
              <a:buFont typeface="Arial" panose="020B0604020202020204" pitchFamily="34" charset="0"/>
              <a:buNone/>
            </a:pPr>
            <a:r>
              <a:rPr lang="fr-FR"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Soutenu par: </a:t>
            </a:r>
          </a:p>
          <a:p>
            <a:pPr algn="ctr" eaLnBrk="1" hangingPunct="1">
              <a:lnSpc>
                <a:spcPct val="150000"/>
              </a:lnSpc>
              <a:spcBef>
                <a:spcPts val="300"/>
              </a:spcBef>
              <a:buClr>
                <a:schemeClr val="bg2"/>
              </a:buClr>
              <a:buFont typeface="Arial" panose="020B0604020202020204" pitchFamily="34" charset="0"/>
              <a:buNone/>
            </a:pPr>
            <a:r>
              <a:rPr lang="fr-FR" altLang="en-US" b="1" dirty="0" err="1" smtClean="0">
                <a:solidFill>
                  <a:srgbClr val="002060"/>
                </a:solidFill>
                <a:latin typeface="Times New Roman" panose="02020603050405020304" pitchFamily="18" charset="0"/>
                <a:cs typeface="Times New Roman" panose="02020603050405020304" pitchFamily="18" charset="0"/>
              </a:rPr>
              <a:t>Dbibih</a:t>
            </a:r>
            <a:r>
              <a:rPr lang="fr-FR" altLang="en-US" b="1" dirty="0" smtClean="0">
                <a:solidFill>
                  <a:srgbClr val="002060"/>
                </a:solidFill>
                <a:latin typeface="Times New Roman" panose="02020603050405020304" pitchFamily="18" charset="0"/>
                <a:cs typeface="Times New Roman" panose="02020603050405020304" pitchFamily="18" charset="0"/>
              </a:rPr>
              <a:t> </a:t>
            </a:r>
            <a:r>
              <a:rPr lang="fr-FR" altLang="en-US" b="1" dirty="0" err="1" smtClean="0">
                <a:solidFill>
                  <a:srgbClr val="002060"/>
                </a:solidFill>
                <a:latin typeface="Times New Roman" panose="02020603050405020304" pitchFamily="18" charset="0"/>
                <a:cs typeface="Times New Roman" panose="02020603050405020304" pitchFamily="18" charset="0"/>
              </a:rPr>
              <a:t>Chaima</a:t>
            </a:r>
            <a:endParaRPr lang="fr-FR" altLang="en-US" b="1" dirty="0">
              <a:solidFill>
                <a:srgbClr val="002060"/>
              </a:solidFill>
              <a:latin typeface="Times New Roman" panose="02020603050405020304" pitchFamily="18" charset="0"/>
              <a:cs typeface="Times New Roman" panose="02020603050405020304" pitchFamily="18" charset="0"/>
            </a:endParaRPr>
          </a:p>
          <a:p>
            <a:pPr algn="ctr" eaLnBrk="1" hangingPunct="1">
              <a:lnSpc>
                <a:spcPct val="150000"/>
              </a:lnSpc>
              <a:spcBef>
                <a:spcPts val="300"/>
              </a:spcBef>
              <a:buClr>
                <a:schemeClr val="bg2"/>
              </a:buClr>
              <a:buFont typeface="Arial" panose="020B0604020202020204" pitchFamily="34" charset="0"/>
              <a:buNone/>
            </a:pPr>
            <a:r>
              <a:rPr lang="fr-FR" altLang="en-US" b="1" dirty="0" err="1" smtClean="0">
                <a:solidFill>
                  <a:srgbClr val="002060"/>
                </a:solidFill>
                <a:latin typeface="Times New Roman" panose="02020603050405020304" pitchFamily="18" charset="0"/>
                <a:cs typeface="Times New Roman" panose="02020603050405020304" pitchFamily="18" charset="0"/>
              </a:rPr>
              <a:t>Mahfoudi</a:t>
            </a:r>
            <a:r>
              <a:rPr lang="fr-FR" altLang="en-US" b="1" dirty="0" smtClean="0">
                <a:solidFill>
                  <a:srgbClr val="002060"/>
                </a:solidFill>
                <a:latin typeface="Times New Roman" panose="02020603050405020304" pitchFamily="18" charset="0"/>
                <a:cs typeface="Times New Roman" panose="02020603050405020304" pitchFamily="18" charset="0"/>
              </a:rPr>
              <a:t> </a:t>
            </a:r>
            <a:r>
              <a:rPr lang="fr-FR" altLang="en-US" b="1" dirty="0" err="1" smtClean="0">
                <a:solidFill>
                  <a:srgbClr val="002060"/>
                </a:solidFill>
                <a:latin typeface="Times New Roman" panose="02020603050405020304" pitchFamily="18" charset="0"/>
                <a:cs typeface="Times New Roman" panose="02020603050405020304" pitchFamily="18" charset="0"/>
              </a:rPr>
              <a:t>Yahya</a:t>
            </a:r>
            <a:endParaRPr lang="fr-FR" altLang="en-US" b="1" dirty="0">
              <a:solidFill>
                <a:srgbClr val="002060"/>
              </a:solidFill>
              <a:latin typeface="Times New Roman" panose="02020603050405020304" pitchFamily="18" charset="0"/>
              <a:cs typeface="Times New Roman" panose="02020603050405020304" pitchFamily="18" charset="0"/>
            </a:endParaRPr>
          </a:p>
          <a:p>
            <a:pPr algn="ctr" eaLnBrk="1" hangingPunct="1">
              <a:lnSpc>
                <a:spcPct val="150000"/>
              </a:lnSpc>
              <a:spcBef>
                <a:spcPts val="300"/>
              </a:spcBef>
              <a:buClr>
                <a:schemeClr val="bg2"/>
              </a:buClr>
              <a:buFont typeface="Arial" panose="020B0604020202020204" pitchFamily="34" charset="0"/>
              <a:buNone/>
            </a:pPr>
            <a:endParaRPr lang="fr-FR" altLang="en-US" sz="1600" b="1" dirty="0">
              <a:solidFill>
                <a:schemeClr val="tx1">
                  <a:lumMod val="75000"/>
                  <a:lumOff val="25000"/>
                </a:schemeClr>
              </a:solidFill>
              <a:latin typeface="Lato"/>
            </a:endParaRPr>
          </a:p>
          <a:p>
            <a:pPr algn="ctr" eaLnBrk="1" hangingPunct="1">
              <a:lnSpc>
                <a:spcPct val="150000"/>
              </a:lnSpc>
              <a:spcBef>
                <a:spcPts val="300"/>
              </a:spcBef>
              <a:buClr>
                <a:schemeClr val="bg2"/>
              </a:buClr>
              <a:buFont typeface="Arial" panose="020B0604020202020204" pitchFamily="34" charset="0"/>
              <a:buNone/>
            </a:pPr>
            <a:endParaRPr lang="fr-FR" altLang="en-US" sz="1000" b="1" dirty="0">
              <a:solidFill>
                <a:schemeClr val="tx1">
                  <a:lumMod val="75000"/>
                  <a:lumOff val="25000"/>
                </a:schemeClr>
              </a:solidFill>
              <a:latin typeface="Lato"/>
            </a:endParaRPr>
          </a:p>
        </p:txBody>
      </p:sp>
      <p:sp>
        <p:nvSpPr>
          <p:cNvPr id="12" name="ZoneTexte 11"/>
          <p:cNvSpPr txBox="1">
            <a:spLocks noChangeArrowheads="1"/>
          </p:cNvSpPr>
          <p:nvPr/>
        </p:nvSpPr>
        <p:spPr bwMode="auto">
          <a:xfrm>
            <a:off x="8425543" y="4497187"/>
            <a:ext cx="2670169"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chemeClr val="accent2"/>
              </a:buClr>
              <a:buChar char="»"/>
              <a:defRPr>
                <a:solidFill>
                  <a:srgbClr val="000000"/>
                </a:solidFill>
                <a:latin typeface="Arial" panose="020B0604020202020204" pitchFamily="34" charset="0"/>
              </a:defRPr>
            </a:lvl1pPr>
            <a:lvl2pPr marL="742950" indent="-285750">
              <a:buClr>
                <a:schemeClr val="accent2"/>
              </a:buClr>
              <a:buChar char="»"/>
              <a:defRPr>
                <a:solidFill>
                  <a:srgbClr val="000000"/>
                </a:solidFill>
                <a:latin typeface="Arial" panose="020B0604020202020204" pitchFamily="34" charset="0"/>
              </a:defRPr>
            </a:lvl2pPr>
            <a:lvl3pPr marL="1143000" indent="-228600">
              <a:buClr>
                <a:schemeClr val="accent2"/>
              </a:buClr>
              <a:buChar char="-"/>
              <a:defRPr>
                <a:solidFill>
                  <a:srgbClr val="000000"/>
                </a:solidFill>
                <a:latin typeface="Arial" panose="020B0604020202020204" pitchFamily="34" charset="0"/>
              </a:defRPr>
            </a:lvl3pPr>
            <a:lvl4pPr marL="1600200" indent="-228600">
              <a:buClr>
                <a:schemeClr val="accent2"/>
              </a:buClr>
              <a:buChar char="-"/>
              <a:defRPr>
                <a:solidFill>
                  <a:srgbClr val="000000"/>
                </a:solidFill>
                <a:latin typeface="Arial" panose="020B0604020202020204" pitchFamily="34" charset="0"/>
              </a:defRPr>
            </a:lvl4pPr>
            <a:lvl5pPr marL="2057400" indent="-228600">
              <a:buClr>
                <a:schemeClr val="accent2"/>
              </a:buClr>
              <a:buChar char="-"/>
              <a:defRPr>
                <a:solidFill>
                  <a:srgbClr val="000000"/>
                </a:solidFill>
                <a:latin typeface="Arial" panose="020B0604020202020204" pitchFamily="34" charset="0"/>
              </a:defRPr>
            </a:lvl5pPr>
            <a:lvl6pPr marL="2514600" indent="-228600" eaLnBrk="0" fontAlgn="base" hangingPunct="0">
              <a:spcBef>
                <a:spcPct val="0"/>
              </a:spcBef>
              <a:spcAft>
                <a:spcPct val="0"/>
              </a:spcAft>
              <a:buClr>
                <a:schemeClr val="accent2"/>
              </a:buClr>
              <a:buChar char="-"/>
              <a:defRPr>
                <a:solidFill>
                  <a:srgbClr val="000000"/>
                </a:solidFill>
                <a:latin typeface="Arial" panose="020B0604020202020204" pitchFamily="34" charset="0"/>
              </a:defRPr>
            </a:lvl6pPr>
            <a:lvl7pPr marL="2971800" indent="-228600" eaLnBrk="0" fontAlgn="base" hangingPunct="0">
              <a:spcBef>
                <a:spcPct val="0"/>
              </a:spcBef>
              <a:spcAft>
                <a:spcPct val="0"/>
              </a:spcAft>
              <a:buClr>
                <a:schemeClr val="accent2"/>
              </a:buClr>
              <a:buChar char="-"/>
              <a:defRPr>
                <a:solidFill>
                  <a:srgbClr val="000000"/>
                </a:solidFill>
                <a:latin typeface="Arial" panose="020B0604020202020204" pitchFamily="34" charset="0"/>
              </a:defRPr>
            </a:lvl7pPr>
            <a:lvl8pPr marL="3429000" indent="-228600" eaLnBrk="0" fontAlgn="base" hangingPunct="0">
              <a:spcBef>
                <a:spcPct val="0"/>
              </a:spcBef>
              <a:spcAft>
                <a:spcPct val="0"/>
              </a:spcAft>
              <a:buClr>
                <a:schemeClr val="accent2"/>
              </a:buClr>
              <a:buChar char="-"/>
              <a:defRPr>
                <a:solidFill>
                  <a:srgbClr val="000000"/>
                </a:solidFill>
                <a:latin typeface="Arial" panose="020B0604020202020204" pitchFamily="34" charset="0"/>
              </a:defRPr>
            </a:lvl8pPr>
            <a:lvl9pPr marL="3886200" indent="-228600" eaLnBrk="0" fontAlgn="base" hangingPunct="0">
              <a:spcBef>
                <a:spcPct val="0"/>
              </a:spcBef>
              <a:spcAft>
                <a:spcPct val="0"/>
              </a:spcAft>
              <a:buClr>
                <a:schemeClr val="accent2"/>
              </a:buClr>
              <a:buChar char="-"/>
              <a:defRPr>
                <a:solidFill>
                  <a:srgbClr val="000000"/>
                </a:solidFill>
                <a:latin typeface="Arial" panose="020B0604020202020204" pitchFamily="34" charset="0"/>
              </a:defRPr>
            </a:lvl9pPr>
          </a:lstStyle>
          <a:p>
            <a:pPr algn="ctr">
              <a:lnSpc>
                <a:spcPct val="150000"/>
              </a:lnSpc>
              <a:spcBef>
                <a:spcPts val="300"/>
              </a:spcBef>
              <a:buClr>
                <a:schemeClr val="bg2"/>
              </a:buClr>
              <a:buNone/>
            </a:pPr>
            <a:r>
              <a:rPr lang="fr-FR"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Membres du Jury :</a:t>
            </a:r>
          </a:p>
          <a:p>
            <a:pPr algn="ctr">
              <a:spcBef>
                <a:spcPts val="300"/>
              </a:spcBef>
              <a:buClr>
                <a:schemeClr val="bg2"/>
              </a:buClr>
              <a:buNone/>
            </a:pPr>
            <a:r>
              <a:rPr lang="fr-FR" altLang="en-US" b="1" dirty="0">
                <a:solidFill>
                  <a:srgbClr val="002060"/>
                </a:solidFill>
                <a:latin typeface="Times New Roman" panose="02020603050405020304" pitchFamily="18" charset="0"/>
                <a:cs typeface="Times New Roman" panose="02020603050405020304" pitchFamily="18" charset="0"/>
              </a:rPr>
              <a:t>MR. </a:t>
            </a:r>
            <a:r>
              <a:rPr lang="fr-FR" altLang="en-US" b="1" dirty="0" err="1">
                <a:solidFill>
                  <a:srgbClr val="002060"/>
                </a:solidFill>
                <a:latin typeface="Times New Roman" panose="02020603050405020304" pitchFamily="18" charset="0"/>
                <a:cs typeface="Times New Roman" panose="02020603050405020304" pitchFamily="18" charset="0"/>
              </a:rPr>
              <a:t>Airaj</a:t>
            </a:r>
            <a:r>
              <a:rPr lang="fr-FR" altLang="en-US" b="1" dirty="0">
                <a:solidFill>
                  <a:srgbClr val="002060"/>
                </a:solidFill>
                <a:latin typeface="Times New Roman" panose="02020603050405020304" pitchFamily="18" charset="0"/>
                <a:cs typeface="Times New Roman" panose="02020603050405020304" pitchFamily="18" charset="0"/>
              </a:rPr>
              <a:t> Mohammed</a:t>
            </a:r>
            <a:endParaRPr lang="fr-FR" altLang="en-US" b="1"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4573030" y="5715000"/>
            <a:ext cx="3394279" cy="89262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spcBef>
                <a:spcPts val="300"/>
              </a:spcBef>
              <a:buClr>
                <a:schemeClr val="bg2"/>
              </a:buClr>
              <a:defRPr/>
            </a:pPr>
            <a:r>
              <a:rPr lang="fr-MA" sz="1600" dirty="0">
                <a:solidFill>
                  <a:schemeClr val="tx1">
                    <a:lumMod val="65000"/>
                    <a:lumOff val="35000"/>
                  </a:schemeClr>
                </a:solidFill>
                <a:latin typeface="Lato"/>
              </a:rPr>
              <a:t/>
            </a:r>
            <a:br>
              <a:rPr lang="fr-MA" sz="1600" dirty="0">
                <a:solidFill>
                  <a:schemeClr val="tx1">
                    <a:lumMod val="65000"/>
                    <a:lumOff val="35000"/>
                  </a:schemeClr>
                </a:solidFill>
                <a:latin typeface="Lato"/>
              </a:rPr>
            </a:br>
            <a:r>
              <a:rPr lang="fr-MA" b="1" dirty="0">
                <a:solidFill>
                  <a:schemeClr val="tx1"/>
                </a:solidFill>
                <a:latin typeface="Times New Roman" panose="02020603050405020304" pitchFamily="18" charset="0"/>
                <a:cs typeface="Times New Roman" panose="02020603050405020304" pitchFamily="18" charset="0"/>
              </a:rPr>
              <a:t>Année 2019 – 2020</a:t>
            </a:r>
          </a:p>
          <a:p>
            <a:pPr algn="ctr" eaLnBrk="1">
              <a:defRPr/>
            </a:pPr>
            <a:endParaRPr lang="fr-MA" sz="1200" b="1" dirty="0">
              <a:solidFill>
                <a:schemeClr val="tx1"/>
              </a:solidFill>
            </a:endParaRPr>
          </a:p>
        </p:txBody>
      </p:sp>
      <p:pic>
        <p:nvPicPr>
          <p:cNvPr id="14" name="Image 13"/>
          <p:cNvPicPr/>
          <p:nvPr/>
        </p:nvPicPr>
        <p:blipFill rotWithShape="1">
          <a:blip r:embed="rId2">
            <a:extLst>
              <a:ext uri="{28A0092B-C50C-407E-A947-70E740481C1C}">
                <a14:useLocalDpi xmlns:a14="http://schemas.microsoft.com/office/drawing/2010/main" val="0"/>
              </a:ext>
            </a:extLst>
          </a:blip>
          <a:srcRect b="35878"/>
          <a:stretch/>
        </p:blipFill>
        <p:spPr bwMode="auto">
          <a:xfrm>
            <a:off x="11003044" y="0"/>
            <a:ext cx="1182047" cy="1066800"/>
          </a:xfrm>
          <a:prstGeom prst="rect">
            <a:avLst/>
          </a:prstGeom>
          <a:ln>
            <a:noFill/>
          </a:ln>
          <a:extLst>
            <a:ext uri="{53640926-AAD7-44D8-BBD7-CCE9431645EC}">
              <a14:shadowObscured xmlns:a14="http://schemas.microsoft.com/office/drawing/2010/main"/>
            </a:ext>
          </a:extLst>
        </p:spPr>
      </p:pic>
      <p:pic>
        <p:nvPicPr>
          <p:cNvPr id="15" name="Image 14"/>
          <p:cNvPicPr/>
          <p:nvPr/>
        </p:nvPicPr>
        <p:blipFill rotWithShape="1">
          <a:blip r:embed="rId3">
            <a:extLst>
              <a:ext uri="{28A0092B-C50C-407E-A947-70E740481C1C}">
                <a14:useLocalDpi xmlns:a14="http://schemas.microsoft.com/office/drawing/2010/main" val="0"/>
              </a:ext>
            </a:extLst>
          </a:blip>
          <a:srcRect l="15185" t="18817" r="27037" b="26344"/>
          <a:stretch/>
        </p:blipFill>
        <p:spPr bwMode="auto">
          <a:xfrm>
            <a:off x="6413" y="0"/>
            <a:ext cx="1485900" cy="971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88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a:spLocks noGrp="1"/>
          </p:cNvSpPr>
          <p:nvPr>
            <p:ph type="body" sz="quarter" idx="10"/>
          </p:nvPr>
        </p:nvSpPr>
        <p:spPr>
          <a:xfrm>
            <a:off x="477776" y="937058"/>
            <a:ext cx="5088851" cy="544443"/>
          </a:xfrm>
        </p:spPr>
        <p:txBody>
          <a:bodyPr/>
          <a:lstStyle/>
          <a:p>
            <a:r>
              <a:rPr lang="fr-FR" sz="2800" dirty="0"/>
              <a:t>Diagramme </a:t>
            </a:r>
            <a:r>
              <a:rPr lang="fr-FR" sz="2800" dirty="0" smtClean="0"/>
              <a:t>de </a:t>
            </a:r>
            <a:r>
              <a:rPr lang="fr-FR" sz="2800" dirty="0" smtClean="0"/>
              <a:t>Class</a:t>
            </a:r>
            <a:endParaRPr lang="fr-FR" sz="3200" dirty="0">
              <a:latin typeface="Lato Light" panose="020F0302020204030203" pitchFamily="34" charset="0"/>
            </a:endParaRPr>
          </a:p>
        </p:txBody>
      </p:sp>
      <p:grpSp>
        <p:nvGrpSpPr>
          <p:cNvPr id="18" name="Group 20"/>
          <p:cNvGrpSpPr/>
          <p:nvPr/>
        </p:nvGrpSpPr>
        <p:grpSpPr>
          <a:xfrm>
            <a:off x="477776" y="1005462"/>
            <a:ext cx="45719" cy="465312"/>
            <a:chOff x="455000" y="491056"/>
            <a:chExt cx="45720" cy="675713"/>
          </a:xfrm>
        </p:grpSpPr>
        <p:sp>
          <p:nvSpPr>
            <p:cNvPr id="19" name="Rectangle 18"/>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3" name="Rectangle 22"/>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9/ </a:t>
            </a:r>
            <a:r>
              <a:rPr lang="en-US" dirty="0">
                <a:solidFill>
                  <a:schemeClr val="tx1">
                    <a:lumMod val="75000"/>
                    <a:lumOff val="25000"/>
                  </a:schemeClr>
                </a:solidFill>
                <a:latin typeface="Lato Black" panose="020F0A02020204030203" pitchFamily="34" charset="0"/>
                <a:cs typeface="Lato Black" panose="020F0A02020204030203" pitchFamily="34" charset="0"/>
              </a:rPr>
              <a:t>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30" name="Rectangle 29"/>
          <p:cNvSpPr/>
          <p:nvPr/>
        </p:nvSpPr>
        <p:spPr>
          <a:xfrm>
            <a:off x="30836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1" name="Rectangle 30"/>
          <p:cNvSpPr/>
          <p:nvPr/>
        </p:nvSpPr>
        <p:spPr>
          <a:xfrm>
            <a:off x="2712985"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2" name="Rectangle 31"/>
          <p:cNvSpPr/>
          <p:nvPr/>
        </p:nvSpPr>
        <p:spPr>
          <a:xfrm>
            <a:off x="5096359" y="608474"/>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ZoneTexte 34"/>
          <p:cNvSpPr txBox="1"/>
          <p:nvPr/>
        </p:nvSpPr>
        <p:spPr>
          <a:xfrm>
            <a:off x="2712984" y="131885"/>
            <a:ext cx="1879693" cy="369332"/>
          </a:xfrm>
          <a:prstGeom prst="rect">
            <a:avLst/>
          </a:prstGeom>
          <a:noFill/>
        </p:spPr>
        <p:txBody>
          <a:bodyPr wrap="square" rtlCol="0">
            <a:spAutoFit/>
          </a:bodyPr>
          <a:lstStyle/>
          <a:p>
            <a:pPr algn="ctr"/>
            <a:r>
              <a:rPr lang="fr-FR" b="1" dirty="0">
                <a:solidFill>
                  <a:srgbClr val="30987D"/>
                </a:solidFill>
                <a:latin typeface="Lato Heavy" panose="020F0902020204030203"/>
              </a:rPr>
              <a:t>Conception</a:t>
            </a:r>
          </a:p>
        </p:txBody>
      </p:sp>
      <p:sp>
        <p:nvSpPr>
          <p:cNvPr id="36" name="ZoneTexte 35"/>
          <p:cNvSpPr txBox="1"/>
          <p:nvPr/>
        </p:nvSpPr>
        <p:spPr>
          <a:xfrm>
            <a:off x="5096359" y="108897"/>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37" name="ZoneTexte 36"/>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38" name="ZoneTexte 37"/>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39" name="ZoneTexte 38"/>
          <p:cNvSpPr txBox="1"/>
          <p:nvPr/>
        </p:nvSpPr>
        <p:spPr>
          <a:xfrm>
            <a:off x="99123" y="162663"/>
            <a:ext cx="2298167" cy="338554"/>
          </a:xfrm>
          <a:prstGeom prst="rect">
            <a:avLst/>
          </a:prstGeom>
          <a:noFill/>
        </p:spPr>
        <p:txBody>
          <a:bodyPr wrap="square" rtlCol="0">
            <a:spAutoFit/>
          </a:bodyPr>
          <a:lstStyle/>
          <a:p>
            <a:pPr algn="ctr"/>
            <a:r>
              <a:rPr lang="fr-FR" sz="1600" dirty="0">
                <a:solidFill>
                  <a:srgbClr val="3DBF9C"/>
                </a:solidFill>
                <a:latin typeface="Lato Light"/>
                <a:ea typeface="Lato Light"/>
                <a:cs typeface="Lato Light"/>
              </a:rPr>
              <a:t>Etude Préliminaire</a:t>
            </a:r>
            <a:endParaRPr lang="fr-FR" sz="1600" dirty="0">
              <a:solidFill>
                <a:srgbClr val="3DBF9C"/>
              </a:solidFill>
              <a:latin typeface="Lato Light"/>
              <a:ea typeface="Lato Light"/>
              <a:cs typeface="Lato Light"/>
            </a:endParaRPr>
          </a:p>
        </p:txBody>
      </p:sp>
      <p:pic>
        <p:nvPicPr>
          <p:cNvPr id="40" name="Image 39"/>
          <p:cNvPicPr/>
          <p:nvPr/>
        </p:nvPicPr>
        <p:blipFill>
          <a:blip r:embed="rId2">
            <a:extLst>
              <a:ext uri="{28A0092B-C50C-407E-A947-70E740481C1C}">
                <a14:useLocalDpi xmlns:a14="http://schemas.microsoft.com/office/drawing/2010/main" val="0"/>
              </a:ext>
            </a:extLst>
          </a:blip>
          <a:stretch>
            <a:fillRect/>
          </a:stretch>
        </p:blipFill>
        <p:spPr>
          <a:xfrm>
            <a:off x="741379" y="1504361"/>
            <a:ext cx="10937462" cy="46712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8285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10/ </a:t>
            </a:r>
            <a:r>
              <a:rPr lang="en-US" dirty="0">
                <a:solidFill>
                  <a:schemeClr val="tx1">
                    <a:lumMod val="75000"/>
                    <a:lumOff val="25000"/>
                  </a:schemeClr>
                </a:solidFill>
                <a:latin typeface="Lato Black" panose="020F0A02020204030203" pitchFamily="34" charset="0"/>
                <a:cs typeface="Lato Black" panose="020F0A02020204030203" pitchFamily="34" charset="0"/>
              </a:rPr>
              <a:t>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30" name="Rectangle 29"/>
          <p:cNvSpPr/>
          <p:nvPr/>
        </p:nvSpPr>
        <p:spPr>
          <a:xfrm>
            <a:off x="30836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1" name="Rectangle 30"/>
          <p:cNvSpPr/>
          <p:nvPr/>
        </p:nvSpPr>
        <p:spPr>
          <a:xfrm>
            <a:off x="27129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2" name="Rectangle 31"/>
          <p:cNvSpPr/>
          <p:nvPr/>
        </p:nvSpPr>
        <p:spPr>
          <a:xfrm>
            <a:off x="5096359" y="608474"/>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ZoneTexte 34"/>
          <p:cNvSpPr txBox="1"/>
          <p:nvPr/>
        </p:nvSpPr>
        <p:spPr>
          <a:xfrm>
            <a:off x="2712984" y="131885"/>
            <a:ext cx="1879693" cy="369332"/>
          </a:xfrm>
          <a:prstGeom prst="rect">
            <a:avLst/>
          </a:prstGeom>
          <a:noFill/>
        </p:spPr>
        <p:txBody>
          <a:bodyPr wrap="square" rtlCol="0">
            <a:spAutoFit/>
          </a:bodyPr>
          <a:lstStyle/>
          <a:p>
            <a:pPr algn="ctr"/>
            <a:r>
              <a:rPr lang="fr-FR" b="1" dirty="0">
                <a:solidFill>
                  <a:srgbClr val="3DBF9C"/>
                </a:solidFill>
                <a:latin typeface="Lato Heavy" panose="020F0902020204030203"/>
              </a:rPr>
              <a:t>Conception</a:t>
            </a:r>
          </a:p>
        </p:txBody>
      </p:sp>
      <p:sp>
        <p:nvSpPr>
          <p:cNvPr id="36" name="ZoneTexte 35"/>
          <p:cNvSpPr txBox="1"/>
          <p:nvPr/>
        </p:nvSpPr>
        <p:spPr>
          <a:xfrm>
            <a:off x="5096359" y="108897"/>
            <a:ext cx="1879693" cy="369332"/>
          </a:xfrm>
          <a:prstGeom prst="rect">
            <a:avLst/>
          </a:prstGeom>
          <a:noFill/>
        </p:spPr>
        <p:txBody>
          <a:bodyPr wrap="square" rtlCol="0">
            <a:spAutoFit/>
          </a:bodyPr>
          <a:lstStyle/>
          <a:p>
            <a:pPr algn="ctr"/>
            <a:r>
              <a:rPr lang="fr-FR" b="1" dirty="0">
                <a:solidFill>
                  <a:srgbClr val="30987D"/>
                </a:solidFill>
                <a:latin typeface="Lato Heavy" panose="020F0902020204030203"/>
              </a:rPr>
              <a:t>Architecture</a:t>
            </a:r>
          </a:p>
        </p:txBody>
      </p:sp>
      <p:sp>
        <p:nvSpPr>
          <p:cNvPr id="37" name="ZoneTexte 36"/>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38" name="ZoneTexte 37"/>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39" name="ZoneTexte 38"/>
          <p:cNvSpPr txBox="1"/>
          <p:nvPr/>
        </p:nvSpPr>
        <p:spPr>
          <a:xfrm>
            <a:off x="99123" y="162663"/>
            <a:ext cx="2298167" cy="338554"/>
          </a:xfrm>
          <a:prstGeom prst="rect">
            <a:avLst/>
          </a:prstGeom>
          <a:noFill/>
        </p:spPr>
        <p:txBody>
          <a:bodyPr wrap="square" rtlCol="0">
            <a:spAutoFit/>
          </a:bodyPr>
          <a:lstStyle/>
          <a:p>
            <a:pPr algn="ctr"/>
            <a:r>
              <a:rPr lang="fr-FR" sz="1600" dirty="0">
                <a:solidFill>
                  <a:srgbClr val="3DBF9C"/>
                </a:solidFill>
                <a:latin typeface="Lato Light"/>
                <a:ea typeface="Lato Light"/>
                <a:cs typeface="Lato Light"/>
              </a:rPr>
              <a:t>Etude Préliminaire</a:t>
            </a:r>
            <a:endParaRPr lang="fr-FR" sz="1600" dirty="0">
              <a:solidFill>
                <a:srgbClr val="3DBF9C"/>
              </a:solidFill>
              <a:latin typeface="Lato Light"/>
              <a:ea typeface="Lato Light"/>
              <a:cs typeface="Lato Light"/>
            </a:endParaRPr>
          </a:p>
        </p:txBody>
      </p:sp>
      <p:sp>
        <p:nvSpPr>
          <p:cNvPr id="41" name="Rounded Rectangle 111"/>
          <p:cNvSpPr/>
          <p:nvPr/>
        </p:nvSpPr>
        <p:spPr>
          <a:xfrm>
            <a:off x="9112469" y="2688015"/>
            <a:ext cx="972206" cy="2120468"/>
          </a:xfrm>
          <a:prstGeom prst="roundRect">
            <a:avLst/>
          </a:prstGeom>
          <a:solidFill>
            <a:srgbClr val="FFD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Spring Boot</a:t>
            </a:r>
          </a:p>
        </p:txBody>
      </p:sp>
      <p:sp>
        <p:nvSpPr>
          <p:cNvPr id="42" name="Text Placeholder 1"/>
          <p:cNvSpPr>
            <a:spLocks noGrp="1"/>
          </p:cNvSpPr>
          <p:nvPr>
            <p:ph type="body" sz="quarter" idx="10"/>
          </p:nvPr>
        </p:nvSpPr>
        <p:spPr>
          <a:xfrm>
            <a:off x="515164" y="1178412"/>
            <a:ext cx="11009271" cy="642938"/>
          </a:xfrm>
        </p:spPr>
        <p:txBody>
          <a:bodyPr/>
          <a:lstStyle/>
          <a:p>
            <a:r>
              <a:rPr lang="fr-FR" sz="2800" dirty="0"/>
              <a:t>Architecture logique</a:t>
            </a:r>
            <a:endParaRPr lang="fr-FR" sz="3200" dirty="0">
              <a:latin typeface="Lato Light" panose="020F0302020204030203" pitchFamily="34" charset="0"/>
            </a:endParaRPr>
          </a:p>
        </p:txBody>
      </p:sp>
      <p:grpSp>
        <p:nvGrpSpPr>
          <p:cNvPr id="43" name="Group 20"/>
          <p:cNvGrpSpPr/>
          <p:nvPr/>
        </p:nvGrpSpPr>
        <p:grpSpPr>
          <a:xfrm>
            <a:off x="441948" y="1187642"/>
            <a:ext cx="45719" cy="465312"/>
            <a:chOff x="455000" y="491056"/>
            <a:chExt cx="45720" cy="675713"/>
          </a:xfrm>
        </p:grpSpPr>
        <p:sp>
          <p:nvSpPr>
            <p:cNvPr id="44" name="Rectangle 43"/>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6" name="Group 54"/>
          <p:cNvGrpSpPr/>
          <p:nvPr/>
        </p:nvGrpSpPr>
        <p:grpSpPr>
          <a:xfrm>
            <a:off x="425668" y="1813034"/>
            <a:ext cx="9601201" cy="4577233"/>
            <a:chOff x="-277333" y="912997"/>
            <a:chExt cx="10337000" cy="4973214"/>
          </a:xfrm>
        </p:grpSpPr>
        <p:sp>
          <p:nvSpPr>
            <p:cNvPr id="47" name="Oval 55"/>
            <p:cNvSpPr/>
            <p:nvPr/>
          </p:nvSpPr>
          <p:spPr>
            <a:xfrm>
              <a:off x="77928" y="958248"/>
              <a:ext cx="7279277" cy="4927963"/>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ounded Rectangle 57"/>
            <p:cNvSpPr/>
            <p:nvPr/>
          </p:nvSpPr>
          <p:spPr>
            <a:xfrm>
              <a:off x="4787538" y="2081893"/>
              <a:ext cx="1325880" cy="1959428"/>
            </a:xfrm>
            <a:prstGeom prst="roundRect">
              <a:avLst/>
            </a:prstGeom>
            <a:solidFill>
              <a:srgbClr val="FFD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SERVICE  </a:t>
              </a:r>
            </a:p>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TYPESCRIPTS</a:t>
              </a:r>
            </a:p>
          </p:txBody>
        </p:sp>
        <p:sp>
          <p:nvSpPr>
            <p:cNvPr id="48" name="Rounded Rectangle 56"/>
            <p:cNvSpPr/>
            <p:nvPr/>
          </p:nvSpPr>
          <p:spPr>
            <a:xfrm>
              <a:off x="3182194" y="2103001"/>
              <a:ext cx="1263831" cy="1959428"/>
            </a:xfrm>
            <a:prstGeom prst="roundRect">
              <a:avLst/>
            </a:prstGeom>
            <a:solidFill>
              <a:srgbClr val="FFD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CONPONENT</a:t>
              </a:r>
            </a:p>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TYPESCRIPTS</a:t>
              </a:r>
            </a:p>
          </p:txBody>
        </p:sp>
        <p:sp>
          <p:nvSpPr>
            <p:cNvPr id="50" name="Rounded Rectangle 58"/>
            <p:cNvSpPr/>
            <p:nvPr/>
          </p:nvSpPr>
          <p:spPr>
            <a:xfrm>
              <a:off x="1430384" y="2091690"/>
              <a:ext cx="1244237" cy="19594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VIEW </a:t>
              </a:r>
            </a:p>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(HTML+</a:t>
              </a:r>
            </a:p>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CSS)</a:t>
              </a:r>
            </a:p>
          </p:txBody>
        </p:sp>
        <p:sp>
          <p:nvSpPr>
            <p:cNvPr id="51" name="Round Same Side Corner Rectangle 66"/>
            <p:cNvSpPr/>
            <p:nvPr/>
          </p:nvSpPr>
          <p:spPr>
            <a:xfrm>
              <a:off x="2168434" y="4917407"/>
              <a:ext cx="3236324" cy="724988"/>
            </a:xfrm>
            <a:prstGeom prst="round2Same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MODELE</a:t>
              </a:r>
              <a:endParaRPr lang="en-US" sz="1350" dirty="0">
                <a:solidFill>
                  <a:schemeClr val="tx1"/>
                </a:solidFill>
              </a:endParaRPr>
            </a:p>
          </p:txBody>
        </p:sp>
        <p:sp>
          <p:nvSpPr>
            <p:cNvPr id="52" name="Curved Right Arrow 67"/>
            <p:cNvSpPr/>
            <p:nvPr/>
          </p:nvSpPr>
          <p:spPr>
            <a:xfrm rot="5400000">
              <a:off x="2585831" y="1120757"/>
              <a:ext cx="540358" cy="1365355"/>
            </a:xfrm>
            <a:prstGeom prst="curvedRightArrow">
              <a:avLst>
                <a:gd name="adj1" fmla="val 25000"/>
                <a:gd name="adj2" fmla="val 50000"/>
                <a:gd name="adj3" fmla="val 2781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3" name="Curved Right Arrow 68"/>
            <p:cNvSpPr/>
            <p:nvPr/>
          </p:nvSpPr>
          <p:spPr>
            <a:xfrm rot="5400000">
              <a:off x="4346054" y="1120755"/>
              <a:ext cx="540355" cy="1365355"/>
            </a:xfrm>
            <a:prstGeom prst="curvedRightArrow">
              <a:avLst>
                <a:gd name="adj1" fmla="val 25000"/>
                <a:gd name="adj2" fmla="val 50000"/>
                <a:gd name="adj3" fmla="val 2781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4" name="Curved Up Arrow 69"/>
            <p:cNvSpPr/>
            <p:nvPr/>
          </p:nvSpPr>
          <p:spPr>
            <a:xfrm>
              <a:off x="2430835" y="4041320"/>
              <a:ext cx="1502719" cy="517732"/>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5" name="Curved Up Arrow 70"/>
            <p:cNvSpPr/>
            <p:nvPr/>
          </p:nvSpPr>
          <p:spPr>
            <a:xfrm>
              <a:off x="4036179" y="4049598"/>
              <a:ext cx="1502719" cy="517732"/>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6" name="Up Arrow 71"/>
            <p:cNvSpPr/>
            <p:nvPr/>
          </p:nvSpPr>
          <p:spPr>
            <a:xfrm>
              <a:off x="3786147" y="4383116"/>
              <a:ext cx="249583" cy="542976"/>
            </a:xfrm>
            <a:prstGeom prst="upArrow">
              <a:avLst>
                <a:gd name="adj1" fmla="val 4214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00"/>
                </a:solidFill>
              </a:endParaRPr>
            </a:p>
          </p:txBody>
        </p:sp>
        <p:sp>
          <p:nvSpPr>
            <p:cNvPr id="57" name="Bent-Up Arrow 72"/>
            <p:cNvSpPr/>
            <p:nvPr/>
          </p:nvSpPr>
          <p:spPr>
            <a:xfrm>
              <a:off x="5404757" y="4073135"/>
              <a:ext cx="453935" cy="1114453"/>
            </a:xfrm>
            <a:prstGeom prst="ben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Bent-Up Arrow 73"/>
            <p:cNvSpPr/>
            <p:nvPr/>
          </p:nvSpPr>
          <p:spPr>
            <a:xfrm flipH="1">
              <a:off x="1714499" y="4069195"/>
              <a:ext cx="459905" cy="1160198"/>
            </a:xfrm>
            <a:prstGeom prst="ben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ounded Rectangle 74"/>
            <p:cNvSpPr/>
            <p:nvPr/>
          </p:nvSpPr>
          <p:spPr>
            <a:xfrm>
              <a:off x="7423579" y="1869384"/>
              <a:ext cx="1312137" cy="2229684"/>
            </a:xfrm>
            <a:prstGeom prst="roundRect">
              <a:avLst/>
            </a:prstGeom>
            <a:solidFill>
              <a:srgbClr val="FFD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SPRING REST API</a:t>
              </a:r>
            </a:p>
          </p:txBody>
        </p:sp>
        <p:sp>
          <p:nvSpPr>
            <p:cNvPr id="60" name="Right Arrow 75"/>
            <p:cNvSpPr/>
            <p:nvPr/>
          </p:nvSpPr>
          <p:spPr>
            <a:xfrm>
              <a:off x="6113418" y="2822742"/>
              <a:ext cx="1310161" cy="268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ight Arrow 76"/>
            <p:cNvSpPr/>
            <p:nvPr/>
          </p:nvSpPr>
          <p:spPr>
            <a:xfrm rot="10800000">
              <a:off x="6113418" y="3473087"/>
              <a:ext cx="1310161" cy="244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ounded Rectangle 77"/>
            <p:cNvSpPr/>
            <p:nvPr/>
          </p:nvSpPr>
          <p:spPr>
            <a:xfrm>
              <a:off x="1528354" y="912997"/>
              <a:ext cx="4585064" cy="558434"/>
            </a:xfrm>
            <a:prstGeom prst="roundRect">
              <a:avLst/>
            </a:prstGeom>
            <a:solidFill>
              <a:srgbClr val="FFD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VIEW  ET   CONTROLLER</a:t>
              </a:r>
            </a:p>
          </p:txBody>
        </p:sp>
        <p:sp>
          <p:nvSpPr>
            <p:cNvPr id="63" name="TextBox 78"/>
            <p:cNvSpPr txBox="1"/>
            <p:nvPr/>
          </p:nvSpPr>
          <p:spPr>
            <a:xfrm>
              <a:off x="6148809" y="2500490"/>
              <a:ext cx="1341143" cy="326042"/>
            </a:xfrm>
            <a:prstGeom prst="rect">
              <a:avLst/>
            </a:prstGeom>
            <a:noFill/>
          </p:spPr>
          <p:txBody>
            <a:bodyPr wrap="square" rtlCol="0">
              <a:spAutoFit/>
            </a:bodyPr>
            <a:lstStyle/>
            <a:p>
              <a:r>
                <a:rPr lang="en-US" sz="1350" dirty="0" smtClean="0"/>
                <a:t>HTTP Request</a:t>
              </a:r>
              <a:endParaRPr lang="en-US" sz="1350" dirty="0"/>
            </a:p>
          </p:txBody>
        </p:sp>
        <p:sp>
          <p:nvSpPr>
            <p:cNvPr id="64" name="TextBox 79"/>
            <p:cNvSpPr txBox="1"/>
            <p:nvPr/>
          </p:nvSpPr>
          <p:spPr>
            <a:xfrm>
              <a:off x="6148810" y="3213227"/>
              <a:ext cx="1534792" cy="326042"/>
            </a:xfrm>
            <a:prstGeom prst="rect">
              <a:avLst/>
            </a:prstGeom>
            <a:noFill/>
          </p:spPr>
          <p:txBody>
            <a:bodyPr wrap="square" rtlCol="0">
              <a:spAutoFit/>
            </a:bodyPr>
            <a:lstStyle/>
            <a:p>
              <a:r>
                <a:rPr lang="en-US" sz="1350" dirty="0" smtClean="0"/>
                <a:t>HTTP Response</a:t>
              </a:r>
              <a:endParaRPr lang="en-US" sz="1350" dirty="0"/>
            </a:p>
          </p:txBody>
        </p:sp>
        <p:pic>
          <p:nvPicPr>
            <p:cNvPr id="66" name="Picture 81"/>
            <p:cNvPicPr>
              <a:picLocks noChangeAspect="1"/>
            </p:cNvPicPr>
            <p:nvPr/>
          </p:nvPicPr>
          <p:blipFill>
            <a:blip r:embed="rId2" cstate="print">
              <a:extLst>
                <a:ext uri="{BEBA8EAE-BF5A-486C-A8C5-ECC9F3942E4B}">
                  <a14:imgProps xmlns:a14="http://schemas.microsoft.com/office/drawing/2010/main">
                    <a14:imgLayer>
                      <a14:imgEffect>
                        <a14:backgroundRemoval t="1633" b="100000" l="10000" r="90000">
                          <a14:foregroundMark x1="50220" y1="45918" x2="50220" y2="45918"/>
                        </a14:backgroundRemoval>
                      </a14:imgEffect>
                    </a14:imgLayer>
                  </a14:imgProps>
                </a:ext>
                <a:ext uri="{28A0092B-C50C-407E-A947-70E740481C1C}">
                  <a14:useLocalDpi xmlns:a14="http://schemas.microsoft.com/office/drawing/2010/main" val="0"/>
                </a:ext>
              </a:extLst>
            </a:blip>
            <a:stretch>
              <a:fillRect/>
            </a:stretch>
          </p:blipFill>
          <p:spPr>
            <a:xfrm>
              <a:off x="2713897" y="1931458"/>
              <a:ext cx="1014320" cy="546173"/>
            </a:xfrm>
            <a:prstGeom prst="rect">
              <a:avLst/>
            </a:prstGeom>
          </p:spPr>
        </p:pic>
        <p:pic>
          <p:nvPicPr>
            <p:cNvPr id="67" name="Picture 82"/>
            <p:cNvPicPr>
              <a:picLocks noChangeAspect="1"/>
            </p:cNvPicPr>
            <p:nvPr/>
          </p:nvPicPr>
          <p:blipFill>
            <a:blip r:embed="rId2" cstate="print">
              <a:extLst>
                <a:ext uri="{BEBA8EAE-BF5A-486C-A8C5-ECC9F3942E4B}">
                  <a14:imgProps xmlns:a14="http://schemas.microsoft.com/office/drawing/2010/main">
                    <a14:imgLayer>
                      <a14:imgEffect>
                        <a14:backgroundRemoval t="1633" b="100000" l="10000" r="90000">
                          <a14:foregroundMark x1="50220" y1="45918" x2="50220" y2="45918"/>
                        </a14:backgroundRemoval>
                      </a14:imgEffect>
                    </a14:imgLayer>
                  </a14:imgProps>
                </a:ext>
                <a:ext uri="{28A0092B-C50C-407E-A947-70E740481C1C}">
                  <a14:useLocalDpi xmlns:a14="http://schemas.microsoft.com/office/drawing/2010/main" val="0"/>
                </a:ext>
              </a:extLst>
            </a:blip>
            <a:stretch>
              <a:fillRect/>
            </a:stretch>
          </p:blipFill>
          <p:spPr>
            <a:xfrm>
              <a:off x="966454" y="1896589"/>
              <a:ext cx="1014320" cy="546173"/>
            </a:xfrm>
            <a:prstGeom prst="rect">
              <a:avLst/>
            </a:prstGeom>
          </p:spPr>
        </p:pic>
        <p:pic>
          <p:nvPicPr>
            <p:cNvPr id="68" name="Picture 83"/>
            <p:cNvPicPr>
              <a:picLocks noChangeAspect="1"/>
            </p:cNvPicPr>
            <p:nvPr/>
          </p:nvPicPr>
          <p:blipFill>
            <a:blip r:embed="rId3" cstate="print">
              <a:extLst>
                <a:ext uri="{BEBA8EAE-BF5A-486C-A8C5-ECC9F3942E4B}">
                  <a14:imgProps xmlns:a14="http://schemas.microsoft.com/office/drawing/2010/main">
                    <a14:imgLayer r:embed="rId4">
                      <a14:imgEffect>
                        <a14:backgroundRemoval t="2930" b="96680" l="10000" r="90000">
                          <a14:foregroundMark x1="25055" y1="57031" x2="25055" y2="57031"/>
                          <a14:foregroundMark x1="34725" y1="27344" x2="34725" y2="27344"/>
                          <a14:foregroundMark x1="46703" y1="25781" x2="46703" y2="25781"/>
                          <a14:foregroundMark x1="68462" y1="19141" x2="68462" y2="19141"/>
                          <a14:foregroundMark x1="72198" y1="60352" x2="72198" y2="60352"/>
                        </a14:backgroundRemoval>
                      </a14:imgEffect>
                    </a14:imgLayer>
                  </a14:imgProps>
                </a:ext>
                <a:ext uri="{28A0092B-C50C-407E-A947-70E740481C1C}">
                  <a14:useLocalDpi xmlns:a14="http://schemas.microsoft.com/office/drawing/2010/main" val="0"/>
                </a:ext>
              </a:extLst>
            </a:blip>
            <a:stretch>
              <a:fillRect/>
            </a:stretch>
          </p:blipFill>
          <p:spPr>
            <a:xfrm>
              <a:off x="-277333" y="2778828"/>
              <a:ext cx="1552810" cy="1102783"/>
            </a:xfrm>
            <a:prstGeom prst="rect">
              <a:avLst/>
            </a:prstGeom>
          </p:spPr>
        </p:pic>
        <p:sp>
          <p:nvSpPr>
            <p:cNvPr id="69" name="Left-Right Arrow 84"/>
            <p:cNvSpPr/>
            <p:nvPr/>
          </p:nvSpPr>
          <p:spPr>
            <a:xfrm>
              <a:off x="858598" y="3080669"/>
              <a:ext cx="561902" cy="2351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350"/>
            </a:p>
          </p:txBody>
        </p:sp>
        <p:pic>
          <p:nvPicPr>
            <p:cNvPr id="70" name="Picture 85"/>
            <p:cNvPicPr>
              <a:picLocks noChangeAspect="1"/>
            </p:cNvPicPr>
            <p:nvPr/>
          </p:nvPicPr>
          <p:blipFill>
            <a:blip r:embed="rId5" cstate="print">
              <a:extLst>
                <a:ext uri="{BEBA8EAE-BF5A-486C-A8C5-ECC9F3942E4B}">
                  <a14:imgProps xmlns:a14="http://schemas.microsoft.com/office/drawing/2010/main">
                    <a14:imgLayer>
                      <a14:imgEffect>
                        <a14:backgroundRemoval t="5455" b="72545" l="9607" r="89738"/>
                      </a14:imgEffect>
                    </a14:imgLayer>
                  </a14:imgProps>
                </a:ext>
                <a:ext uri="{28A0092B-C50C-407E-A947-70E740481C1C}">
                  <a14:useLocalDpi xmlns:a14="http://schemas.microsoft.com/office/drawing/2010/main" val="0"/>
                </a:ext>
              </a:extLst>
            </a:blip>
            <a:stretch>
              <a:fillRect/>
            </a:stretch>
          </p:blipFill>
          <p:spPr>
            <a:xfrm>
              <a:off x="5020497" y="2135433"/>
              <a:ext cx="518400" cy="622533"/>
            </a:xfrm>
            <a:prstGeom prst="rect">
              <a:avLst/>
            </a:prstGeom>
          </p:spPr>
        </p:pic>
        <p:pic>
          <p:nvPicPr>
            <p:cNvPr id="71" name="Picture 86"/>
            <p:cNvPicPr>
              <a:picLocks noChangeAspect="1"/>
            </p:cNvPicPr>
            <p:nvPr/>
          </p:nvPicPr>
          <p:blipFill>
            <a:blip r:embed="rId5" cstate="print">
              <a:extLst>
                <a:ext uri="{BEBA8EAE-BF5A-486C-A8C5-ECC9F3942E4B}">
                  <a14:imgProps xmlns:a14="http://schemas.microsoft.com/office/drawing/2010/main">
                    <a14:imgLayer>
                      <a14:imgEffect>
                        <a14:backgroundRemoval t="5455" b="72545" l="9607" r="89738"/>
                      </a14:imgEffect>
                    </a14:imgLayer>
                  </a14:imgProps>
                </a:ext>
                <a:ext uri="{28A0092B-C50C-407E-A947-70E740481C1C}">
                  <a14:useLocalDpi xmlns:a14="http://schemas.microsoft.com/office/drawing/2010/main" val="0"/>
                </a:ext>
              </a:extLst>
            </a:blip>
            <a:stretch>
              <a:fillRect/>
            </a:stretch>
          </p:blipFill>
          <p:spPr>
            <a:xfrm>
              <a:off x="3322767" y="2151984"/>
              <a:ext cx="518400" cy="622533"/>
            </a:xfrm>
            <a:prstGeom prst="rect">
              <a:avLst/>
            </a:prstGeom>
          </p:spPr>
        </p:pic>
        <p:pic>
          <p:nvPicPr>
            <p:cNvPr id="72" name="Picture 87"/>
            <p:cNvPicPr>
              <a:picLocks noChangeAspect="1"/>
            </p:cNvPicPr>
            <p:nvPr/>
          </p:nvPicPr>
          <p:blipFill>
            <a:blip r:embed="rId6">
              <a:extLst>
                <a:ext uri="{BEBA8EAE-BF5A-486C-A8C5-ECC9F3942E4B}">
                  <a14:imgProps xmlns:a14="http://schemas.microsoft.com/office/drawing/2010/main">
                    <a14:imgLayer>
                      <a14:imgEffect>
                        <a14:backgroundRemoval t="10000" b="90000" l="10000" r="90000">
                          <a14:backgroundMark x1="55333" y1="50595" x2="55333" y2="50595"/>
                          <a14:backgroundMark x1="53667" y1="64286" x2="53667" y2="64286"/>
                        </a14:backgroundRemoval>
                      </a14:imgEffect>
                    </a14:imgLayer>
                  </a14:imgProps>
                </a:ext>
                <a:ext uri="{28A0092B-C50C-407E-A947-70E740481C1C}">
                  <a14:useLocalDpi xmlns:a14="http://schemas.microsoft.com/office/drawing/2010/main" val="0"/>
                </a:ext>
              </a:extLst>
            </a:blip>
            <a:stretch>
              <a:fillRect/>
            </a:stretch>
          </p:blipFill>
          <p:spPr>
            <a:xfrm>
              <a:off x="1262249" y="1886049"/>
              <a:ext cx="1498188" cy="838985"/>
            </a:xfrm>
            <a:prstGeom prst="rect">
              <a:avLst/>
            </a:prstGeom>
          </p:spPr>
        </p:pic>
        <p:grpSp>
          <p:nvGrpSpPr>
            <p:cNvPr id="73" name="Group 34"/>
            <p:cNvGrpSpPr/>
            <p:nvPr/>
          </p:nvGrpSpPr>
          <p:grpSpPr>
            <a:xfrm>
              <a:off x="7494377" y="1763687"/>
              <a:ext cx="2565290" cy="902291"/>
              <a:chOff x="8621455" y="3827882"/>
              <a:chExt cx="7654313" cy="3000375"/>
            </a:xfrm>
          </p:grpSpPr>
          <p:pic>
            <p:nvPicPr>
              <p:cNvPr id="76" name="Picture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1455" y="4444292"/>
                <a:ext cx="3707935" cy="1682974"/>
              </a:xfrm>
              <a:prstGeom prst="rect">
                <a:avLst/>
              </a:prstGeom>
            </p:spPr>
          </p:pic>
          <p:pic>
            <p:nvPicPr>
              <p:cNvPr id="77" name="Picture 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66471" y="3827882"/>
                <a:ext cx="2909297" cy="3000375"/>
              </a:xfrm>
              <a:prstGeom prst="rect">
                <a:avLst/>
              </a:prstGeom>
            </p:spPr>
          </p:pic>
        </p:grpSp>
        <p:pic>
          <p:nvPicPr>
            <p:cNvPr id="74" name="Picture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21860" y="2640598"/>
              <a:ext cx="557636" cy="557637"/>
            </a:xfrm>
            <a:prstGeom prst="rect">
              <a:avLst/>
            </a:prstGeom>
          </p:spPr>
        </p:pic>
        <p:pic>
          <p:nvPicPr>
            <p:cNvPr id="75" name="Picture 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56396" y="3232940"/>
              <a:ext cx="633995" cy="633997"/>
            </a:xfrm>
            <a:prstGeom prst="rect">
              <a:avLst/>
            </a:prstGeom>
          </p:spPr>
        </p:pic>
        <p:pic>
          <p:nvPicPr>
            <p:cNvPr id="65" name="Picture 80"/>
            <p:cNvPicPr>
              <a:picLocks noChangeAspect="1"/>
            </p:cNvPicPr>
            <p:nvPr/>
          </p:nvPicPr>
          <p:blipFill>
            <a:blip r:embed="rId11" cstate="print">
              <a:extLst>
                <a:ext uri="{BEBA8EAE-BF5A-486C-A8C5-ECC9F3942E4B}">
                  <a14:imgProps xmlns:a14="http://schemas.microsoft.com/office/drawing/2010/main">
                    <a14:imgLayer>
                      <a14:imgEffect>
                        <a14:backgroundRemoval t="1633" b="100000" l="10000" r="90000">
                          <a14:foregroundMark x1="50220" y1="45918" x2="50220" y2="45918"/>
                        </a14:backgroundRemoval>
                      </a14:imgEffect>
                    </a14:imgLayer>
                  </a14:imgProps>
                </a:ext>
                <a:ext uri="{28A0092B-C50C-407E-A947-70E740481C1C}">
                  <a14:useLocalDpi xmlns:a14="http://schemas.microsoft.com/office/drawing/2010/main" val="0"/>
                </a:ext>
              </a:extLst>
            </a:blip>
            <a:stretch>
              <a:fillRect/>
            </a:stretch>
          </p:blipFill>
          <p:spPr>
            <a:xfrm>
              <a:off x="4380135" y="1960866"/>
              <a:ext cx="1014320" cy="546173"/>
            </a:xfrm>
            <a:prstGeom prst="rect">
              <a:avLst/>
            </a:prstGeom>
          </p:spPr>
        </p:pic>
      </p:grpSp>
      <p:sp>
        <p:nvSpPr>
          <p:cNvPr id="78" name="Rounded Rectangle 112"/>
          <p:cNvSpPr/>
          <p:nvPr/>
        </p:nvSpPr>
        <p:spPr>
          <a:xfrm>
            <a:off x="10478814" y="2745822"/>
            <a:ext cx="972206" cy="2094192"/>
          </a:xfrm>
          <a:prstGeom prst="roundRect">
            <a:avLst/>
          </a:prstGeom>
          <a:solidFill>
            <a:srgbClr val="FFD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Spring Data</a:t>
            </a:r>
          </a:p>
        </p:txBody>
      </p:sp>
      <p:sp>
        <p:nvSpPr>
          <p:cNvPr id="79" name="Rounded Rectangle 113"/>
          <p:cNvSpPr/>
          <p:nvPr/>
        </p:nvSpPr>
        <p:spPr>
          <a:xfrm>
            <a:off x="7205596" y="1728951"/>
            <a:ext cx="4258694" cy="513970"/>
          </a:xfrm>
          <a:prstGeom prst="roundRect">
            <a:avLst/>
          </a:prstGeom>
          <a:solidFill>
            <a:srgbClr val="FFD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3462">
                  <a:solidFill>
                    <a:schemeClr val="bg1"/>
                  </a:solidFill>
                  <a:prstDash val="solid"/>
                </a:ln>
                <a:solidFill>
                  <a:schemeClr val="tx1"/>
                </a:solidFill>
                <a:effectLst>
                  <a:outerShdw dist="38100" dir="2700000" algn="bl" rotWithShape="0">
                    <a:schemeClr val="accent5"/>
                  </a:outerShdw>
                </a:effectLst>
                <a:latin typeface="Arial Black" pitchFamily="34" charset="0"/>
              </a:rPr>
              <a:t>Model</a:t>
            </a:r>
          </a:p>
        </p:txBody>
      </p:sp>
      <p:sp>
        <p:nvSpPr>
          <p:cNvPr id="80" name="Round Same Side Corner Rectangle 118"/>
          <p:cNvSpPr/>
          <p:nvPr/>
        </p:nvSpPr>
        <p:spPr>
          <a:xfrm>
            <a:off x="8229600" y="5493346"/>
            <a:ext cx="2702598" cy="667262"/>
          </a:xfrm>
          <a:prstGeom prst="round2Same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Entity</a:t>
            </a:r>
            <a:endParaRPr lang="en-US" sz="1350" dirty="0">
              <a:solidFill>
                <a:schemeClr val="tx1"/>
              </a:solidFill>
            </a:endParaRPr>
          </a:p>
        </p:txBody>
      </p:sp>
      <p:sp>
        <p:nvSpPr>
          <p:cNvPr id="81" name="Up Arrow 119"/>
          <p:cNvSpPr/>
          <p:nvPr/>
        </p:nvSpPr>
        <p:spPr>
          <a:xfrm>
            <a:off x="9396248" y="5060731"/>
            <a:ext cx="173421" cy="440610"/>
          </a:xfrm>
          <a:prstGeom prst="upArrow">
            <a:avLst>
              <a:gd name="adj1" fmla="val 4214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00"/>
              </a:solidFill>
            </a:endParaRPr>
          </a:p>
        </p:txBody>
      </p:sp>
      <p:sp>
        <p:nvSpPr>
          <p:cNvPr id="82" name="Bent-Up Arrow 120"/>
          <p:cNvSpPr/>
          <p:nvPr/>
        </p:nvSpPr>
        <p:spPr>
          <a:xfrm>
            <a:off x="10932197" y="4808483"/>
            <a:ext cx="340148" cy="933531"/>
          </a:xfrm>
          <a:prstGeom prst="ben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Bent-Up Arrow 121"/>
          <p:cNvSpPr/>
          <p:nvPr/>
        </p:nvSpPr>
        <p:spPr>
          <a:xfrm flipH="1">
            <a:off x="7819935" y="4728437"/>
            <a:ext cx="427168" cy="1067820"/>
          </a:xfrm>
          <a:prstGeom prst="ben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Curved Right Arrow 122"/>
          <p:cNvSpPr/>
          <p:nvPr/>
        </p:nvSpPr>
        <p:spPr>
          <a:xfrm rot="5400000">
            <a:off x="8300441" y="1930172"/>
            <a:ext cx="497333" cy="1268168"/>
          </a:xfrm>
          <a:prstGeom prst="curvedRightArrow">
            <a:avLst>
              <a:gd name="adj1" fmla="val 25000"/>
              <a:gd name="adj2" fmla="val 50000"/>
              <a:gd name="adj3" fmla="val 2781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5" name="Curved Right Arrow 123"/>
          <p:cNvSpPr/>
          <p:nvPr/>
        </p:nvSpPr>
        <p:spPr>
          <a:xfrm rot="5400000">
            <a:off x="9935369" y="1930170"/>
            <a:ext cx="497330" cy="1268168"/>
          </a:xfrm>
          <a:prstGeom prst="curvedRightArrow">
            <a:avLst>
              <a:gd name="adj1" fmla="val 25000"/>
              <a:gd name="adj2" fmla="val 50000"/>
              <a:gd name="adj3" fmla="val 2781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6" name="Curved Up Arrow 126"/>
          <p:cNvSpPr/>
          <p:nvPr/>
        </p:nvSpPr>
        <p:spPr>
          <a:xfrm>
            <a:off x="8106901" y="4828906"/>
            <a:ext cx="1395754" cy="476509"/>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7" name="Curved Up Arrow 127"/>
          <p:cNvSpPr/>
          <p:nvPr/>
        </p:nvSpPr>
        <p:spPr>
          <a:xfrm>
            <a:off x="9597974" y="4836525"/>
            <a:ext cx="1395754" cy="476509"/>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126162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9"/>
          <p:cNvGrpSpPr/>
          <p:nvPr/>
        </p:nvGrpSpPr>
        <p:grpSpPr>
          <a:xfrm>
            <a:off x="691575" y="3795142"/>
            <a:ext cx="2582403" cy="1391231"/>
            <a:chOff x="3072552" y="4457599"/>
            <a:chExt cx="2224385" cy="1391231"/>
          </a:xfrm>
        </p:grpSpPr>
        <p:sp>
          <p:nvSpPr>
            <p:cNvPr id="31" name="TextBox 98"/>
            <p:cNvSpPr txBox="1"/>
            <p:nvPr/>
          </p:nvSpPr>
          <p:spPr>
            <a:xfrm>
              <a:off x="3072552" y="4457599"/>
              <a:ext cx="1946786" cy="461665"/>
            </a:xfrm>
            <a:prstGeom prst="rect">
              <a:avLst/>
            </a:prstGeom>
            <a:noFill/>
          </p:spPr>
          <p:txBody>
            <a:bodyPr wrap="square" rtlCol="0">
              <a:spAutoFit/>
            </a:bodyPr>
            <a:lstStyle/>
            <a:p>
              <a:r>
                <a:rPr lang="fr-FR" sz="2400" dirty="0">
                  <a:solidFill>
                    <a:schemeClr val="accent1">
                      <a:lumMod val="50000"/>
                    </a:schemeClr>
                  </a:solidFill>
                  <a:latin typeface="Lato Black" panose="020F0A02020204030203" pitchFamily="34" charset="0"/>
                </a:rPr>
                <a:t>1. Réalisation</a:t>
              </a:r>
            </a:p>
          </p:txBody>
        </p:sp>
        <p:sp>
          <p:nvSpPr>
            <p:cNvPr id="32" name="TextBox 99"/>
            <p:cNvSpPr txBox="1"/>
            <p:nvPr/>
          </p:nvSpPr>
          <p:spPr>
            <a:xfrm>
              <a:off x="3072552" y="4894723"/>
              <a:ext cx="2224385" cy="954107"/>
            </a:xfrm>
            <a:prstGeom prst="rect">
              <a:avLst/>
            </a:prstGeom>
            <a:noFill/>
          </p:spPr>
          <p:txBody>
            <a:bodyPr wrap="square" rtlCol="0">
              <a:spAutoFit/>
            </a:bodyPr>
            <a:lstStyle/>
            <a:p>
              <a:pPr marL="342900" indent="-342900">
                <a:buFont typeface="Wingdings" panose="05000000000000000000" pitchFamily="2" charset="2"/>
                <a:buChar char="v"/>
              </a:pPr>
              <a:r>
                <a:rPr lang="fr-FR" sz="1400" dirty="0" err="1">
                  <a:solidFill>
                    <a:prstClr val="black">
                      <a:lumMod val="85000"/>
                      <a:lumOff val="15000"/>
                    </a:prstClr>
                  </a:solidFill>
                  <a:latin typeface="Lato Light" panose="020F0302020204030203" pitchFamily="34" charset="0"/>
                </a:rPr>
                <a:t>Spring</a:t>
              </a:r>
              <a:r>
                <a:rPr lang="fr-FR" sz="1400" dirty="0">
                  <a:solidFill>
                    <a:prstClr val="black">
                      <a:lumMod val="85000"/>
                      <a:lumOff val="15000"/>
                    </a:prstClr>
                  </a:solidFill>
                  <a:latin typeface="Lato Light" panose="020F0302020204030203" pitchFamily="34" charset="0"/>
                </a:rPr>
                <a:t> </a:t>
              </a:r>
              <a:r>
                <a:rPr lang="fr-FR" sz="1400" dirty="0" err="1">
                  <a:solidFill>
                    <a:prstClr val="black">
                      <a:lumMod val="85000"/>
                      <a:lumOff val="15000"/>
                    </a:prstClr>
                  </a:solidFill>
                  <a:latin typeface="Lato Light" panose="020F0302020204030203" pitchFamily="34" charset="0"/>
                </a:rPr>
                <a:t>Rest</a:t>
              </a:r>
              <a:r>
                <a:rPr lang="fr-FR" sz="1400" dirty="0">
                  <a:solidFill>
                    <a:prstClr val="black">
                      <a:lumMod val="85000"/>
                      <a:lumOff val="15000"/>
                    </a:prstClr>
                  </a:solidFill>
                  <a:latin typeface="Lato Light" panose="020F0302020204030203" pitchFamily="34" charset="0"/>
                </a:rPr>
                <a:t> Api</a:t>
              </a:r>
            </a:p>
            <a:p>
              <a:pPr marL="342900" indent="-342900">
                <a:buFont typeface="Wingdings" panose="05000000000000000000" pitchFamily="2" charset="2"/>
                <a:buChar char="v"/>
              </a:pPr>
              <a:r>
                <a:rPr lang="fr-FR" sz="1400" dirty="0" err="1">
                  <a:solidFill>
                    <a:prstClr val="black">
                      <a:lumMod val="85000"/>
                      <a:lumOff val="15000"/>
                    </a:prstClr>
                  </a:solidFill>
                  <a:latin typeface="Lato Light" panose="020F0302020204030203" pitchFamily="34" charset="0"/>
                </a:rPr>
                <a:t>Spring</a:t>
              </a:r>
              <a:r>
                <a:rPr lang="fr-FR" sz="1400" dirty="0">
                  <a:solidFill>
                    <a:prstClr val="black">
                      <a:lumMod val="85000"/>
                      <a:lumOff val="15000"/>
                    </a:prstClr>
                  </a:solidFill>
                  <a:latin typeface="Lato Light" panose="020F0302020204030203" pitchFamily="34" charset="0"/>
                </a:rPr>
                <a:t> Boot</a:t>
              </a:r>
            </a:p>
            <a:p>
              <a:pPr marL="342900" indent="-342900">
                <a:buFont typeface="Wingdings" panose="05000000000000000000" pitchFamily="2" charset="2"/>
                <a:buChar char="v"/>
              </a:pPr>
              <a:r>
                <a:rPr lang="fr-FR" sz="1400" dirty="0" err="1">
                  <a:solidFill>
                    <a:prstClr val="black">
                      <a:lumMod val="85000"/>
                      <a:lumOff val="15000"/>
                    </a:prstClr>
                  </a:solidFill>
                  <a:latin typeface="Lato Light" panose="020F0302020204030203" pitchFamily="34" charset="0"/>
                </a:rPr>
                <a:t>Spring</a:t>
              </a:r>
              <a:r>
                <a:rPr lang="fr-FR" sz="1400" dirty="0">
                  <a:solidFill>
                    <a:prstClr val="black">
                      <a:lumMod val="85000"/>
                      <a:lumOff val="15000"/>
                    </a:prstClr>
                  </a:solidFill>
                  <a:latin typeface="Lato Light" panose="020F0302020204030203" pitchFamily="34" charset="0"/>
                </a:rPr>
                <a:t> Data</a:t>
              </a:r>
            </a:p>
            <a:p>
              <a:pPr marL="342900" indent="-342900">
                <a:buFont typeface="Wingdings" panose="05000000000000000000" pitchFamily="2" charset="2"/>
                <a:buChar char="v"/>
              </a:pPr>
              <a:r>
                <a:rPr lang="fr-FR" sz="1400" dirty="0" err="1">
                  <a:solidFill>
                    <a:prstClr val="black">
                      <a:lumMod val="85000"/>
                      <a:lumOff val="15000"/>
                    </a:prstClr>
                  </a:solidFill>
                  <a:latin typeface="Lato Light" panose="020F0302020204030203" pitchFamily="34" charset="0"/>
                </a:rPr>
                <a:t>Angular</a:t>
              </a:r>
              <a:endParaRPr lang="fr-FR" sz="1400" dirty="0">
                <a:solidFill>
                  <a:prstClr val="black">
                    <a:lumMod val="85000"/>
                    <a:lumOff val="15000"/>
                  </a:prstClr>
                </a:solidFill>
                <a:latin typeface="Lato Light" panose="020F0302020204030203" pitchFamily="34" charset="0"/>
              </a:endParaRPr>
            </a:p>
          </p:txBody>
        </p:sp>
      </p:grpSp>
      <p:grpSp>
        <p:nvGrpSpPr>
          <p:cNvPr id="33" name="Group 10"/>
          <p:cNvGrpSpPr/>
          <p:nvPr/>
        </p:nvGrpSpPr>
        <p:grpSpPr>
          <a:xfrm>
            <a:off x="5493905" y="3795143"/>
            <a:ext cx="2636373" cy="1858624"/>
            <a:chOff x="5286718" y="4457599"/>
            <a:chExt cx="2436158" cy="1715369"/>
          </a:xfrm>
        </p:grpSpPr>
        <p:sp>
          <p:nvSpPr>
            <p:cNvPr id="34" name="TextBox 100"/>
            <p:cNvSpPr txBox="1"/>
            <p:nvPr/>
          </p:nvSpPr>
          <p:spPr>
            <a:xfrm>
              <a:off x="5286718" y="4457599"/>
              <a:ext cx="1946786" cy="461665"/>
            </a:xfrm>
            <a:prstGeom prst="rect">
              <a:avLst/>
            </a:prstGeom>
            <a:noFill/>
          </p:spPr>
          <p:txBody>
            <a:bodyPr wrap="square" rtlCol="0">
              <a:spAutoFit/>
            </a:bodyPr>
            <a:lstStyle/>
            <a:p>
              <a:r>
                <a:rPr lang="fr-FR" sz="2400" dirty="0">
                  <a:solidFill>
                    <a:srgbClr val="A1BB22"/>
                  </a:solidFill>
                  <a:latin typeface="Lato Black" panose="020F0A02020204030203" pitchFamily="34" charset="0"/>
                </a:rPr>
                <a:t>3. Intégration</a:t>
              </a:r>
            </a:p>
          </p:txBody>
        </p:sp>
        <p:sp>
          <p:nvSpPr>
            <p:cNvPr id="35" name="TextBox 101"/>
            <p:cNvSpPr txBox="1"/>
            <p:nvPr/>
          </p:nvSpPr>
          <p:spPr>
            <a:xfrm>
              <a:off x="5286718" y="4894722"/>
              <a:ext cx="2436158" cy="1278246"/>
            </a:xfrm>
            <a:prstGeom prst="rect">
              <a:avLst/>
            </a:prstGeom>
            <a:noFill/>
          </p:spPr>
          <p:txBody>
            <a:bodyPr wrap="square" rtlCol="0">
              <a:spAutoFit/>
            </a:bodyPr>
            <a:lstStyle/>
            <a:p>
              <a:pPr marL="285750" indent="-285750">
                <a:buFont typeface="Wingdings" panose="05000000000000000000" pitchFamily="2" charset="2"/>
                <a:buChar char="v"/>
              </a:pPr>
              <a:r>
                <a:rPr lang="fr-FR" sz="1400" dirty="0">
                  <a:solidFill>
                    <a:prstClr val="black">
                      <a:lumMod val="85000"/>
                      <a:lumOff val="15000"/>
                    </a:prstClr>
                  </a:solidFill>
                  <a:latin typeface="Lato Light" panose="020F0302020204030203" pitchFamily="34" charset="0"/>
                </a:rPr>
                <a:t>Git</a:t>
              </a:r>
            </a:p>
            <a:p>
              <a:pPr marL="285750" indent="-285750">
                <a:buFont typeface="Wingdings" panose="05000000000000000000" pitchFamily="2" charset="2"/>
                <a:buChar char="v"/>
              </a:pPr>
              <a:r>
                <a:rPr lang="fr-FR" sz="1400" dirty="0" err="1" smtClean="0">
                  <a:solidFill>
                    <a:prstClr val="black">
                      <a:lumMod val="85000"/>
                      <a:lumOff val="15000"/>
                    </a:prstClr>
                  </a:solidFill>
                  <a:latin typeface="Lato Light" panose="020F0302020204030203" pitchFamily="34" charset="0"/>
                </a:rPr>
                <a:t>Maven</a:t>
              </a:r>
              <a:endParaRPr lang="fr-FR" sz="1400" dirty="0">
                <a:solidFill>
                  <a:prstClr val="black">
                    <a:lumMod val="85000"/>
                    <a:lumOff val="15000"/>
                  </a:prstClr>
                </a:solidFill>
                <a:latin typeface="Lato Light" panose="020F0302020204030203" pitchFamily="34" charset="0"/>
              </a:endParaRPr>
            </a:p>
            <a:p>
              <a:pPr marL="285750" indent="-285750">
                <a:buFont typeface="Wingdings" panose="05000000000000000000" pitchFamily="2" charset="2"/>
                <a:buChar char="v"/>
              </a:pPr>
              <a:r>
                <a:rPr lang="fr-FR" sz="1400" dirty="0" err="1" smtClean="0">
                  <a:solidFill>
                    <a:prstClr val="black">
                      <a:lumMod val="85000"/>
                      <a:lumOff val="15000"/>
                    </a:prstClr>
                  </a:solidFill>
                  <a:latin typeface="Lato Light" panose="020F0302020204030203" pitchFamily="34" charset="0"/>
                </a:rPr>
                <a:t>SonarLint</a:t>
              </a:r>
              <a:endParaRPr lang="fr-FR" sz="1400" dirty="0">
                <a:solidFill>
                  <a:prstClr val="black">
                    <a:lumMod val="85000"/>
                    <a:lumOff val="15000"/>
                  </a:prstClr>
                </a:solidFill>
                <a:latin typeface="Lato Light" panose="020F0302020204030203" pitchFamily="34" charset="0"/>
              </a:endParaRPr>
            </a:p>
            <a:p>
              <a:endParaRPr lang="fr-FR" sz="1400" dirty="0">
                <a:solidFill>
                  <a:prstClr val="black">
                    <a:lumMod val="85000"/>
                    <a:lumOff val="15000"/>
                  </a:prstClr>
                </a:solidFill>
                <a:latin typeface="Lato Light" panose="020F0302020204030203" pitchFamily="34" charset="0"/>
              </a:endParaRPr>
            </a:p>
            <a:p>
              <a:endParaRPr lang="fr-FR" sz="1400" dirty="0">
                <a:solidFill>
                  <a:prstClr val="black">
                    <a:lumMod val="85000"/>
                    <a:lumOff val="15000"/>
                  </a:prstClr>
                </a:solidFill>
                <a:latin typeface="Lato Light" panose="020F0302020204030203" pitchFamily="34" charset="0"/>
              </a:endParaRPr>
            </a:p>
            <a:p>
              <a:endParaRPr lang="fr-FR" sz="1400" dirty="0">
                <a:solidFill>
                  <a:prstClr val="black">
                    <a:lumMod val="85000"/>
                    <a:lumOff val="15000"/>
                  </a:prstClr>
                </a:solidFill>
                <a:latin typeface="Lato Light" panose="020F0302020204030203" pitchFamily="34" charset="0"/>
              </a:endParaRPr>
            </a:p>
          </p:txBody>
        </p:sp>
      </p:grpSp>
      <p:grpSp>
        <p:nvGrpSpPr>
          <p:cNvPr id="36" name="Group 11"/>
          <p:cNvGrpSpPr/>
          <p:nvPr/>
        </p:nvGrpSpPr>
        <p:grpSpPr>
          <a:xfrm>
            <a:off x="3209547" y="3791130"/>
            <a:ext cx="2436158" cy="1606675"/>
            <a:chOff x="7458614" y="4457599"/>
            <a:chExt cx="2436158" cy="1606675"/>
          </a:xfrm>
        </p:grpSpPr>
        <p:sp>
          <p:nvSpPr>
            <p:cNvPr id="37" name="TextBox 102"/>
            <p:cNvSpPr txBox="1"/>
            <p:nvPr/>
          </p:nvSpPr>
          <p:spPr>
            <a:xfrm>
              <a:off x="7458614" y="4457599"/>
              <a:ext cx="1946786" cy="461665"/>
            </a:xfrm>
            <a:prstGeom prst="rect">
              <a:avLst/>
            </a:prstGeom>
            <a:noFill/>
          </p:spPr>
          <p:txBody>
            <a:bodyPr wrap="square" rtlCol="0">
              <a:spAutoFit/>
            </a:bodyPr>
            <a:lstStyle/>
            <a:p>
              <a:r>
                <a:rPr lang="fr-FR" sz="2400" dirty="0">
                  <a:solidFill>
                    <a:schemeClr val="accent4"/>
                  </a:solidFill>
                  <a:latin typeface="Lato Black" panose="020F0A02020204030203" pitchFamily="34" charset="0"/>
                </a:rPr>
                <a:t>2. Outils</a:t>
              </a:r>
            </a:p>
          </p:txBody>
        </p:sp>
        <p:sp>
          <p:nvSpPr>
            <p:cNvPr id="38" name="TextBox 103"/>
            <p:cNvSpPr txBox="1"/>
            <p:nvPr/>
          </p:nvSpPr>
          <p:spPr>
            <a:xfrm>
              <a:off x="7458614" y="4894723"/>
              <a:ext cx="2436158" cy="1169551"/>
            </a:xfrm>
            <a:prstGeom prst="rect">
              <a:avLst/>
            </a:prstGeom>
            <a:noFill/>
          </p:spPr>
          <p:txBody>
            <a:bodyPr wrap="square" rtlCol="0">
              <a:spAutoFit/>
            </a:bodyPr>
            <a:lstStyle/>
            <a:p>
              <a:pPr marL="285750" indent="-285750">
                <a:buFont typeface="Wingdings" panose="05000000000000000000" pitchFamily="2" charset="2"/>
                <a:buChar char="v"/>
              </a:pPr>
              <a:r>
                <a:rPr lang="fr-FR" sz="1400" dirty="0">
                  <a:solidFill>
                    <a:prstClr val="black">
                      <a:lumMod val="85000"/>
                      <a:lumOff val="15000"/>
                    </a:prstClr>
                  </a:solidFill>
                  <a:latin typeface="Lato Light" panose="020F0302020204030203" pitchFamily="34" charset="0"/>
                </a:rPr>
                <a:t>Eclipse</a:t>
              </a:r>
            </a:p>
            <a:p>
              <a:pPr marL="285750" indent="-285750">
                <a:buFont typeface="Wingdings" panose="05000000000000000000" pitchFamily="2" charset="2"/>
                <a:buChar char="v"/>
              </a:pPr>
              <a:r>
                <a:rPr lang="fr-FR" sz="1400" dirty="0" err="1" smtClean="0">
                  <a:solidFill>
                    <a:prstClr val="black">
                      <a:lumMod val="85000"/>
                      <a:lumOff val="15000"/>
                    </a:prstClr>
                  </a:solidFill>
                  <a:latin typeface="Lato Light" panose="020F0302020204030203" pitchFamily="34" charset="0"/>
                </a:rPr>
                <a:t>wampp</a:t>
              </a:r>
              <a:endParaRPr lang="fr-FR" sz="1400" dirty="0">
                <a:solidFill>
                  <a:prstClr val="black">
                    <a:lumMod val="85000"/>
                    <a:lumOff val="15000"/>
                  </a:prstClr>
                </a:solidFill>
                <a:latin typeface="Lato Light" panose="020F0302020204030203" pitchFamily="34" charset="0"/>
              </a:endParaRPr>
            </a:p>
            <a:p>
              <a:pPr marL="285750" indent="-285750">
                <a:buFont typeface="Wingdings" panose="05000000000000000000" pitchFamily="2" charset="2"/>
                <a:buChar char="v"/>
              </a:pPr>
              <a:r>
                <a:rPr lang="fr-FR" sz="1400" dirty="0">
                  <a:solidFill>
                    <a:prstClr val="black">
                      <a:lumMod val="85000"/>
                      <a:lumOff val="15000"/>
                    </a:prstClr>
                  </a:solidFill>
                  <a:latin typeface="Lato Light" panose="020F0302020204030203" pitchFamily="34" charset="0"/>
                </a:rPr>
                <a:t>Web </a:t>
              </a:r>
              <a:r>
                <a:rPr lang="fr-FR" sz="1400" dirty="0" err="1">
                  <a:solidFill>
                    <a:prstClr val="black">
                      <a:lumMod val="85000"/>
                      <a:lumOff val="15000"/>
                    </a:prstClr>
                  </a:solidFill>
                  <a:latin typeface="Lato Light" panose="020F0302020204030203" pitchFamily="34" charset="0"/>
                </a:rPr>
                <a:t>Storme</a:t>
              </a:r>
              <a:endParaRPr lang="fr-FR" sz="1400" dirty="0">
                <a:solidFill>
                  <a:prstClr val="black">
                    <a:lumMod val="85000"/>
                    <a:lumOff val="15000"/>
                  </a:prstClr>
                </a:solidFill>
                <a:latin typeface="Lato Light" panose="020F0302020204030203" pitchFamily="34" charset="0"/>
              </a:endParaRPr>
            </a:p>
            <a:p>
              <a:pPr marL="285750" indent="-285750">
                <a:buFont typeface="Wingdings" panose="05000000000000000000" pitchFamily="2" charset="2"/>
                <a:buChar char="v"/>
              </a:pPr>
              <a:r>
                <a:rPr lang="fr-FR" sz="1400" dirty="0" err="1" smtClean="0">
                  <a:solidFill>
                    <a:prstClr val="black">
                      <a:lumMod val="85000"/>
                      <a:lumOff val="15000"/>
                    </a:prstClr>
                  </a:solidFill>
                  <a:latin typeface="Lato Light" panose="020F0302020204030203" pitchFamily="34" charset="0"/>
                </a:rPr>
                <a:t>ArgoUml</a:t>
              </a:r>
              <a:r>
                <a:rPr lang="fr-FR" sz="1400" dirty="0" smtClean="0">
                  <a:solidFill>
                    <a:prstClr val="black">
                      <a:lumMod val="85000"/>
                      <a:lumOff val="15000"/>
                    </a:prstClr>
                  </a:solidFill>
                  <a:latin typeface="Lato Light" panose="020F0302020204030203" pitchFamily="34" charset="0"/>
                </a:rPr>
                <a:t> </a:t>
              </a:r>
              <a:endParaRPr lang="fr-FR" sz="1400" dirty="0">
                <a:solidFill>
                  <a:prstClr val="black">
                    <a:lumMod val="85000"/>
                    <a:lumOff val="15000"/>
                  </a:prstClr>
                </a:solidFill>
                <a:latin typeface="Lato Light" panose="020F0302020204030203" pitchFamily="34" charset="0"/>
              </a:endParaRPr>
            </a:p>
            <a:p>
              <a:endParaRPr lang="fr-FR" sz="1400" dirty="0">
                <a:solidFill>
                  <a:prstClr val="black">
                    <a:lumMod val="85000"/>
                    <a:lumOff val="15000"/>
                  </a:prstClr>
                </a:solidFill>
                <a:latin typeface="Lato Light" panose="020F0302020204030203" pitchFamily="34" charset="0"/>
              </a:endParaRPr>
            </a:p>
          </p:txBody>
        </p:sp>
      </p:grpSp>
      <p:grpSp>
        <p:nvGrpSpPr>
          <p:cNvPr id="51" name="Group 20"/>
          <p:cNvGrpSpPr/>
          <p:nvPr/>
        </p:nvGrpSpPr>
        <p:grpSpPr>
          <a:xfrm>
            <a:off x="441948" y="1187642"/>
            <a:ext cx="45719" cy="465312"/>
            <a:chOff x="455000" y="491056"/>
            <a:chExt cx="45720" cy="675713"/>
          </a:xfrm>
        </p:grpSpPr>
        <p:sp>
          <p:nvSpPr>
            <p:cNvPr id="52" name="Rectangle 51"/>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4" name="Text Placeholder 1"/>
          <p:cNvSpPr>
            <a:spLocks noGrp="1"/>
          </p:cNvSpPr>
          <p:nvPr>
            <p:ph type="body" sz="quarter" idx="10"/>
          </p:nvPr>
        </p:nvSpPr>
        <p:spPr>
          <a:xfrm>
            <a:off x="515164" y="1178412"/>
            <a:ext cx="11009271" cy="642938"/>
          </a:xfrm>
        </p:spPr>
        <p:txBody>
          <a:bodyPr/>
          <a:lstStyle/>
          <a:p>
            <a:r>
              <a:rPr lang="fr-FR" sz="2800" dirty="0"/>
              <a:t>Technologies et Outils</a:t>
            </a:r>
            <a:endParaRPr lang="fr-FR" sz="3200" dirty="0">
              <a:latin typeface="Lato Light" panose="020F0302020204030203" pitchFamily="34" charset="0"/>
            </a:endParaRPr>
          </a:p>
        </p:txBody>
      </p:sp>
      <p:sp>
        <p:nvSpPr>
          <p:cNvPr id="59" name="Rectangle 58"/>
          <p:cNvSpPr/>
          <p:nvPr/>
        </p:nvSpPr>
        <p:spPr>
          <a:xfrm>
            <a:off x="230462" y="6319935"/>
            <a:ext cx="850992"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Lato Black" panose="020F0A02020204030203" pitchFamily="34" charset="0"/>
                <a:cs typeface="Lato Black" panose="020F0A02020204030203" pitchFamily="34" charset="0"/>
              </a:rPr>
              <a:t>18 /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60" name="Rectangle 59"/>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61"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tangle 63"/>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a:extLst>
              <a:ext uri="{FF2B5EF4-FFF2-40B4-BE49-F238E27FC236}">
                <a16:creationId xmlns:a16="http://schemas.microsoft.com/office/drawing/2014/main" xmlns="" id="{B5534800-5B0F-409D-98F4-EB5AB093A96A}"/>
              </a:ext>
            </a:extLst>
          </p:cNvPr>
          <p:cNvSpPr/>
          <p:nvPr/>
        </p:nvSpPr>
        <p:spPr>
          <a:xfrm>
            <a:off x="5482525" y="2831034"/>
            <a:ext cx="566934" cy="63569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66" name="Rectangle 65">
            <a:extLst>
              <a:ext uri="{FF2B5EF4-FFF2-40B4-BE49-F238E27FC236}">
                <a16:creationId xmlns:a16="http://schemas.microsoft.com/office/drawing/2014/main" xmlns="" id="{4E6B63C9-B25A-4DFC-8734-9FF0398D31B7}"/>
              </a:ext>
            </a:extLst>
          </p:cNvPr>
          <p:cNvSpPr/>
          <p:nvPr/>
        </p:nvSpPr>
        <p:spPr>
          <a:xfrm>
            <a:off x="7091409" y="2112152"/>
            <a:ext cx="566934" cy="7188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67" name="Rectangle 66">
            <a:extLst>
              <a:ext uri="{FF2B5EF4-FFF2-40B4-BE49-F238E27FC236}">
                <a16:creationId xmlns:a16="http://schemas.microsoft.com/office/drawing/2014/main" xmlns="" id="{48A4246C-ECFB-43E1-9388-0BC2A3620BED}"/>
              </a:ext>
            </a:extLst>
          </p:cNvPr>
          <p:cNvSpPr/>
          <p:nvPr/>
        </p:nvSpPr>
        <p:spPr>
          <a:xfrm>
            <a:off x="1183634" y="2831034"/>
            <a:ext cx="566934" cy="63569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68" name="Rectangle 67">
            <a:extLst>
              <a:ext uri="{FF2B5EF4-FFF2-40B4-BE49-F238E27FC236}">
                <a16:creationId xmlns:a16="http://schemas.microsoft.com/office/drawing/2014/main" xmlns="" id="{02883E02-43CF-467D-9824-F2411A49FF1B}"/>
              </a:ext>
            </a:extLst>
          </p:cNvPr>
          <p:cNvSpPr/>
          <p:nvPr/>
        </p:nvSpPr>
        <p:spPr>
          <a:xfrm>
            <a:off x="4916593" y="2112152"/>
            <a:ext cx="566934" cy="718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69" name="Rectangle 68">
            <a:extLst>
              <a:ext uri="{FF2B5EF4-FFF2-40B4-BE49-F238E27FC236}">
                <a16:creationId xmlns:a16="http://schemas.microsoft.com/office/drawing/2014/main" xmlns="" id="{2D0AD377-0A12-44FF-9803-B050271B583C}"/>
              </a:ext>
            </a:extLst>
          </p:cNvPr>
          <p:cNvSpPr/>
          <p:nvPr/>
        </p:nvSpPr>
        <p:spPr>
          <a:xfrm>
            <a:off x="3330569" y="2831034"/>
            <a:ext cx="566934" cy="6356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70" name="Rectangle 69">
            <a:extLst>
              <a:ext uri="{FF2B5EF4-FFF2-40B4-BE49-F238E27FC236}">
                <a16:creationId xmlns:a16="http://schemas.microsoft.com/office/drawing/2014/main" xmlns="" id="{F3C6D281-47CD-4C3A-A5B0-8F4D3F76B95A}"/>
              </a:ext>
            </a:extLst>
          </p:cNvPr>
          <p:cNvSpPr/>
          <p:nvPr/>
        </p:nvSpPr>
        <p:spPr>
          <a:xfrm>
            <a:off x="2778987" y="2112153"/>
            <a:ext cx="566934" cy="71888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71" name="Rectangle 70">
            <a:extLst>
              <a:ext uri="{FF2B5EF4-FFF2-40B4-BE49-F238E27FC236}">
                <a16:creationId xmlns:a16="http://schemas.microsoft.com/office/drawing/2014/main" xmlns="" id="{C56C58C1-8EB5-42C9-A9FA-EAFA871B936B}"/>
              </a:ext>
            </a:extLst>
          </p:cNvPr>
          <p:cNvSpPr/>
          <p:nvPr/>
        </p:nvSpPr>
        <p:spPr>
          <a:xfrm>
            <a:off x="7659057" y="2831034"/>
            <a:ext cx="566934" cy="635692"/>
          </a:xfrm>
          <a:prstGeom prst="rect">
            <a:avLst/>
          </a:prstGeom>
          <a:solidFill>
            <a:srgbClr val="A12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72" name="Rectangle 71">
            <a:extLst>
              <a:ext uri="{FF2B5EF4-FFF2-40B4-BE49-F238E27FC236}">
                <a16:creationId xmlns:a16="http://schemas.microsoft.com/office/drawing/2014/main" xmlns="" id="{F953C0D9-7C2E-4EFD-A55F-EB906760C027}"/>
              </a:ext>
            </a:extLst>
          </p:cNvPr>
          <p:cNvSpPr/>
          <p:nvPr/>
        </p:nvSpPr>
        <p:spPr>
          <a:xfrm>
            <a:off x="9267941" y="2112152"/>
            <a:ext cx="566934" cy="718881"/>
          </a:xfrm>
          <a:prstGeom prst="rect">
            <a:avLst/>
          </a:prstGeom>
          <a:solidFill>
            <a:srgbClr val="A12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grpSp>
        <p:nvGrpSpPr>
          <p:cNvPr id="73" name="Group 72">
            <a:extLst>
              <a:ext uri="{FF2B5EF4-FFF2-40B4-BE49-F238E27FC236}">
                <a16:creationId xmlns:a16="http://schemas.microsoft.com/office/drawing/2014/main" xmlns="" id="{B9F651EC-9936-41B9-AFC5-D0B5C6249D45}"/>
              </a:ext>
            </a:extLst>
          </p:cNvPr>
          <p:cNvGrpSpPr/>
          <p:nvPr/>
        </p:nvGrpSpPr>
        <p:grpSpPr>
          <a:xfrm>
            <a:off x="230463" y="2297993"/>
            <a:ext cx="11653808" cy="1088571"/>
            <a:chOff x="94339" y="3043641"/>
            <a:chExt cx="11107008" cy="1088571"/>
          </a:xfrm>
        </p:grpSpPr>
        <p:cxnSp>
          <p:nvCxnSpPr>
            <p:cNvPr id="90" name="Straight Connector 89">
              <a:extLst>
                <a:ext uri="{FF2B5EF4-FFF2-40B4-BE49-F238E27FC236}">
                  <a16:creationId xmlns:a16="http://schemas.microsoft.com/office/drawing/2014/main" xmlns="" id="{CDF09883-A256-4072-85FF-8ED55A71EFF6}"/>
                </a:ext>
              </a:extLst>
            </p:cNvPr>
            <p:cNvCxnSpPr>
              <a:endCxn id="91" idx="3"/>
            </p:cNvCxnSpPr>
            <p:nvPr/>
          </p:nvCxnSpPr>
          <p:spPr>
            <a:xfrm>
              <a:off x="94339" y="3587923"/>
              <a:ext cx="10366780" cy="5"/>
            </a:xfrm>
            <a:prstGeom prst="line">
              <a:avLst/>
            </a:prstGeom>
            <a:ln w="196850" cap="sq">
              <a:solidFill>
                <a:schemeClr val="tx1">
                  <a:lumMod val="85000"/>
                  <a:lumOff val="15000"/>
                </a:schemeClr>
              </a:solidFill>
              <a:prstDash val="solid"/>
            </a:ln>
          </p:spPr>
          <p:style>
            <a:lnRef idx="1">
              <a:schemeClr val="accent1"/>
            </a:lnRef>
            <a:fillRef idx="0">
              <a:schemeClr val="accent1"/>
            </a:fillRef>
            <a:effectRef idx="0">
              <a:schemeClr val="accent1"/>
            </a:effectRef>
            <a:fontRef idx="minor">
              <a:schemeClr val="tx1"/>
            </a:fontRef>
          </p:style>
        </p:cxnSp>
        <p:sp>
          <p:nvSpPr>
            <p:cNvPr id="91" name="Isosceles Triangle 90">
              <a:extLst>
                <a:ext uri="{FF2B5EF4-FFF2-40B4-BE49-F238E27FC236}">
                  <a16:creationId xmlns:a16="http://schemas.microsoft.com/office/drawing/2014/main" xmlns="" id="{799647D9-49B0-42B1-B0E2-79E1C42C4D3E}"/>
                </a:ext>
              </a:extLst>
            </p:cNvPr>
            <p:cNvSpPr/>
            <p:nvPr/>
          </p:nvSpPr>
          <p:spPr>
            <a:xfrm rot="5400000">
              <a:off x="10286947" y="3217813"/>
              <a:ext cx="1088571" cy="74022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grpSp>
      <p:grpSp>
        <p:nvGrpSpPr>
          <p:cNvPr id="74" name="Group 73">
            <a:extLst>
              <a:ext uri="{FF2B5EF4-FFF2-40B4-BE49-F238E27FC236}">
                <a16:creationId xmlns:a16="http://schemas.microsoft.com/office/drawing/2014/main" xmlns="" id="{087D075D-7153-4490-8AA2-280237683F28}"/>
              </a:ext>
            </a:extLst>
          </p:cNvPr>
          <p:cNvGrpSpPr/>
          <p:nvPr/>
        </p:nvGrpSpPr>
        <p:grpSpPr>
          <a:xfrm>
            <a:off x="1183746" y="2100906"/>
            <a:ext cx="2162175" cy="1367634"/>
            <a:chOff x="987939" y="2846554"/>
            <a:chExt cx="2162175" cy="1367634"/>
          </a:xfrm>
        </p:grpSpPr>
        <p:sp>
          <p:nvSpPr>
            <p:cNvPr id="88" name="Parallelogram 21">
              <a:extLst>
                <a:ext uri="{FF2B5EF4-FFF2-40B4-BE49-F238E27FC236}">
                  <a16:creationId xmlns:a16="http://schemas.microsoft.com/office/drawing/2014/main" xmlns="" id="{835361FD-E4ED-4CE9-80CA-FF41525BD72C}"/>
                </a:ext>
              </a:extLst>
            </p:cNvPr>
            <p:cNvSpPr/>
            <p:nvPr/>
          </p:nvSpPr>
          <p:spPr>
            <a:xfrm>
              <a:off x="987939" y="2846554"/>
              <a:ext cx="2162175" cy="1367634"/>
            </a:xfrm>
            <a:custGeom>
              <a:avLst/>
              <a:gdLst>
                <a:gd name="connsiteX0" fmla="*/ 0 w 1562100"/>
                <a:gd name="connsiteY0" fmla="*/ 1637166 h 1637166"/>
                <a:gd name="connsiteX1" fmla="*/ 436029 w 1562100"/>
                <a:gd name="connsiteY1" fmla="*/ 0 h 1637166"/>
                <a:gd name="connsiteX2" fmla="*/ 1562100 w 1562100"/>
                <a:gd name="connsiteY2" fmla="*/ 0 h 1637166"/>
                <a:gd name="connsiteX3" fmla="*/ 1126071 w 1562100"/>
                <a:gd name="connsiteY3" fmla="*/ 1637166 h 1637166"/>
                <a:gd name="connsiteX4" fmla="*/ 0 w 1562100"/>
                <a:gd name="connsiteY4" fmla="*/ 1637166 h 1637166"/>
                <a:gd name="connsiteX0" fmla="*/ 0 w 2162175"/>
                <a:gd name="connsiteY0" fmla="*/ 1637166 h 1637166"/>
                <a:gd name="connsiteX1" fmla="*/ 436029 w 2162175"/>
                <a:gd name="connsiteY1" fmla="*/ 0 h 1637166"/>
                <a:gd name="connsiteX2" fmla="*/ 2162175 w 2162175"/>
                <a:gd name="connsiteY2" fmla="*/ 0 h 1637166"/>
                <a:gd name="connsiteX3" fmla="*/ 1126071 w 2162175"/>
                <a:gd name="connsiteY3" fmla="*/ 1637166 h 1637166"/>
                <a:gd name="connsiteX4" fmla="*/ 0 w 2162175"/>
                <a:gd name="connsiteY4" fmla="*/ 1637166 h 1637166"/>
                <a:gd name="connsiteX0" fmla="*/ 0 w 2162175"/>
                <a:gd name="connsiteY0" fmla="*/ 1646691 h 1646691"/>
                <a:gd name="connsiteX1" fmla="*/ 988479 w 2162175"/>
                <a:gd name="connsiteY1" fmla="*/ 0 h 1646691"/>
                <a:gd name="connsiteX2" fmla="*/ 2162175 w 2162175"/>
                <a:gd name="connsiteY2" fmla="*/ 9525 h 1646691"/>
                <a:gd name="connsiteX3" fmla="*/ 1126071 w 2162175"/>
                <a:gd name="connsiteY3" fmla="*/ 1646691 h 1646691"/>
                <a:gd name="connsiteX4" fmla="*/ 0 w 2162175"/>
                <a:gd name="connsiteY4" fmla="*/ 1646691 h 1646691"/>
                <a:gd name="connsiteX0" fmla="*/ 0 w 2162175"/>
                <a:gd name="connsiteY0" fmla="*/ 1646691 h 1646691"/>
                <a:gd name="connsiteX1" fmla="*/ 1012292 w 2162175"/>
                <a:gd name="connsiteY1" fmla="*/ 0 h 1646691"/>
                <a:gd name="connsiteX2" fmla="*/ 2162175 w 2162175"/>
                <a:gd name="connsiteY2" fmla="*/ 9525 h 1646691"/>
                <a:gd name="connsiteX3" fmla="*/ 1126071 w 2162175"/>
                <a:gd name="connsiteY3" fmla="*/ 1646691 h 1646691"/>
                <a:gd name="connsiteX4" fmla="*/ 0 w 2162175"/>
                <a:gd name="connsiteY4" fmla="*/ 1646691 h 1646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646691">
                  <a:moveTo>
                    <a:pt x="0" y="1646691"/>
                  </a:moveTo>
                  <a:lnTo>
                    <a:pt x="1012292" y="0"/>
                  </a:lnTo>
                  <a:lnTo>
                    <a:pt x="2162175" y="9525"/>
                  </a:lnTo>
                  <a:lnTo>
                    <a:pt x="1126071" y="1646691"/>
                  </a:lnTo>
                  <a:lnTo>
                    <a:pt x="0" y="1646691"/>
                  </a:lnTo>
                  <a:close/>
                </a:path>
              </a:pathLst>
            </a:custGeom>
            <a:solidFill>
              <a:srgbClr val="008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89" name="TextBox 93">
              <a:extLst>
                <a:ext uri="{FF2B5EF4-FFF2-40B4-BE49-F238E27FC236}">
                  <a16:creationId xmlns:a16="http://schemas.microsoft.com/office/drawing/2014/main" xmlns="" id="{DD44E8C9-A5AD-43FE-91F7-416C3D7E74F3}"/>
                </a:ext>
              </a:extLst>
            </p:cNvPr>
            <p:cNvSpPr txBox="1">
              <a:spLocks noChangeAspect="1"/>
            </p:cNvSpPr>
            <p:nvPr/>
          </p:nvSpPr>
          <p:spPr>
            <a:xfrm>
              <a:off x="1786970" y="3342698"/>
              <a:ext cx="467965" cy="467965"/>
            </a:xfrm>
            <a:prstGeom prst="rect">
              <a:avLst/>
            </a:prstGeom>
            <a:noFill/>
          </p:spPr>
          <p:txBody>
            <a:bodyPr wrap="none" lIns="0" tIns="0" rIns="0" bIns="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94"/>
              <a:endParaRPr lang="ru-RU" sz="3200" dirty="0">
                <a:solidFill>
                  <a:prstClr val="white"/>
                </a:solidFill>
              </a:endParaRPr>
            </a:p>
          </p:txBody>
        </p:sp>
      </p:grpSp>
      <p:grpSp>
        <p:nvGrpSpPr>
          <p:cNvPr id="75" name="Group 74">
            <a:extLst>
              <a:ext uri="{FF2B5EF4-FFF2-40B4-BE49-F238E27FC236}">
                <a16:creationId xmlns:a16="http://schemas.microsoft.com/office/drawing/2014/main" xmlns="" id="{503B93FF-2AE4-418E-AED5-BF24A4AC12DD}"/>
              </a:ext>
            </a:extLst>
          </p:cNvPr>
          <p:cNvGrpSpPr/>
          <p:nvPr/>
        </p:nvGrpSpPr>
        <p:grpSpPr>
          <a:xfrm>
            <a:off x="3325057" y="2100906"/>
            <a:ext cx="2162175" cy="1367634"/>
            <a:chOff x="3129250" y="2846554"/>
            <a:chExt cx="2162175" cy="1367634"/>
          </a:xfrm>
        </p:grpSpPr>
        <p:sp>
          <p:nvSpPr>
            <p:cNvPr id="86" name="Parallelogram 21">
              <a:extLst>
                <a:ext uri="{FF2B5EF4-FFF2-40B4-BE49-F238E27FC236}">
                  <a16:creationId xmlns:a16="http://schemas.microsoft.com/office/drawing/2014/main" xmlns="" id="{E628D10A-1AAF-437D-B3DA-8BD546505888}"/>
                </a:ext>
              </a:extLst>
            </p:cNvPr>
            <p:cNvSpPr/>
            <p:nvPr/>
          </p:nvSpPr>
          <p:spPr>
            <a:xfrm>
              <a:off x="3129250" y="2846554"/>
              <a:ext cx="2162175" cy="1367634"/>
            </a:xfrm>
            <a:custGeom>
              <a:avLst/>
              <a:gdLst>
                <a:gd name="connsiteX0" fmla="*/ 0 w 1562100"/>
                <a:gd name="connsiteY0" fmla="*/ 1637166 h 1637166"/>
                <a:gd name="connsiteX1" fmla="*/ 436029 w 1562100"/>
                <a:gd name="connsiteY1" fmla="*/ 0 h 1637166"/>
                <a:gd name="connsiteX2" fmla="*/ 1562100 w 1562100"/>
                <a:gd name="connsiteY2" fmla="*/ 0 h 1637166"/>
                <a:gd name="connsiteX3" fmla="*/ 1126071 w 1562100"/>
                <a:gd name="connsiteY3" fmla="*/ 1637166 h 1637166"/>
                <a:gd name="connsiteX4" fmla="*/ 0 w 1562100"/>
                <a:gd name="connsiteY4" fmla="*/ 1637166 h 1637166"/>
                <a:gd name="connsiteX0" fmla="*/ 0 w 2162175"/>
                <a:gd name="connsiteY0" fmla="*/ 1637166 h 1637166"/>
                <a:gd name="connsiteX1" fmla="*/ 436029 w 2162175"/>
                <a:gd name="connsiteY1" fmla="*/ 0 h 1637166"/>
                <a:gd name="connsiteX2" fmla="*/ 2162175 w 2162175"/>
                <a:gd name="connsiteY2" fmla="*/ 0 h 1637166"/>
                <a:gd name="connsiteX3" fmla="*/ 1126071 w 2162175"/>
                <a:gd name="connsiteY3" fmla="*/ 1637166 h 1637166"/>
                <a:gd name="connsiteX4" fmla="*/ 0 w 2162175"/>
                <a:gd name="connsiteY4" fmla="*/ 1637166 h 1637166"/>
                <a:gd name="connsiteX0" fmla="*/ 0 w 2162175"/>
                <a:gd name="connsiteY0" fmla="*/ 1646691 h 1646691"/>
                <a:gd name="connsiteX1" fmla="*/ 988479 w 2162175"/>
                <a:gd name="connsiteY1" fmla="*/ 0 h 1646691"/>
                <a:gd name="connsiteX2" fmla="*/ 2162175 w 2162175"/>
                <a:gd name="connsiteY2" fmla="*/ 9525 h 1646691"/>
                <a:gd name="connsiteX3" fmla="*/ 1126071 w 2162175"/>
                <a:gd name="connsiteY3" fmla="*/ 1646691 h 1646691"/>
                <a:gd name="connsiteX4" fmla="*/ 0 w 2162175"/>
                <a:gd name="connsiteY4" fmla="*/ 1646691 h 1646691"/>
                <a:gd name="connsiteX0" fmla="*/ 0 w 2162175"/>
                <a:gd name="connsiteY0" fmla="*/ 1646691 h 1646691"/>
                <a:gd name="connsiteX1" fmla="*/ 1012292 w 2162175"/>
                <a:gd name="connsiteY1" fmla="*/ 0 h 1646691"/>
                <a:gd name="connsiteX2" fmla="*/ 2162175 w 2162175"/>
                <a:gd name="connsiteY2" fmla="*/ 9525 h 1646691"/>
                <a:gd name="connsiteX3" fmla="*/ 1126071 w 2162175"/>
                <a:gd name="connsiteY3" fmla="*/ 1646691 h 1646691"/>
                <a:gd name="connsiteX4" fmla="*/ 0 w 2162175"/>
                <a:gd name="connsiteY4" fmla="*/ 1646691 h 1646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646691">
                  <a:moveTo>
                    <a:pt x="0" y="1646691"/>
                  </a:moveTo>
                  <a:lnTo>
                    <a:pt x="1012292" y="0"/>
                  </a:lnTo>
                  <a:lnTo>
                    <a:pt x="2162175" y="9525"/>
                  </a:lnTo>
                  <a:lnTo>
                    <a:pt x="1126071" y="1646691"/>
                  </a:lnTo>
                  <a:lnTo>
                    <a:pt x="0" y="1646691"/>
                  </a:lnTo>
                  <a:close/>
                </a:path>
              </a:pathLst>
            </a:custGeom>
            <a:solidFill>
              <a:srgbClr val="FE8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87" name="Rectangle 86">
              <a:extLst>
                <a:ext uri="{FF2B5EF4-FFF2-40B4-BE49-F238E27FC236}">
                  <a16:creationId xmlns:a16="http://schemas.microsoft.com/office/drawing/2014/main" xmlns="" id="{E9EAB90C-D3AB-4DBC-985C-7A04B9E0C627}"/>
                </a:ext>
              </a:extLst>
            </p:cNvPr>
            <p:cNvSpPr/>
            <p:nvPr/>
          </p:nvSpPr>
          <p:spPr>
            <a:xfrm>
              <a:off x="4035367" y="3295535"/>
              <a:ext cx="184731"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94"/>
              <a:endParaRPr lang="ru-RU" sz="3200" dirty="0">
                <a:solidFill>
                  <a:prstClr val="white"/>
                </a:solidFill>
              </a:endParaRPr>
            </a:p>
          </p:txBody>
        </p:sp>
      </p:grpSp>
      <p:grpSp>
        <p:nvGrpSpPr>
          <p:cNvPr id="76" name="Group 75">
            <a:extLst>
              <a:ext uri="{FF2B5EF4-FFF2-40B4-BE49-F238E27FC236}">
                <a16:creationId xmlns:a16="http://schemas.microsoft.com/office/drawing/2014/main" xmlns="" id="{D68131D3-FC58-4E01-AF4F-EC11A4BB29D9}"/>
              </a:ext>
            </a:extLst>
          </p:cNvPr>
          <p:cNvGrpSpPr/>
          <p:nvPr/>
        </p:nvGrpSpPr>
        <p:grpSpPr>
          <a:xfrm>
            <a:off x="5492744" y="2099092"/>
            <a:ext cx="2162175" cy="1367634"/>
            <a:chOff x="5296937" y="2844740"/>
            <a:chExt cx="2162175" cy="1367634"/>
          </a:xfrm>
        </p:grpSpPr>
        <p:sp>
          <p:nvSpPr>
            <p:cNvPr id="84" name="Parallelogram 21">
              <a:extLst>
                <a:ext uri="{FF2B5EF4-FFF2-40B4-BE49-F238E27FC236}">
                  <a16:creationId xmlns:a16="http://schemas.microsoft.com/office/drawing/2014/main" xmlns="" id="{8606BB3B-5CDC-415F-B2E2-7F0566AF7491}"/>
                </a:ext>
              </a:extLst>
            </p:cNvPr>
            <p:cNvSpPr/>
            <p:nvPr/>
          </p:nvSpPr>
          <p:spPr>
            <a:xfrm>
              <a:off x="5296937" y="2844740"/>
              <a:ext cx="2162175" cy="1367634"/>
            </a:xfrm>
            <a:custGeom>
              <a:avLst/>
              <a:gdLst>
                <a:gd name="connsiteX0" fmla="*/ 0 w 1562100"/>
                <a:gd name="connsiteY0" fmla="*/ 1637166 h 1637166"/>
                <a:gd name="connsiteX1" fmla="*/ 436029 w 1562100"/>
                <a:gd name="connsiteY1" fmla="*/ 0 h 1637166"/>
                <a:gd name="connsiteX2" fmla="*/ 1562100 w 1562100"/>
                <a:gd name="connsiteY2" fmla="*/ 0 h 1637166"/>
                <a:gd name="connsiteX3" fmla="*/ 1126071 w 1562100"/>
                <a:gd name="connsiteY3" fmla="*/ 1637166 h 1637166"/>
                <a:gd name="connsiteX4" fmla="*/ 0 w 1562100"/>
                <a:gd name="connsiteY4" fmla="*/ 1637166 h 1637166"/>
                <a:gd name="connsiteX0" fmla="*/ 0 w 2162175"/>
                <a:gd name="connsiteY0" fmla="*/ 1637166 h 1637166"/>
                <a:gd name="connsiteX1" fmla="*/ 436029 w 2162175"/>
                <a:gd name="connsiteY1" fmla="*/ 0 h 1637166"/>
                <a:gd name="connsiteX2" fmla="*/ 2162175 w 2162175"/>
                <a:gd name="connsiteY2" fmla="*/ 0 h 1637166"/>
                <a:gd name="connsiteX3" fmla="*/ 1126071 w 2162175"/>
                <a:gd name="connsiteY3" fmla="*/ 1637166 h 1637166"/>
                <a:gd name="connsiteX4" fmla="*/ 0 w 2162175"/>
                <a:gd name="connsiteY4" fmla="*/ 1637166 h 1637166"/>
                <a:gd name="connsiteX0" fmla="*/ 0 w 2162175"/>
                <a:gd name="connsiteY0" fmla="*/ 1646691 h 1646691"/>
                <a:gd name="connsiteX1" fmla="*/ 988479 w 2162175"/>
                <a:gd name="connsiteY1" fmla="*/ 0 h 1646691"/>
                <a:gd name="connsiteX2" fmla="*/ 2162175 w 2162175"/>
                <a:gd name="connsiteY2" fmla="*/ 9525 h 1646691"/>
                <a:gd name="connsiteX3" fmla="*/ 1126071 w 2162175"/>
                <a:gd name="connsiteY3" fmla="*/ 1646691 h 1646691"/>
                <a:gd name="connsiteX4" fmla="*/ 0 w 2162175"/>
                <a:gd name="connsiteY4" fmla="*/ 1646691 h 1646691"/>
                <a:gd name="connsiteX0" fmla="*/ 0 w 2162175"/>
                <a:gd name="connsiteY0" fmla="*/ 1646691 h 1646691"/>
                <a:gd name="connsiteX1" fmla="*/ 1012292 w 2162175"/>
                <a:gd name="connsiteY1" fmla="*/ 0 h 1646691"/>
                <a:gd name="connsiteX2" fmla="*/ 2162175 w 2162175"/>
                <a:gd name="connsiteY2" fmla="*/ 9525 h 1646691"/>
                <a:gd name="connsiteX3" fmla="*/ 1126071 w 2162175"/>
                <a:gd name="connsiteY3" fmla="*/ 1646691 h 1646691"/>
                <a:gd name="connsiteX4" fmla="*/ 0 w 2162175"/>
                <a:gd name="connsiteY4" fmla="*/ 1646691 h 1646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646691">
                  <a:moveTo>
                    <a:pt x="0" y="1646691"/>
                  </a:moveTo>
                  <a:lnTo>
                    <a:pt x="1012292" y="0"/>
                  </a:lnTo>
                  <a:lnTo>
                    <a:pt x="2162175" y="9525"/>
                  </a:lnTo>
                  <a:lnTo>
                    <a:pt x="1126071" y="1646691"/>
                  </a:lnTo>
                  <a:lnTo>
                    <a:pt x="0" y="1646691"/>
                  </a:lnTo>
                  <a:close/>
                </a:path>
              </a:pathLst>
            </a:custGeom>
            <a:solidFill>
              <a:srgbClr val="A1B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85" name="TextBox 94">
              <a:extLst>
                <a:ext uri="{FF2B5EF4-FFF2-40B4-BE49-F238E27FC236}">
                  <a16:creationId xmlns:a16="http://schemas.microsoft.com/office/drawing/2014/main" xmlns="" id="{2C056D43-3B81-413C-9208-3E8073A4EFA2}"/>
                </a:ext>
              </a:extLst>
            </p:cNvPr>
            <p:cNvSpPr txBox="1">
              <a:spLocks noChangeAspect="1"/>
            </p:cNvSpPr>
            <p:nvPr/>
          </p:nvSpPr>
          <p:spPr>
            <a:xfrm>
              <a:off x="6095687" y="3342697"/>
              <a:ext cx="467965" cy="467965"/>
            </a:xfrm>
            <a:prstGeom prst="rect">
              <a:avLst/>
            </a:prstGeom>
            <a:noFill/>
          </p:spPr>
          <p:txBody>
            <a:bodyPr wrap="none" lIns="0" tIns="0" rIns="0" bIns="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94"/>
              <a:endParaRPr lang="ru-RU" sz="3200" dirty="0">
                <a:solidFill>
                  <a:prstClr val="white"/>
                </a:solidFill>
              </a:endParaRPr>
            </a:p>
          </p:txBody>
        </p:sp>
      </p:grpSp>
      <p:grpSp>
        <p:nvGrpSpPr>
          <p:cNvPr id="77" name="Group 76">
            <a:extLst>
              <a:ext uri="{FF2B5EF4-FFF2-40B4-BE49-F238E27FC236}">
                <a16:creationId xmlns:a16="http://schemas.microsoft.com/office/drawing/2014/main" xmlns="" id="{40090295-3011-47A1-9902-2B5C21EAC116}"/>
              </a:ext>
            </a:extLst>
          </p:cNvPr>
          <p:cNvGrpSpPr/>
          <p:nvPr/>
        </p:nvGrpSpPr>
        <p:grpSpPr>
          <a:xfrm>
            <a:off x="7654919" y="2099092"/>
            <a:ext cx="2162175" cy="1367634"/>
            <a:chOff x="7459112" y="2844740"/>
            <a:chExt cx="2162175" cy="1367634"/>
          </a:xfrm>
        </p:grpSpPr>
        <p:sp>
          <p:nvSpPr>
            <p:cNvPr id="82" name="Parallelogram 21">
              <a:extLst>
                <a:ext uri="{FF2B5EF4-FFF2-40B4-BE49-F238E27FC236}">
                  <a16:creationId xmlns:a16="http://schemas.microsoft.com/office/drawing/2014/main" xmlns="" id="{8C44EE9D-2FB5-4527-91B3-534EFC8F8DFA}"/>
                </a:ext>
              </a:extLst>
            </p:cNvPr>
            <p:cNvSpPr/>
            <p:nvPr/>
          </p:nvSpPr>
          <p:spPr>
            <a:xfrm>
              <a:off x="7459112" y="2844740"/>
              <a:ext cx="2162175" cy="1367634"/>
            </a:xfrm>
            <a:custGeom>
              <a:avLst/>
              <a:gdLst>
                <a:gd name="connsiteX0" fmla="*/ 0 w 1562100"/>
                <a:gd name="connsiteY0" fmla="*/ 1637166 h 1637166"/>
                <a:gd name="connsiteX1" fmla="*/ 436029 w 1562100"/>
                <a:gd name="connsiteY1" fmla="*/ 0 h 1637166"/>
                <a:gd name="connsiteX2" fmla="*/ 1562100 w 1562100"/>
                <a:gd name="connsiteY2" fmla="*/ 0 h 1637166"/>
                <a:gd name="connsiteX3" fmla="*/ 1126071 w 1562100"/>
                <a:gd name="connsiteY3" fmla="*/ 1637166 h 1637166"/>
                <a:gd name="connsiteX4" fmla="*/ 0 w 1562100"/>
                <a:gd name="connsiteY4" fmla="*/ 1637166 h 1637166"/>
                <a:gd name="connsiteX0" fmla="*/ 0 w 2162175"/>
                <a:gd name="connsiteY0" fmla="*/ 1637166 h 1637166"/>
                <a:gd name="connsiteX1" fmla="*/ 436029 w 2162175"/>
                <a:gd name="connsiteY1" fmla="*/ 0 h 1637166"/>
                <a:gd name="connsiteX2" fmla="*/ 2162175 w 2162175"/>
                <a:gd name="connsiteY2" fmla="*/ 0 h 1637166"/>
                <a:gd name="connsiteX3" fmla="*/ 1126071 w 2162175"/>
                <a:gd name="connsiteY3" fmla="*/ 1637166 h 1637166"/>
                <a:gd name="connsiteX4" fmla="*/ 0 w 2162175"/>
                <a:gd name="connsiteY4" fmla="*/ 1637166 h 1637166"/>
                <a:gd name="connsiteX0" fmla="*/ 0 w 2162175"/>
                <a:gd name="connsiteY0" fmla="*/ 1646691 h 1646691"/>
                <a:gd name="connsiteX1" fmla="*/ 988479 w 2162175"/>
                <a:gd name="connsiteY1" fmla="*/ 0 h 1646691"/>
                <a:gd name="connsiteX2" fmla="*/ 2162175 w 2162175"/>
                <a:gd name="connsiteY2" fmla="*/ 9525 h 1646691"/>
                <a:gd name="connsiteX3" fmla="*/ 1126071 w 2162175"/>
                <a:gd name="connsiteY3" fmla="*/ 1646691 h 1646691"/>
                <a:gd name="connsiteX4" fmla="*/ 0 w 2162175"/>
                <a:gd name="connsiteY4" fmla="*/ 1646691 h 1646691"/>
                <a:gd name="connsiteX0" fmla="*/ 0 w 2162175"/>
                <a:gd name="connsiteY0" fmla="*/ 1646691 h 1646691"/>
                <a:gd name="connsiteX1" fmla="*/ 1012292 w 2162175"/>
                <a:gd name="connsiteY1" fmla="*/ 0 h 1646691"/>
                <a:gd name="connsiteX2" fmla="*/ 2162175 w 2162175"/>
                <a:gd name="connsiteY2" fmla="*/ 9525 h 1646691"/>
                <a:gd name="connsiteX3" fmla="*/ 1126071 w 2162175"/>
                <a:gd name="connsiteY3" fmla="*/ 1646691 h 1646691"/>
                <a:gd name="connsiteX4" fmla="*/ 0 w 2162175"/>
                <a:gd name="connsiteY4" fmla="*/ 1646691 h 1646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646691">
                  <a:moveTo>
                    <a:pt x="0" y="1646691"/>
                  </a:moveTo>
                  <a:lnTo>
                    <a:pt x="1012292" y="0"/>
                  </a:lnTo>
                  <a:lnTo>
                    <a:pt x="2162175" y="9525"/>
                  </a:lnTo>
                  <a:lnTo>
                    <a:pt x="1126071" y="1646691"/>
                  </a:lnTo>
                  <a:lnTo>
                    <a:pt x="0" y="1646691"/>
                  </a:lnTo>
                  <a:close/>
                </a:path>
              </a:pathLst>
            </a:custGeom>
            <a:solidFill>
              <a:srgbClr val="D43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83" name="Rectangle 82">
              <a:extLst>
                <a:ext uri="{FF2B5EF4-FFF2-40B4-BE49-F238E27FC236}">
                  <a16:creationId xmlns:a16="http://schemas.microsoft.com/office/drawing/2014/main" xmlns="" id="{68B5F28D-F0A5-466C-857E-1B96ED4BC650}"/>
                </a:ext>
              </a:extLst>
            </p:cNvPr>
            <p:cNvSpPr/>
            <p:nvPr/>
          </p:nvSpPr>
          <p:spPr>
            <a:xfrm>
              <a:off x="8400496" y="3295535"/>
              <a:ext cx="184730"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94"/>
              <a:endParaRPr lang="ru-RU" sz="3200" dirty="0">
                <a:solidFill>
                  <a:prstClr val="white"/>
                </a:solidFill>
              </a:endParaRPr>
            </a:p>
          </p:txBody>
        </p:sp>
      </p:grpSp>
      <p:sp>
        <p:nvSpPr>
          <p:cNvPr id="78" name="Freeform 33">
            <a:extLst>
              <a:ext uri="{FF2B5EF4-FFF2-40B4-BE49-F238E27FC236}">
                <a16:creationId xmlns:a16="http://schemas.microsoft.com/office/drawing/2014/main" xmlns="" id="{E8CB1E3D-21A9-4291-979A-70750E520881}"/>
              </a:ext>
            </a:extLst>
          </p:cNvPr>
          <p:cNvSpPr>
            <a:spLocks noChangeArrowheads="1"/>
          </p:cNvSpPr>
          <p:nvPr/>
        </p:nvSpPr>
        <p:spPr bwMode="auto">
          <a:xfrm>
            <a:off x="2060749" y="2509030"/>
            <a:ext cx="406400" cy="428625"/>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a:ext uri="{91240B29-F687-4f45-9708-019B960494DF}">
              <a14:hiddenLine xmlns="" xmlns:a14="http://schemas.microsoft.com/office/drawing/2010/main" xmlns:lc="http://schemas.openxmlformats.org/drawingml/2006/lockedCanvas" w="9525" cap="flat">
                <a:solidFill>
                  <a:srgbClr val="808080"/>
                </a:solidFill>
                <a:bevel/>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lIns="91424" tIns="45712" rIns="91424" bIns="4571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434" fontAlgn="auto">
              <a:spcBef>
                <a:spcPts val="0"/>
              </a:spcBef>
              <a:spcAft>
                <a:spcPts val="0"/>
              </a:spcAft>
              <a:defRPr/>
            </a:pPr>
            <a:endParaRPr lang="en-US" dirty="0">
              <a:latin typeface="Roboto Light"/>
              <a:ea typeface="+mn-ea"/>
              <a:cs typeface="+mn-cs"/>
            </a:endParaRPr>
          </a:p>
        </p:txBody>
      </p:sp>
      <p:sp>
        <p:nvSpPr>
          <p:cNvPr id="79" name="Freeform 65">
            <a:extLst>
              <a:ext uri="{FF2B5EF4-FFF2-40B4-BE49-F238E27FC236}">
                <a16:creationId xmlns:a16="http://schemas.microsoft.com/office/drawing/2014/main" xmlns="" id="{C98860CD-D61E-4B12-9534-51580671672D}"/>
              </a:ext>
            </a:extLst>
          </p:cNvPr>
          <p:cNvSpPr>
            <a:spLocks noChangeArrowheads="1"/>
          </p:cNvSpPr>
          <p:nvPr/>
        </p:nvSpPr>
        <p:spPr bwMode="auto">
          <a:xfrm>
            <a:off x="6347363" y="2471592"/>
            <a:ext cx="504825" cy="500063"/>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bg1"/>
          </a:solidFill>
          <a:ln>
            <a:noFill/>
          </a:ln>
          <a:effectLst/>
          <a:extLst>
            <a:ext uri="{91240B29-F687-4f45-9708-019B960494DF}">
              <a14:hiddenLine xmlns="" xmlns:a14="http://schemas.microsoft.com/office/drawing/2010/main" xmlns:lc="http://schemas.openxmlformats.org/drawingml/2006/lockedCanvas" w="9525" cap="flat">
                <a:solidFill>
                  <a:srgbClr val="808080"/>
                </a:solidFill>
                <a:bevel/>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lIns="91424" tIns="45712" rIns="91424" bIns="4571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434" fontAlgn="auto">
              <a:spcBef>
                <a:spcPts val="0"/>
              </a:spcBef>
              <a:spcAft>
                <a:spcPts val="0"/>
              </a:spcAft>
              <a:defRPr/>
            </a:pPr>
            <a:endParaRPr lang="en-US" dirty="0">
              <a:latin typeface="Roboto Light"/>
              <a:ea typeface="+mn-ea"/>
              <a:cs typeface="+mn-cs"/>
            </a:endParaRPr>
          </a:p>
        </p:txBody>
      </p:sp>
      <p:sp>
        <p:nvSpPr>
          <p:cNvPr id="80" name="Freeform 170">
            <a:extLst>
              <a:ext uri="{FF2B5EF4-FFF2-40B4-BE49-F238E27FC236}">
                <a16:creationId xmlns:a16="http://schemas.microsoft.com/office/drawing/2014/main" xmlns="" id="{6002D399-6CFD-42A9-A210-ADCDA252B7FA}"/>
              </a:ext>
            </a:extLst>
          </p:cNvPr>
          <p:cNvSpPr>
            <a:spLocks noChangeArrowheads="1"/>
          </p:cNvSpPr>
          <p:nvPr/>
        </p:nvSpPr>
        <p:spPr bwMode="auto">
          <a:xfrm>
            <a:off x="8501056" y="2417618"/>
            <a:ext cx="469900" cy="554037"/>
          </a:xfrm>
          <a:custGeom>
            <a:avLst/>
            <a:gdLst>
              <a:gd name="T0" fmla="*/ 283 w 391"/>
              <a:gd name="T1" fmla="*/ 178 h 463"/>
              <a:gd name="T2" fmla="*/ 283 w 391"/>
              <a:gd name="T3" fmla="*/ 178 h 463"/>
              <a:gd name="T4" fmla="*/ 319 w 391"/>
              <a:gd name="T5" fmla="*/ 18 h 463"/>
              <a:gd name="T6" fmla="*/ 204 w 391"/>
              <a:gd name="T7" fmla="*/ 134 h 463"/>
              <a:gd name="T8" fmla="*/ 98 w 391"/>
              <a:gd name="T9" fmla="*/ 231 h 463"/>
              <a:gd name="T10" fmla="*/ 98 w 391"/>
              <a:gd name="T11" fmla="*/ 400 h 463"/>
              <a:gd name="T12" fmla="*/ 310 w 391"/>
              <a:gd name="T13" fmla="*/ 462 h 463"/>
              <a:gd name="T14" fmla="*/ 390 w 391"/>
              <a:gd name="T15" fmla="*/ 222 h 463"/>
              <a:gd name="T16" fmla="*/ 283 w 391"/>
              <a:gd name="T17" fmla="*/ 178 h 463"/>
              <a:gd name="T18" fmla="*/ 71 w 391"/>
              <a:gd name="T19" fmla="*/ 178 h 463"/>
              <a:gd name="T20" fmla="*/ 71 w 391"/>
              <a:gd name="T21" fmla="*/ 178 h 463"/>
              <a:gd name="T22" fmla="*/ 0 w 391"/>
              <a:gd name="T23" fmla="*/ 257 h 463"/>
              <a:gd name="T24" fmla="*/ 0 w 391"/>
              <a:gd name="T25" fmla="*/ 372 h 463"/>
              <a:gd name="T26" fmla="*/ 71 w 391"/>
              <a:gd name="T27" fmla="*/ 453 h 463"/>
              <a:gd name="T28" fmla="*/ 44 w 391"/>
              <a:gd name="T29" fmla="*/ 400 h 463"/>
              <a:gd name="T30" fmla="*/ 44 w 391"/>
              <a:gd name="T31" fmla="*/ 240 h 463"/>
              <a:gd name="T32" fmla="*/ 71 w 391"/>
              <a:gd name="T33"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bg1"/>
          </a:solidFill>
          <a:ln>
            <a:noFill/>
          </a:ln>
          <a:effectLst/>
          <a:extLst>
            <a:ext uri="{91240B29-F687-4f45-9708-019B960494DF}">
              <a14:hiddenLine xmlns="" xmlns:a14="http://schemas.microsoft.com/office/drawing/2010/main" xmlns:lc="http://schemas.openxmlformats.org/drawingml/2006/lockedCanvas" w="9525" cap="flat">
                <a:solidFill>
                  <a:srgbClr val="808080"/>
                </a:solidFill>
                <a:bevel/>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lIns="91424" tIns="45712" rIns="91424" bIns="4571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434" fontAlgn="auto">
              <a:spcBef>
                <a:spcPts val="0"/>
              </a:spcBef>
              <a:spcAft>
                <a:spcPts val="0"/>
              </a:spcAft>
              <a:defRPr/>
            </a:pPr>
            <a:endParaRPr lang="en-US" dirty="0">
              <a:latin typeface="Roboto Light"/>
              <a:ea typeface="+mn-ea"/>
              <a:cs typeface="+mn-cs"/>
            </a:endParaRPr>
          </a:p>
        </p:txBody>
      </p:sp>
      <p:sp>
        <p:nvSpPr>
          <p:cNvPr id="81" name="Freeform 102">
            <a:extLst>
              <a:ext uri="{FF2B5EF4-FFF2-40B4-BE49-F238E27FC236}">
                <a16:creationId xmlns:a16="http://schemas.microsoft.com/office/drawing/2014/main" xmlns="" id="{9C665221-46C8-4D1C-8AE7-6041831015A6}"/>
              </a:ext>
            </a:extLst>
          </p:cNvPr>
          <p:cNvSpPr>
            <a:spLocks noChangeArrowheads="1"/>
          </p:cNvSpPr>
          <p:nvPr/>
        </p:nvSpPr>
        <p:spPr bwMode="auto">
          <a:xfrm>
            <a:off x="4103143" y="2471592"/>
            <a:ext cx="592137" cy="533400"/>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 xmlns:a14="http://schemas.microsoft.com/office/drawing/2010/main" xmlns:lc="http://schemas.openxmlformats.org/drawingml/2006/lockedCanvas" w="9525" cap="flat">
                <a:solidFill>
                  <a:srgbClr val="808080"/>
                </a:solidFill>
                <a:bevel/>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lIns="91424" tIns="45712" rIns="91424" bIns="4571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434" fontAlgn="auto">
              <a:spcBef>
                <a:spcPts val="0"/>
              </a:spcBef>
              <a:spcAft>
                <a:spcPts val="0"/>
              </a:spcAft>
              <a:defRPr/>
            </a:pPr>
            <a:endParaRPr lang="en-US" dirty="0">
              <a:latin typeface="Roboto Light"/>
              <a:ea typeface="+mn-ea"/>
              <a:cs typeface="+mn-cs"/>
            </a:endParaRPr>
          </a:p>
        </p:txBody>
      </p:sp>
      <p:grpSp>
        <p:nvGrpSpPr>
          <p:cNvPr id="92" name="Group 10">
            <a:extLst>
              <a:ext uri="{FF2B5EF4-FFF2-40B4-BE49-F238E27FC236}">
                <a16:creationId xmlns:a16="http://schemas.microsoft.com/office/drawing/2014/main" xmlns="" id="{5F6BD228-3F07-499F-9E89-1E0D01A371EE}"/>
              </a:ext>
            </a:extLst>
          </p:cNvPr>
          <p:cNvGrpSpPr/>
          <p:nvPr/>
        </p:nvGrpSpPr>
        <p:grpSpPr>
          <a:xfrm>
            <a:off x="7949752" y="3795138"/>
            <a:ext cx="4000510" cy="1212292"/>
            <a:chOff x="5286717" y="4457599"/>
            <a:chExt cx="2691488" cy="1118855"/>
          </a:xfrm>
        </p:grpSpPr>
        <p:sp>
          <p:nvSpPr>
            <p:cNvPr id="93" name="TextBox 100">
              <a:extLst>
                <a:ext uri="{FF2B5EF4-FFF2-40B4-BE49-F238E27FC236}">
                  <a16:creationId xmlns:a16="http://schemas.microsoft.com/office/drawing/2014/main" xmlns="" id="{B3687B17-30E8-4727-A1B2-5A043AAD90CD}"/>
                </a:ext>
              </a:extLst>
            </p:cNvPr>
            <p:cNvSpPr txBox="1"/>
            <p:nvPr/>
          </p:nvSpPr>
          <p:spPr>
            <a:xfrm>
              <a:off x="5286717" y="4457599"/>
              <a:ext cx="2691488" cy="426082"/>
            </a:xfrm>
            <a:prstGeom prst="rect">
              <a:avLst/>
            </a:prstGeom>
            <a:noFill/>
          </p:spPr>
          <p:txBody>
            <a:bodyPr wrap="square" rtlCol="0">
              <a:spAutoFit/>
            </a:bodyPr>
            <a:lstStyle/>
            <a:p>
              <a:r>
                <a:rPr lang="fr-FR" sz="2400" dirty="0">
                  <a:solidFill>
                    <a:srgbClr val="A12F01"/>
                  </a:solidFill>
                  <a:latin typeface="Lato Black" panose="020F0A02020204030203" pitchFamily="34" charset="0"/>
                </a:rPr>
                <a:t>4. Sécurité/documentation</a:t>
              </a:r>
            </a:p>
          </p:txBody>
        </p:sp>
        <p:sp>
          <p:nvSpPr>
            <p:cNvPr id="94" name="TextBox 101">
              <a:extLst>
                <a:ext uri="{FF2B5EF4-FFF2-40B4-BE49-F238E27FC236}">
                  <a16:creationId xmlns:a16="http://schemas.microsoft.com/office/drawing/2014/main" xmlns="" id="{9E9CE02B-66B9-4C85-833C-7345470F5420}"/>
                </a:ext>
              </a:extLst>
            </p:cNvPr>
            <p:cNvSpPr txBox="1"/>
            <p:nvPr/>
          </p:nvSpPr>
          <p:spPr>
            <a:xfrm>
              <a:off x="5286718" y="4894722"/>
              <a:ext cx="2436158" cy="681732"/>
            </a:xfrm>
            <a:prstGeom prst="rect">
              <a:avLst/>
            </a:prstGeom>
            <a:noFill/>
          </p:spPr>
          <p:txBody>
            <a:bodyPr wrap="square" rtlCol="0">
              <a:spAutoFit/>
            </a:bodyPr>
            <a:lstStyle/>
            <a:p>
              <a:pPr marL="285750" indent="-285750">
                <a:buFont typeface="Wingdings" panose="05000000000000000000" pitchFamily="2" charset="2"/>
                <a:buChar char="v"/>
              </a:pPr>
              <a:r>
                <a:rPr lang="fr-FR" sz="1400" dirty="0">
                  <a:solidFill>
                    <a:prstClr val="black">
                      <a:lumMod val="85000"/>
                      <a:lumOff val="15000"/>
                    </a:prstClr>
                  </a:solidFill>
                  <a:latin typeface="Lato Light" panose="020F0302020204030203" pitchFamily="34" charset="0"/>
                </a:rPr>
                <a:t> JWT</a:t>
              </a:r>
            </a:p>
            <a:p>
              <a:pPr marL="285750" indent="-285750">
                <a:buFont typeface="Wingdings" panose="05000000000000000000" pitchFamily="2" charset="2"/>
                <a:buChar char="v"/>
              </a:pPr>
              <a:r>
                <a:rPr lang="fr-FR" sz="1400" dirty="0" err="1">
                  <a:solidFill>
                    <a:prstClr val="black">
                      <a:lumMod val="85000"/>
                      <a:lumOff val="15000"/>
                    </a:prstClr>
                  </a:solidFill>
                  <a:latin typeface="Lato Light" panose="020F0302020204030203" pitchFamily="34" charset="0"/>
                </a:rPr>
                <a:t>Spring</a:t>
              </a:r>
              <a:r>
                <a:rPr lang="fr-FR" sz="1400" dirty="0">
                  <a:solidFill>
                    <a:prstClr val="black">
                      <a:lumMod val="85000"/>
                      <a:lumOff val="15000"/>
                    </a:prstClr>
                  </a:solidFill>
                  <a:latin typeface="Lato Light" panose="020F0302020204030203" pitchFamily="34" charset="0"/>
                </a:rPr>
                <a:t> Security</a:t>
              </a:r>
            </a:p>
            <a:p>
              <a:pPr marL="285750" indent="-285750">
                <a:buFont typeface="Wingdings" panose="05000000000000000000" pitchFamily="2" charset="2"/>
                <a:buChar char="v"/>
              </a:pPr>
              <a:r>
                <a:rPr lang="fr-FR" sz="1400" dirty="0" err="1">
                  <a:solidFill>
                    <a:prstClr val="black">
                      <a:lumMod val="85000"/>
                      <a:lumOff val="15000"/>
                    </a:prstClr>
                  </a:solidFill>
                  <a:latin typeface="Lato Light" panose="020F0302020204030203" pitchFamily="34" charset="0"/>
                </a:rPr>
                <a:t>Swagger</a:t>
              </a:r>
              <a:endParaRPr lang="fr-FR" sz="1400" dirty="0">
                <a:solidFill>
                  <a:prstClr val="black">
                    <a:lumMod val="85000"/>
                    <a:lumOff val="15000"/>
                  </a:prstClr>
                </a:solidFill>
                <a:latin typeface="Lato Light" panose="020F0302020204030203" pitchFamily="34" charset="0"/>
              </a:endParaRPr>
            </a:p>
          </p:txBody>
        </p:sp>
      </p:grpSp>
      <p:sp>
        <p:nvSpPr>
          <p:cNvPr id="95" name="Rectangle 94"/>
          <p:cNvSpPr/>
          <p:nvPr/>
        </p:nvSpPr>
        <p:spPr>
          <a:xfrm>
            <a:off x="30836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96" name="Rectangle 95"/>
          <p:cNvSpPr/>
          <p:nvPr/>
        </p:nvSpPr>
        <p:spPr>
          <a:xfrm>
            <a:off x="27129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97" name="Rectangle 96"/>
          <p:cNvSpPr/>
          <p:nvPr/>
        </p:nvSpPr>
        <p:spPr>
          <a:xfrm>
            <a:off x="5096359" y="608474"/>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ZoneTexte 99"/>
          <p:cNvSpPr txBox="1"/>
          <p:nvPr/>
        </p:nvSpPr>
        <p:spPr>
          <a:xfrm>
            <a:off x="2712984" y="131885"/>
            <a:ext cx="1879693" cy="369332"/>
          </a:xfrm>
          <a:prstGeom prst="rect">
            <a:avLst/>
          </a:prstGeom>
          <a:noFill/>
        </p:spPr>
        <p:txBody>
          <a:bodyPr wrap="square" rtlCol="0">
            <a:spAutoFit/>
          </a:bodyPr>
          <a:lstStyle/>
          <a:p>
            <a:pPr algn="ctr"/>
            <a:r>
              <a:rPr lang="fr-FR" b="1" dirty="0">
                <a:solidFill>
                  <a:srgbClr val="3DBF9C"/>
                </a:solidFill>
                <a:latin typeface="Lato Heavy" panose="020F0902020204030203"/>
              </a:rPr>
              <a:t>Conception</a:t>
            </a:r>
          </a:p>
        </p:txBody>
      </p:sp>
      <p:sp>
        <p:nvSpPr>
          <p:cNvPr id="101" name="ZoneTexte 100"/>
          <p:cNvSpPr txBox="1"/>
          <p:nvPr/>
        </p:nvSpPr>
        <p:spPr>
          <a:xfrm>
            <a:off x="5096359" y="108897"/>
            <a:ext cx="1879693" cy="369332"/>
          </a:xfrm>
          <a:prstGeom prst="rect">
            <a:avLst/>
          </a:prstGeom>
          <a:noFill/>
        </p:spPr>
        <p:txBody>
          <a:bodyPr wrap="square" rtlCol="0">
            <a:spAutoFit/>
          </a:bodyPr>
          <a:lstStyle/>
          <a:p>
            <a:pPr algn="ctr"/>
            <a:r>
              <a:rPr lang="fr-FR" b="1" dirty="0">
                <a:solidFill>
                  <a:srgbClr val="30987D"/>
                </a:solidFill>
                <a:latin typeface="Lato Heavy" panose="020F0902020204030203"/>
              </a:rPr>
              <a:t>Architecture</a:t>
            </a:r>
          </a:p>
        </p:txBody>
      </p:sp>
      <p:sp>
        <p:nvSpPr>
          <p:cNvPr id="102" name="ZoneTexte 101"/>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103" name="ZoneTexte 102"/>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104" name="ZoneTexte 103"/>
          <p:cNvSpPr txBox="1"/>
          <p:nvPr/>
        </p:nvSpPr>
        <p:spPr>
          <a:xfrm>
            <a:off x="99123" y="162663"/>
            <a:ext cx="2298167" cy="338554"/>
          </a:xfrm>
          <a:prstGeom prst="rect">
            <a:avLst/>
          </a:prstGeom>
          <a:noFill/>
        </p:spPr>
        <p:txBody>
          <a:bodyPr wrap="square" rtlCol="0">
            <a:spAutoFit/>
          </a:bodyPr>
          <a:lstStyle/>
          <a:p>
            <a:pPr algn="ctr"/>
            <a:r>
              <a:rPr lang="fr-FR" sz="1600" dirty="0">
                <a:solidFill>
                  <a:srgbClr val="3DBF9C"/>
                </a:solidFill>
                <a:latin typeface="Lato Light"/>
                <a:ea typeface="Lato Light"/>
                <a:cs typeface="Lato Light"/>
              </a:rPr>
              <a:t>Etude Préliminaire</a:t>
            </a:r>
            <a:endParaRPr lang="fr-FR" sz="1600" dirty="0">
              <a:solidFill>
                <a:srgbClr val="3DBF9C"/>
              </a:solidFill>
              <a:latin typeface="Lato Light"/>
              <a:ea typeface="Lato Light"/>
              <a:cs typeface="Lato Light"/>
            </a:endParaRPr>
          </a:p>
        </p:txBody>
      </p:sp>
    </p:spTree>
    <p:extLst>
      <p:ext uri="{BB962C8B-B14F-4D97-AF65-F5344CB8AC3E}">
        <p14:creationId xmlns:p14="http://schemas.microsoft.com/office/powerpoint/2010/main" val="139372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30462"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1852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40108"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094931"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49754"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0004577"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ZoneTexte 44"/>
          <p:cNvSpPr txBox="1"/>
          <p:nvPr/>
        </p:nvSpPr>
        <p:spPr>
          <a:xfrm>
            <a:off x="230462"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Organisme</a:t>
            </a:r>
          </a:p>
        </p:txBody>
      </p:sp>
      <p:sp>
        <p:nvSpPr>
          <p:cNvPr id="46" name="ZoneTexte 45"/>
          <p:cNvSpPr txBox="1"/>
          <p:nvPr/>
        </p:nvSpPr>
        <p:spPr>
          <a:xfrm>
            <a:off x="2185285" y="4"/>
            <a:ext cx="1879693" cy="646331"/>
          </a:xfrm>
          <a:prstGeom prst="rect">
            <a:avLst/>
          </a:prstGeom>
          <a:noFill/>
        </p:spPr>
        <p:txBody>
          <a:bodyPr wrap="square" rtlCol="0">
            <a:spAutoFit/>
          </a:bodyPr>
          <a:lstStyle/>
          <a:p>
            <a:pPr algn="ctr"/>
            <a:r>
              <a:rPr lang="fr-FR" dirty="0">
                <a:solidFill>
                  <a:srgbClr val="3DBF9C"/>
                </a:solidFill>
                <a:latin typeface="Lato Heavy" panose="020F0902020204030203"/>
              </a:rPr>
              <a:t>Contexte Générale</a:t>
            </a:r>
          </a:p>
        </p:txBody>
      </p:sp>
      <p:sp>
        <p:nvSpPr>
          <p:cNvPr id="47" name="ZoneTexte 46"/>
          <p:cNvSpPr txBox="1"/>
          <p:nvPr/>
        </p:nvSpPr>
        <p:spPr>
          <a:xfrm>
            <a:off x="4140107"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Conception</a:t>
            </a:r>
          </a:p>
        </p:txBody>
      </p:sp>
      <p:sp>
        <p:nvSpPr>
          <p:cNvPr id="48" name="ZoneTexte 47"/>
          <p:cNvSpPr txBox="1"/>
          <p:nvPr/>
        </p:nvSpPr>
        <p:spPr>
          <a:xfrm>
            <a:off x="6094931" y="131885"/>
            <a:ext cx="1879693" cy="369332"/>
          </a:xfrm>
          <a:prstGeom prst="rect">
            <a:avLst/>
          </a:prstGeom>
          <a:noFill/>
        </p:spPr>
        <p:txBody>
          <a:bodyPr wrap="square" rtlCol="0">
            <a:spAutoFit/>
          </a:bodyPr>
          <a:lstStyle/>
          <a:p>
            <a:pPr algn="ctr"/>
            <a:r>
              <a:rPr lang="fr-FR" dirty="0">
                <a:solidFill>
                  <a:srgbClr val="287C66"/>
                </a:solidFill>
                <a:latin typeface="Lato Heavy" panose="020F0902020204030203"/>
              </a:rPr>
              <a:t>Architecture</a:t>
            </a:r>
          </a:p>
        </p:txBody>
      </p:sp>
      <p:sp>
        <p:nvSpPr>
          <p:cNvPr id="49" name="ZoneTexte 48"/>
          <p:cNvSpPr txBox="1"/>
          <p:nvPr/>
        </p:nvSpPr>
        <p:spPr>
          <a:xfrm>
            <a:off x="8049754"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50" name="ZoneTexte 49"/>
          <p:cNvSpPr txBox="1"/>
          <p:nvPr/>
        </p:nvSpPr>
        <p:spPr>
          <a:xfrm>
            <a:off x="10004577"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grpSp>
        <p:nvGrpSpPr>
          <p:cNvPr id="51" name="Group 20"/>
          <p:cNvGrpSpPr/>
          <p:nvPr/>
        </p:nvGrpSpPr>
        <p:grpSpPr>
          <a:xfrm>
            <a:off x="441948" y="1187642"/>
            <a:ext cx="45719" cy="465312"/>
            <a:chOff x="455000" y="491056"/>
            <a:chExt cx="45720" cy="675713"/>
          </a:xfrm>
        </p:grpSpPr>
        <p:sp>
          <p:nvSpPr>
            <p:cNvPr id="52" name="Rectangle 51"/>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4" name="Text Placeholder 1"/>
          <p:cNvSpPr>
            <a:spLocks noGrp="1"/>
          </p:cNvSpPr>
          <p:nvPr>
            <p:ph type="body" sz="quarter" idx="10"/>
          </p:nvPr>
        </p:nvSpPr>
        <p:spPr>
          <a:xfrm>
            <a:off x="515164" y="1178412"/>
            <a:ext cx="11009271" cy="642938"/>
          </a:xfrm>
        </p:spPr>
        <p:txBody>
          <a:bodyPr/>
          <a:lstStyle/>
          <a:p>
            <a:r>
              <a:rPr lang="fr-FR" sz="2800" dirty="0"/>
              <a:t>Intégration Continue</a:t>
            </a:r>
            <a:endParaRPr lang="fr-FR" sz="3200" dirty="0">
              <a:latin typeface="Lato Light" panose="020F0302020204030203" pitchFamily="34" charset="0"/>
            </a:endParaRPr>
          </a:p>
        </p:txBody>
      </p:sp>
      <p:sp>
        <p:nvSpPr>
          <p:cNvPr id="59" name="Rectangle 58"/>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Lato Black" panose="020F0A02020204030203" pitchFamily="34" charset="0"/>
                <a:cs typeface="Lato Black" panose="020F0A02020204030203" pitchFamily="34" charset="0"/>
              </a:rPr>
              <a:t>18 /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60" name="Rectangle 59"/>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61"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tangle 63"/>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7" name="Content Placeholder 7">
            <a:extLst>
              <a:ext uri="{FF2B5EF4-FFF2-40B4-BE49-F238E27FC236}">
                <a16:creationId xmlns:a16="http://schemas.microsoft.com/office/drawing/2014/main" xmlns="" id="{85F79923-920A-452C-A79F-38DD5174047F}"/>
              </a:ext>
            </a:extLst>
          </p:cNvPr>
          <p:cNvPicPr>
            <a:picLocks noGrp="1" noChangeAspect="1"/>
          </p:cNvPicPr>
          <p:nvPr/>
        </p:nvPicPr>
        <p:blipFill>
          <a:blip r:embed="rId2"/>
          <a:stretch>
            <a:fillRect/>
          </a:stretch>
        </p:blipFill>
        <p:spPr>
          <a:xfrm>
            <a:off x="1422314" y="2058961"/>
            <a:ext cx="8808725" cy="4023362"/>
          </a:xfrm>
          <a:prstGeom prst="rect">
            <a:avLst/>
          </a:prstGeom>
        </p:spPr>
      </p:pic>
      <p:sp>
        <p:nvSpPr>
          <p:cNvPr id="2" name="Rectangle 1">
            <a:extLst>
              <a:ext uri="{FF2B5EF4-FFF2-40B4-BE49-F238E27FC236}">
                <a16:creationId xmlns:a16="http://schemas.microsoft.com/office/drawing/2014/main" xmlns="" id="{975583C9-F0C5-49D4-A21A-AFD9E77037F9}"/>
              </a:ext>
            </a:extLst>
          </p:cNvPr>
          <p:cNvSpPr/>
          <p:nvPr/>
        </p:nvSpPr>
        <p:spPr>
          <a:xfrm>
            <a:off x="3897339" y="1215153"/>
            <a:ext cx="7942564" cy="923330"/>
          </a:xfrm>
          <a:prstGeom prst="rect">
            <a:avLst/>
          </a:prstGeom>
        </p:spPr>
        <p:txBody>
          <a:bodyPr wrap="square">
            <a:spAutoFit/>
          </a:bodyPr>
          <a:lstStyle/>
          <a:p>
            <a:r>
              <a:rPr lang="fr-FR" dirty="0"/>
              <a:t>est un ensemble de pratiques utilisées en génie logiciel consistant à vérifier à chaque modification de code source que le résultat des modifications ne produit pas de régression dans l'application développée.</a:t>
            </a:r>
          </a:p>
        </p:txBody>
      </p:sp>
    </p:spTree>
    <p:extLst>
      <p:ext uri="{BB962C8B-B14F-4D97-AF65-F5344CB8AC3E}">
        <p14:creationId xmlns:p14="http://schemas.microsoft.com/office/powerpoint/2010/main" val="2156951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462"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852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40108"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493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49754"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004577"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p:cNvSpPr txBox="1"/>
          <p:nvPr/>
        </p:nvSpPr>
        <p:spPr>
          <a:xfrm>
            <a:off x="230462"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Organisme</a:t>
            </a:r>
          </a:p>
        </p:txBody>
      </p:sp>
      <p:sp>
        <p:nvSpPr>
          <p:cNvPr id="11" name="ZoneTexte 10"/>
          <p:cNvSpPr txBox="1"/>
          <p:nvPr/>
        </p:nvSpPr>
        <p:spPr>
          <a:xfrm>
            <a:off x="4140107"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Conception</a:t>
            </a:r>
          </a:p>
        </p:txBody>
      </p:sp>
      <p:sp>
        <p:nvSpPr>
          <p:cNvPr id="12" name="ZoneTexte 11"/>
          <p:cNvSpPr txBox="1"/>
          <p:nvPr/>
        </p:nvSpPr>
        <p:spPr>
          <a:xfrm>
            <a:off x="6094931"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13" name="ZoneTexte 12"/>
          <p:cNvSpPr txBox="1"/>
          <p:nvPr/>
        </p:nvSpPr>
        <p:spPr>
          <a:xfrm>
            <a:off x="8049754" y="131885"/>
            <a:ext cx="1879693" cy="369332"/>
          </a:xfrm>
          <a:prstGeom prst="rect">
            <a:avLst/>
          </a:prstGeom>
          <a:noFill/>
        </p:spPr>
        <p:txBody>
          <a:bodyPr wrap="square" rtlCol="0">
            <a:spAutoFit/>
          </a:bodyPr>
          <a:lstStyle/>
          <a:p>
            <a:pPr algn="ctr"/>
            <a:r>
              <a:rPr lang="fr-FR" dirty="0">
                <a:solidFill>
                  <a:srgbClr val="30987D"/>
                </a:solidFill>
                <a:latin typeface="Lato Heavy" panose="020F0902020204030203"/>
              </a:rPr>
              <a:t>Réalisation</a:t>
            </a:r>
          </a:p>
        </p:txBody>
      </p:sp>
      <p:sp>
        <p:nvSpPr>
          <p:cNvPr id="14" name="ZoneTexte 13"/>
          <p:cNvSpPr txBox="1"/>
          <p:nvPr/>
        </p:nvSpPr>
        <p:spPr>
          <a:xfrm>
            <a:off x="10004577"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grpSp>
        <p:nvGrpSpPr>
          <p:cNvPr id="15" name="Group 20"/>
          <p:cNvGrpSpPr/>
          <p:nvPr/>
        </p:nvGrpSpPr>
        <p:grpSpPr>
          <a:xfrm>
            <a:off x="441948" y="1108514"/>
            <a:ext cx="45719" cy="465312"/>
            <a:chOff x="455000" y="491056"/>
            <a:chExt cx="45720" cy="675713"/>
          </a:xfrm>
        </p:grpSpPr>
        <p:sp>
          <p:nvSpPr>
            <p:cNvPr id="16" name="Rectangle 15"/>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8" name="Text Placeholder 1"/>
          <p:cNvSpPr>
            <a:spLocks noGrp="1"/>
          </p:cNvSpPr>
          <p:nvPr>
            <p:ph type="body" sz="quarter" idx="10"/>
          </p:nvPr>
        </p:nvSpPr>
        <p:spPr>
          <a:xfrm>
            <a:off x="515164" y="1099284"/>
            <a:ext cx="11009271" cy="642938"/>
          </a:xfrm>
        </p:spPr>
        <p:txBody>
          <a:bodyPr/>
          <a:lstStyle/>
          <a:p>
            <a:r>
              <a:rPr lang="fr-FR" sz="2800" dirty="0"/>
              <a:t>Visualisation graphiques</a:t>
            </a:r>
            <a:endParaRPr lang="fr-FR" sz="3200" dirty="0">
              <a:latin typeface="Lato Light" panose="020F0302020204030203" pitchFamily="34" charset="0"/>
            </a:endParaRPr>
          </a:p>
        </p:txBody>
      </p:sp>
      <p:sp>
        <p:nvSpPr>
          <p:cNvPr id="19" name="ZoneTexte 18"/>
          <p:cNvSpPr txBox="1"/>
          <p:nvPr/>
        </p:nvSpPr>
        <p:spPr>
          <a:xfrm>
            <a:off x="2185285" y="4"/>
            <a:ext cx="1879693" cy="646331"/>
          </a:xfrm>
          <a:prstGeom prst="rect">
            <a:avLst/>
          </a:prstGeom>
          <a:noFill/>
        </p:spPr>
        <p:txBody>
          <a:bodyPr wrap="square" rtlCol="0">
            <a:spAutoFit/>
          </a:bodyPr>
          <a:lstStyle/>
          <a:p>
            <a:pPr algn="ctr"/>
            <a:r>
              <a:rPr lang="fr-FR" dirty="0">
                <a:solidFill>
                  <a:srgbClr val="3DBF9C"/>
                </a:solidFill>
                <a:latin typeface="Lato Heavy" panose="020F0902020204030203"/>
              </a:rPr>
              <a:t>Contexte Générale</a:t>
            </a:r>
          </a:p>
        </p:txBody>
      </p:sp>
      <p:sp>
        <p:nvSpPr>
          <p:cNvPr id="22" name="Rectangle 21"/>
          <p:cNvSpPr/>
          <p:nvPr/>
        </p:nvSpPr>
        <p:spPr>
          <a:xfrm>
            <a:off x="230462" y="6319935"/>
            <a:ext cx="908042"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Lato Black" panose="020F0A02020204030203" pitchFamily="34" charset="0"/>
                <a:cs typeface="Lato Black" panose="020F0A02020204030203" pitchFamily="34" charset="0"/>
              </a:rPr>
              <a:t>19 /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Tree>
    <p:extLst>
      <p:ext uri="{BB962C8B-B14F-4D97-AF65-F5344CB8AC3E}">
        <p14:creationId xmlns:p14="http://schemas.microsoft.com/office/powerpoint/2010/main" val="991739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462"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852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40108"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493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49754"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004577"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p:cNvSpPr txBox="1"/>
          <p:nvPr/>
        </p:nvSpPr>
        <p:spPr>
          <a:xfrm>
            <a:off x="230462"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Organisme</a:t>
            </a:r>
          </a:p>
        </p:txBody>
      </p:sp>
      <p:sp>
        <p:nvSpPr>
          <p:cNvPr id="11" name="ZoneTexte 10"/>
          <p:cNvSpPr txBox="1"/>
          <p:nvPr/>
        </p:nvSpPr>
        <p:spPr>
          <a:xfrm>
            <a:off x="4140107"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Conception</a:t>
            </a:r>
          </a:p>
        </p:txBody>
      </p:sp>
      <p:sp>
        <p:nvSpPr>
          <p:cNvPr id="12" name="ZoneTexte 11"/>
          <p:cNvSpPr txBox="1"/>
          <p:nvPr/>
        </p:nvSpPr>
        <p:spPr>
          <a:xfrm>
            <a:off x="6094931"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13" name="ZoneTexte 12"/>
          <p:cNvSpPr txBox="1"/>
          <p:nvPr/>
        </p:nvSpPr>
        <p:spPr>
          <a:xfrm>
            <a:off x="8049754"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14" name="ZoneTexte 13"/>
          <p:cNvSpPr txBox="1"/>
          <p:nvPr/>
        </p:nvSpPr>
        <p:spPr>
          <a:xfrm>
            <a:off x="10004577" y="131885"/>
            <a:ext cx="1879693" cy="369332"/>
          </a:xfrm>
          <a:prstGeom prst="rect">
            <a:avLst/>
          </a:prstGeom>
          <a:noFill/>
        </p:spPr>
        <p:txBody>
          <a:bodyPr wrap="square" rtlCol="0">
            <a:spAutoFit/>
          </a:bodyPr>
          <a:lstStyle/>
          <a:p>
            <a:pPr algn="ctr"/>
            <a:r>
              <a:rPr lang="fr-FR" dirty="0">
                <a:solidFill>
                  <a:srgbClr val="30987D"/>
                </a:solidFill>
                <a:latin typeface="Lato Heavy" panose="020F0902020204030203"/>
              </a:rPr>
              <a:t>Conclusion</a:t>
            </a:r>
          </a:p>
        </p:txBody>
      </p:sp>
      <p:sp>
        <p:nvSpPr>
          <p:cNvPr id="15" name="ZoneTexte 14"/>
          <p:cNvSpPr txBox="1"/>
          <p:nvPr/>
        </p:nvSpPr>
        <p:spPr>
          <a:xfrm>
            <a:off x="2185285" y="4"/>
            <a:ext cx="1879693" cy="646331"/>
          </a:xfrm>
          <a:prstGeom prst="rect">
            <a:avLst/>
          </a:prstGeom>
          <a:noFill/>
        </p:spPr>
        <p:txBody>
          <a:bodyPr wrap="square" rtlCol="0">
            <a:spAutoFit/>
          </a:bodyPr>
          <a:lstStyle/>
          <a:p>
            <a:pPr algn="ctr"/>
            <a:r>
              <a:rPr lang="fr-FR" dirty="0">
                <a:solidFill>
                  <a:srgbClr val="3DBF9C"/>
                </a:solidFill>
                <a:latin typeface="Lato Heavy" panose="020F0902020204030203"/>
              </a:rPr>
              <a:t>Contexte Générale</a:t>
            </a:r>
          </a:p>
        </p:txBody>
      </p:sp>
      <p:sp>
        <p:nvSpPr>
          <p:cNvPr id="16" name="Rectangle 15"/>
          <p:cNvSpPr/>
          <p:nvPr/>
        </p:nvSpPr>
        <p:spPr>
          <a:xfrm>
            <a:off x="230461" y="6319935"/>
            <a:ext cx="994773"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Lato Black" panose="020F0A02020204030203" pitchFamily="34" charset="0"/>
                <a:cs typeface="Lato Black" panose="020F0A02020204030203" pitchFamily="34" charset="0"/>
              </a:rPr>
              <a:t>21 /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17" name="Rectangle 16"/>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8"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5" name="Group 20">
            <a:extLst>
              <a:ext uri="{FF2B5EF4-FFF2-40B4-BE49-F238E27FC236}">
                <a16:creationId xmlns:a16="http://schemas.microsoft.com/office/drawing/2014/main" xmlns="" id="{1FE42E41-92E7-4DE4-B3C4-26712D09C14E}"/>
              </a:ext>
            </a:extLst>
          </p:cNvPr>
          <p:cNvGrpSpPr/>
          <p:nvPr/>
        </p:nvGrpSpPr>
        <p:grpSpPr>
          <a:xfrm>
            <a:off x="441948" y="1108514"/>
            <a:ext cx="45719" cy="465312"/>
            <a:chOff x="455000" y="491056"/>
            <a:chExt cx="45720" cy="675713"/>
          </a:xfrm>
        </p:grpSpPr>
        <p:sp>
          <p:nvSpPr>
            <p:cNvPr id="26" name="Rectangle 25">
              <a:extLst>
                <a:ext uri="{FF2B5EF4-FFF2-40B4-BE49-F238E27FC236}">
                  <a16:creationId xmlns:a16="http://schemas.microsoft.com/office/drawing/2014/main" xmlns="" id="{F093596D-84AD-42D5-B655-662D42A71EE0}"/>
                </a:ext>
              </a:extLst>
            </p:cNvPr>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a:extLst>
                <a:ext uri="{FF2B5EF4-FFF2-40B4-BE49-F238E27FC236}">
                  <a16:creationId xmlns:a16="http://schemas.microsoft.com/office/drawing/2014/main" xmlns="" id="{FC962324-1AF7-4AEB-AE0F-EC8AE7201ED9}"/>
                </a:ext>
              </a:extLst>
            </p:cNvPr>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8" name="Text Placeholder 1">
            <a:extLst>
              <a:ext uri="{FF2B5EF4-FFF2-40B4-BE49-F238E27FC236}">
                <a16:creationId xmlns:a16="http://schemas.microsoft.com/office/drawing/2014/main" xmlns="" id="{BD64B4D0-8058-40AA-B44B-4F9F33893412}"/>
              </a:ext>
            </a:extLst>
          </p:cNvPr>
          <p:cNvSpPr>
            <a:spLocks noGrp="1"/>
          </p:cNvSpPr>
          <p:nvPr>
            <p:ph type="body" sz="quarter" idx="10"/>
          </p:nvPr>
        </p:nvSpPr>
        <p:spPr>
          <a:xfrm>
            <a:off x="530929" y="831270"/>
            <a:ext cx="11009271" cy="642938"/>
          </a:xfrm>
        </p:spPr>
        <p:txBody>
          <a:bodyPr/>
          <a:lstStyle/>
          <a:p>
            <a:r>
              <a:rPr lang="fr-FR" sz="2800" dirty="0"/>
              <a:t>Objectifs et Résultats</a:t>
            </a:r>
            <a:endParaRPr lang="fr-FR" sz="3200" dirty="0">
              <a:latin typeface="Lato Light" panose="020F0302020204030203" pitchFamily="34" charset="0"/>
            </a:endParaRPr>
          </a:p>
        </p:txBody>
      </p:sp>
      <p:graphicFrame>
        <p:nvGraphicFramePr>
          <p:cNvPr id="29" name="Chart 28">
            <a:extLst>
              <a:ext uri="{FF2B5EF4-FFF2-40B4-BE49-F238E27FC236}">
                <a16:creationId xmlns:a16="http://schemas.microsoft.com/office/drawing/2014/main" xmlns="" id="{04BEC574-F9CD-4D68-9421-5B1548C239BC}"/>
              </a:ext>
            </a:extLst>
          </p:cNvPr>
          <p:cNvGraphicFramePr/>
          <p:nvPr>
            <p:extLst>
              <p:ext uri="{D42A27DB-BD31-4B8C-83A1-F6EECF244321}">
                <p14:modId xmlns:p14="http://schemas.microsoft.com/office/powerpoint/2010/main" val="1733578804"/>
              </p:ext>
            </p:extLst>
          </p:nvPr>
        </p:nvGraphicFramePr>
        <p:xfrm>
          <a:off x="1879484" y="1219047"/>
          <a:ext cx="9487453"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058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462"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852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40108"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493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49754"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004577"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p:cNvSpPr txBox="1"/>
          <p:nvPr/>
        </p:nvSpPr>
        <p:spPr>
          <a:xfrm>
            <a:off x="230462"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Organisme</a:t>
            </a:r>
          </a:p>
        </p:txBody>
      </p:sp>
      <p:sp>
        <p:nvSpPr>
          <p:cNvPr id="11" name="ZoneTexte 10"/>
          <p:cNvSpPr txBox="1"/>
          <p:nvPr/>
        </p:nvSpPr>
        <p:spPr>
          <a:xfrm>
            <a:off x="4140107"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Conception</a:t>
            </a:r>
          </a:p>
        </p:txBody>
      </p:sp>
      <p:sp>
        <p:nvSpPr>
          <p:cNvPr id="12" name="ZoneTexte 11"/>
          <p:cNvSpPr txBox="1"/>
          <p:nvPr/>
        </p:nvSpPr>
        <p:spPr>
          <a:xfrm>
            <a:off x="6094931"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13" name="ZoneTexte 12"/>
          <p:cNvSpPr txBox="1"/>
          <p:nvPr/>
        </p:nvSpPr>
        <p:spPr>
          <a:xfrm>
            <a:off x="8049754"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14" name="ZoneTexte 13"/>
          <p:cNvSpPr txBox="1"/>
          <p:nvPr/>
        </p:nvSpPr>
        <p:spPr>
          <a:xfrm>
            <a:off x="10004577" y="131885"/>
            <a:ext cx="1879693" cy="369332"/>
          </a:xfrm>
          <a:prstGeom prst="rect">
            <a:avLst/>
          </a:prstGeom>
          <a:noFill/>
        </p:spPr>
        <p:txBody>
          <a:bodyPr wrap="square" rtlCol="0">
            <a:spAutoFit/>
          </a:bodyPr>
          <a:lstStyle/>
          <a:p>
            <a:pPr algn="ctr"/>
            <a:r>
              <a:rPr lang="fr-FR" dirty="0">
                <a:solidFill>
                  <a:srgbClr val="30987D"/>
                </a:solidFill>
                <a:latin typeface="Lato Heavy" panose="020F0902020204030203"/>
              </a:rPr>
              <a:t>Conclusion</a:t>
            </a:r>
          </a:p>
        </p:txBody>
      </p:sp>
      <p:sp>
        <p:nvSpPr>
          <p:cNvPr id="15" name="ZoneTexte 14"/>
          <p:cNvSpPr txBox="1"/>
          <p:nvPr/>
        </p:nvSpPr>
        <p:spPr>
          <a:xfrm>
            <a:off x="2185285" y="4"/>
            <a:ext cx="1879693" cy="646331"/>
          </a:xfrm>
          <a:prstGeom prst="rect">
            <a:avLst/>
          </a:prstGeom>
          <a:noFill/>
        </p:spPr>
        <p:txBody>
          <a:bodyPr wrap="square" rtlCol="0">
            <a:spAutoFit/>
          </a:bodyPr>
          <a:lstStyle/>
          <a:p>
            <a:pPr algn="ctr"/>
            <a:r>
              <a:rPr lang="fr-FR" dirty="0">
                <a:solidFill>
                  <a:srgbClr val="3DBF9C"/>
                </a:solidFill>
                <a:latin typeface="Lato Heavy" panose="020F0902020204030203"/>
              </a:rPr>
              <a:t>Contexte Générale</a:t>
            </a:r>
          </a:p>
        </p:txBody>
      </p:sp>
      <p:sp>
        <p:nvSpPr>
          <p:cNvPr id="16" name="Rectangle 15"/>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Lato Black" panose="020F0A02020204030203" pitchFamily="34" charset="0"/>
                <a:cs typeface="Lato Black" panose="020F0A02020204030203" pitchFamily="34" charset="0"/>
              </a:rPr>
              <a:t>21 /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17" name="Rectangle 16"/>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8"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0" y="1590167"/>
            <a:ext cx="12192000" cy="451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ZoneTexte 23"/>
          <p:cNvSpPr txBox="1"/>
          <p:nvPr/>
        </p:nvSpPr>
        <p:spPr>
          <a:xfrm>
            <a:off x="1005351" y="1852870"/>
            <a:ext cx="10179160" cy="3877985"/>
          </a:xfrm>
          <a:prstGeom prst="rect">
            <a:avLst/>
          </a:prstGeom>
          <a:noFill/>
        </p:spPr>
        <p:txBody>
          <a:bodyPr wrap="square" rtlCol="0">
            <a:spAutoFit/>
          </a:bodyPr>
          <a:lstStyle/>
          <a:p>
            <a:r>
              <a:rPr lang="fr-FR" sz="2400" dirty="0">
                <a:solidFill>
                  <a:schemeClr val="bg1"/>
                </a:solidFill>
                <a:latin typeface="Lato Light" panose="020F0302020204030203"/>
              </a:rPr>
              <a:t>Bilan personnel &amp; professionnel</a:t>
            </a:r>
          </a:p>
          <a:p>
            <a:endParaRPr lang="fr-FR" sz="2400" dirty="0">
              <a:solidFill>
                <a:schemeClr val="bg1"/>
              </a:solidFill>
              <a:latin typeface="Lato Light" panose="020F0302020204030203"/>
            </a:endParaRPr>
          </a:p>
          <a:p>
            <a:pPr>
              <a:buFont typeface="Arial" pitchFamily="34" charset="0"/>
              <a:buChar char="•"/>
            </a:pPr>
            <a:r>
              <a:rPr lang="fr-MA" sz="2400" b="1" dirty="0">
                <a:solidFill>
                  <a:schemeClr val="bg1"/>
                </a:solidFill>
              </a:rPr>
              <a:t>Le projet a été un vrai challenge pour nous pour appliquer tous ce qu’on a étudié dans un projet similaire aux projets réels, et constitue un vrai portail au monde professionnel.</a:t>
            </a:r>
            <a:endParaRPr lang="fr-FR" sz="2400" b="1" dirty="0">
              <a:solidFill>
                <a:schemeClr val="bg1"/>
              </a:solidFill>
            </a:endParaRPr>
          </a:p>
          <a:p>
            <a:pPr>
              <a:buFont typeface="Arial" pitchFamily="34" charset="0"/>
              <a:buChar char="•"/>
            </a:pPr>
            <a:endParaRPr lang="fr-FR" sz="2400" b="1" dirty="0">
              <a:solidFill>
                <a:schemeClr val="bg1"/>
              </a:solidFill>
            </a:endParaRPr>
          </a:p>
          <a:p>
            <a:pPr marL="285750" indent="-285750">
              <a:buFont typeface="Arial" panose="020B0604020202020204" pitchFamily="34" charset="0"/>
              <a:buChar char="•"/>
            </a:pPr>
            <a:endParaRPr lang="fr-FR" dirty="0">
              <a:solidFill>
                <a:schemeClr val="bg1"/>
              </a:solidFill>
              <a:latin typeface="Lato Light" panose="020F0302020204030203"/>
            </a:endParaRPr>
          </a:p>
          <a:p>
            <a:r>
              <a:rPr lang="fr-FR" sz="2400" dirty="0">
                <a:solidFill>
                  <a:schemeClr val="bg1"/>
                </a:solidFill>
                <a:latin typeface="Lato Light" panose="020F0302020204030203"/>
              </a:rPr>
              <a:t>Perspectives</a:t>
            </a:r>
            <a:r>
              <a:rPr lang="fr-FR" dirty="0">
                <a:solidFill>
                  <a:schemeClr val="bg1"/>
                </a:solidFill>
                <a:latin typeface="Lato Light" panose="020F0302020204030203"/>
              </a:rPr>
              <a:t> </a:t>
            </a:r>
          </a:p>
          <a:p>
            <a:r>
              <a:rPr lang="fr-MA" b="1" dirty="0"/>
              <a:t> </a:t>
            </a:r>
            <a:endParaRPr lang="fr-FR" b="1" dirty="0"/>
          </a:p>
          <a:p>
            <a:pPr>
              <a:buFont typeface="Arial" pitchFamily="34" charset="0"/>
              <a:buChar char="•"/>
            </a:pPr>
            <a:r>
              <a:rPr lang="fr-MA" sz="2400" b="1" dirty="0">
                <a:solidFill>
                  <a:schemeClr val="bg1"/>
                </a:solidFill>
              </a:rPr>
              <a:t>Penser à sécuriser l’application en utilisant JWT et </a:t>
            </a:r>
            <a:r>
              <a:rPr lang="fr-MA" sz="2400" b="1" dirty="0" err="1">
                <a:solidFill>
                  <a:schemeClr val="bg1"/>
                </a:solidFill>
              </a:rPr>
              <a:t>Spring</a:t>
            </a:r>
            <a:r>
              <a:rPr lang="fr-MA" sz="2400" b="1" dirty="0">
                <a:solidFill>
                  <a:schemeClr val="bg1"/>
                </a:solidFill>
              </a:rPr>
              <a:t> </a:t>
            </a:r>
            <a:r>
              <a:rPr lang="fr-MA" sz="2400" b="1" dirty="0" err="1">
                <a:solidFill>
                  <a:schemeClr val="bg1"/>
                </a:solidFill>
              </a:rPr>
              <a:t>security</a:t>
            </a:r>
            <a:r>
              <a:rPr lang="fr-MA" sz="2400" b="1" dirty="0">
                <a:solidFill>
                  <a:schemeClr val="bg1"/>
                </a:solidFill>
              </a:rPr>
              <a:t>.</a:t>
            </a:r>
            <a:r>
              <a:rPr lang="fr-MA" b="1" dirty="0"/>
              <a:t/>
            </a:r>
            <a:br>
              <a:rPr lang="fr-MA" b="1" dirty="0"/>
            </a:br>
            <a:endParaRPr lang="fr-FR" dirty="0">
              <a:solidFill>
                <a:schemeClr val="bg1"/>
              </a:solidFill>
              <a:latin typeface="Lato Light" panose="020F0302020204030203"/>
            </a:endParaRPr>
          </a:p>
        </p:txBody>
      </p:sp>
    </p:spTree>
    <p:extLst>
      <p:ext uri="{BB962C8B-B14F-4D97-AF65-F5344CB8AC3E}">
        <p14:creationId xmlns:p14="http://schemas.microsoft.com/office/powerpoint/2010/main" val="2522108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ardrop 4"/>
          <p:cNvSpPr/>
          <p:nvPr/>
        </p:nvSpPr>
        <p:spPr>
          <a:xfrm>
            <a:off x="1432077" y="3160949"/>
            <a:ext cx="537882" cy="537882"/>
          </a:xfrm>
          <a:prstGeom prst="teardrop">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ardrop 5"/>
          <p:cNvSpPr/>
          <p:nvPr/>
        </p:nvSpPr>
        <p:spPr>
          <a:xfrm rot="10800000">
            <a:off x="1969959" y="2340678"/>
            <a:ext cx="820271" cy="820271"/>
          </a:xfrm>
          <a:prstGeom prst="teardrop">
            <a:avLst/>
          </a:prstGeom>
          <a:noFill/>
          <a:ln w="76200">
            <a:solidFill>
              <a:srgbClr val="9BB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7"/>
          <p:cNvSpPr txBox="1"/>
          <p:nvPr/>
        </p:nvSpPr>
        <p:spPr>
          <a:xfrm>
            <a:off x="1995358" y="3049583"/>
            <a:ext cx="8669711" cy="923330"/>
          </a:xfrm>
          <a:prstGeom prst="rect">
            <a:avLst/>
          </a:prstGeom>
          <a:noFill/>
        </p:spPr>
        <p:txBody>
          <a:bodyPr wrap="square" rtlCol="0">
            <a:spAutoFit/>
          </a:bodyPr>
          <a:lstStyle/>
          <a:p>
            <a:r>
              <a:rPr lang="fr-FR" sz="5400" dirty="0">
                <a:solidFill>
                  <a:schemeClr val="tx1">
                    <a:lumMod val="75000"/>
                    <a:lumOff val="25000"/>
                  </a:schemeClr>
                </a:solidFill>
                <a:latin typeface="Lato Heavy" panose="020F0902020204030203" pitchFamily="34" charset="0"/>
                <a:cs typeface="Lato Heavy" panose="020F0902020204030203" pitchFamily="34" charset="0"/>
              </a:rPr>
              <a:t>Merci pour votre attention</a:t>
            </a:r>
            <a:endParaRPr lang="fr-FR" sz="6600" dirty="0">
              <a:solidFill>
                <a:schemeClr val="tx1">
                  <a:lumMod val="75000"/>
                  <a:lumOff val="25000"/>
                </a:schemeClr>
              </a:solidFill>
              <a:latin typeface="Lato Heavy" panose="020F0902020204030203" pitchFamily="34" charset="0"/>
              <a:cs typeface="Lato Heavy" panose="020F0902020204030203" pitchFamily="34" charset="0"/>
            </a:endParaRPr>
          </a:p>
        </p:txBody>
      </p:sp>
      <p:sp>
        <p:nvSpPr>
          <p:cNvPr id="7" name="Teardrop 9"/>
          <p:cNvSpPr/>
          <p:nvPr/>
        </p:nvSpPr>
        <p:spPr>
          <a:xfrm rot="5400000">
            <a:off x="1573668" y="2766287"/>
            <a:ext cx="283295" cy="283295"/>
          </a:xfrm>
          <a:prstGeom prst="teardrop">
            <a:avLst/>
          </a:prstGeom>
          <a:noFill/>
          <a:ln w="38100">
            <a:solidFill>
              <a:srgbClr val="FD89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D890A"/>
              </a:solidFill>
            </a:endParaRPr>
          </a:p>
        </p:txBody>
      </p:sp>
    </p:spTree>
    <p:extLst>
      <p:ext uri="{BB962C8B-B14F-4D97-AF65-F5344CB8AC3E}">
        <p14:creationId xmlns:p14="http://schemas.microsoft.com/office/powerpoint/2010/main" val="61081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dirty="0"/>
              <a:t>Plan</a:t>
            </a:r>
          </a:p>
        </p:txBody>
      </p:sp>
      <p:sp>
        <p:nvSpPr>
          <p:cNvPr id="7" name="TextBox 43"/>
          <p:cNvSpPr txBox="1"/>
          <p:nvPr/>
        </p:nvSpPr>
        <p:spPr>
          <a:xfrm>
            <a:off x="3328162" y="2052565"/>
            <a:ext cx="8414610" cy="467784"/>
          </a:xfrm>
          <a:prstGeom prst="rect">
            <a:avLst/>
          </a:prstGeom>
          <a:noFill/>
        </p:spPr>
        <p:txBody>
          <a:bodyPr wrap="square" lIns="219419" tIns="109710" rIns="219419" bIns="109710" rtlCol="0">
            <a:spAutoFit/>
          </a:bodyPr>
          <a:lstStyle/>
          <a:p>
            <a:r>
              <a:rPr lang="fr-FR" sz="1600" dirty="0" smtClean="0">
                <a:latin typeface="Lato Light"/>
                <a:ea typeface="Lato Light"/>
                <a:cs typeface="Lato Light"/>
              </a:rPr>
              <a:t>Etude Préliminaire</a:t>
            </a:r>
            <a:endParaRPr lang="fr-FR" sz="1600" dirty="0">
              <a:latin typeface="Lato Light"/>
              <a:ea typeface="Lato Light"/>
              <a:cs typeface="Lato Light"/>
            </a:endParaRPr>
          </a:p>
        </p:txBody>
      </p:sp>
      <p:sp>
        <p:nvSpPr>
          <p:cNvPr id="9" name="TextBox 45"/>
          <p:cNvSpPr txBox="1"/>
          <p:nvPr/>
        </p:nvSpPr>
        <p:spPr>
          <a:xfrm>
            <a:off x="2309853" y="1917120"/>
            <a:ext cx="625831" cy="738674"/>
          </a:xfrm>
          <a:prstGeom prst="rect">
            <a:avLst/>
          </a:prstGeom>
          <a:noFill/>
        </p:spPr>
        <p:txBody>
          <a:bodyPr wrap="none" lIns="182889" tIns="91445" rIns="182889" bIns="91445" rtlCol="0">
            <a:spAutoFit/>
          </a:bodyPr>
          <a:lstStyle/>
          <a:p>
            <a:r>
              <a:rPr lang="fr-FR" sz="3600" b="1" dirty="0">
                <a:latin typeface="Lato Light"/>
                <a:cs typeface="Lato Light"/>
              </a:rPr>
              <a:t>1</a:t>
            </a:r>
            <a:endParaRPr lang="id-ID" sz="3600" b="1" dirty="0">
              <a:latin typeface="Lato Light"/>
              <a:cs typeface="Lato Light"/>
            </a:endParaRPr>
          </a:p>
        </p:txBody>
      </p:sp>
      <p:sp>
        <p:nvSpPr>
          <p:cNvPr id="12" name="Round Same Side Corner Rectangle 44"/>
          <p:cNvSpPr/>
          <p:nvPr/>
        </p:nvSpPr>
        <p:spPr>
          <a:xfrm rot="10800000" flipH="1">
            <a:off x="2938743" y="2052565"/>
            <a:ext cx="86157" cy="486951"/>
          </a:xfrm>
          <a:prstGeom prst="round2SameRect">
            <a:avLst>
              <a:gd name="adj1" fmla="val 50000"/>
              <a:gd name="adj2" fmla="val 50000"/>
            </a:avLst>
          </a:prstGeom>
          <a:solidFill>
            <a:srgbClr val="FE8301"/>
          </a:solidFill>
          <a:ln>
            <a:noFill/>
          </a:ln>
        </p:spPr>
        <p:style>
          <a:lnRef idx="0">
            <a:scrgbClr r="0" g="0" b="0"/>
          </a:lnRef>
          <a:fillRef idx="0">
            <a:scrgbClr r="0" g="0" b="0"/>
          </a:fillRef>
          <a:effectRef idx="0">
            <a:scrgbClr r="0" g="0" b="0"/>
          </a:effectRef>
          <a:fontRef idx="minor">
            <a:schemeClr val="lt1"/>
          </a:fontRef>
        </p:style>
        <p:txBody>
          <a:bodyPr lIns="219419" tIns="109710" rIns="219419" bIns="109710" rtlCol="0" anchor="ctr"/>
          <a:lstStyle/>
          <a:p>
            <a:endParaRPr lang="bg-BG" dirty="0">
              <a:latin typeface="Lato Light"/>
              <a:cs typeface="Lato Light"/>
            </a:endParaRPr>
          </a:p>
        </p:txBody>
      </p:sp>
      <p:sp>
        <p:nvSpPr>
          <p:cNvPr id="13" name="TextBox 43"/>
          <p:cNvSpPr txBox="1"/>
          <p:nvPr/>
        </p:nvSpPr>
        <p:spPr>
          <a:xfrm>
            <a:off x="3328162" y="2814659"/>
            <a:ext cx="8414610" cy="467784"/>
          </a:xfrm>
          <a:prstGeom prst="rect">
            <a:avLst/>
          </a:prstGeom>
          <a:noFill/>
        </p:spPr>
        <p:txBody>
          <a:bodyPr wrap="square" lIns="219419" tIns="109710" rIns="219419" bIns="109710" rtlCol="0">
            <a:spAutoFit/>
          </a:bodyPr>
          <a:lstStyle/>
          <a:p>
            <a:r>
              <a:rPr lang="fr-FR" sz="1600" dirty="0">
                <a:latin typeface="Lato Light"/>
                <a:ea typeface="Lato Light"/>
                <a:cs typeface="Lato Light"/>
              </a:rPr>
              <a:t>Analyse et conception</a:t>
            </a:r>
          </a:p>
        </p:txBody>
      </p:sp>
      <p:sp>
        <p:nvSpPr>
          <p:cNvPr id="14" name="Round Same Side Corner Rectangle 44"/>
          <p:cNvSpPr/>
          <p:nvPr/>
        </p:nvSpPr>
        <p:spPr>
          <a:xfrm rot="10800000" flipH="1">
            <a:off x="2938743" y="2822918"/>
            <a:ext cx="86157" cy="486951"/>
          </a:xfrm>
          <a:prstGeom prst="round2SameRect">
            <a:avLst>
              <a:gd name="adj1" fmla="val 50000"/>
              <a:gd name="adj2" fmla="val 5000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lIns="219419" tIns="109710" rIns="219419" bIns="109710" rtlCol="0" anchor="ctr"/>
          <a:lstStyle/>
          <a:p>
            <a:endParaRPr lang="bg-BG" dirty="0">
              <a:latin typeface="Lato Light"/>
              <a:cs typeface="Lato Light"/>
            </a:endParaRPr>
          </a:p>
        </p:txBody>
      </p:sp>
      <p:sp>
        <p:nvSpPr>
          <p:cNvPr id="15" name="TextBox 45"/>
          <p:cNvSpPr txBox="1"/>
          <p:nvPr/>
        </p:nvSpPr>
        <p:spPr>
          <a:xfrm>
            <a:off x="2311381" y="2697057"/>
            <a:ext cx="625831" cy="738674"/>
          </a:xfrm>
          <a:prstGeom prst="rect">
            <a:avLst/>
          </a:prstGeom>
          <a:noFill/>
        </p:spPr>
        <p:txBody>
          <a:bodyPr wrap="none" lIns="182889" tIns="91445" rIns="182889" bIns="91445" rtlCol="0">
            <a:spAutoFit/>
          </a:bodyPr>
          <a:lstStyle/>
          <a:p>
            <a:r>
              <a:rPr lang="fr-FR" sz="3600" b="1" dirty="0">
                <a:latin typeface="Lato Light"/>
                <a:cs typeface="Lato Light"/>
              </a:rPr>
              <a:t>2</a:t>
            </a:r>
            <a:endParaRPr lang="id-ID" sz="3600" b="1" dirty="0">
              <a:latin typeface="Lato Light"/>
              <a:cs typeface="Lato Light"/>
            </a:endParaRPr>
          </a:p>
        </p:txBody>
      </p:sp>
      <p:sp>
        <p:nvSpPr>
          <p:cNvPr id="17" name="TextBox 43"/>
          <p:cNvSpPr txBox="1"/>
          <p:nvPr/>
        </p:nvSpPr>
        <p:spPr>
          <a:xfrm>
            <a:off x="3328162" y="3492938"/>
            <a:ext cx="8414610" cy="467784"/>
          </a:xfrm>
          <a:prstGeom prst="rect">
            <a:avLst/>
          </a:prstGeom>
          <a:noFill/>
        </p:spPr>
        <p:txBody>
          <a:bodyPr wrap="square" lIns="219419" tIns="109710" rIns="219419" bIns="109710" rtlCol="0">
            <a:spAutoFit/>
          </a:bodyPr>
          <a:lstStyle/>
          <a:p>
            <a:r>
              <a:rPr lang="fr-FR" sz="1600" dirty="0">
                <a:latin typeface="Lato Light"/>
                <a:ea typeface="Lato Light"/>
                <a:cs typeface="Lato Light"/>
              </a:rPr>
              <a:t>Architecture et technologies</a:t>
            </a:r>
          </a:p>
        </p:txBody>
      </p:sp>
      <p:sp>
        <p:nvSpPr>
          <p:cNvPr id="18" name="Round Same Side Corner Rectangle 44"/>
          <p:cNvSpPr/>
          <p:nvPr/>
        </p:nvSpPr>
        <p:spPr>
          <a:xfrm rot="10800000" flipH="1">
            <a:off x="2938743" y="3501197"/>
            <a:ext cx="86157" cy="486951"/>
          </a:xfrm>
          <a:prstGeom prst="round2SameRect">
            <a:avLst>
              <a:gd name="adj1" fmla="val 50000"/>
              <a:gd name="adj2" fmla="val 50000"/>
            </a:avLst>
          </a:prstGeom>
          <a:solidFill>
            <a:srgbClr val="D43E01"/>
          </a:solidFill>
          <a:ln>
            <a:noFill/>
          </a:ln>
        </p:spPr>
        <p:style>
          <a:lnRef idx="0">
            <a:scrgbClr r="0" g="0" b="0"/>
          </a:lnRef>
          <a:fillRef idx="0">
            <a:scrgbClr r="0" g="0" b="0"/>
          </a:fillRef>
          <a:effectRef idx="0">
            <a:scrgbClr r="0" g="0" b="0"/>
          </a:effectRef>
          <a:fontRef idx="minor">
            <a:schemeClr val="lt1"/>
          </a:fontRef>
        </p:style>
        <p:txBody>
          <a:bodyPr lIns="219419" tIns="109710" rIns="219419" bIns="109710" rtlCol="0" anchor="ctr"/>
          <a:lstStyle/>
          <a:p>
            <a:endParaRPr lang="bg-BG" dirty="0">
              <a:latin typeface="Lato Light"/>
              <a:cs typeface="Lato Light"/>
            </a:endParaRPr>
          </a:p>
        </p:txBody>
      </p:sp>
      <p:sp>
        <p:nvSpPr>
          <p:cNvPr id="19" name="TextBox 45"/>
          <p:cNvSpPr txBox="1"/>
          <p:nvPr/>
        </p:nvSpPr>
        <p:spPr>
          <a:xfrm>
            <a:off x="2311381" y="3375336"/>
            <a:ext cx="625831" cy="738674"/>
          </a:xfrm>
          <a:prstGeom prst="rect">
            <a:avLst/>
          </a:prstGeom>
          <a:noFill/>
        </p:spPr>
        <p:txBody>
          <a:bodyPr wrap="none" lIns="182889" tIns="91445" rIns="182889" bIns="91445" rtlCol="0">
            <a:spAutoFit/>
          </a:bodyPr>
          <a:lstStyle/>
          <a:p>
            <a:r>
              <a:rPr lang="fr-FR" sz="3600" b="1" dirty="0">
                <a:latin typeface="Lato Light"/>
                <a:cs typeface="Lato Light"/>
              </a:rPr>
              <a:t>3</a:t>
            </a:r>
            <a:endParaRPr lang="id-ID" sz="3600" b="1" dirty="0">
              <a:latin typeface="Lato Light"/>
              <a:cs typeface="Lato Light"/>
            </a:endParaRPr>
          </a:p>
        </p:txBody>
      </p:sp>
      <p:sp>
        <p:nvSpPr>
          <p:cNvPr id="20" name="TextBox 43"/>
          <p:cNvSpPr txBox="1"/>
          <p:nvPr/>
        </p:nvSpPr>
        <p:spPr>
          <a:xfrm>
            <a:off x="3326634" y="4200978"/>
            <a:ext cx="8414610" cy="467784"/>
          </a:xfrm>
          <a:prstGeom prst="rect">
            <a:avLst/>
          </a:prstGeom>
          <a:noFill/>
        </p:spPr>
        <p:txBody>
          <a:bodyPr wrap="square" lIns="219419" tIns="109710" rIns="219419" bIns="109710" rtlCol="0">
            <a:spAutoFit/>
          </a:bodyPr>
          <a:lstStyle/>
          <a:p>
            <a:r>
              <a:rPr lang="fr-FR" sz="1600" dirty="0">
                <a:latin typeface="Lato Light"/>
                <a:ea typeface="Lato Light"/>
                <a:cs typeface="Lato Light"/>
              </a:rPr>
              <a:t>Réalisation</a:t>
            </a:r>
          </a:p>
        </p:txBody>
      </p:sp>
      <p:sp>
        <p:nvSpPr>
          <p:cNvPr id="21" name="Round Same Side Corner Rectangle 44"/>
          <p:cNvSpPr/>
          <p:nvPr/>
        </p:nvSpPr>
        <p:spPr>
          <a:xfrm rot="10800000" flipH="1">
            <a:off x="2937215" y="4209237"/>
            <a:ext cx="86157" cy="486951"/>
          </a:xfrm>
          <a:prstGeom prst="round2SameRect">
            <a:avLst>
              <a:gd name="adj1" fmla="val 50000"/>
              <a:gd name="adj2" fmla="val 50000"/>
            </a:avLst>
          </a:prstGeom>
          <a:ln/>
        </p:spPr>
        <p:style>
          <a:lnRef idx="3">
            <a:schemeClr val="lt1"/>
          </a:lnRef>
          <a:fillRef idx="1">
            <a:schemeClr val="accent4"/>
          </a:fillRef>
          <a:effectRef idx="1">
            <a:schemeClr val="accent4"/>
          </a:effectRef>
          <a:fontRef idx="minor">
            <a:schemeClr val="lt1"/>
          </a:fontRef>
        </p:style>
        <p:txBody>
          <a:bodyPr lIns="219419" tIns="109710" rIns="219419" bIns="109710" rtlCol="0" anchor="ctr"/>
          <a:lstStyle/>
          <a:p>
            <a:endParaRPr lang="bg-BG" dirty="0">
              <a:latin typeface="Lato Light"/>
              <a:cs typeface="Lato Light"/>
            </a:endParaRPr>
          </a:p>
        </p:txBody>
      </p:sp>
      <p:sp>
        <p:nvSpPr>
          <p:cNvPr id="22" name="TextBox 45"/>
          <p:cNvSpPr txBox="1"/>
          <p:nvPr/>
        </p:nvSpPr>
        <p:spPr>
          <a:xfrm>
            <a:off x="2309853" y="4083376"/>
            <a:ext cx="625831" cy="738674"/>
          </a:xfrm>
          <a:prstGeom prst="rect">
            <a:avLst/>
          </a:prstGeom>
          <a:noFill/>
        </p:spPr>
        <p:txBody>
          <a:bodyPr wrap="none" lIns="182889" tIns="91445" rIns="182889" bIns="91445" rtlCol="0">
            <a:spAutoFit/>
          </a:bodyPr>
          <a:lstStyle/>
          <a:p>
            <a:r>
              <a:rPr lang="fr-FR" sz="3600" b="1" dirty="0">
                <a:latin typeface="Lato Light"/>
                <a:cs typeface="Lato Light"/>
              </a:rPr>
              <a:t>4</a:t>
            </a:r>
            <a:endParaRPr lang="id-ID" sz="3600" b="1" dirty="0">
              <a:latin typeface="Lato Light"/>
              <a:cs typeface="Lato Light"/>
            </a:endParaRPr>
          </a:p>
        </p:txBody>
      </p:sp>
      <p:sp>
        <p:nvSpPr>
          <p:cNvPr id="23" name="TextBox 43"/>
          <p:cNvSpPr txBox="1"/>
          <p:nvPr/>
        </p:nvSpPr>
        <p:spPr>
          <a:xfrm>
            <a:off x="3326634" y="4878653"/>
            <a:ext cx="8414610" cy="467784"/>
          </a:xfrm>
          <a:prstGeom prst="rect">
            <a:avLst/>
          </a:prstGeom>
          <a:noFill/>
        </p:spPr>
        <p:txBody>
          <a:bodyPr wrap="square" lIns="219419" tIns="109710" rIns="219419" bIns="109710" rtlCol="0">
            <a:spAutoFit/>
          </a:bodyPr>
          <a:lstStyle/>
          <a:p>
            <a:r>
              <a:rPr lang="fr-FR" sz="1600" dirty="0">
                <a:latin typeface="Lato Light"/>
                <a:ea typeface="Lato Light"/>
                <a:cs typeface="Lato Light"/>
              </a:rPr>
              <a:t>Conclusion</a:t>
            </a:r>
          </a:p>
        </p:txBody>
      </p:sp>
      <p:sp>
        <p:nvSpPr>
          <p:cNvPr id="24" name="Round Same Side Corner Rectangle 44"/>
          <p:cNvSpPr/>
          <p:nvPr/>
        </p:nvSpPr>
        <p:spPr>
          <a:xfrm rot="10800000" flipH="1">
            <a:off x="2937215" y="4886912"/>
            <a:ext cx="86157" cy="486951"/>
          </a:xfrm>
          <a:prstGeom prst="round2SameRect">
            <a:avLst>
              <a:gd name="adj1" fmla="val 50000"/>
              <a:gd name="adj2"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219419" tIns="109710" rIns="219419" bIns="109710" rtlCol="0" anchor="ctr"/>
          <a:lstStyle/>
          <a:p>
            <a:endParaRPr lang="bg-BG" dirty="0">
              <a:latin typeface="Lato Light"/>
              <a:cs typeface="Lato Light"/>
            </a:endParaRPr>
          </a:p>
        </p:txBody>
      </p:sp>
      <p:sp>
        <p:nvSpPr>
          <p:cNvPr id="25" name="TextBox 45"/>
          <p:cNvSpPr txBox="1"/>
          <p:nvPr/>
        </p:nvSpPr>
        <p:spPr>
          <a:xfrm>
            <a:off x="2309853" y="4761051"/>
            <a:ext cx="625831" cy="738674"/>
          </a:xfrm>
          <a:prstGeom prst="rect">
            <a:avLst/>
          </a:prstGeom>
          <a:noFill/>
        </p:spPr>
        <p:txBody>
          <a:bodyPr wrap="none" lIns="182889" tIns="91445" rIns="182889" bIns="91445" rtlCol="0">
            <a:spAutoFit/>
          </a:bodyPr>
          <a:lstStyle/>
          <a:p>
            <a:r>
              <a:rPr lang="fr-FR" sz="3600" b="1" dirty="0">
                <a:latin typeface="Lato Light"/>
                <a:cs typeface="Lato Light"/>
              </a:rPr>
              <a:t>5</a:t>
            </a:r>
            <a:endParaRPr lang="id-ID" sz="3600" b="1" dirty="0">
              <a:latin typeface="Lato Light"/>
              <a:cs typeface="Lato Light"/>
            </a:endParaRPr>
          </a:p>
        </p:txBody>
      </p:sp>
      <p:sp>
        <p:nvSpPr>
          <p:cNvPr id="26" name="Rectangle 25"/>
          <p:cNvSpPr/>
          <p:nvPr/>
        </p:nvSpPr>
        <p:spPr>
          <a:xfrm>
            <a:off x="230462" y="6319935"/>
            <a:ext cx="813880"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Lato Black" panose="020F0A02020204030203" pitchFamily="34" charset="0"/>
                <a:cs typeface="Lato Black" panose="020F0A02020204030203" pitchFamily="34" charset="0"/>
              </a:rPr>
              <a:t>1 /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Tree>
    <p:extLst>
      <p:ext uri="{BB962C8B-B14F-4D97-AF65-F5344CB8AC3E}">
        <p14:creationId xmlns:p14="http://schemas.microsoft.com/office/powerpoint/2010/main" val="990142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8361"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129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96359" y="608474"/>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p:cNvSpPr txBox="1"/>
          <p:nvPr/>
        </p:nvSpPr>
        <p:spPr>
          <a:xfrm>
            <a:off x="143556" y="160832"/>
            <a:ext cx="2209302" cy="338554"/>
          </a:xfrm>
          <a:prstGeom prst="rect">
            <a:avLst/>
          </a:prstGeom>
          <a:noFill/>
        </p:spPr>
        <p:txBody>
          <a:bodyPr wrap="square" rtlCol="0">
            <a:spAutoFit/>
          </a:bodyPr>
          <a:lstStyle/>
          <a:p>
            <a:pPr algn="ctr"/>
            <a:r>
              <a:rPr lang="fr-FR" sz="1600" b="1" dirty="0">
                <a:solidFill>
                  <a:srgbClr val="30987D"/>
                </a:solidFill>
                <a:latin typeface="Lato Light"/>
                <a:ea typeface="Lato Light"/>
                <a:cs typeface="Lato Light"/>
              </a:rPr>
              <a:t>Etude </a:t>
            </a:r>
            <a:r>
              <a:rPr lang="fr-FR" sz="1600" b="1" dirty="0" smtClean="0">
                <a:solidFill>
                  <a:srgbClr val="30987D"/>
                </a:solidFill>
                <a:latin typeface="Lato Light"/>
                <a:ea typeface="Lato Light"/>
                <a:cs typeface="Lato Light"/>
              </a:rPr>
              <a:t>Préliminaire</a:t>
            </a:r>
            <a:endParaRPr lang="fr-FR" sz="1600" b="1" dirty="0">
              <a:solidFill>
                <a:srgbClr val="30987D"/>
              </a:solidFill>
              <a:latin typeface="Lato Light"/>
              <a:ea typeface="Lato Light"/>
              <a:cs typeface="Lato Light"/>
            </a:endParaRPr>
          </a:p>
        </p:txBody>
      </p:sp>
      <p:sp>
        <p:nvSpPr>
          <p:cNvPr id="12" name="ZoneTexte 11"/>
          <p:cNvSpPr txBox="1"/>
          <p:nvPr/>
        </p:nvSpPr>
        <p:spPr>
          <a:xfrm>
            <a:off x="2712984"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Conception</a:t>
            </a:r>
          </a:p>
        </p:txBody>
      </p:sp>
      <p:sp>
        <p:nvSpPr>
          <p:cNvPr id="13" name="ZoneTexte 12"/>
          <p:cNvSpPr txBox="1"/>
          <p:nvPr/>
        </p:nvSpPr>
        <p:spPr>
          <a:xfrm>
            <a:off x="5096359" y="108897"/>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14" name="ZoneTexte 13"/>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15" name="ZoneTexte 14"/>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16" name="Rectangle 15"/>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7"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230462" y="6319935"/>
            <a:ext cx="813880"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2 </a:t>
            </a:r>
            <a:r>
              <a:rPr lang="en-US" dirty="0">
                <a:solidFill>
                  <a:schemeClr val="tx1">
                    <a:lumMod val="75000"/>
                    <a:lumOff val="25000"/>
                  </a:schemeClr>
                </a:solidFill>
                <a:latin typeface="Lato Black" panose="020F0A02020204030203" pitchFamily="34" charset="0"/>
                <a:cs typeface="Lato Black" panose="020F0A02020204030203" pitchFamily="34" charset="0"/>
              </a:rPr>
              <a:t>/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23" name="Text Placeholder 1"/>
          <p:cNvSpPr>
            <a:spLocks noGrp="1"/>
          </p:cNvSpPr>
          <p:nvPr>
            <p:ph type="body" sz="quarter" idx="10"/>
          </p:nvPr>
        </p:nvSpPr>
        <p:spPr>
          <a:xfrm>
            <a:off x="441947" y="1173435"/>
            <a:ext cx="11009271" cy="642938"/>
          </a:xfrm>
        </p:spPr>
        <p:txBody>
          <a:bodyPr/>
          <a:lstStyle/>
          <a:p>
            <a:r>
              <a:rPr lang="fr-FR" sz="2800" dirty="0"/>
              <a:t>Objectifs</a:t>
            </a:r>
            <a:endParaRPr lang="fr-FR" sz="3200" dirty="0">
              <a:latin typeface="Lato Light" panose="020F0302020204030203" pitchFamily="34" charset="0"/>
            </a:endParaRPr>
          </a:p>
        </p:txBody>
      </p:sp>
      <p:grpSp>
        <p:nvGrpSpPr>
          <p:cNvPr id="24" name="Group 20"/>
          <p:cNvGrpSpPr/>
          <p:nvPr/>
        </p:nvGrpSpPr>
        <p:grpSpPr>
          <a:xfrm>
            <a:off x="441948" y="1187642"/>
            <a:ext cx="45719" cy="412524"/>
            <a:chOff x="455000" y="491056"/>
            <a:chExt cx="45720" cy="675713"/>
          </a:xfrm>
        </p:grpSpPr>
        <p:sp>
          <p:nvSpPr>
            <p:cNvPr id="25" name="Rectangle 24"/>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7" name="Arc plein 13"/>
          <p:cNvSpPr/>
          <p:nvPr/>
        </p:nvSpPr>
        <p:spPr>
          <a:xfrm>
            <a:off x="4370111" y="2331624"/>
            <a:ext cx="939251" cy="4561115"/>
          </a:xfrm>
          <a:custGeom>
            <a:avLst/>
            <a:gdLst>
              <a:gd name="connsiteX0" fmla="*/ 8331075 w 9056915"/>
              <a:gd name="connsiteY0" fmla="*/ 2226361 h 9743926"/>
              <a:gd name="connsiteX1" fmla="*/ 8135708 w 9056915"/>
              <a:gd name="connsiteY1" fmla="*/ 7817266 h 9743926"/>
              <a:gd name="connsiteX2" fmla="*/ 8135708 w 9056915"/>
              <a:gd name="connsiteY2" fmla="*/ 7817265 h 9743926"/>
              <a:gd name="connsiteX3" fmla="*/ 8331075 w 9056915"/>
              <a:gd name="connsiteY3" fmla="*/ 2226360 h 9743926"/>
              <a:gd name="connsiteX4" fmla="*/ 8331075 w 9056915"/>
              <a:gd name="connsiteY4" fmla="*/ 2226361 h 9743926"/>
              <a:gd name="connsiteX0" fmla="*/ 195367 w 925537"/>
              <a:gd name="connsiteY0" fmla="*/ 1 h 5590906"/>
              <a:gd name="connsiteX1" fmla="*/ 0 w 925537"/>
              <a:gd name="connsiteY1" fmla="*/ 5590906 h 5590906"/>
              <a:gd name="connsiteX2" fmla="*/ 0 w 925537"/>
              <a:gd name="connsiteY2" fmla="*/ 5590905 h 5590906"/>
              <a:gd name="connsiteX3" fmla="*/ 195367 w 925537"/>
              <a:gd name="connsiteY3" fmla="*/ 0 h 5590906"/>
              <a:gd name="connsiteX4" fmla="*/ 195367 w 925537"/>
              <a:gd name="connsiteY4" fmla="*/ 1 h 5590906"/>
              <a:gd name="connsiteX0" fmla="*/ 228025 w 939251"/>
              <a:gd name="connsiteY0" fmla="*/ 76201 h 5590906"/>
              <a:gd name="connsiteX1" fmla="*/ 0 w 939251"/>
              <a:gd name="connsiteY1" fmla="*/ 5590906 h 5590906"/>
              <a:gd name="connsiteX2" fmla="*/ 0 w 939251"/>
              <a:gd name="connsiteY2" fmla="*/ 5590905 h 5590906"/>
              <a:gd name="connsiteX3" fmla="*/ 195367 w 939251"/>
              <a:gd name="connsiteY3" fmla="*/ 0 h 5590906"/>
              <a:gd name="connsiteX4" fmla="*/ 228025 w 939251"/>
              <a:gd name="connsiteY4" fmla="*/ 76201 h 5590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251" h="5590906">
                <a:moveTo>
                  <a:pt x="228025" y="76201"/>
                </a:moveTo>
                <a:cubicBezTo>
                  <a:pt x="1263162" y="1798321"/>
                  <a:pt x="1152400" y="3957264"/>
                  <a:pt x="0" y="5590906"/>
                </a:cubicBezTo>
                <a:lnTo>
                  <a:pt x="0" y="5590905"/>
                </a:lnTo>
                <a:cubicBezTo>
                  <a:pt x="1152400" y="3957262"/>
                  <a:pt x="1241389" y="1863634"/>
                  <a:pt x="195367" y="0"/>
                </a:cubicBezTo>
                <a:lnTo>
                  <a:pt x="228025" y="76201"/>
                </a:lnTo>
                <a:close/>
              </a:path>
            </a:pathLst>
          </a:custGeom>
        </p:spPr>
        <p:style>
          <a:lnRef idx="2">
            <a:schemeClr val="accent6">
              <a:hueOff val="0"/>
              <a:satOff val="0"/>
              <a:lumOff val="0"/>
              <a:alphaOff val="0"/>
            </a:schemeClr>
          </a:lnRef>
          <a:fillRef idx="0">
            <a:schemeClr val="accent6">
              <a:tint val="90000"/>
              <a:hueOff val="0"/>
              <a:satOff val="0"/>
              <a:lumOff val="0"/>
              <a:alphaOff val="0"/>
            </a:schemeClr>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28" name="Groupe 27"/>
          <p:cNvGrpSpPr/>
          <p:nvPr/>
        </p:nvGrpSpPr>
        <p:grpSpPr>
          <a:xfrm>
            <a:off x="5170598" y="3074475"/>
            <a:ext cx="4535760" cy="1330234"/>
            <a:chOff x="3552320" y="2457115"/>
            <a:chExt cx="4535760" cy="1330234"/>
          </a:xfrm>
          <a:solidFill>
            <a:srgbClr val="3DBF9C"/>
          </a:solidFill>
        </p:grpSpPr>
        <p:sp>
          <p:nvSpPr>
            <p:cNvPr id="29" name="Rectangle 28"/>
            <p:cNvSpPr/>
            <p:nvPr/>
          </p:nvSpPr>
          <p:spPr>
            <a:xfrm>
              <a:off x="3552320" y="2457115"/>
              <a:ext cx="4535760" cy="1330234"/>
            </a:xfrm>
            <a:prstGeom prst="rect">
              <a:avLst/>
            </a:prstGeom>
            <a:grpFill/>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sp>
        <p:sp>
          <p:nvSpPr>
            <p:cNvPr id="30" name="Rectangle 29"/>
            <p:cNvSpPr/>
            <p:nvPr/>
          </p:nvSpPr>
          <p:spPr>
            <a:xfrm>
              <a:off x="3552320" y="2457115"/>
              <a:ext cx="4535760" cy="13302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55873" tIns="43180" rIns="43180" bIns="43180" numCol="1" spcCol="1270" anchor="ctr" anchorCtr="0">
              <a:noAutofit/>
            </a:bodyPr>
            <a:lstStyle/>
            <a:p>
              <a:pPr lvl="0" algn="l" defTabSz="755650">
                <a:lnSpc>
                  <a:spcPct val="90000"/>
                </a:lnSpc>
                <a:spcBef>
                  <a:spcPct val="0"/>
                </a:spcBef>
                <a:spcAft>
                  <a:spcPct val="35000"/>
                </a:spcAft>
              </a:pPr>
              <a:r>
                <a:rPr lang="fr-FR" sz="1700" kern="1200" dirty="0" smtClean="0"/>
                <a:t>l’échange de l’information et de la communication entre les doctorants et les encadrants, le contrôle, le suivi et l’évaluation des mémoires</a:t>
              </a:r>
              <a:endParaRPr lang="fr-FR" sz="1700" kern="1200" dirty="0"/>
            </a:p>
          </p:txBody>
        </p:sp>
      </p:grpSp>
      <p:sp>
        <p:nvSpPr>
          <p:cNvPr id="31" name="Ellipse 30"/>
          <p:cNvSpPr/>
          <p:nvPr/>
        </p:nvSpPr>
        <p:spPr>
          <a:xfrm>
            <a:off x="4495683" y="3051826"/>
            <a:ext cx="1349830" cy="1352883"/>
          </a:xfrm>
          <a:prstGeom prst="ellipse">
            <a:avLst/>
          </a:prstGeom>
        </p:spPr>
        <p:style>
          <a:lnRef idx="2">
            <a:schemeClr val="accent5">
              <a:hueOff val="-3676672"/>
              <a:satOff val="-5114"/>
              <a:lumOff val="-196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32" name="Groupe 31"/>
          <p:cNvGrpSpPr/>
          <p:nvPr/>
        </p:nvGrpSpPr>
        <p:grpSpPr>
          <a:xfrm>
            <a:off x="5143927" y="5251417"/>
            <a:ext cx="4607841" cy="1330234"/>
            <a:chOff x="3525649" y="4634057"/>
            <a:chExt cx="4607841" cy="1330234"/>
          </a:xfrm>
          <a:solidFill>
            <a:srgbClr val="30987D"/>
          </a:solidFill>
        </p:grpSpPr>
        <p:sp>
          <p:nvSpPr>
            <p:cNvPr id="33" name="Rectangle 32"/>
            <p:cNvSpPr/>
            <p:nvPr/>
          </p:nvSpPr>
          <p:spPr>
            <a:xfrm>
              <a:off x="3525649" y="4634057"/>
              <a:ext cx="4607841" cy="1330234"/>
            </a:xfrm>
            <a:prstGeom prst="rect">
              <a:avLst/>
            </a:prstGeom>
            <a:grpFill/>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sp>
        <p:sp>
          <p:nvSpPr>
            <p:cNvPr id="34" name="Rectangle 33"/>
            <p:cNvSpPr/>
            <p:nvPr/>
          </p:nvSpPr>
          <p:spPr>
            <a:xfrm>
              <a:off x="3525649" y="4634057"/>
              <a:ext cx="4607841" cy="13302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55873" tIns="43180" rIns="43180" bIns="43180" numCol="1" spcCol="1270" anchor="ctr" anchorCtr="0">
              <a:noAutofit/>
            </a:bodyPr>
            <a:lstStyle/>
            <a:p>
              <a:pPr lvl="0" algn="l" defTabSz="755650">
                <a:lnSpc>
                  <a:spcPct val="90000"/>
                </a:lnSpc>
                <a:spcBef>
                  <a:spcPct val="0"/>
                </a:spcBef>
                <a:spcAft>
                  <a:spcPct val="35000"/>
                </a:spcAft>
              </a:pPr>
              <a:r>
                <a:rPr lang="fr-FR" sz="1700" kern="1200" dirty="0" smtClean="0"/>
                <a:t>Assurer une partie de paramétrage qui intégrera la gestion des soutenances, la gestion des encadrants, et la gestion des doctorants.</a:t>
              </a:r>
              <a:endParaRPr lang="fr-FR" sz="1700" kern="1200" dirty="0"/>
            </a:p>
          </p:txBody>
        </p:sp>
      </p:grpSp>
      <p:sp>
        <p:nvSpPr>
          <p:cNvPr id="35" name="Ellipse 34"/>
          <p:cNvSpPr/>
          <p:nvPr/>
        </p:nvSpPr>
        <p:spPr>
          <a:xfrm>
            <a:off x="4354328" y="5233838"/>
            <a:ext cx="1346097" cy="1381547"/>
          </a:xfrm>
          <a:prstGeom prst="ellipse">
            <a:avLst/>
          </a:prstGeom>
        </p:spPr>
        <p:style>
          <a:lnRef idx="2">
            <a:schemeClr val="accent5">
              <a:hueOff val="-7353344"/>
              <a:satOff val="-10228"/>
              <a:lumOff val="-392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36" name="Groupe 35"/>
          <p:cNvGrpSpPr/>
          <p:nvPr/>
        </p:nvGrpSpPr>
        <p:grpSpPr>
          <a:xfrm>
            <a:off x="1248208" y="1626007"/>
            <a:ext cx="5991660" cy="1108299"/>
            <a:chOff x="1059390" y="650537"/>
            <a:chExt cx="8234077" cy="1359392"/>
          </a:xfrm>
        </p:grpSpPr>
        <p:sp>
          <p:nvSpPr>
            <p:cNvPr id="37" name="Rectangle 36"/>
            <p:cNvSpPr/>
            <p:nvPr/>
          </p:nvSpPr>
          <p:spPr>
            <a:xfrm>
              <a:off x="1059390" y="650537"/>
              <a:ext cx="8234077" cy="1359392"/>
            </a:xfrm>
            <a:prstGeom prst="rect">
              <a:avLst/>
            </a:prstGeom>
            <a:solidFill>
              <a:schemeClr val="accent2">
                <a:lumMod val="40000"/>
                <a:lumOff val="6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8" name="Rectangle 37"/>
            <p:cNvSpPr/>
            <p:nvPr/>
          </p:nvSpPr>
          <p:spPr>
            <a:xfrm>
              <a:off x="1059390" y="650537"/>
              <a:ext cx="8234077" cy="1359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55873" tIns="43180" rIns="43180" bIns="43180" numCol="1" spcCol="1270" anchor="ctr" anchorCtr="0">
              <a:noAutofit/>
            </a:bodyPr>
            <a:lstStyle/>
            <a:p>
              <a:pPr lvl="0" algn="l" defTabSz="755650">
                <a:lnSpc>
                  <a:spcPct val="90000"/>
                </a:lnSpc>
                <a:spcBef>
                  <a:spcPct val="0"/>
                </a:spcBef>
                <a:spcAft>
                  <a:spcPct val="35000"/>
                </a:spcAft>
              </a:pPr>
              <a:endParaRPr lang="fr-FR" sz="1700" kern="1200" dirty="0"/>
            </a:p>
          </p:txBody>
        </p:sp>
      </p:grpSp>
      <p:sp useBgFill="1">
        <p:nvSpPr>
          <p:cNvPr id="39" name="Ellipse 38"/>
          <p:cNvSpPr/>
          <p:nvPr/>
        </p:nvSpPr>
        <p:spPr>
          <a:xfrm>
            <a:off x="771175" y="1503698"/>
            <a:ext cx="1349830" cy="1352883"/>
          </a:xfrm>
          <a:prstGeom prst="ellipse">
            <a:avLst/>
          </a:prstGeom>
          <a:effectLst>
            <a:outerShdw dist="152400" dir="5400000" sx="1000" sy="1000" algn="ctr" rotWithShape="0">
              <a:srgbClr val="000000"/>
            </a:outerShdw>
            <a:softEdge rad="25400"/>
          </a:effectLst>
        </p:spPr>
        <p:style>
          <a:lnRef idx="2">
            <a:schemeClr val="accent5">
              <a:hueOff val="-3676672"/>
              <a:satOff val="-5114"/>
              <a:lumOff val="-196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Rectangle 39"/>
          <p:cNvSpPr/>
          <p:nvPr/>
        </p:nvSpPr>
        <p:spPr>
          <a:xfrm>
            <a:off x="2249913" y="1677932"/>
            <a:ext cx="4846337" cy="1089529"/>
          </a:xfrm>
          <a:prstGeom prst="rect">
            <a:avLst/>
          </a:prstGeom>
        </p:spPr>
        <p:txBody>
          <a:bodyPr wrap="square">
            <a:spAutoFit/>
          </a:bodyPr>
          <a:lstStyle/>
          <a:p>
            <a:pPr lvl="0" defTabSz="755650">
              <a:lnSpc>
                <a:spcPct val="90000"/>
              </a:lnSpc>
              <a:spcBef>
                <a:spcPct val="0"/>
              </a:spcBef>
              <a:spcAft>
                <a:spcPct val="35000"/>
              </a:spcAft>
            </a:pPr>
            <a:r>
              <a:rPr lang="fr-FR" dirty="0" smtClean="0"/>
              <a:t>Automatiser </a:t>
            </a:r>
            <a:r>
              <a:rPr lang="fr-FR" dirty="0"/>
              <a:t>le processus des soutenances des thèses, en accompagnant tous les acteurs impliqués dans ce processus, en allant de la phase de l’inscription jusqu'au jour de la soutenance</a:t>
            </a:r>
            <a:endParaRPr lang="fr-FR" dirty="0"/>
          </a:p>
        </p:txBody>
      </p:sp>
      <p:sp>
        <p:nvSpPr>
          <p:cNvPr id="41" name="ZoneTexte 40"/>
          <p:cNvSpPr txBox="1"/>
          <p:nvPr/>
        </p:nvSpPr>
        <p:spPr>
          <a:xfrm>
            <a:off x="4981845" y="3466657"/>
            <a:ext cx="313086" cy="523220"/>
          </a:xfrm>
          <a:prstGeom prst="rect">
            <a:avLst/>
          </a:prstGeom>
          <a:noFill/>
        </p:spPr>
        <p:txBody>
          <a:bodyPr wrap="square" rtlCol="0">
            <a:spAutoFit/>
          </a:bodyPr>
          <a:lstStyle/>
          <a:p>
            <a:r>
              <a:rPr lang="fr-FR" sz="2800" dirty="0" smtClean="0">
                <a:solidFill>
                  <a:schemeClr val="accent1">
                    <a:lumMod val="75000"/>
                  </a:schemeClr>
                </a:solidFill>
                <a:latin typeface="Times New Roman" panose="02020603050405020304" pitchFamily="18" charset="0"/>
                <a:cs typeface="Times New Roman" panose="02020603050405020304" pitchFamily="18" charset="0"/>
              </a:rPr>
              <a:t>1</a:t>
            </a:r>
            <a:endParaRPr lang="fr-FR"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2" name="ZoneTexte 41"/>
          <p:cNvSpPr txBox="1"/>
          <p:nvPr/>
        </p:nvSpPr>
        <p:spPr>
          <a:xfrm>
            <a:off x="4884494" y="5663001"/>
            <a:ext cx="297303" cy="523220"/>
          </a:xfrm>
          <a:prstGeom prst="rect">
            <a:avLst/>
          </a:prstGeom>
          <a:noFill/>
        </p:spPr>
        <p:txBody>
          <a:bodyPr wrap="square" rtlCol="0">
            <a:spAutoFit/>
          </a:bodyPr>
          <a:lstStyle/>
          <a:p>
            <a:r>
              <a:rPr lang="fr-FR" sz="2800" dirty="0">
                <a:solidFill>
                  <a:schemeClr val="accent1">
                    <a:lumMod val="75000"/>
                  </a:schemeClr>
                </a:solidFill>
                <a:latin typeface="Times New Roman" panose="02020603050405020304" pitchFamily="18" charset="0"/>
                <a:cs typeface="Times New Roman" panose="02020603050405020304" pitchFamily="18" charset="0"/>
              </a:rPr>
              <a:t>2</a:t>
            </a:r>
            <a:endParaRPr lang="fr-FR"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954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a:spLocks noGrp="1"/>
          </p:cNvSpPr>
          <p:nvPr>
            <p:ph type="body" sz="quarter" idx="10"/>
          </p:nvPr>
        </p:nvSpPr>
        <p:spPr>
          <a:xfrm>
            <a:off x="531427" y="1181858"/>
            <a:ext cx="1433559" cy="471096"/>
          </a:xfrm>
        </p:spPr>
        <p:txBody>
          <a:bodyPr/>
          <a:lstStyle/>
          <a:p>
            <a:r>
              <a:rPr lang="fr-FR" sz="2800" dirty="0" smtClean="0"/>
              <a:t>Etudes</a:t>
            </a:r>
            <a:endParaRPr lang="fr-FR" sz="3200" dirty="0">
              <a:latin typeface="Lato Light" panose="020F0302020204030203" pitchFamily="34" charset="0"/>
            </a:endParaRPr>
          </a:p>
        </p:txBody>
      </p:sp>
      <p:sp>
        <p:nvSpPr>
          <p:cNvPr id="4" name="Espace réservé du texte 2"/>
          <p:cNvSpPr>
            <a:spLocks noGrp="1"/>
          </p:cNvSpPr>
          <p:nvPr>
            <p:ph type="body" sz="quarter" idx="11"/>
          </p:nvPr>
        </p:nvSpPr>
        <p:spPr>
          <a:xfrm>
            <a:off x="764931" y="1524195"/>
            <a:ext cx="1071081" cy="305229"/>
          </a:xfrm>
        </p:spPr>
        <p:txBody>
          <a:bodyPr/>
          <a:lstStyle/>
          <a:p>
            <a:r>
              <a:rPr lang="fr-FR" dirty="0"/>
              <a:t>Les acteurs</a:t>
            </a:r>
          </a:p>
        </p:txBody>
      </p:sp>
      <p:grpSp>
        <p:nvGrpSpPr>
          <p:cNvPr id="18" name="Group 20"/>
          <p:cNvGrpSpPr/>
          <p:nvPr/>
        </p:nvGrpSpPr>
        <p:grpSpPr>
          <a:xfrm>
            <a:off x="441948" y="1187642"/>
            <a:ext cx="45719" cy="465312"/>
            <a:chOff x="455000" y="491056"/>
            <a:chExt cx="45720" cy="675713"/>
          </a:xfrm>
        </p:grpSpPr>
        <p:sp>
          <p:nvSpPr>
            <p:cNvPr id="19" name="Rectangle 18"/>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1" name="Rectangle 20"/>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2"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230462" y="6319935"/>
            <a:ext cx="813880"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3 </a:t>
            </a:r>
            <a:r>
              <a:rPr lang="en-US" dirty="0">
                <a:solidFill>
                  <a:schemeClr val="tx1">
                    <a:lumMod val="75000"/>
                    <a:lumOff val="25000"/>
                  </a:schemeClr>
                </a:solidFill>
                <a:latin typeface="Lato Black" panose="020F0A02020204030203" pitchFamily="34" charset="0"/>
                <a:cs typeface="Lato Black" panose="020F0A02020204030203" pitchFamily="34" charset="0"/>
              </a:rPr>
              <a:t>/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grpSp>
        <p:nvGrpSpPr>
          <p:cNvPr id="28" name="Group 1"/>
          <p:cNvGrpSpPr/>
          <p:nvPr/>
        </p:nvGrpSpPr>
        <p:grpSpPr>
          <a:xfrm>
            <a:off x="5217575" y="1912764"/>
            <a:ext cx="1947893" cy="1206733"/>
            <a:chOff x="271304" y="1821149"/>
            <a:chExt cx="2801809" cy="1206733"/>
          </a:xfrm>
        </p:grpSpPr>
        <p:sp>
          <p:nvSpPr>
            <p:cNvPr id="29" name="Oval 21"/>
            <p:cNvSpPr/>
            <p:nvPr/>
          </p:nvSpPr>
          <p:spPr>
            <a:xfrm>
              <a:off x="1055933" y="1821149"/>
              <a:ext cx="1232549" cy="776488"/>
            </a:xfrm>
            <a:prstGeom prst="ellipse">
              <a:avLst/>
            </a:prstGeom>
            <a:solidFill>
              <a:srgbClr val="008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prstClr val="white"/>
                </a:solidFill>
              </a:endParaRPr>
            </a:p>
          </p:txBody>
        </p:sp>
        <p:sp>
          <p:nvSpPr>
            <p:cNvPr id="30" name="TextBox 30"/>
            <p:cNvSpPr txBox="1"/>
            <p:nvPr/>
          </p:nvSpPr>
          <p:spPr>
            <a:xfrm>
              <a:off x="271304" y="2658550"/>
              <a:ext cx="2801809" cy="369332"/>
            </a:xfrm>
            <a:prstGeom prst="rect">
              <a:avLst/>
            </a:prstGeom>
            <a:noFill/>
          </p:spPr>
          <p:txBody>
            <a:bodyPr wrap="square" rtlCol="0">
              <a:spAutoFit/>
            </a:bodyPr>
            <a:lstStyle/>
            <a:p>
              <a:pPr algn="ctr"/>
              <a:r>
                <a:rPr lang="da-DK" dirty="0">
                  <a:solidFill>
                    <a:schemeClr val="tx1">
                      <a:lumMod val="75000"/>
                      <a:lumOff val="25000"/>
                    </a:schemeClr>
                  </a:solidFill>
                  <a:latin typeface="Lato Black" panose="020F0A02020204030203" pitchFamily="34" charset="0"/>
                  <a:cs typeface="Lato Black" panose="020F0A02020204030203" pitchFamily="34" charset="0"/>
                </a:rPr>
                <a:t>L’administrateur</a:t>
              </a:r>
              <a:endParaRPr lang="en-US" dirty="0">
                <a:solidFill>
                  <a:schemeClr val="tx1">
                    <a:lumMod val="75000"/>
                    <a:lumOff val="25000"/>
                  </a:schemeClr>
                </a:solidFill>
                <a:latin typeface="Lato Black" panose="020F0A02020204030203" pitchFamily="34" charset="0"/>
                <a:cs typeface="Lato Black" panose="020F0A02020204030203" pitchFamily="34" charset="0"/>
              </a:endParaRPr>
            </a:p>
          </p:txBody>
        </p:sp>
      </p:grpSp>
      <p:sp>
        <p:nvSpPr>
          <p:cNvPr id="60" name="Freeform 46"/>
          <p:cNvSpPr>
            <a:spLocks noChangeArrowheads="1"/>
          </p:cNvSpPr>
          <p:nvPr/>
        </p:nvSpPr>
        <p:spPr bwMode="auto">
          <a:xfrm>
            <a:off x="5991297" y="2118486"/>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81" name="Freeform 46"/>
          <p:cNvSpPr>
            <a:spLocks noChangeArrowheads="1"/>
          </p:cNvSpPr>
          <p:nvPr/>
        </p:nvSpPr>
        <p:spPr bwMode="auto">
          <a:xfrm>
            <a:off x="5796634" y="4691273"/>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89" name="Freeform 46"/>
          <p:cNvSpPr>
            <a:spLocks noChangeArrowheads="1"/>
          </p:cNvSpPr>
          <p:nvPr/>
        </p:nvSpPr>
        <p:spPr bwMode="auto">
          <a:xfrm>
            <a:off x="2745451" y="4684048"/>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93" name="Freeform 46"/>
          <p:cNvSpPr>
            <a:spLocks noChangeArrowheads="1"/>
          </p:cNvSpPr>
          <p:nvPr/>
        </p:nvSpPr>
        <p:spPr bwMode="auto">
          <a:xfrm>
            <a:off x="8943774" y="4739157"/>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97" name="Freeform 46"/>
          <p:cNvSpPr>
            <a:spLocks noChangeArrowheads="1"/>
          </p:cNvSpPr>
          <p:nvPr/>
        </p:nvSpPr>
        <p:spPr bwMode="auto">
          <a:xfrm>
            <a:off x="10779295" y="4671751"/>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54" name="Rectangle 53"/>
          <p:cNvSpPr/>
          <p:nvPr/>
        </p:nvSpPr>
        <p:spPr>
          <a:xfrm>
            <a:off x="308361"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7129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096359" y="608474"/>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2712984"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Conception</a:t>
            </a:r>
          </a:p>
        </p:txBody>
      </p:sp>
      <p:sp>
        <p:nvSpPr>
          <p:cNvPr id="61" name="ZoneTexte 60"/>
          <p:cNvSpPr txBox="1"/>
          <p:nvPr/>
        </p:nvSpPr>
        <p:spPr>
          <a:xfrm>
            <a:off x="5096359" y="108897"/>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62" name="ZoneTexte 61"/>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63" name="ZoneTexte 62"/>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72" name="ZoneTexte 71"/>
          <p:cNvSpPr txBox="1"/>
          <p:nvPr/>
        </p:nvSpPr>
        <p:spPr>
          <a:xfrm>
            <a:off x="308359" y="141611"/>
            <a:ext cx="1879693" cy="369332"/>
          </a:xfrm>
          <a:prstGeom prst="rect">
            <a:avLst/>
          </a:prstGeom>
          <a:noFill/>
        </p:spPr>
        <p:txBody>
          <a:bodyPr wrap="square" rtlCol="0">
            <a:spAutoFit/>
          </a:bodyPr>
          <a:lstStyle/>
          <a:p>
            <a:pPr algn="ctr"/>
            <a:r>
              <a:rPr lang="fr-FR" b="1" dirty="0">
                <a:solidFill>
                  <a:srgbClr val="30987D"/>
                </a:solidFill>
                <a:latin typeface="Lato Light"/>
                <a:ea typeface="Lato Light"/>
                <a:cs typeface="Lato Light"/>
              </a:rPr>
              <a:t>Etude Préliminaire</a:t>
            </a:r>
            <a:endParaRPr lang="fr-FR" b="1" dirty="0">
              <a:solidFill>
                <a:srgbClr val="30987D"/>
              </a:solidFill>
              <a:latin typeface="Lato Light"/>
              <a:ea typeface="Lato Light"/>
              <a:cs typeface="Lato Light"/>
            </a:endParaRPr>
          </a:p>
        </p:txBody>
      </p:sp>
      <p:grpSp>
        <p:nvGrpSpPr>
          <p:cNvPr id="74" name="Groupe 73"/>
          <p:cNvGrpSpPr/>
          <p:nvPr/>
        </p:nvGrpSpPr>
        <p:grpSpPr>
          <a:xfrm rot="10800000">
            <a:off x="4266594" y="3219536"/>
            <a:ext cx="3649531" cy="2980266"/>
            <a:chOff x="232984" y="2420004"/>
            <a:chExt cx="2387600" cy="2980266"/>
          </a:xfrm>
        </p:grpSpPr>
        <p:sp>
          <p:nvSpPr>
            <p:cNvPr id="75" name="Arrondir un rectangle avec un coin du même côté 74"/>
            <p:cNvSpPr/>
            <p:nvPr/>
          </p:nvSpPr>
          <p:spPr>
            <a:xfrm rot="10800000">
              <a:off x="232984" y="2420004"/>
              <a:ext cx="2387600" cy="298026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6" name="Arrondir un rectangle avec un coin du même côté 4"/>
            <p:cNvSpPr/>
            <p:nvPr/>
          </p:nvSpPr>
          <p:spPr>
            <a:xfrm>
              <a:off x="317266" y="2438400"/>
              <a:ext cx="2240746" cy="29068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0" tIns="320040" rIns="320040" bIns="320040" numCol="1" spcCol="1270" anchor="t" anchorCtr="0">
              <a:noAutofit/>
            </a:bodyPr>
            <a:lstStyle/>
            <a:p>
              <a:pPr lvl="0" algn="ctr" defTabSz="2000250">
                <a:lnSpc>
                  <a:spcPct val="90000"/>
                </a:lnSpc>
                <a:spcBef>
                  <a:spcPct val="0"/>
                </a:spcBef>
                <a:spcAft>
                  <a:spcPct val="35000"/>
                </a:spcAft>
              </a:pPr>
              <a:endParaRPr lang="fr-FR" sz="4500" kern="1200" dirty="0"/>
            </a:p>
          </p:txBody>
        </p:sp>
      </p:grpSp>
      <p:grpSp>
        <p:nvGrpSpPr>
          <p:cNvPr id="77" name="Group 1"/>
          <p:cNvGrpSpPr/>
          <p:nvPr/>
        </p:nvGrpSpPr>
        <p:grpSpPr>
          <a:xfrm>
            <a:off x="1630979" y="1900196"/>
            <a:ext cx="1947893" cy="1206733"/>
            <a:chOff x="271304" y="1821149"/>
            <a:chExt cx="2801809" cy="1206733"/>
          </a:xfrm>
        </p:grpSpPr>
        <p:sp>
          <p:nvSpPr>
            <p:cNvPr id="78" name="Oval 21"/>
            <p:cNvSpPr/>
            <p:nvPr/>
          </p:nvSpPr>
          <p:spPr>
            <a:xfrm>
              <a:off x="1055933" y="1821149"/>
              <a:ext cx="1232549" cy="7764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prstClr val="white"/>
                </a:solidFill>
              </a:endParaRPr>
            </a:p>
          </p:txBody>
        </p:sp>
        <p:sp>
          <p:nvSpPr>
            <p:cNvPr id="79" name="TextBox 30"/>
            <p:cNvSpPr txBox="1"/>
            <p:nvPr/>
          </p:nvSpPr>
          <p:spPr>
            <a:xfrm>
              <a:off x="271304" y="2658550"/>
              <a:ext cx="2801809" cy="369332"/>
            </a:xfrm>
            <a:prstGeom prst="rect">
              <a:avLst/>
            </a:prstGeom>
            <a:noFill/>
          </p:spPr>
          <p:txBody>
            <a:bodyPr wrap="square" rtlCol="0">
              <a:spAutoFit/>
            </a:bodyPr>
            <a:lstStyle/>
            <a:p>
              <a:pPr algn="ctr"/>
              <a:r>
                <a:rPr lang="da-DK" dirty="0" smtClean="0">
                  <a:solidFill>
                    <a:schemeClr val="tx1">
                      <a:lumMod val="75000"/>
                      <a:lumOff val="25000"/>
                    </a:schemeClr>
                  </a:solidFill>
                  <a:latin typeface="Lato Black" panose="020F0A02020204030203" pitchFamily="34" charset="0"/>
                  <a:cs typeface="Lato Black" panose="020F0A02020204030203" pitchFamily="34" charset="0"/>
                </a:rPr>
                <a:t>Le Doctorant</a:t>
              </a:r>
              <a:endParaRPr lang="en-US" dirty="0">
                <a:solidFill>
                  <a:schemeClr val="tx1">
                    <a:lumMod val="75000"/>
                    <a:lumOff val="25000"/>
                  </a:schemeClr>
                </a:solidFill>
                <a:latin typeface="Lato Black" panose="020F0A02020204030203" pitchFamily="34" charset="0"/>
                <a:cs typeface="Lato Black" panose="020F0A02020204030203" pitchFamily="34" charset="0"/>
              </a:endParaRPr>
            </a:p>
          </p:txBody>
        </p:sp>
      </p:grpSp>
      <p:sp>
        <p:nvSpPr>
          <p:cNvPr id="80" name="Freeform 46"/>
          <p:cNvSpPr>
            <a:spLocks noChangeArrowheads="1"/>
          </p:cNvSpPr>
          <p:nvPr/>
        </p:nvSpPr>
        <p:spPr bwMode="auto">
          <a:xfrm>
            <a:off x="2404701" y="2105918"/>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82" name="Freeform 46"/>
          <p:cNvSpPr>
            <a:spLocks noChangeArrowheads="1"/>
          </p:cNvSpPr>
          <p:nvPr/>
        </p:nvSpPr>
        <p:spPr bwMode="auto">
          <a:xfrm>
            <a:off x="1630979" y="4654560"/>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86" name="Arrondir un rectangle avec un coin du même côté 85"/>
          <p:cNvSpPr/>
          <p:nvPr/>
        </p:nvSpPr>
        <p:spPr>
          <a:xfrm>
            <a:off x="1385577" y="3182823"/>
            <a:ext cx="2387600" cy="2980266"/>
          </a:xfrm>
          <a:prstGeom prst="round2SameRect">
            <a:avLst>
              <a:gd name="adj1" fmla="val 10500"/>
              <a:gd name="adj2" fmla="val 0"/>
            </a:avLst>
          </a:pr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88" name="Group 1"/>
          <p:cNvGrpSpPr/>
          <p:nvPr/>
        </p:nvGrpSpPr>
        <p:grpSpPr>
          <a:xfrm>
            <a:off x="8696285" y="1955305"/>
            <a:ext cx="1947893" cy="1206733"/>
            <a:chOff x="271304" y="1821149"/>
            <a:chExt cx="2801809" cy="1206733"/>
          </a:xfrm>
        </p:grpSpPr>
        <p:sp>
          <p:nvSpPr>
            <p:cNvPr id="90" name="Oval 21"/>
            <p:cNvSpPr/>
            <p:nvPr/>
          </p:nvSpPr>
          <p:spPr>
            <a:xfrm>
              <a:off x="1055933" y="1821149"/>
              <a:ext cx="1232549" cy="77648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prstClr val="white"/>
                </a:solidFill>
              </a:endParaRPr>
            </a:p>
          </p:txBody>
        </p:sp>
        <p:sp>
          <p:nvSpPr>
            <p:cNvPr id="91" name="TextBox 30"/>
            <p:cNvSpPr txBox="1"/>
            <p:nvPr/>
          </p:nvSpPr>
          <p:spPr>
            <a:xfrm>
              <a:off x="271304" y="2658550"/>
              <a:ext cx="2801809" cy="369332"/>
            </a:xfrm>
            <a:prstGeom prst="rect">
              <a:avLst/>
            </a:prstGeom>
            <a:noFill/>
          </p:spPr>
          <p:txBody>
            <a:bodyPr wrap="square" rtlCol="0">
              <a:spAutoFit/>
            </a:bodyPr>
            <a:lstStyle/>
            <a:p>
              <a:pPr algn="ctr"/>
              <a:r>
                <a:rPr lang="da-DK" dirty="0" smtClean="0">
                  <a:solidFill>
                    <a:schemeClr val="tx1">
                      <a:lumMod val="75000"/>
                      <a:lumOff val="25000"/>
                    </a:schemeClr>
                  </a:solidFill>
                  <a:latin typeface="Lato Black" panose="020F0A02020204030203" pitchFamily="34" charset="0"/>
                  <a:cs typeface="Lato Black" panose="020F0A02020204030203" pitchFamily="34" charset="0"/>
                </a:rPr>
                <a:t>L’Encadrent</a:t>
              </a:r>
              <a:endParaRPr lang="en-US" dirty="0">
                <a:solidFill>
                  <a:schemeClr val="tx1">
                    <a:lumMod val="75000"/>
                    <a:lumOff val="25000"/>
                  </a:schemeClr>
                </a:solidFill>
                <a:latin typeface="Lato Black" panose="020F0A02020204030203" pitchFamily="34" charset="0"/>
                <a:cs typeface="Lato Black" panose="020F0A02020204030203" pitchFamily="34" charset="0"/>
              </a:endParaRPr>
            </a:p>
          </p:txBody>
        </p:sp>
      </p:grpSp>
      <p:sp>
        <p:nvSpPr>
          <p:cNvPr id="92" name="Freeform 46"/>
          <p:cNvSpPr>
            <a:spLocks noChangeArrowheads="1"/>
          </p:cNvSpPr>
          <p:nvPr/>
        </p:nvSpPr>
        <p:spPr bwMode="auto">
          <a:xfrm>
            <a:off x="9470007" y="2161027"/>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94" name="Freeform 46"/>
          <p:cNvSpPr>
            <a:spLocks noChangeArrowheads="1"/>
          </p:cNvSpPr>
          <p:nvPr/>
        </p:nvSpPr>
        <p:spPr bwMode="auto">
          <a:xfrm>
            <a:off x="8696285" y="4709669"/>
            <a:ext cx="408232" cy="34740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fontAlgn="auto">
              <a:spcBef>
                <a:spcPts val="0"/>
              </a:spcBef>
              <a:spcAft>
                <a:spcPts val="0"/>
              </a:spcAft>
              <a:defRPr/>
            </a:pPr>
            <a:endParaRPr lang="en-US" dirty="0">
              <a:latin typeface="Roboto Light"/>
              <a:ea typeface="+mn-ea"/>
              <a:cs typeface="+mn-cs"/>
            </a:endParaRPr>
          </a:p>
        </p:txBody>
      </p:sp>
      <p:sp>
        <p:nvSpPr>
          <p:cNvPr id="98" name="Arrondir un rectangle avec un coin du même côté 97"/>
          <p:cNvSpPr/>
          <p:nvPr/>
        </p:nvSpPr>
        <p:spPr>
          <a:xfrm>
            <a:off x="8417321" y="3219536"/>
            <a:ext cx="2387600" cy="2980266"/>
          </a:xfrm>
          <a:prstGeom prst="round2SameRect">
            <a:avLst>
              <a:gd name="adj1" fmla="val 10500"/>
              <a:gd name="adj2" fmla="val 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 name="ZoneTexte 2"/>
          <p:cNvSpPr txBox="1"/>
          <p:nvPr/>
        </p:nvSpPr>
        <p:spPr>
          <a:xfrm>
            <a:off x="4413849" y="3309285"/>
            <a:ext cx="3425655" cy="2800767"/>
          </a:xfrm>
          <a:prstGeom prst="rect">
            <a:avLst/>
          </a:prstGeom>
          <a:noFill/>
        </p:spPr>
        <p:txBody>
          <a:bodyPr wrap="square" rtlCol="0">
            <a:spAutoFit/>
          </a:bodyPr>
          <a:lstStyle/>
          <a:p>
            <a:pPr algn="just"/>
            <a:r>
              <a:rPr lang="fr-FR" sz="1600" b="1" dirty="0">
                <a:solidFill>
                  <a:schemeClr val="bg1"/>
                </a:solidFill>
                <a:latin typeface="Times New Roman" panose="02020603050405020304" pitchFamily="18" charset="0"/>
                <a:cs typeface="Times New Roman" panose="02020603050405020304" pitchFamily="18" charset="0"/>
              </a:rPr>
              <a:t>L’administrateur c’est l’acteur charger de la gestion des doctorants et valide leur possibilité de passer les soutenances, la gestion des directeur de thèse, la gestion des soutenances, la gestion des profils de chaque utilisateur, ainsi que l’affectation des rapports de thèses aux rapporteurs, les jurys aux soutenances, et mentionne leur avis sur le travail réaliser. </a:t>
            </a:r>
          </a:p>
        </p:txBody>
      </p:sp>
      <p:sp>
        <p:nvSpPr>
          <p:cNvPr id="31" name="ZoneTexte 30"/>
          <p:cNvSpPr txBox="1"/>
          <p:nvPr/>
        </p:nvSpPr>
        <p:spPr>
          <a:xfrm>
            <a:off x="1576607" y="3290889"/>
            <a:ext cx="2083263" cy="2800767"/>
          </a:xfrm>
          <a:prstGeom prst="rect">
            <a:avLst/>
          </a:prstGeom>
          <a:noFill/>
        </p:spPr>
        <p:txBody>
          <a:bodyPr wrap="square" rtlCol="0">
            <a:spAutoFit/>
          </a:bodyPr>
          <a:lstStyle/>
          <a:p>
            <a:pPr algn="just"/>
            <a:r>
              <a:rPr lang="fr-FR" sz="1600" b="1" dirty="0">
                <a:solidFill>
                  <a:schemeClr val="bg1"/>
                </a:solidFill>
                <a:latin typeface="Times New Roman" panose="02020603050405020304" pitchFamily="18" charset="0"/>
                <a:cs typeface="Times New Roman" panose="02020603050405020304" pitchFamily="18" charset="0"/>
              </a:rPr>
              <a:t>Le doctorant s’inscrit dans le site et attend la confirmation de l’administrateur qui lui permet de s’authentifier pour avoir la possibilité de poster ses documents et consulter les informations sur sa soutenance</a:t>
            </a:r>
          </a:p>
        </p:txBody>
      </p:sp>
      <p:sp>
        <p:nvSpPr>
          <p:cNvPr id="32" name="ZoneTexte 31"/>
          <p:cNvSpPr txBox="1"/>
          <p:nvPr/>
        </p:nvSpPr>
        <p:spPr>
          <a:xfrm>
            <a:off x="8685282" y="3345998"/>
            <a:ext cx="1939470" cy="1569660"/>
          </a:xfrm>
          <a:prstGeom prst="rect">
            <a:avLst/>
          </a:prstGeom>
          <a:noFill/>
        </p:spPr>
        <p:txBody>
          <a:bodyPr wrap="square" rtlCol="0">
            <a:spAutoFit/>
          </a:bodyPr>
          <a:lstStyle/>
          <a:p>
            <a:pPr algn="just"/>
            <a:r>
              <a:rPr lang="fr-FR" sz="1600" b="1" dirty="0">
                <a:solidFill>
                  <a:schemeClr val="bg1"/>
                </a:solidFill>
                <a:latin typeface="Times New Roman" panose="02020603050405020304" pitchFamily="18" charset="0"/>
                <a:cs typeface="Times New Roman" panose="02020603050405020304" pitchFamily="18" charset="0"/>
              </a:rPr>
              <a:t>Chaque encadreur peut consulter les documents de ses doctorants </a:t>
            </a:r>
            <a:r>
              <a:rPr lang="fr-FR" sz="1600" b="1" dirty="0" smtClean="0">
                <a:solidFill>
                  <a:schemeClr val="bg1"/>
                </a:solidFill>
                <a:latin typeface="Times New Roman" panose="02020603050405020304" pitchFamily="18" charset="0"/>
                <a:cs typeface="Times New Roman" panose="02020603050405020304" pitchFamily="18" charset="0"/>
              </a:rPr>
              <a:t>,et </a:t>
            </a:r>
            <a:r>
              <a:rPr lang="fr-FR" sz="1600" b="1" dirty="0">
                <a:solidFill>
                  <a:schemeClr val="bg1"/>
                </a:solidFill>
                <a:latin typeface="Times New Roman" panose="02020603050405020304" pitchFamily="18" charset="0"/>
                <a:cs typeface="Times New Roman" panose="02020603050405020304" pitchFamily="18" charset="0"/>
              </a:rPr>
              <a:t>les informations sur leur soutenance.</a:t>
            </a:r>
          </a:p>
        </p:txBody>
      </p:sp>
    </p:spTree>
    <p:extLst>
      <p:ext uri="{BB962C8B-B14F-4D97-AF65-F5344CB8AC3E}">
        <p14:creationId xmlns:p14="http://schemas.microsoft.com/office/powerpoint/2010/main" val="292891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1000"/>
                                        <p:tgtEl>
                                          <p:spTgt spid="77"/>
                                        </p:tgtEl>
                                      </p:cBhvr>
                                    </p:animEffect>
                                    <p:anim calcmode="lin" valueType="num">
                                      <p:cBhvr>
                                        <p:cTn id="14" dur="1000" fill="hold"/>
                                        <p:tgtEl>
                                          <p:spTgt spid="77"/>
                                        </p:tgtEl>
                                        <p:attrNameLst>
                                          <p:attrName>ppt_x</p:attrName>
                                        </p:attrNameLst>
                                      </p:cBhvr>
                                      <p:tavLst>
                                        <p:tav tm="0">
                                          <p:val>
                                            <p:strVal val="#ppt_x"/>
                                          </p:val>
                                        </p:tav>
                                        <p:tav tm="100000">
                                          <p:val>
                                            <p:strVal val="#ppt_x"/>
                                          </p:val>
                                        </p:tav>
                                      </p:tavLst>
                                    </p:anim>
                                    <p:anim calcmode="lin" valueType="num">
                                      <p:cBhvr>
                                        <p:cTn id="15" dur="1000" fill="hold"/>
                                        <p:tgtEl>
                                          <p:spTgt spid="7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1000"/>
                                        <p:tgtEl>
                                          <p:spTgt spid="88"/>
                                        </p:tgtEl>
                                      </p:cBhvr>
                                    </p:animEffect>
                                    <p:anim calcmode="lin" valueType="num">
                                      <p:cBhvr>
                                        <p:cTn id="20" dur="1000" fill="hold"/>
                                        <p:tgtEl>
                                          <p:spTgt spid="88"/>
                                        </p:tgtEl>
                                        <p:attrNameLst>
                                          <p:attrName>ppt_x</p:attrName>
                                        </p:attrNameLst>
                                      </p:cBhvr>
                                      <p:tavLst>
                                        <p:tav tm="0">
                                          <p:val>
                                            <p:strVal val="#ppt_x"/>
                                          </p:val>
                                        </p:tav>
                                        <p:tav tm="100000">
                                          <p:val>
                                            <p:strVal val="#ppt_x"/>
                                          </p:val>
                                        </p:tav>
                                      </p:tavLst>
                                    </p:anim>
                                    <p:anim calcmode="lin" valueType="num">
                                      <p:cBhvr>
                                        <p:cTn id="21"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p:cNvSpPr>
            <a:spLocks noGrp="1"/>
          </p:cNvSpPr>
          <p:nvPr>
            <p:ph type="body" sz="quarter" idx="11"/>
          </p:nvPr>
        </p:nvSpPr>
        <p:spPr>
          <a:xfrm>
            <a:off x="973258" y="1459509"/>
            <a:ext cx="2678523" cy="305229"/>
          </a:xfrm>
        </p:spPr>
        <p:txBody>
          <a:bodyPr/>
          <a:lstStyle/>
          <a:p>
            <a:r>
              <a:rPr lang="fr-FR" dirty="0"/>
              <a:t>Les besoins fonctionnelles</a:t>
            </a:r>
          </a:p>
        </p:txBody>
      </p:sp>
      <p:sp>
        <p:nvSpPr>
          <p:cNvPr id="17" name="Text Placeholder 1"/>
          <p:cNvSpPr>
            <a:spLocks noGrp="1"/>
          </p:cNvSpPr>
          <p:nvPr>
            <p:ph type="body" sz="quarter" idx="10"/>
          </p:nvPr>
        </p:nvSpPr>
        <p:spPr>
          <a:xfrm>
            <a:off x="477136" y="1166920"/>
            <a:ext cx="2638597" cy="597818"/>
          </a:xfrm>
        </p:spPr>
        <p:txBody>
          <a:bodyPr/>
          <a:lstStyle/>
          <a:p>
            <a:r>
              <a:rPr lang="fr-FR" sz="2800" dirty="0"/>
              <a:t>Etude</a:t>
            </a:r>
            <a:endParaRPr lang="fr-FR" sz="3200" dirty="0">
              <a:latin typeface="Lato Light" panose="020F0302020204030203" pitchFamily="34" charset="0"/>
            </a:endParaRPr>
          </a:p>
        </p:txBody>
      </p:sp>
      <p:grpSp>
        <p:nvGrpSpPr>
          <p:cNvPr id="18" name="Group 20"/>
          <p:cNvGrpSpPr/>
          <p:nvPr/>
        </p:nvGrpSpPr>
        <p:grpSpPr>
          <a:xfrm>
            <a:off x="441948" y="1187642"/>
            <a:ext cx="45719" cy="465312"/>
            <a:chOff x="455000" y="491056"/>
            <a:chExt cx="45720" cy="675713"/>
          </a:xfrm>
        </p:grpSpPr>
        <p:sp>
          <p:nvSpPr>
            <p:cNvPr id="19" name="Rectangle 18"/>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1" name="Rectangle 20"/>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2"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4 </a:t>
            </a:r>
            <a:r>
              <a:rPr lang="en-US" dirty="0">
                <a:solidFill>
                  <a:schemeClr val="tx1">
                    <a:lumMod val="75000"/>
                    <a:lumOff val="25000"/>
                  </a:schemeClr>
                </a:solidFill>
                <a:latin typeface="Lato Black" panose="020F0A02020204030203" pitchFamily="34" charset="0"/>
                <a:cs typeface="Lato Black" panose="020F0A02020204030203" pitchFamily="34" charset="0"/>
              </a:rPr>
              <a:t>/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grpSp>
        <p:nvGrpSpPr>
          <p:cNvPr id="44" name="Group 64"/>
          <p:cNvGrpSpPr/>
          <p:nvPr/>
        </p:nvGrpSpPr>
        <p:grpSpPr>
          <a:xfrm>
            <a:off x="6165752" y="1701339"/>
            <a:ext cx="4345039" cy="1000501"/>
            <a:chOff x="925382" y="2051096"/>
            <a:chExt cx="4333127" cy="1000501"/>
          </a:xfrm>
        </p:grpSpPr>
        <p:sp>
          <p:nvSpPr>
            <p:cNvPr id="45" name="Rounded Rectangle 65"/>
            <p:cNvSpPr/>
            <p:nvPr/>
          </p:nvSpPr>
          <p:spPr>
            <a:xfrm>
              <a:off x="925382" y="2051096"/>
              <a:ext cx="4333127" cy="1000501"/>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fr-FR" dirty="0"/>
            </a:p>
          </p:txBody>
        </p:sp>
        <p:sp>
          <p:nvSpPr>
            <p:cNvPr id="46" name="Oval 66"/>
            <p:cNvSpPr/>
            <p:nvPr/>
          </p:nvSpPr>
          <p:spPr>
            <a:xfrm>
              <a:off x="1026118" y="2229476"/>
              <a:ext cx="670342" cy="661574"/>
            </a:xfrm>
            <a:prstGeom prst="ellipse">
              <a:avLst/>
            </a:prstGeom>
            <a:solidFill>
              <a:schemeClr val="tx1">
                <a:lumMod val="85000"/>
                <a:lumOff val="1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prstClr val="white"/>
                </a:solidFill>
              </a:endParaRPr>
            </a:p>
          </p:txBody>
        </p:sp>
        <p:sp>
          <p:nvSpPr>
            <p:cNvPr id="47" name="TextBox 67"/>
            <p:cNvSpPr txBox="1"/>
            <p:nvPr/>
          </p:nvSpPr>
          <p:spPr>
            <a:xfrm>
              <a:off x="1728870" y="2074292"/>
              <a:ext cx="3400971" cy="954107"/>
            </a:xfrm>
            <a:prstGeom prst="rect">
              <a:avLst/>
            </a:prstGeom>
            <a:noFill/>
          </p:spPr>
          <p:txBody>
            <a:bodyPr wrap="square" rtlCol="0">
              <a:spAutoFit/>
            </a:bodyPr>
            <a:lstStyle/>
            <a:p>
              <a:pPr lvl="0"/>
              <a:r>
                <a:rPr lang="fr-FR" sz="1400" b="1" dirty="0" smtClean="0">
                  <a:solidFill>
                    <a:schemeClr val="bg1"/>
                  </a:solidFill>
                  <a:latin typeface="Times New Roman" panose="02020603050405020304" pitchFamily="18" charset="0"/>
                  <a:cs typeface="Times New Roman" panose="02020603050405020304" pitchFamily="18" charset="0"/>
                </a:rPr>
                <a:t>L’Administrateur </a:t>
              </a:r>
              <a:r>
                <a:rPr lang="fr-FR" sz="1400" b="1" dirty="0">
                  <a:solidFill>
                    <a:schemeClr val="bg1"/>
                  </a:solidFill>
                  <a:latin typeface="Times New Roman" panose="02020603050405020304" pitchFamily="18" charset="0"/>
                  <a:cs typeface="Times New Roman" panose="02020603050405020304" pitchFamily="18" charset="0"/>
                </a:rPr>
                <a:t>effectue la gestion (la gestion des structures de recherches, des doctorants, des directeurs, des rapporteurs, des jurys et des soutenances) </a:t>
              </a:r>
            </a:p>
          </p:txBody>
        </p:sp>
      </p:grpSp>
      <p:grpSp>
        <p:nvGrpSpPr>
          <p:cNvPr id="52" name="Group 73"/>
          <p:cNvGrpSpPr/>
          <p:nvPr/>
        </p:nvGrpSpPr>
        <p:grpSpPr>
          <a:xfrm>
            <a:off x="3292562" y="1652954"/>
            <a:ext cx="2846919" cy="4364727"/>
            <a:chOff x="4330495" y="1808211"/>
            <a:chExt cx="2846919" cy="4364727"/>
          </a:xfrm>
        </p:grpSpPr>
        <p:grpSp>
          <p:nvGrpSpPr>
            <p:cNvPr id="53" name="Group 74"/>
            <p:cNvGrpSpPr/>
            <p:nvPr/>
          </p:nvGrpSpPr>
          <p:grpSpPr>
            <a:xfrm>
              <a:off x="4330495" y="1808211"/>
              <a:ext cx="2846919" cy="4364727"/>
              <a:chOff x="5395207" y="3009059"/>
              <a:chExt cx="1064569" cy="1632134"/>
            </a:xfrm>
            <a:solidFill>
              <a:schemeClr val="bg1">
                <a:lumMod val="75000"/>
              </a:schemeClr>
            </a:solidFill>
          </p:grpSpPr>
          <p:sp>
            <p:nvSpPr>
              <p:cNvPr id="76" name="Freeform 5"/>
              <p:cNvSpPr>
                <a:spLocks/>
              </p:cNvSpPr>
              <p:nvPr/>
            </p:nvSpPr>
            <p:spPr bwMode="auto">
              <a:xfrm>
                <a:off x="5395207" y="3009059"/>
                <a:ext cx="1064569" cy="1205693"/>
              </a:xfrm>
              <a:custGeom>
                <a:avLst/>
                <a:gdLst>
                  <a:gd name="T0" fmla="*/ 72 w 144"/>
                  <a:gd name="T1" fmla="*/ 0 h 164"/>
                  <a:gd name="T2" fmla="*/ 0 w 144"/>
                  <a:gd name="T3" fmla="*/ 71 h 164"/>
                  <a:gd name="T4" fmla="*/ 13 w 144"/>
                  <a:gd name="T5" fmla="*/ 112 h 164"/>
                  <a:gd name="T6" fmla="*/ 19 w 144"/>
                  <a:gd name="T7" fmla="*/ 125 h 164"/>
                  <a:gd name="T8" fmla="*/ 25 w 144"/>
                  <a:gd name="T9" fmla="*/ 137 h 164"/>
                  <a:gd name="T10" fmla="*/ 33 w 144"/>
                  <a:gd name="T11" fmla="*/ 163 h 164"/>
                  <a:gd name="T12" fmla="*/ 33 w 144"/>
                  <a:gd name="T13" fmla="*/ 164 h 164"/>
                  <a:gd name="T14" fmla="*/ 47 w 144"/>
                  <a:gd name="T15" fmla="*/ 164 h 164"/>
                  <a:gd name="T16" fmla="*/ 46 w 144"/>
                  <a:gd name="T17" fmla="*/ 159 h 164"/>
                  <a:gd name="T18" fmla="*/ 37 w 144"/>
                  <a:gd name="T19" fmla="*/ 133 h 164"/>
                  <a:gd name="T20" fmla="*/ 31 w 144"/>
                  <a:gd name="T21" fmla="*/ 119 h 164"/>
                  <a:gd name="T22" fmla="*/ 25 w 144"/>
                  <a:gd name="T23" fmla="*/ 106 h 164"/>
                  <a:gd name="T24" fmla="*/ 25 w 144"/>
                  <a:gd name="T25" fmla="*/ 106 h 164"/>
                  <a:gd name="T26" fmla="*/ 14 w 144"/>
                  <a:gd name="T27" fmla="*/ 71 h 164"/>
                  <a:gd name="T28" fmla="*/ 72 w 144"/>
                  <a:gd name="T29" fmla="*/ 13 h 164"/>
                  <a:gd name="T30" fmla="*/ 131 w 144"/>
                  <a:gd name="T31" fmla="*/ 71 h 164"/>
                  <a:gd name="T32" fmla="*/ 120 w 144"/>
                  <a:gd name="T33" fmla="*/ 107 h 164"/>
                  <a:gd name="T34" fmla="*/ 113 w 144"/>
                  <a:gd name="T35" fmla="*/ 119 h 164"/>
                  <a:gd name="T36" fmla="*/ 107 w 144"/>
                  <a:gd name="T37" fmla="*/ 133 h 164"/>
                  <a:gd name="T38" fmla="*/ 99 w 144"/>
                  <a:gd name="T39" fmla="*/ 159 h 164"/>
                  <a:gd name="T40" fmla="*/ 97 w 144"/>
                  <a:gd name="T41" fmla="*/ 164 h 164"/>
                  <a:gd name="T42" fmla="*/ 111 w 144"/>
                  <a:gd name="T43" fmla="*/ 164 h 164"/>
                  <a:gd name="T44" fmla="*/ 112 w 144"/>
                  <a:gd name="T45" fmla="*/ 163 h 164"/>
                  <a:gd name="T46" fmla="*/ 120 w 144"/>
                  <a:gd name="T47" fmla="*/ 137 h 164"/>
                  <a:gd name="T48" fmla="*/ 125 w 144"/>
                  <a:gd name="T49" fmla="*/ 125 h 164"/>
                  <a:gd name="T50" fmla="*/ 131 w 144"/>
                  <a:gd name="T51" fmla="*/ 113 h 164"/>
                  <a:gd name="T52" fmla="*/ 144 w 144"/>
                  <a:gd name="T53" fmla="*/ 71 h 164"/>
                  <a:gd name="T54" fmla="*/ 72 w 144"/>
                  <a:gd name="T5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64">
                    <a:moveTo>
                      <a:pt x="72" y="0"/>
                    </a:moveTo>
                    <a:cubicBezTo>
                      <a:pt x="33" y="0"/>
                      <a:pt x="0" y="32"/>
                      <a:pt x="0" y="71"/>
                    </a:cubicBezTo>
                    <a:cubicBezTo>
                      <a:pt x="0" y="87"/>
                      <a:pt x="7" y="101"/>
                      <a:pt x="13" y="112"/>
                    </a:cubicBezTo>
                    <a:cubicBezTo>
                      <a:pt x="13" y="113"/>
                      <a:pt x="17" y="121"/>
                      <a:pt x="19" y="125"/>
                    </a:cubicBezTo>
                    <a:cubicBezTo>
                      <a:pt x="21" y="129"/>
                      <a:pt x="23" y="133"/>
                      <a:pt x="25" y="137"/>
                    </a:cubicBezTo>
                    <a:cubicBezTo>
                      <a:pt x="28" y="145"/>
                      <a:pt x="30" y="154"/>
                      <a:pt x="33" y="163"/>
                    </a:cubicBezTo>
                    <a:cubicBezTo>
                      <a:pt x="33" y="163"/>
                      <a:pt x="33" y="164"/>
                      <a:pt x="33" y="164"/>
                    </a:cubicBezTo>
                    <a:cubicBezTo>
                      <a:pt x="47" y="164"/>
                      <a:pt x="47" y="164"/>
                      <a:pt x="47" y="164"/>
                    </a:cubicBezTo>
                    <a:cubicBezTo>
                      <a:pt x="47" y="163"/>
                      <a:pt x="46" y="161"/>
                      <a:pt x="46" y="159"/>
                    </a:cubicBezTo>
                    <a:cubicBezTo>
                      <a:pt x="43" y="150"/>
                      <a:pt x="40" y="141"/>
                      <a:pt x="37" y="133"/>
                    </a:cubicBezTo>
                    <a:cubicBezTo>
                      <a:pt x="35" y="128"/>
                      <a:pt x="33" y="123"/>
                      <a:pt x="31" y="119"/>
                    </a:cubicBezTo>
                    <a:cubicBezTo>
                      <a:pt x="29" y="115"/>
                      <a:pt x="25" y="106"/>
                      <a:pt x="25" y="106"/>
                    </a:cubicBezTo>
                    <a:cubicBezTo>
                      <a:pt x="25" y="106"/>
                      <a:pt x="25" y="106"/>
                      <a:pt x="25" y="106"/>
                    </a:cubicBezTo>
                    <a:cubicBezTo>
                      <a:pt x="18" y="93"/>
                      <a:pt x="14" y="83"/>
                      <a:pt x="14" y="71"/>
                    </a:cubicBezTo>
                    <a:cubicBezTo>
                      <a:pt x="14" y="39"/>
                      <a:pt x="40" y="13"/>
                      <a:pt x="72" y="13"/>
                    </a:cubicBezTo>
                    <a:cubicBezTo>
                      <a:pt x="104" y="13"/>
                      <a:pt x="131" y="39"/>
                      <a:pt x="131" y="71"/>
                    </a:cubicBezTo>
                    <a:cubicBezTo>
                      <a:pt x="131" y="84"/>
                      <a:pt x="126" y="94"/>
                      <a:pt x="120" y="107"/>
                    </a:cubicBezTo>
                    <a:cubicBezTo>
                      <a:pt x="119" y="107"/>
                      <a:pt x="115" y="115"/>
                      <a:pt x="113" y="119"/>
                    </a:cubicBezTo>
                    <a:cubicBezTo>
                      <a:pt x="111" y="123"/>
                      <a:pt x="109" y="127"/>
                      <a:pt x="107" y="133"/>
                    </a:cubicBezTo>
                    <a:cubicBezTo>
                      <a:pt x="104" y="141"/>
                      <a:pt x="101" y="150"/>
                      <a:pt x="99" y="159"/>
                    </a:cubicBezTo>
                    <a:cubicBezTo>
                      <a:pt x="98" y="161"/>
                      <a:pt x="98" y="163"/>
                      <a:pt x="97" y="164"/>
                    </a:cubicBezTo>
                    <a:cubicBezTo>
                      <a:pt x="111" y="164"/>
                      <a:pt x="111" y="164"/>
                      <a:pt x="111" y="164"/>
                    </a:cubicBezTo>
                    <a:cubicBezTo>
                      <a:pt x="111" y="164"/>
                      <a:pt x="111" y="163"/>
                      <a:pt x="112" y="163"/>
                    </a:cubicBezTo>
                    <a:cubicBezTo>
                      <a:pt x="114" y="154"/>
                      <a:pt x="117" y="146"/>
                      <a:pt x="120" y="137"/>
                    </a:cubicBezTo>
                    <a:cubicBezTo>
                      <a:pt x="122" y="133"/>
                      <a:pt x="123" y="129"/>
                      <a:pt x="125" y="125"/>
                    </a:cubicBezTo>
                    <a:cubicBezTo>
                      <a:pt x="127" y="121"/>
                      <a:pt x="131" y="113"/>
                      <a:pt x="131" y="113"/>
                    </a:cubicBezTo>
                    <a:cubicBezTo>
                      <a:pt x="139" y="99"/>
                      <a:pt x="144" y="86"/>
                      <a:pt x="144" y="71"/>
                    </a:cubicBezTo>
                    <a:cubicBezTo>
                      <a:pt x="144" y="32"/>
                      <a:pt x="112" y="0"/>
                      <a:pt x="72" y="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77" name="Freeform 6"/>
              <p:cNvSpPr>
                <a:spLocks/>
              </p:cNvSpPr>
              <p:nvPr/>
            </p:nvSpPr>
            <p:spPr bwMode="auto">
              <a:xfrm>
                <a:off x="5637572" y="4383485"/>
                <a:ext cx="576767" cy="257708"/>
              </a:xfrm>
              <a:custGeom>
                <a:avLst/>
                <a:gdLst>
                  <a:gd name="T0" fmla="*/ 0 w 78"/>
                  <a:gd name="T1" fmla="*/ 6 h 35"/>
                  <a:gd name="T2" fmla="*/ 15 w 78"/>
                  <a:gd name="T3" fmla="*/ 20 h 35"/>
                  <a:gd name="T4" fmla="*/ 19 w 78"/>
                  <a:gd name="T5" fmla="*/ 20 h 35"/>
                  <a:gd name="T6" fmla="*/ 19 w 78"/>
                  <a:gd name="T7" fmla="*/ 21 h 35"/>
                  <a:gd name="T8" fmla="*/ 33 w 78"/>
                  <a:gd name="T9" fmla="*/ 35 h 35"/>
                  <a:gd name="T10" fmla="*/ 46 w 78"/>
                  <a:gd name="T11" fmla="*/ 35 h 35"/>
                  <a:gd name="T12" fmla="*/ 60 w 78"/>
                  <a:gd name="T13" fmla="*/ 21 h 35"/>
                  <a:gd name="T14" fmla="*/ 60 w 78"/>
                  <a:gd name="T15" fmla="*/ 20 h 35"/>
                  <a:gd name="T16" fmla="*/ 64 w 78"/>
                  <a:gd name="T17" fmla="*/ 20 h 35"/>
                  <a:gd name="T18" fmla="*/ 78 w 78"/>
                  <a:gd name="T19" fmla="*/ 6 h 35"/>
                  <a:gd name="T20" fmla="*/ 78 w 78"/>
                  <a:gd name="T21" fmla="*/ 0 h 35"/>
                  <a:gd name="T22" fmla="*/ 0 w 78"/>
                  <a:gd name="T23" fmla="*/ 0 h 35"/>
                  <a:gd name="T24" fmla="*/ 0 w 78"/>
                  <a:gd name="T25"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35">
                    <a:moveTo>
                      <a:pt x="0" y="6"/>
                    </a:moveTo>
                    <a:cubicBezTo>
                      <a:pt x="0" y="14"/>
                      <a:pt x="7" y="20"/>
                      <a:pt x="15" y="20"/>
                    </a:cubicBezTo>
                    <a:cubicBezTo>
                      <a:pt x="19" y="20"/>
                      <a:pt x="19" y="20"/>
                      <a:pt x="19" y="20"/>
                    </a:cubicBezTo>
                    <a:cubicBezTo>
                      <a:pt x="19" y="21"/>
                      <a:pt x="19" y="21"/>
                      <a:pt x="19" y="21"/>
                    </a:cubicBezTo>
                    <a:cubicBezTo>
                      <a:pt x="19" y="29"/>
                      <a:pt x="25" y="35"/>
                      <a:pt x="33" y="35"/>
                    </a:cubicBezTo>
                    <a:cubicBezTo>
                      <a:pt x="46" y="35"/>
                      <a:pt x="46" y="35"/>
                      <a:pt x="46" y="35"/>
                    </a:cubicBezTo>
                    <a:cubicBezTo>
                      <a:pt x="53" y="35"/>
                      <a:pt x="60" y="29"/>
                      <a:pt x="60" y="21"/>
                    </a:cubicBezTo>
                    <a:cubicBezTo>
                      <a:pt x="60" y="20"/>
                      <a:pt x="60" y="20"/>
                      <a:pt x="60" y="20"/>
                    </a:cubicBezTo>
                    <a:cubicBezTo>
                      <a:pt x="64" y="20"/>
                      <a:pt x="64" y="20"/>
                      <a:pt x="64" y="20"/>
                    </a:cubicBezTo>
                    <a:cubicBezTo>
                      <a:pt x="72" y="20"/>
                      <a:pt x="78" y="14"/>
                      <a:pt x="78" y="6"/>
                    </a:cubicBezTo>
                    <a:cubicBezTo>
                      <a:pt x="78" y="0"/>
                      <a:pt x="78" y="0"/>
                      <a:pt x="78" y="0"/>
                    </a:cubicBezTo>
                    <a:cubicBezTo>
                      <a:pt x="0" y="0"/>
                      <a:pt x="0" y="0"/>
                      <a:pt x="0" y="0"/>
                    </a:cubicBezTo>
                    <a:lnTo>
                      <a:pt x="0" y="6"/>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78" name="Rectangle 7"/>
              <p:cNvSpPr>
                <a:spLocks noChangeArrowheads="1"/>
              </p:cNvSpPr>
              <p:nvPr/>
            </p:nvSpPr>
            <p:spPr bwMode="auto">
              <a:xfrm>
                <a:off x="5637574" y="4273042"/>
                <a:ext cx="576769" cy="58290"/>
              </a:xfrm>
              <a:prstGeom prst="rect">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sp>
          <p:nvSpPr>
            <p:cNvPr id="54" name="TextBox 75"/>
            <p:cNvSpPr txBox="1">
              <a:spLocks noChangeAspect="1"/>
            </p:cNvSpPr>
            <p:nvPr/>
          </p:nvSpPr>
          <p:spPr>
            <a:xfrm>
              <a:off x="6011861" y="2277844"/>
              <a:ext cx="468000" cy="468000"/>
            </a:xfrm>
            <a:prstGeom prst="rect">
              <a:avLst/>
            </a:prstGeom>
            <a:noFill/>
          </p:spPr>
          <p:txBody>
            <a:bodyPr wrap="none" lIns="0" tIns="0" rIns="0" bIns="0" rtlCol="0" anchor="ctr" anchorCtr="0">
              <a:noAutofit/>
            </a:bodyPr>
            <a:lstStyle/>
            <a:p>
              <a:pPr algn="ctr"/>
              <a:r>
                <a:rPr lang="en-US" sz="2800" dirty="0">
                  <a:solidFill>
                    <a:srgbClr val="FF8504"/>
                  </a:solidFill>
                  <a:latin typeface="FontAwesome" pitchFamily="2" charset="0"/>
                </a:rPr>
                <a:t></a:t>
              </a:r>
              <a:endParaRPr lang="ru-RU" sz="2800" dirty="0">
                <a:solidFill>
                  <a:srgbClr val="FF8504"/>
                </a:solidFill>
              </a:endParaRPr>
            </a:p>
          </p:txBody>
        </p:sp>
        <p:sp>
          <p:nvSpPr>
            <p:cNvPr id="55" name="TextBox 76"/>
            <p:cNvSpPr txBox="1">
              <a:spLocks noChangeAspect="1"/>
            </p:cNvSpPr>
            <p:nvPr/>
          </p:nvSpPr>
          <p:spPr>
            <a:xfrm>
              <a:off x="5971321" y="4177221"/>
              <a:ext cx="468000" cy="468000"/>
            </a:xfrm>
            <a:prstGeom prst="rect">
              <a:avLst/>
            </a:prstGeom>
            <a:noFill/>
          </p:spPr>
          <p:txBody>
            <a:bodyPr wrap="none" lIns="0" tIns="0" rIns="0" bIns="0" rtlCol="0" anchor="ctr" anchorCtr="0">
              <a:noAutofit/>
            </a:bodyPr>
            <a:lstStyle/>
            <a:p>
              <a:pPr algn="ctr"/>
              <a:r>
                <a:rPr lang="en-US" sz="2800" dirty="0">
                  <a:solidFill>
                    <a:srgbClr val="3DBF9C"/>
                  </a:solidFill>
                  <a:latin typeface="FontAwesome" pitchFamily="2" charset="0"/>
                </a:rPr>
                <a:t></a:t>
              </a:r>
              <a:endParaRPr lang="ru-RU" sz="2800" dirty="0">
                <a:solidFill>
                  <a:srgbClr val="3DBF9C"/>
                </a:solidFill>
              </a:endParaRPr>
            </a:p>
          </p:txBody>
        </p:sp>
        <p:sp>
          <p:nvSpPr>
            <p:cNvPr id="56" name="TextBox 77"/>
            <p:cNvSpPr txBox="1">
              <a:spLocks noChangeAspect="1"/>
            </p:cNvSpPr>
            <p:nvPr/>
          </p:nvSpPr>
          <p:spPr>
            <a:xfrm>
              <a:off x="5172217" y="4207472"/>
              <a:ext cx="468000" cy="468000"/>
            </a:xfrm>
            <a:prstGeom prst="rect">
              <a:avLst/>
            </a:prstGeom>
            <a:noFill/>
          </p:spPr>
          <p:txBody>
            <a:bodyPr wrap="none" lIns="0" tIns="0" rIns="0" bIns="0" rtlCol="0" anchor="ctr" anchorCtr="0">
              <a:noAutofit/>
            </a:bodyPr>
            <a:lstStyle/>
            <a:p>
              <a:pPr algn="ctr"/>
              <a:r>
                <a:rPr lang="en-US" sz="4000" dirty="0">
                  <a:solidFill>
                    <a:srgbClr val="A1BC1F"/>
                  </a:solidFill>
                  <a:latin typeface="FontAwesome" pitchFamily="2" charset="0"/>
                </a:rPr>
                <a:t></a:t>
              </a:r>
              <a:endParaRPr lang="ru-RU" sz="4000" dirty="0">
                <a:solidFill>
                  <a:srgbClr val="A1BC1F"/>
                </a:solidFill>
              </a:endParaRPr>
            </a:p>
          </p:txBody>
        </p:sp>
        <p:sp>
          <p:nvSpPr>
            <p:cNvPr id="57" name="TextBox 78"/>
            <p:cNvSpPr txBox="1">
              <a:spLocks noChangeAspect="1"/>
            </p:cNvSpPr>
            <p:nvPr/>
          </p:nvSpPr>
          <p:spPr>
            <a:xfrm rot="2852658">
              <a:off x="4978639" y="3423278"/>
              <a:ext cx="468000" cy="468000"/>
            </a:xfrm>
            <a:prstGeom prst="rect">
              <a:avLst/>
            </a:prstGeom>
            <a:noFill/>
          </p:spPr>
          <p:txBody>
            <a:bodyPr wrap="none" lIns="0" tIns="0" rIns="0" bIns="0" rtlCol="0" anchor="ctr" anchorCtr="0">
              <a:noAutofit/>
            </a:bodyPr>
            <a:lstStyle/>
            <a:p>
              <a:pPr algn="ctr"/>
              <a:r>
                <a:rPr lang="en-US" sz="2800" dirty="0">
                  <a:solidFill>
                    <a:srgbClr val="404040"/>
                  </a:solidFill>
                  <a:latin typeface="FontAwesome" pitchFamily="2" charset="0"/>
                </a:rPr>
                <a:t></a:t>
              </a:r>
              <a:endParaRPr lang="ru-RU" sz="2800" dirty="0">
                <a:solidFill>
                  <a:srgbClr val="404040"/>
                </a:solidFill>
              </a:endParaRPr>
            </a:p>
          </p:txBody>
        </p:sp>
        <p:sp>
          <p:nvSpPr>
            <p:cNvPr id="58" name="TextBox 79"/>
            <p:cNvSpPr txBox="1">
              <a:spLocks noChangeAspect="1"/>
            </p:cNvSpPr>
            <p:nvPr/>
          </p:nvSpPr>
          <p:spPr>
            <a:xfrm>
              <a:off x="5556218" y="2782314"/>
              <a:ext cx="468000" cy="468000"/>
            </a:xfrm>
            <a:prstGeom prst="rect">
              <a:avLst/>
            </a:prstGeom>
            <a:noFill/>
          </p:spPr>
          <p:txBody>
            <a:bodyPr wrap="none" lIns="0" tIns="0" rIns="0" bIns="0" rtlCol="0" anchor="ctr" anchorCtr="0">
              <a:noAutofit/>
            </a:bodyPr>
            <a:lstStyle/>
            <a:p>
              <a:pPr algn="ctr"/>
              <a:r>
                <a:rPr lang="en-US" sz="7200" dirty="0">
                  <a:solidFill>
                    <a:srgbClr val="0087B1"/>
                  </a:solidFill>
                  <a:latin typeface="FontAwesome" pitchFamily="2" charset="0"/>
                </a:rPr>
                <a:t></a:t>
              </a:r>
              <a:endParaRPr lang="ru-RU" sz="7200" dirty="0">
                <a:solidFill>
                  <a:srgbClr val="0087B1"/>
                </a:solidFill>
              </a:endParaRPr>
            </a:p>
          </p:txBody>
        </p:sp>
        <p:sp>
          <p:nvSpPr>
            <p:cNvPr id="59" name="TextBox 80"/>
            <p:cNvSpPr txBox="1">
              <a:spLocks noChangeAspect="1"/>
            </p:cNvSpPr>
            <p:nvPr/>
          </p:nvSpPr>
          <p:spPr>
            <a:xfrm>
              <a:off x="6236952" y="3259932"/>
              <a:ext cx="468000" cy="468000"/>
            </a:xfrm>
            <a:prstGeom prst="rect">
              <a:avLst/>
            </a:prstGeom>
            <a:noFill/>
          </p:spPr>
          <p:txBody>
            <a:bodyPr wrap="none" lIns="0" tIns="0" rIns="0" bIns="0" rtlCol="0" anchor="ctr" anchorCtr="0">
              <a:noAutofit/>
            </a:bodyPr>
            <a:lstStyle/>
            <a:p>
              <a:pPr algn="ctr"/>
              <a:r>
                <a:rPr lang="en-US" sz="2800" dirty="0">
                  <a:solidFill>
                    <a:srgbClr val="D73C05"/>
                  </a:solidFill>
                  <a:latin typeface="FontAwesome" pitchFamily="2" charset="0"/>
                </a:rPr>
                <a:t></a:t>
              </a:r>
              <a:endParaRPr lang="ru-RU" sz="2800" dirty="0">
                <a:solidFill>
                  <a:srgbClr val="D73C05"/>
                </a:solidFill>
              </a:endParaRPr>
            </a:p>
          </p:txBody>
        </p:sp>
        <p:sp>
          <p:nvSpPr>
            <p:cNvPr id="60" name="TextBox 81"/>
            <p:cNvSpPr txBox="1">
              <a:spLocks noChangeAspect="1"/>
            </p:cNvSpPr>
            <p:nvPr/>
          </p:nvSpPr>
          <p:spPr>
            <a:xfrm>
              <a:off x="5074993" y="2277649"/>
              <a:ext cx="468000" cy="468000"/>
            </a:xfrm>
            <a:prstGeom prst="rect">
              <a:avLst/>
            </a:prstGeom>
            <a:noFill/>
          </p:spPr>
          <p:txBody>
            <a:bodyPr wrap="none" lIns="0" tIns="0" rIns="0" bIns="0" rtlCol="0" anchor="ctr" anchorCtr="0">
              <a:noAutofit/>
            </a:bodyPr>
            <a:lstStyle/>
            <a:p>
              <a:pPr algn="ctr"/>
              <a:r>
                <a:rPr lang="en-US" sz="2400" dirty="0">
                  <a:solidFill>
                    <a:prstClr val="white">
                      <a:lumMod val="75000"/>
                    </a:prstClr>
                  </a:solidFill>
                  <a:latin typeface="FontAwesome" pitchFamily="2" charset="0"/>
                </a:rPr>
                <a:t></a:t>
              </a:r>
              <a:endParaRPr lang="ru-RU" sz="2400" dirty="0">
                <a:solidFill>
                  <a:prstClr val="white">
                    <a:lumMod val="75000"/>
                  </a:prstClr>
                </a:solidFill>
              </a:endParaRPr>
            </a:p>
          </p:txBody>
        </p:sp>
        <p:sp>
          <p:nvSpPr>
            <p:cNvPr id="61" name="TextBox 82"/>
            <p:cNvSpPr txBox="1">
              <a:spLocks noChangeAspect="1"/>
            </p:cNvSpPr>
            <p:nvPr/>
          </p:nvSpPr>
          <p:spPr>
            <a:xfrm>
              <a:off x="4690992" y="2588350"/>
              <a:ext cx="468000" cy="468000"/>
            </a:xfrm>
            <a:prstGeom prst="rect">
              <a:avLst/>
            </a:prstGeom>
            <a:noFill/>
          </p:spPr>
          <p:txBody>
            <a:bodyPr wrap="none" lIns="0" tIns="0" rIns="0" bIns="0" rtlCol="0" anchor="ctr" anchorCtr="0">
              <a:noAutofit/>
            </a:bodyPr>
            <a:lstStyle/>
            <a:p>
              <a:pPr algn="ctr"/>
              <a:r>
                <a:rPr lang="en-US" sz="1600" dirty="0">
                  <a:solidFill>
                    <a:prstClr val="black">
                      <a:lumMod val="65000"/>
                      <a:lumOff val="35000"/>
                    </a:prstClr>
                  </a:solidFill>
                  <a:latin typeface="FontAwesome" pitchFamily="2" charset="0"/>
                </a:rPr>
                <a:t></a:t>
              </a:r>
              <a:endParaRPr lang="ru-RU" sz="1600" dirty="0">
                <a:solidFill>
                  <a:prstClr val="black">
                    <a:lumMod val="65000"/>
                    <a:lumOff val="35000"/>
                  </a:prstClr>
                </a:solidFill>
              </a:endParaRPr>
            </a:p>
          </p:txBody>
        </p:sp>
        <p:sp>
          <p:nvSpPr>
            <p:cNvPr id="62" name="TextBox 83"/>
            <p:cNvSpPr txBox="1">
              <a:spLocks noChangeAspect="1"/>
            </p:cNvSpPr>
            <p:nvPr/>
          </p:nvSpPr>
          <p:spPr>
            <a:xfrm>
              <a:off x="5586262" y="2124661"/>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63" name="TextBox 84"/>
            <p:cNvSpPr txBox="1">
              <a:spLocks noChangeAspect="1"/>
            </p:cNvSpPr>
            <p:nvPr/>
          </p:nvSpPr>
          <p:spPr>
            <a:xfrm>
              <a:off x="4938217" y="2932147"/>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64" name="TextBox 85"/>
            <p:cNvSpPr txBox="1">
              <a:spLocks noChangeAspect="1"/>
            </p:cNvSpPr>
            <p:nvPr/>
          </p:nvSpPr>
          <p:spPr>
            <a:xfrm>
              <a:off x="5352262" y="3576440"/>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65" name="TextBox 86"/>
            <p:cNvSpPr txBox="1">
              <a:spLocks noChangeAspect="1"/>
            </p:cNvSpPr>
            <p:nvPr/>
          </p:nvSpPr>
          <p:spPr>
            <a:xfrm>
              <a:off x="6277187" y="2862942"/>
              <a:ext cx="468000" cy="468000"/>
            </a:xfrm>
            <a:prstGeom prst="rect">
              <a:avLst/>
            </a:prstGeom>
            <a:noFill/>
          </p:spPr>
          <p:txBody>
            <a:bodyPr wrap="none" lIns="0" tIns="0" rIns="0" bIns="0" rtlCol="0" anchor="ctr" anchorCtr="0">
              <a:noAutofit/>
            </a:bodyPr>
            <a:lstStyle/>
            <a:p>
              <a:pPr algn="ctr"/>
              <a:r>
                <a:rPr lang="en-US" sz="1600" dirty="0">
                  <a:solidFill>
                    <a:prstClr val="white">
                      <a:lumMod val="75000"/>
                    </a:prstClr>
                  </a:solidFill>
                  <a:latin typeface="FontAwesome" pitchFamily="2" charset="0"/>
                </a:rPr>
                <a:t></a:t>
              </a:r>
              <a:endParaRPr lang="ru-RU" sz="1600" dirty="0">
                <a:solidFill>
                  <a:prstClr val="white">
                    <a:lumMod val="75000"/>
                  </a:prstClr>
                </a:solidFill>
              </a:endParaRPr>
            </a:p>
          </p:txBody>
        </p:sp>
        <p:sp>
          <p:nvSpPr>
            <p:cNvPr id="66" name="TextBox 87"/>
            <p:cNvSpPr txBox="1">
              <a:spLocks noChangeAspect="1"/>
            </p:cNvSpPr>
            <p:nvPr/>
          </p:nvSpPr>
          <p:spPr>
            <a:xfrm>
              <a:off x="4627005" y="3220473"/>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67" name="TextBox 88"/>
            <p:cNvSpPr txBox="1">
              <a:spLocks noChangeAspect="1"/>
            </p:cNvSpPr>
            <p:nvPr/>
          </p:nvSpPr>
          <p:spPr>
            <a:xfrm>
              <a:off x="5668264" y="3855168"/>
              <a:ext cx="468000" cy="468000"/>
            </a:xfrm>
            <a:prstGeom prst="rect">
              <a:avLst/>
            </a:prstGeom>
            <a:noFill/>
          </p:spPr>
          <p:txBody>
            <a:bodyPr wrap="none" lIns="0" tIns="0" rIns="0" bIns="0" rtlCol="0" anchor="ctr" anchorCtr="0">
              <a:noAutofit/>
            </a:bodyPr>
            <a:lstStyle/>
            <a:p>
              <a:pPr algn="ctr"/>
              <a:r>
                <a:rPr lang="en-US" sz="2400" dirty="0">
                  <a:solidFill>
                    <a:prstClr val="white">
                      <a:lumMod val="75000"/>
                    </a:prstClr>
                  </a:solidFill>
                  <a:latin typeface="FontAwesome" pitchFamily="2" charset="0"/>
                </a:rPr>
                <a:t></a:t>
              </a:r>
              <a:endParaRPr lang="ru-RU" sz="2400" dirty="0">
                <a:solidFill>
                  <a:prstClr val="white">
                    <a:lumMod val="75000"/>
                  </a:prstClr>
                </a:solidFill>
              </a:endParaRPr>
            </a:p>
          </p:txBody>
        </p:sp>
        <p:sp>
          <p:nvSpPr>
            <p:cNvPr id="68" name="TextBox 89"/>
            <p:cNvSpPr txBox="1">
              <a:spLocks noChangeAspect="1"/>
            </p:cNvSpPr>
            <p:nvPr/>
          </p:nvSpPr>
          <p:spPr>
            <a:xfrm>
              <a:off x="5311498" y="4657242"/>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69" name="TextBox 90"/>
            <p:cNvSpPr txBox="1">
              <a:spLocks noChangeAspect="1"/>
            </p:cNvSpPr>
            <p:nvPr/>
          </p:nvSpPr>
          <p:spPr>
            <a:xfrm>
              <a:off x="5633488" y="4333103"/>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70" name="TextBox 91"/>
            <p:cNvSpPr txBox="1">
              <a:spLocks noChangeAspect="1"/>
            </p:cNvSpPr>
            <p:nvPr/>
          </p:nvSpPr>
          <p:spPr>
            <a:xfrm>
              <a:off x="4982445" y="3810440"/>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71" name="TextBox 92"/>
            <p:cNvSpPr txBox="1">
              <a:spLocks noChangeAspect="1"/>
            </p:cNvSpPr>
            <p:nvPr/>
          </p:nvSpPr>
          <p:spPr>
            <a:xfrm>
              <a:off x="5834730" y="4616111"/>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72" name="TextBox 93"/>
            <p:cNvSpPr txBox="1">
              <a:spLocks noChangeAspect="1"/>
            </p:cNvSpPr>
            <p:nvPr/>
          </p:nvSpPr>
          <p:spPr>
            <a:xfrm>
              <a:off x="6305485" y="2570393"/>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73" name="TextBox 94"/>
            <p:cNvSpPr txBox="1">
              <a:spLocks noChangeAspect="1"/>
            </p:cNvSpPr>
            <p:nvPr/>
          </p:nvSpPr>
          <p:spPr>
            <a:xfrm>
              <a:off x="6312243" y="3620049"/>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74" name="TextBox 95"/>
            <p:cNvSpPr txBox="1">
              <a:spLocks noChangeAspect="1"/>
            </p:cNvSpPr>
            <p:nvPr/>
          </p:nvSpPr>
          <p:spPr>
            <a:xfrm>
              <a:off x="5764490" y="3435737"/>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sp>
          <p:nvSpPr>
            <p:cNvPr id="75" name="TextBox 96"/>
            <p:cNvSpPr txBox="1">
              <a:spLocks noChangeAspect="1"/>
            </p:cNvSpPr>
            <p:nvPr/>
          </p:nvSpPr>
          <p:spPr>
            <a:xfrm>
              <a:off x="6071485" y="3860709"/>
              <a:ext cx="468000" cy="468000"/>
            </a:xfrm>
            <a:prstGeom prst="rect">
              <a:avLst/>
            </a:prstGeom>
            <a:noFill/>
          </p:spPr>
          <p:txBody>
            <a:bodyPr wrap="none" lIns="0" tIns="0" rIns="0" bIns="0" rtlCol="0" anchor="ctr" anchorCtr="0">
              <a:noAutofit/>
            </a:bodyPr>
            <a:lstStyle/>
            <a:p>
              <a:pPr algn="ctr"/>
              <a:r>
                <a:rPr lang="en-US" sz="1600" dirty="0">
                  <a:solidFill>
                    <a:prstClr val="white">
                      <a:lumMod val="85000"/>
                    </a:prstClr>
                  </a:solidFill>
                  <a:latin typeface="FontAwesome" pitchFamily="2" charset="0"/>
                </a:rPr>
                <a:t></a:t>
              </a:r>
              <a:endParaRPr lang="ru-RU" sz="1600" dirty="0">
                <a:solidFill>
                  <a:prstClr val="white">
                    <a:lumMod val="85000"/>
                  </a:prstClr>
                </a:solidFill>
              </a:endParaRPr>
            </a:p>
          </p:txBody>
        </p:sp>
      </p:grpSp>
      <p:sp>
        <p:nvSpPr>
          <p:cNvPr id="82" name="Rectangle 81"/>
          <p:cNvSpPr/>
          <p:nvPr/>
        </p:nvSpPr>
        <p:spPr>
          <a:xfrm>
            <a:off x="308361"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712985"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096359" y="608474"/>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ZoneTexte 87"/>
          <p:cNvSpPr txBox="1"/>
          <p:nvPr/>
        </p:nvSpPr>
        <p:spPr>
          <a:xfrm>
            <a:off x="2712984" y="131885"/>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Conception</a:t>
            </a:r>
          </a:p>
        </p:txBody>
      </p:sp>
      <p:sp>
        <p:nvSpPr>
          <p:cNvPr id="89" name="ZoneTexte 88"/>
          <p:cNvSpPr txBox="1"/>
          <p:nvPr/>
        </p:nvSpPr>
        <p:spPr>
          <a:xfrm>
            <a:off x="5096359" y="108897"/>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90" name="ZoneTexte 89"/>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91" name="ZoneTexte 90"/>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92" name="ZoneTexte 91"/>
          <p:cNvSpPr txBox="1"/>
          <p:nvPr/>
        </p:nvSpPr>
        <p:spPr>
          <a:xfrm>
            <a:off x="329609" y="131885"/>
            <a:ext cx="1879693" cy="369332"/>
          </a:xfrm>
          <a:prstGeom prst="rect">
            <a:avLst/>
          </a:prstGeom>
          <a:noFill/>
        </p:spPr>
        <p:txBody>
          <a:bodyPr wrap="square" rtlCol="0">
            <a:spAutoFit/>
          </a:bodyPr>
          <a:lstStyle/>
          <a:p>
            <a:pPr algn="ctr"/>
            <a:r>
              <a:rPr lang="fr-FR" b="1" dirty="0">
                <a:solidFill>
                  <a:srgbClr val="30987D"/>
                </a:solidFill>
                <a:latin typeface="Lato Light"/>
                <a:ea typeface="Lato Light"/>
                <a:cs typeface="Lato Light"/>
              </a:rPr>
              <a:t>Etude Préliminaire</a:t>
            </a:r>
            <a:endParaRPr lang="fr-FR" b="1" dirty="0">
              <a:solidFill>
                <a:srgbClr val="30987D"/>
              </a:solidFill>
              <a:latin typeface="Lato Light"/>
              <a:ea typeface="Lato Light"/>
              <a:cs typeface="Lato Light"/>
            </a:endParaRPr>
          </a:p>
        </p:txBody>
      </p:sp>
      <p:grpSp>
        <p:nvGrpSpPr>
          <p:cNvPr id="93" name="Group 64"/>
          <p:cNvGrpSpPr/>
          <p:nvPr/>
        </p:nvGrpSpPr>
        <p:grpSpPr>
          <a:xfrm>
            <a:off x="6247124" y="5001471"/>
            <a:ext cx="4182296" cy="1016210"/>
            <a:chOff x="925382" y="2051096"/>
            <a:chExt cx="3226393" cy="905103"/>
          </a:xfrm>
        </p:grpSpPr>
        <p:sp>
          <p:nvSpPr>
            <p:cNvPr id="94" name="Rounded Rectangle 65"/>
            <p:cNvSpPr/>
            <p:nvPr/>
          </p:nvSpPr>
          <p:spPr>
            <a:xfrm>
              <a:off x="925382" y="2051096"/>
              <a:ext cx="3226393" cy="905103"/>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fr-FR" dirty="0"/>
            </a:p>
          </p:txBody>
        </p:sp>
        <p:sp>
          <p:nvSpPr>
            <p:cNvPr id="95" name="Oval 66"/>
            <p:cNvSpPr/>
            <p:nvPr/>
          </p:nvSpPr>
          <p:spPr>
            <a:xfrm>
              <a:off x="980434" y="2187868"/>
              <a:ext cx="524676" cy="631558"/>
            </a:xfrm>
            <a:prstGeom prst="ellipse">
              <a:avLst/>
            </a:prstGeom>
            <a:solidFill>
              <a:schemeClr val="tx1">
                <a:lumMod val="85000"/>
                <a:lumOff val="1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prstClr val="white"/>
                </a:solidFill>
              </a:endParaRPr>
            </a:p>
          </p:txBody>
        </p:sp>
        <p:sp>
          <p:nvSpPr>
            <p:cNvPr id="96" name="TextBox 67"/>
            <p:cNvSpPr txBox="1"/>
            <p:nvPr/>
          </p:nvSpPr>
          <p:spPr>
            <a:xfrm>
              <a:off x="1539194" y="2093198"/>
              <a:ext cx="2455823" cy="849790"/>
            </a:xfrm>
            <a:prstGeom prst="rect">
              <a:avLst/>
            </a:prstGeom>
            <a:noFill/>
          </p:spPr>
          <p:txBody>
            <a:bodyPr wrap="square" rtlCol="0">
              <a:spAutoFit/>
            </a:bodyPr>
            <a:lstStyle/>
            <a:p>
              <a:pPr lvl="0"/>
              <a:r>
                <a:rPr lang="fr-FR" sz="1400" b="1" dirty="0" smtClean="0">
                  <a:solidFill>
                    <a:schemeClr val="bg1"/>
                  </a:solidFill>
                  <a:latin typeface="Times New Roman" panose="02020603050405020304" pitchFamily="18" charset="0"/>
                  <a:cs typeface="Times New Roman" panose="02020603050405020304" pitchFamily="18" charset="0"/>
                </a:rPr>
                <a:t>Le </a:t>
              </a:r>
              <a:r>
                <a:rPr lang="fr-FR" sz="1400" b="1" dirty="0">
                  <a:solidFill>
                    <a:schemeClr val="bg1"/>
                  </a:solidFill>
                  <a:latin typeface="Times New Roman" panose="02020603050405020304" pitchFamily="18" charset="0"/>
                  <a:cs typeface="Times New Roman" panose="02020603050405020304" pitchFamily="18" charset="0"/>
                </a:rPr>
                <a:t>Directeur de Thèse et l’Administrateur de l’application ont le droit de consulter Les documents du doctorant (en accédant à son profil) </a:t>
              </a:r>
            </a:p>
          </p:txBody>
        </p:sp>
      </p:grpSp>
      <p:grpSp>
        <p:nvGrpSpPr>
          <p:cNvPr id="97" name="Group 64"/>
          <p:cNvGrpSpPr/>
          <p:nvPr/>
        </p:nvGrpSpPr>
        <p:grpSpPr>
          <a:xfrm>
            <a:off x="6670102" y="3502021"/>
            <a:ext cx="3502842" cy="984700"/>
            <a:chOff x="925382" y="2051096"/>
            <a:chExt cx="3226393" cy="984700"/>
          </a:xfrm>
        </p:grpSpPr>
        <p:sp>
          <p:nvSpPr>
            <p:cNvPr id="98" name="Rounded Rectangle 65"/>
            <p:cNvSpPr/>
            <p:nvPr/>
          </p:nvSpPr>
          <p:spPr>
            <a:xfrm>
              <a:off x="925382" y="2051096"/>
              <a:ext cx="3226393" cy="769257"/>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fr-FR" dirty="0"/>
            </a:p>
          </p:txBody>
        </p:sp>
        <p:sp>
          <p:nvSpPr>
            <p:cNvPr id="99" name="Oval 66"/>
            <p:cNvSpPr/>
            <p:nvPr/>
          </p:nvSpPr>
          <p:spPr>
            <a:xfrm>
              <a:off x="1023936" y="2121256"/>
              <a:ext cx="611533" cy="617657"/>
            </a:xfrm>
            <a:prstGeom prst="ellipse">
              <a:avLst/>
            </a:prstGeom>
            <a:solidFill>
              <a:schemeClr val="tx1">
                <a:lumMod val="85000"/>
                <a:lumOff val="1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prstClr val="white"/>
                </a:solidFill>
              </a:endParaRPr>
            </a:p>
          </p:txBody>
        </p:sp>
        <p:sp>
          <p:nvSpPr>
            <p:cNvPr id="100" name="TextBox 67"/>
            <p:cNvSpPr txBox="1"/>
            <p:nvPr/>
          </p:nvSpPr>
          <p:spPr>
            <a:xfrm>
              <a:off x="1660106" y="2081689"/>
              <a:ext cx="2373399" cy="954107"/>
            </a:xfrm>
            <a:prstGeom prst="rect">
              <a:avLst/>
            </a:prstGeom>
            <a:noFill/>
          </p:spPr>
          <p:txBody>
            <a:bodyPr wrap="square" rtlCol="0">
              <a:spAutoFit/>
            </a:bodyPr>
            <a:lstStyle/>
            <a:p>
              <a:pPr lvl="0"/>
              <a:r>
                <a:rPr lang="fr-FR" sz="1400" b="1" dirty="0">
                  <a:solidFill>
                    <a:schemeClr val="bg1"/>
                  </a:solidFill>
                  <a:latin typeface="Times New Roman" panose="02020603050405020304" pitchFamily="18" charset="0"/>
                  <a:cs typeface="Times New Roman" panose="02020603050405020304" pitchFamily="18" charset="0"/>
                </a:rPr>
                <a:t>Le Doctorant est le responsable de ses propres documents (thèses, articles…) </a:t>
              </a:r>
            </a:p>
          </p:txBody>
        </p:sp>
      </p:grpSp>
    </p:spTree>
    <p:extLst>
      <p:ext uri="{BB962C8B-B14F-4D97-AF65-F5344CB8AC3E}">
        <p14:creationId xmlns:p14="http://schemas.microsoft.com/office/powerpoint/2010/main" val="403347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47" presetClass="entr" presetSubtype="0" fill="hold" nodeType="withEffect">
                                  <p:stCondLst>
                                    <p:cond delay="75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75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1000"/>
                                        <p:tgtEl>
                                          <p:spTgt spid="93"/>
                                        </p:tgtEl>
                                      </p:cBhvr>
                                    </p:animEffect>
                                    <p:anim calcmode="lin" valueType="num">
                                      <p:cBhvr>
                                        <p:cTn id="18" dur="1000" fill="hold"/>
                                        <p:tgtEl>
                                          <p:spTgt spid="93"/>
                                        </p:tgtEl>
                                        <p:attrNameLst>
                                          <p:attrName>ppt_x</p:attrName>
                                        </p:attrNameLst>
                                      </p:cBhvr>
                                      <p:tavLst>
                                        <p:tav tm="0">
                                          <p:val>
                                            <p:strVal val="#ppt_x"/>
                                          </p:val>
                                        </p:tav>
                                        <p:tav tm="100000">
                                          <p:val>
                                            <p:strVal val="#ppt_x"/>
                                          </p:val>
                                        </p:tav>
                                      </p:tavLst>
                                    </p:anim>
                                    <p:anim calcmode="lin" valueType="num">
                                      <p:cBhvr>
                                        <p:cTn id="19" dur="1000" fill="hold"/>
                                        <p:tgtEl>
                                          <p:spTgt spid="9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1000"/>
                                        <p:tgtEl>
                                          <p:spTgt spid="97"/>
                                        </p:tgtEl>
                                      </p:cBhvr>
                                    </p:animEffect>
                                    <p:anim calcmode="lin" valueType="num">
                                      <p:cBhvr>
                                        <p:cTn id="23" dur="1000" fill="hold"/>
                                        <p:tgtEl>
                                          <p:spTgt spid="97"/>
                                        </p:tgtEl>
                                        <p:attrNameLst>
                                          <p:attrName>ppt_x</p:attrName>
                                        </p:attrNameLst>
                                      </p:cBhvr>
                                      <p:tavLst>
                                        <p:tav tm="0">
                                          <p:val>
                                            <p:strVal val="#ppt_x"/>
                                          </p:val>
                                        </p:tav>
                                        <p:tav tm="100000">
                                          <p:val>
                                            <p:strVal val="#ppt_x"/>
                                          </p:val>
                                        </p:tav>
                                      </p:tavLst>
                                    </p:anim>
                                    <p:anim calcmode="lin" valueType="num">
                                      <p:cBhvr>
                                        <p:cTn id="24"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a:spLocks noGrp="1"/>
          </p:cNvSpPr>
          <p:nvPr>
            <p:ph type="body" sz="quarter" idx="10"/>
          </p:nvPr>
        </p:nvSpPr>
        <p:spPr>
          <a:xfrm>
            <a:off x="477776" y="937058"/>
            <a:ext cx="5088851" cy="544443"/>
          </a:xfrm>
        </p:spPr>
        <p:txBody>
          <a:bodyPr/>
          <a:lstStyle/>
          <a:p>
            <a:r>
              <a:rPr lang="fr-FR" sz="2800" dirty="0"/>
              <a:t>Diagramme de cas </a:t>
            </a:r>
            <a:r>
              <a:rPr lang="fr-FR" sz="2800" dirty="0" smtClean="0"/>
              <a:t>d’utilisation</a:t>
            </a:r>
            <a:endParaRPr lang="fr-FR" sz="3200" dirty="0">
              <a:latin typeface="Lato Light" panose="020F0302020204030203" pitchFamily="34" charset="0"/>
            </a:endParaRPr>
          </a:p>
        </p:txBody>
      </p:sp>
      <p:grpSp>
        <p:nvGrpSpPr>
          <p:cNvPr id="18" name="Group 20"/>
          <p:cNvGrpSpPr/>
          <p:nvPr/>
        </p:nvGrpSpPr>
        <p:grpSpPr>
          <a:xfrm>
            <a:off x="477776" y="1005462"/>
            <a:ext cx="45719" cy="465312"/>
            <a:chOff x="455000" y="491056"/>
            <a:chExt cx="45720" cy="675713"/>
          </a:xfrm>
        </p:grpSpPr>
        <p:sp>
          <p:nvSpPr>
            <p:cNvPr id="19" name="Rectangle 18"/>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3" name="Rectangle 22"/>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5 </a:t>
            </a:r>
            <a:r>
              <a:rPr lang="en-US" dirty="0">
                <a:solidFill>
                  <a:schemeClr val="tx1">
                    <a:lumMod val="75000"/>
                    <a:lumOff val="25000"/>
                  </a:schemeClr>
                </a:solidFill>
                <a:latin typeface="Lato Black" panose="020F0A02020204030203" pitchFamily="34" charset="0"/>
                <a:cs typeface="Lato Black" panose="020F0A02020204030203" pitchFamily="34" charset="0"/>
              </a:rPr>
              <a:t>/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30" name="Rectangle 29"/>
          <p:cNvSpPr/>
          <p:nvPr/>
        </p:nvSpPr>
        <p:spPr>
          <a:xfrm>
            <a:off x="30836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1" name="Rectangle 30"/>
          <p:cNvSpPr/>
          <p:nvPr/>
        </p:nvSpPr>
        <p:spPr>
          <a:xfrm>
            <a:off x="2712985"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2" name="Rectangle 31"/>
          <p:cNvSpPr/>
          <p:nvPr/>
        </p:nvSpPr>
        <p:spPr>
          <a:xfrm>
            <a:off x="5096359" y="608474"/>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ZoneTexte 34"/>
          <p:cNvSpPr txBox="1"/>
          <p:nvPr/>
        </p:nvSpPr>
        <p:spPr>
          <a:xfrm>
            <a:off x="2712984" y="131885"/>
            <a:ext cx="1879693" cy="369332"/>
          </a:xfrm>
          <a:prstGeom prst="rect">
            <a:avLst/>
          </a:prstGeom>
          <a:noFill/>
        </p:spPr>
        <p:txBody>
          <a:bodyPr wrap="square" rtlCol="0">
            <a:spAutoFit/>
          </a:bodyPr>
          <a:lstStyle/>
          <a:p>
            <a:pPr algn="ctr"/>
            <a:r>
              <a:rPr lang="fr-FR" b="1" dirty="0">
                <a:solidFill>
                  <a:srgbClr val="30987D"/>
                </a:solidFill>
                <a:latin typeface="Lato Heavy" panose="020F0902020204030203"/>
              </a:rPr>
              <a:t>Conception</a:t>
            </a:r>
          </a:p>
        </p:txBody>
      </p:sp>
      <p:sp>
        <p:nvSpPr>
          <p:cNvPr id="36" name="ZoneTexte 35"/>
          <p:cNvSpPr txBox="1"/>
          <p:nvPr/>
        </p:nvSpPr>
        <p:spPr>
          <a:xfrm>
            <a:off x="5096359" y="108897"/>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37" name="ZoneTexte 36"/>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38" name="ZoneTexte 37"/>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39" name="ZoneTexte 38"/>
          <p:cNvSpPr txBox="1"/>
          <p:nvPr/>
        </p:nvSpPr>
        <p:spPr>
          <a:xfrm>
            <a:off x="99123" y="162663"/>
            <a:ext cx="2298167" cy="338554"/>
          </a:xfrm>
          <a:prstGeom prst="rect">
            <a:avLst/>
          </a:prstGeom>
          <a:noFill/>
        </p:spPr>
        <p:txBody>
          <a:bodyPr wrap="square" rtlCol="0">
            <a:spAutoFit/>
          </a:bodyPr>
          <a:lstStyle/>
          <a:p>
            <a:pPr algn="ctr"/>
            <a:r>
              <a:rPr lang="fr-FR" sz="1600" dirty="0">
                <a:solidFill>
                  <a:srgbClr val="3DBF9C"/>
                </a:solidFill>
                <a:latin typeface="Lato Light"/>
                <a:ea typeface="Lato Light"/>
                <a:cs typeface="Lato Light"/>
              </a:rPr>
              <a:t>Etude Préliminaire</a:t>
            </a:r>
            <a:endParaRPr lang="fr-FR" sz="1600" dirty="0">
              <a:solidFill>
                <a:srgbClr val="3DBF9C"/>
              </a:solidFill>
              <a:latin typeface="Lato Light"/>
              <a:ea typeface="Lato Light"/>
              <a:cs typeface="Lato Light"/>
            </a:endParaRPr>
          </a:p>
        </p:txBody>
      </p:sp>
      <p:pic>
        <p:nvPicPr>
          <p:cNvPr id="42" name="Image 41"/>
          <p:cNvPicPr/>
          <p:nvPr/>
        </p:nvPicPr>
        <p:blipFill rotWithShape="1">
          <a:blip r:embed="rId2">
            <a:extLst>
              <a:ext uri="{28A0092B-C50C-407E-A947-70E740481C1C}">
                <a14:useLocalDpi xmlns:a14="http://schemas.microsoft.com/office/drawing/2010/main" val="0"/>
              </a:ext>
            </a:extLst>
          </a:blip>
          <a:srcRect l="1158" t="3276" r="3397" b="1727"/>
          <a:stretch/>
        </p:blipFill>
        <p:spPr bwMode="auto">
          <a:xfrm>
            <a:off x="948267" y="1738163"/>
            <a:ext cx="9707781" cy="435516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43" name="Rectangle 42"/>
          <p:cNvSpPr/>
          <p:nvPr/>
        </p:nvSpPr>
        <p:spPr>
          <a:xfrm>
            <a:off x="3805741" y="1329627"/>
            <a:ext cx="4681090" cy="369332"/>
          </a:xfrm>
          <a:prstGeom prst="rect">
            <a:avLst/>
          </a:prstGeom>
        </p:spPr>
        <p:txBody>
          <a:bodyPr wrap="none">
            <a:spAutoFit/>
          </a:bodyPr>
          <a:lstStyle/>
          <a:p>
            <a:r>
              <a:rPr lang="fr-FR" b="1" dirty="0">
                <a:solidFill>
                  <a:srgbClr val="767171"/>
                </a:solidFill>
                <a:latin typeface="Times New Roman" panose="02020603050405020304" pitchFamily="18" charset="0"/>
                <a:ea typeface="Calibri" panose="020F0502020204030204" pitchFamily="34" charset="0"/>
              </a:rPr>
              <a:t>Diagramme de cas d’utilisation du Doctorant</a:t>
            </a:r>
            <a:r>
              <a:rPr lang="fr-FR" dirty="0">
                <a:solidFill>
                  <a:srgbClr val="767171"/>
                </a:solidFill>
                <a:latin typeface="Calibri" panose="020F0502020204030204" pitchFamily="34" charset="0"/>
                <a:ea typeface="Calibri" panose="020F0502020204030204" pitchFamily="34" charset="0"/>
                <a:cs typeface="Arial" panose="020B0604020202020204" pitchFamily="34" charset="0"/>
              </a:rPr>
              <a:t> </a:t>
            </a:r>
            <a:endParaRPr lang="fr-FR" dirty="0"/>
          </a:p>
        </p:txBody>
      </p:sp>
    </p:spTree>
    <p:extLst>
      <p:ext uri="{BB962C8B-B14F-4D97-AF65-F5344CB8AC3E}">
        <p14:creationId xmlns:p14="http://schemas.microsoft.com/office/powerpoint/2010/main" val="728743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a:spLocks noGrp="1"/>
          </p:cNvSpPr>
          <p:nvPr>
            <p:ph type="body" sz="quarter" idx="10"/>
          </p:nvPr>
        </p:nvSpPr>
        <p:spPr>
          <a:xfrm>
            <a:off x="477776" y="937058"/>
            <a:ext cx="5088851" cy="544443"/>
          </a:xfrm>
        </p:spPr>
        <p:txBody>
          <a:bodyPr/>
          <a:lstStyle/>
          <a:p>
            <a:r>
              <a:rPr lang="fr-FR" sz="2800" dirty="0"/>
              <a:t>Diagramme de cas </a:t>
            </a:r>
            <a:r>
              <a:rPr lang="fr-FR" sz="2800" dirty="0" smtClean="0"/>
              <a:t>d’utilisation</a:t>
            </a:r>
            <a:endParaRPr lang="fr-FR" sz="3200" dirty="0">
              <a:latin typeface="Lato Light" panose="020F0302020204030203" pitchFamily="34" charset="0"/>
            </a:endParaRPr>
          </a:p>
        </p:txBody>
      </p:sp>
      <p:grpSp>
        <p:nvGrpSpPr>
          <p:cNvPr id="18" name="Group 20"/>
          <p:cNvGrpSpPr/>
          <p:nvPr/>
        </p:nvGrpSpPr>
        <p:grpSpPr>
          <a:xfrm>
            <a:off x="477776" y="1005462"/>
            <a:ext cx="45719" cy="465312"/>
            <a:chOff x="455000" y="491056"/>
            <a:chExt cx="45720" cy="675713"/>
          </a:xfrm>
        </p:grpSpPr>
        <p:sp>
          <p:nvSpPr>
            <p:cNvPr id="19" name="Rectangle 18"/>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3" name="Rectangle 22"/>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6 </a:t>
            </a:r>
            <a:r>
              <a:rPr lang="en-US" dirty="0">
                <a:solidFill>
                  <a:schemeClr val="tx1">
                    <a:lumMod val="75000"/>
                    <a:lumOff val="25000"/>
                  </a:schemeClr>
                </a:solidFill>
                <a:latin typeface="Lato Black" panose="020F0A02020204030203" pitchFamily="34" charset="0"/>
                <a:cs typeface="Lato Black" panose="020F0A02020204030203" pitchFamily="34" charset="0"/>
              </a:rPr>
              <a:t>/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30" name="Rectangle 29"/>
          <p:cNvSpPr/>
          <p:nvPr/>
        </p:nvSpPr>
        <p:spPr>
          <a:xfrm>
            <a:off x="30836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1" name="Rectangle 30"/>
          <p:cNvSpPr/>
          <p:nvPr/>
        </p:nvSpPr>
        <p:spPr>
          <a:xfrm>
            <a:off x="2712985"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2" name="Rectangle 31"/>
          <p:cNvSpPr/>
          <p:nvPr/>
        </p:nvSpPr>
        <p:spPr>
          <a:xfrm>
            <a:off x="5096359" y="608474"/>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ZoneTexte 34"/>
          <p:cNvSpPr txBox="1"/>
          <p:nvPr/>
        </p:nvSpPr>
        <p:spPr>
          <a:xfrm>
            <a:off x="2712984" y="131885"/>
            <a:ext cx="1879693" cy="369332"/>
          </a:xfrm>
          <a:prstGeom prst="rect">
            <a:avLst/>
          </a:prstGeom>
          <a:noFill/>
        </p:spPr>
        <p:txBody>
          <a:bodyPr wrap="square" rtlCol="0">
            <a:spAutoFit/>
          </a:bodyPr>
          <a:lstStyle/>
          <a:p>
            <a:pPr algn="ctr"/>
            <a:r>
              <a:rPr lang="fr-FR" b="1" dirty="0">
                <a:solidFill>
                  <a:srgbClr val="30987D"/>
                </a:solidFill>
                <a:latin typeface="Lato Heavy" panose="020F0902020204030203"/>
              </a:rPr>
              <a:t>Conception</a:t>
            </a:r>
          </a:p>
        </p:txBody>
      </p:sp>
      <p:sp>
        <p:nvSpPr>
          <p:cNvPr id="36" name="ZoneTexte 35"/>
          <p:cNvSpPr txBox="1"/>
          <p:nvPr/>
        </p:nvSpPr>
        <p:spPr>
          <a:xfrm>
            <a:off x="5096359" y="108897"/>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37" name="ZoneTexte 36"/>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38" name="ZoneTexte 37"/>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39" name="ZoneTexte 38"/>
          <p:cNvSpPr txBox="1"/>
          <p:nvPr/>
        </p:nvSpPr>
        <p:spPr>
          <a:xfrm>
            <a:off x="99123" y="162663"/>
            <a:ext cx="2298167" cy="338554"/>
          </a:xfrm>
          <a:prstGeom prst="rect">
            <a:avLst/>
          </a:prstGeom>
          <a:noFill/>
        </p:spPr>
        <p:txBody>
          <a:bodyPr wrap="square" rtlCol="0">
            <a:spAutoFit/>
          </a:bodyPr>
          <a:lstStyle/>
          <a:p>
            <a:pPr algn="ctr"/>
            <a:r>
              <a:rPr lang="fr-FR" sz="1600" dirty="0">
                <a:solidFill>
                  <a:srgbClr val="3DBF9C"/>
                </a:solidFill>
                <a:latin typeface="Lato Light"/>
                <a:ea typeface="Lato Light"/>
                <a:cs typeface="Lato Light"/>
              </a:rPr>
              <a:t>Etude Préliminaire</a:t>
            </a:r>
            <a:endParaRPr lang="fr-FR" sz="1600" dirty="0">
              <a:solidFill>
                <a:srgbClr val="3DBF9C"/>
              </a:solidFill>
              <a:latin typeface="Lato Light"/>
              <a:ea typeface="Lato Light"/>
              <a:cs typeface="Lato Light"/>
            </a:endParaRPr>
          </a:p>
        </p:txBody>
      </p:sp>
      <p:sp>
        <p:nvSpPr>
          <p:cNvPr id="2" name="Rectangle 1"/>
          <p:cNvSpPr/>
          <p:nvPr/>
        </p:nvSpPr>
        <p:spPr>
          <a:xfrm>
            <a:off x="3629771" y="1296835"/>
            <a:ext cx="5110694" cy="369332"/>
          </a:xfrm>
          <a:prstGeom prst="rect">
            <a:avLst/>
          </a:prstGeom>
        </p:spPr>
        <p:txBody>
          <a:bodyPr wrap="none">
            <a:spAutoFit/>
          </a:bodyPr>
          <a:lstStyle/>
          <a:p>
            <a:r>
              <a:rPr lang="fr-FR" b="1" dirty="0">
                <a:solidFill>
                  <a:srgbClr val="767171"/>
                </a:solidFill>
                <a:latin typeface="Times New Roman" panose="02020603050405020304" pitchFamily="18" charset="0"/>
                <a:ea typeface="Calibri" panose="020F0502020204030204" pitchFamily="34" charset="0"/>
              </a:rPr>
              <a:t>Diagramme de cas d’utilisation </a:t>
            </a:r>
            <a:r>
              <a:rPr lang="fr-FR" b="1" dirty="0" smtClean="0">
                <a:solidFill>
                  <a:srgbClr val="767171"/>
                </a:solidFill>
                <a:latin typeface="Times New Roman" panose="02020603050405020304" pitchFamily="18" charset="0"/>
                <a:ea typeface="Calibri" panose="020F0502020204030204" pitchFamily="34" charset="0"/>
              </a:rPr>
              <a:t>d’Administrateur</a:t>
            </a:r>
            <a:r>
              <a:rPr lang="fr-FR" dirty="0">
                <a:solidFill>
                  <a:srgbClr val="767171"/>
                </a:solidFill>
                <a:latin typeface="Calibri" panose="020F0502020204030204" pitchFamily="34" charset="0"/>
                <a:ea typeface="Calibri" panose="020F0502020204030204" pitchFamily="34" charset="0"/>
                <a:cs typeface="Arial" panose="020B0604020202020204" pitchFamily="34" charset="0"/>
              </a:rPr>
              <a:t> </a:t>
            </a:r>
            <a:endParaRPr lang="fr-FR" dirty="0"/>
          </a:p>
        </p:txBody>
      </p:sp>
      <p:pic>
        <p:nvPicPr>
          <p:cNvPr id="40" name="Image 39"/>
          <p:cNvPicPr/>
          <p:nvPr/>
        </p:nvPicPr>
        <p:blipFill>
          <a:blip r:embed="rId2">
            <a:extLst>
              <a:ext uri="{28A0092B-C50C-407E-A947-70E740481C1C}">
                <a14:useLocalDpi xmlns:a14="http://schemas.microsoft.com/office/drawing/2010/main" val="0"/>
              </a:ext>
            </a:extLst>
          </a:blip>
          <a:stretch>
            <a:fillRect/>
          </a:stretch>
        </p:blipFill>
        <p:spPr bwMode="auto">
          <a:xfrm>
            <a:off x="930314" y="1715175"/>
            <a:ext cx="10094277" cy="461548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554269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a:spLocks noGrp="1"/>
          </p:cNvSpPr>
          <p:nvPr>
            <p:ph type="body" sz="quarter" idx="10"/>
          </p:nvPr>
        </p:nvSpPr>
        <p:spPr>
          <a:xfrm>
            <a:off x="477776" y="937058"/>
            <a:ext cx="5088851" cy="544443"/>
          </a:xfrm>
        </p:spPr>
        <p:txBody>
          <a:bodyPr/>
          <a:lstStyle/>
          <a:p>
            <a:r>
              <a:rPr lang="fr-FR" sz="2800" dirty="0"/>
              <a:t>Diagramme </a:t>
            </a:r>
            <a:r>
              <a:rPr lang="fr-FR" sz="2800" dirty="0" smtClean="0"/>
              <a:t>de </a:t>
            </a:r>
            <a:r>
              <a:rPr lang="fr-FR" sz="2800" dirty="0" smtClean="0"/>
              <a:t>séquence</a:t>
            </a:r>
            <a:endParaRPr lang="fr-FR" sz="3200" dirty="0">
              <a:latin typeface="Lato Light" panose="020F0302020204030203" pitchFamily="34" charset="0"/>
            </a:endParaRPr>
          </a:p>
        </p:txBody>
      </p:sp>
      <p:grpSp>
        <p:nvGrpSpPr>
          <p:cNvPr id="18" name="Group 20"/>
          <p:cNvGrpSpPr/>
          <p:nvPr/>
        </p:nvGrpSpPr>
        <p:grpSpPr>
          <a:xfrm>
            <a:off x="477776" y="1005462"/>
            <a:ext cx="45719" cy="465312"/>
            <a:chOff x="455000" y="491056"/>
            <a:chExt cx="45720" cy="675713"/>
          </a:xfrm>
        </p:grpSpPr>
        <p:sp>
          <p:nvSpPr>
            <p:cNvPr id="19" name="Rectangle 18"/>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3" name="Rectangle 22"/>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7 </a:t>
            </a:r>
            <a:r>
              <a:rPr lang="en-US" dirty="0">
                <a:solidFill>
                  <a:schemeClr val="tx1">
                    <a:lumMod val="75000"/>
                    <a:lumOff val="25000"/>
                  </a:schemeClr>
                </a:solidFill>
                <a:latin typeface="Lato Black" panose="020F0A02020204030203" pitchFamily="34" charset="0"/>
                <a:cs typeface="Lato Black" panose="020F0A02020204030203" pitchFamily="34" charset="0"/>
              </a:rPr>
              <a:t>/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30" name="Rectangle 29"/>
          <p:cNvSpPr/>
          <p:nvPr/>
        </p:nvSpPr>
        <p:spPr>
          <a:xfrm>
            <a:off x="30836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1" name="Rectangle 30"/>
          <p:cNvSpPr/>
          <p:nvPr/>
        </p:nvSpPr>
        <p:spPr>
          <a:xfrm>
            <a:off x="2712985"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2" name="Rectangle 31"/>
          <p:cNvSpPr/>
          <p:nvPr/>
        </p:nvSpPr>
        <p:spPr>
          <a:xfrm>
            <a:off x="5096359" y="608474"/>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ZoneTexte 34"/>
          <p:cNvSpPr txBox="1"/>
          <p:nvPr/>
        </p:nvSpPr>
        <p:spPr>
          <a:xfrm>
            <a:off x="2712984" y="131885"/>
            <a:ext cx="1879693" cy="369332"/>
          </a:xfrm>
          <a:prstGeom prst="rect">
            <a:avLst/>
          </a:prstGeom>
          <a:noFill/>
        </p:spPr>
        <p:txBody>
          <a:bodyPr wrap="square" rtlCol="0">
            <a:spAutoFit/>
          </a:bodyPr>
          <a:lstStyle/>
          <a:p>
            <a:pPr algn="ctr"/>
            <a:r>
              <a:rPr lang="fr-FR" b="1" dirty="0">
                <a:solidFill>
                  <a:srgbClr val="30987D"/>
                </a:solidFill>
                <a:latin typeface="Lato Heavy" panose="020F0902020204030203"/>
              </a:rPr>
              <a:t>Conception</a:t>
            </a:r>
          </a:p>
        </p:txBody>
      </p:sp>
      <p:sp>
        <p:nvSpPr>
          <p:cNvPr id="36" name="ZoneTexte 35"/>
          <p:cNvSpPr txBox="1"/>
          <p:nvPr/>
        </p:nvSpPr>
        <p:spPr>
          <a:xfrm>
            <a:off x="5096359" y="108897"/>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37" name="ZoneTexte 36"/>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38" name="ZoneTexte 37"/>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39" name="ZoneTexte 38"/>
          <p:cNvSpPr txBox="1"/>
          <p:nvPr/>
        </p:nvSpPr>
        <p:spPr>
          <a:xfrm>
            <a:off x="99123" y="162663"/>
            <a:ext cx="2298167" cy="338554"/>
          </a:xfrm>
          <a:prstGeom prst="rect">
            <a:avLst/>
          </a:prstGeom>
          <a:noFill/>
        </p:spPr>
        <p:txBody>
          <a:bodyPr wrap="square" rtlCol="0">
            <a:spAutoFit/>
          </a:bodyPr>
          <a:lstStyle/>
          <a:p>
            <a:pPr algn="ctr"/>
            <a:r>
              <a:rPr lang="fr-FR" sz="1600" dirty="0">
                <a:solidFill>
                  <a:srgbClr val="3DBF9C"/>
                </a:solidFill>
                <a:latin typeface="Lato Light"/>
                <a:ea typeface="Lato Light"/>
                <a:cs typeface="Lato Light"/>
              </a:rPr>
              <a:t>Etude Préliminaire</a:t>
            </a:r>
            <a:endParaRPr lang="fr-FR" sz="1600" dirty="0">
              <a:solidFill>
                <a:srgbClr val="3DBF9C"/>
              </a:solidFill>
              <a:latin typeface="Lato Light"/>
              <a:ea typeface="Lato Light"/>
              <a:cs typeface="Lato Light"/>
            </a:endParaRPr>
          </a:p>
        </p:txBody>
      </p:sp>
      <p:pic>
        <p:nvPicPr>
          <p:cNvPr id="40" name="Picture 2" descr="C:\Users\hp\Downloads\WhatsApp Image 2020-04-21 at 11.15.22.jpeg"/>
          <p:cNvPicPr>
            <a:picLocks noChangeAspect="1" noChangeArrowheads="1"/>
          </p:cNvPicPr>
          <p:nvPr/>
        </p:nvPicPr>
        <p:blipFill rotWithShape="1">
          <a:blip r:embed="rId2"/>
          <a:srcRect l="6826" r="11782"/>
          <a:stretch/>
        </p:blipFill>
        <p:spPr bwMode="auto">
          <a:xfrm>
            <a:off x="1707401" y="1896930"/>
            <a:ext cx="8963378" cy="4414129"/>
          </a:xfrm>
          <a:prstGeom prst="rect">
            <a:avLst/>
          </a:prstGeom>
          <a:ln>
            <a:noFill/>
          </a:ln>
          <a:effectLst>
            <a:outerShdw blurRad="292100" dist="139700" dir="2700000" algn="tl" rotWithShape="0">
              <a:srgbClr val="333333">
                <a:alpha val="65000"/>
              </a:srgbClr>
            </a:outerShdw>
          </a:effectLst>
        </p:spPr>
      </p:pic>
      <p:sp>
        <p:nvSpPr>
          <p:cNvPr id="42" name="Rectangle 41"/>
          <p:cNvSpPr/>
          <p:nvPr/>
        </p:nvSpPr>
        <p:spPr>
          <a:xfrm>
            <a:off x="3927916" y="1400200"/>
            <a:ext cx="7642577" cy="369332"/>
          </a:xfrm>
          <a:prstGeom prst="rect">
            <a:avLst/>
          </a:prstGeom>
        </p:spPr>
        <p:txBody>
          <a:bodyPr wrap="square">
            <a:spAutoFit/>
          </a:bodyPr>
          <a:lstStyle/>
          <a:p>
            <a:r>
              <a:rPr lang="fr-FR" b="1" dirty="0">
                <a:solidFill>
                  <a:srgbClr val="767171"/>
                </a:solidFill>
                <a:latin typeface="Times New Roman" panose="02020603050405020304" pitchFamily="18" charset="0"/>
                <a:ea typeface="Calibri" panose="020F0502020204030204" pitchFamily="34" charset="0"/>
              </a:rPr>
              <a:t>Diagramme de </a:t>
            </a:r>
            <a:r>
              <a:rPr lang="fr-FR" b="1" dirty="0" smtClean="0">
                <a:solidFill>
                  <a:srgbClr val="767171"/>
                </a:solidFill>
                <a:latin typeface="Times New Roman" panose="02020603050405020304" pitchFamily="18" charset="0"/>
                <a:ea typeface="Calibri" panose="020F0502020204030204" pitchFamily="34" charset="0"/>
              </a:rPr>
              <a:t>séquence d’Authentification</a:t>
            </a:r>
            <a:r>
              <a:rPr lang="fr-FR" dirty="0">
                <a:solidFill>
                  <a:srgbClr val="767171"/>
                </a:solidFill>
                <a:latin typeface="Calibri" panose="020F0502020204030204" pitchFamily="34" charset="0"/>
                <a:ea typeface="Calibri" panose="020F0502020204030204" pitchFamily="34" charset="0"/>
                <a:cs typeface="Arial" panose="020B0604020202020204" pitchFamily="34" charset="0"/>
              </a:rPr>
              <a:t> </a:t>
            </a:r>
            <a:endParaRPr lang="fr-FR" dirty="0"/>
          </a:p>
        </p:txBody>
      </p:sp>
    </p:spTree>
    <p:extLst>
      <p:ext uri="{BB962C8B-B14F-4D97-AF65-F5344CB8AC3E}">
        <p14:creationId xmlns:p14="http://schemas.microsoft.com/office/powerpoint/2010/main" val="2376307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a:spLocks noGrp="1"/>
          </p:cNvSpPr>
          <p:nvPr>
            <p:ph type="body" sz="quarter" idx="10"/>
          </p:nvPr>
        </p:nvSpPr>
        <p:spPr>
          <a:xfrm>
            <a:off x="477776" y="937058"/>
            <a:ext cx="5088851" cy="544443"/>
          </a:xfrm>
        </p:spPr>
        <p:txBody>
          <a:bodyPr/>
          <a:lstStyle/>
          <a:p>
            <a:r>
              <a:rPr lang="fr-FR" sz="2800" dirty="0"/>
              <a:t>Diagramme </a:t>
            </a:r>
            <a:r>
              <a:rPr lang="fr-FR" sz="2800" dirty="0" smtClean="0"/>
              <a:t>de </a:t>
            </a:r>
            <a:r>
              <a:rPr lang="fr-FR" sz="2800" dirty="0" smtClean="0"/>
              <a:t>séquence</a:t>
            </a:r>
            <a:endParaRPr lang="fr-FR" sz="3200" dirty="0">
              <a:latin typeface="Lato Light" panose="020F0302020204030203" pitchFamily="34" charset="0"/>
            </a:endParaRPr>
          </a:p>
        </p:txBody>
      </p:sp>
      <p:grpSp>
        <p:nvGrpSpPr>
          <p:cNvPr id="18" name="Group 20"/>
          <p:cNvGrpSpPr/>
          <p:nvPr/>
        </p:nvGrpSpPr>
        <p:grpSpPr>
          <a:xfrm>
            <a:off x="477776" y="1005462"/>
            <a:ext cx="45719" cy="465312"/>
            <a:chOff x="455000" y="491056"/>
            <a:chExt cx="45720" cy="675713"/>
          </a:xfrm>
        </p:grpSpPr>
        <p:sp>
          <p:nvSpPr>
            <p:cNvPr id="19" name="Rectangle 18"/>
            <p:cNvSpPr/>
            <p:nvPr/>
          </p:nvSpPr>
          <p:spPr>
            <a:xfrm>
              <a:off x="455001" y="491056"/>
              <a:ext cx="45719" cy="675713"/>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455000" y="961799"/>
              <a:ext cx="45719" cy="204970"/>
            </a:xfrm>
            <a:prstGeom prst="rect">
              <a:avLst/>
            </a:prstGeom>
            <a:solidFill>
              <a:schemeClr val="tx1">
                <a:lumMod val="95000"/>
                <a:lumOff val="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3" name="Rectangle 22"/>
          <p:cNvSpPr/>
          <p:nvPr/>
        </p:nvSpPr>
        <p:spPr>
          <a:xfrm>
            <a:off x="11025186" y="6576506"/>
            <a:ext cx="219075" cy="45719"/>
          </a:xfrm>
          <a:prstGeom prst="rect">
            <a:avLst/>
          </a:prstGeom>
          <a:solidFill>
            <a:srgbClr val="FF8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6"/>
          <p:cNvCxnSpPr/>
          <p:nvPr/>
        </p:nvCxnSpPr>
        <p:spPr>
          <a:xfrm flipH="1">
            <a:off x="9657158" y="6599090"/>
            <a:ext cx="1147763" cy="266"/>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243071" y="6576506"/>
            <a:ext cx="219075"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11460956" y="6576505"/>
            <a:ext cx="219075" cy="45719"/>
          </a:xfrm>
          <a:prstGeom prst="rect">
            <a:avLst/>
          </a:prstGeom>
          <a:solidFill>
            <a:srgbClr val="018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1678841" y="6576230"/>
            <a:ext cx="219075" cy="45719"/>
          </a:xfrm>
          <a:prstGeom prst="rect">
            <a:avLst/>
          </a:prstGeom>
          <a:solidFill>
            <a:srgbClr val="D73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10805516" y="6576230"/>
            <a:ext cx="219075" cy="45719"/>
          </a:xfrm>
          <a:prstGeom prst="rect">
            <a:avLst/>
          </a:prstGeom>
          <a:solidFill>
            <a:srgbClr val="A1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230461" y="6319935"/>
            <a:ext cx="936947" cy="45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Lato Black" panose="020F0A02020204030203" pitchFamily="34" charset="0"/>
                <a:cs typeface="Lato Black" panose="020F0A02020204030203" pitchFamily="34" charset="0"/>
              </a:rPr>
              <a:t>8 </a:t>
            </a:r>
            <a:r>
              <a:rPr lang="en-US" dirty="0">
                <a:solidFill>
                  <a:schemeClr val="tx1">
                    <a:lumMod val="75000"/>
                    <a:lumOff val="25000"/>
                  </a:schemeClr>
                </a:solidFill>
                <a:latin typeface="Lato Black" panose="020F0A02020204030203" pitchFamily="34" charset="0"/>
                <a:cs typeface="Lato Black" panose="020F0A02020204030203" pitchFamily="34" charset="0"/>
              </a:rPr>
              <a:t>/ 22</a:t>
            </a:r>
            <a:endParaRPr lang="ru-RU" dirty="0">
              <a:solidFill>
                <a:schemeClr val="tx1">
                  <a:lumMod val="75000"/>
                  <a:lumOff val="25000"/>
                </a:schemeClr>
              </a:solidFill>
              <a:latin typeface="Lato Black" panose="020F0A02020204030203" pitchFamily="34" charset="0"/>
              <a:cs typeface="Lato Black" panose="020F0A02020204030203" pitchFamily="34" charset="0"/>
            </a:endParaRPr>
          </a:p>
        </p:txBody>
      </p:sp>
      <p:sp>
        <p:nvSpPr>
          <p:cNvPr id="30" name="Rectangle 29"/>
          <p:cNvSpPr/>
          <p:nvPr/>
        </p:nvSpPr>
        <p:spPr>
          <a:xfrm>
            <a:off x="308361" y="631462"/>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1" name="Rectangle 30"/>
          <p:cNvSpPr/>
          <p:nvPr/>
        </p:nvSpPr>
        <p:spPr>
          <a:xfrm>
            <a:off x="2712985" y="631462"/>
            <a:ext cx="1879693" cy="71922"/>
          </a:xfrm>
          <a:prstGeom prst="rect">
            <a:avLst/>
          </a:prstGeom>
          <a:solidFill>
            <a:srgbClr val="309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987D"/>
              </a:solidFill>
            </a:endParaRPr>
          </a:p>
        </p:txBody>
      </p:sp>
      <p:sp>
        <p:nvSpPr>
          <p:cNvPr id="32" name="Rectangle 31"/>
          <p:cNvSpPr/>
          <p:nvPr/>
        </p:nvSpPr>
        <p:spPr>
          <a:xfrm>
            <a:off x="5096359" y="608474"/>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479733" y="594577"/>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799148" y="590585"/>
            <a:ext cx="1879693" cy="71922"/>
          </a:xfrm>
          <a:prstGeom prst="rect">
            <a:avLst/>
          </a:prstGeom>
          <a:solidFill>
            <a:srgbClr val="3DB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ZoneTexte 34"/>
          <p:cNvSpPr txBox="1"/>
          <p:nvPr/>
        </p:nvSpPr>
        <p:spPr>
          <a:xfrm>
            <a:off x="2712984" y="131885"/>
            <a:ext cx="1879693" cy="369332"/>
          </a:xfrm>
          <a:prstGeom prst="rect">
            <a:avLst/>
          </a:prstGeom>
          <a:noFill/>
        </p:spPr>
        <p:txBody>
          <a:bodyPr wrap="square" rtlCol="0">
            <a:spAutoFit/>
          </a:bodyPr>
          <a:lstStyle/>
          <a:p>
            <a:pPr algn="ctr"/>
            <a:r>
              <a:rPr lang="fr-FR" b="1" dirty="0">
                <a:solidFill>
                  <a:srgbClr val="30987D"/>
                </a:solidFill>
                <a:latin typeface="Lato Heavy" panose="020F0902020204030203"/>
              </a:rPr>
              <a:t>Conception</a:t>
            </a:r>
          </a:p>
        </p:txBody>
      </p:sp>
      <p:sp>
        <p:nvSpPr>
          <p:cNvPr id="36" name="ZoneTexte 35"/>
          <p:cNvSpPr txBox="1"/>
          <p:nvPr/>
        </p:nvSpPr>
        <p:spPr>
          <a:xfrm>
            <a:off x="5096359" y="108897"/>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Architecture</a:t>
            </a:r>
          </a:p>
        </p:txBody>
      </p:sp>
      <p:sp>
        <p:nvSpPr>
          <p:cNvPr id="37" name="ZoneTexte 36"/>
          <p:cNvSpPr txBox="1"/>
          <p:nvPr/>
        </p:nvSpPr>
        <p:spPr>
          <a:xfrm>
            <a:off x="7479733" y="95000"/>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Réalisation</a:t>
            </a:r>
          </a:p>
        </p:txBody>
      </p:sp>
      <p:sp>
        <p:nvSpPr>
          <p:cNvPr id="38" name="ZoneTexte 37"/>
          <p:cNvSpPr txBox="1"/>
          <p:nvPr/>
        </p:nvSpPr>
        <p:spPr>
          <a:xfrm>
            <a:off x="9799148" y="91008"/>
            <a:ext cx="1879693" cy="369332"/>
          </a:xfrm>
          <a:prstGeom prst="rect">
            <a:avLst/>
          </a:prstGeom>
          <a:noFill/>
        </p:spPr>
        <p:txBody>
          <a:bodyPr wrap="square" rtlCol="0">
            <a:spAutoFit/>
          </a:bodyPr>
          <a:lstStyle/>
          <a:p>
            <a:pPr algn="ctr"/>
            <a:r>
              <a:rPr lang="fr-FR" dirty="0">
                <a:solidFill>
                  <a:srgbClr val="3DBF9C"/>
                </a:solidFill>
                <a:latin typeface="Lato Heavy" panose="020F0902020204030203"/>
              </a:rPr>
              <a:t>Conclusion</a:t>
            </a:r>
          </a:p>
        </p:txBody>
      </p:sp>
      <p:sp>
        <p:nvSpPr>
          <p:cNvPr id="39" name="ZoneTexte 38"/>
          <p:cNvSpPr txBox="1"/>
          <p:nvPr/>
        </p:nvSpPr>
        <p:spPr>
          <a:xfrm>
            <a:off x="99123" y="162663"/>
            <a:ext cx="2298167" cy="338554"/>
          </a:xfrm>
          <a:prstGeom prst="rect">
            <a:avLst/>
          </a:prstGeom>
          <a:noFill/>
        </p:spPr>
        <p:txBody>
          <a:bodyPr wrap="square" rtlCol="0">
            <a:spAutoFit/>
          </a:bodyPr>
          <a:lstStyle/>
          <a:p>
            <a:pPr algn="ctr"/>
            <a:r>
              <a:rPr lang="fr-FR" sz="1600" dirty="0">
                <a:solidFill>
                  <a:srgbClr val="3DBF9C"/>
                </a:solidFill>
                <a:latin typeface="Lato Light"/>
                <a:ea typeface="Lato Light"/>
                <a:cs typeface="Lato Light"/>
              </a:rPr>
              <a:t>Etude Préliminaire</a:t>
            </a:r>
            <a:endParaRPr lang="fr-FR" sz="1600" dirty="0">
              <a:solidFill>
                <a:srgbClr val="3DBF9C"/>
              </a:solidFill>
              <a:latin typeface="Lato Light"/>
              <a:ea typeface="Lato Light"/>
              <a:cs typeface="Lato Light"/>
            </a:endParaRPr>
          </a:p>
        </p:txBody>
      </p:sp>
      <p:sp>
        <p:nvSpPr>
          <p:cNvPr id="42" name="Rectangle 41"/>
          <p:cNvSpPr/>
          <p:nvPr/>
        </p:nvSpPr>
        <p:spPr>
          <a:xfrm>
            <a:off x="3927916" y="1400200"/>
            <a:ext cx="7642577" cy="369332"/>
          </a:xfrm>
          <a:prstGeom prst="rect">
            <a:avLst/>
          </a:prstGeom>
        </p:spPr>
        <p:txBody>
          <a:bodyPr wrap="square">
            <a:spAutoFit/>
          </a:bodyPr>
          <a:lstStyle/>
          <a:p>
            <a:r>
              <a:rPr lang="fr-FR" b="1" dirty="0">
                <a:solidFill>
                  <a:srgbClr val="767171"/>
                </a:solidFill>
                <a:latin typeface="Times New Roman" panose="02020603050405020304" pitchFamily="18" charset="0"/>
                <a:ea typeface="Calibri" panose="020F0502020204030204" pitchFamily="34" charset="0"/>
              </a:rPr>
              <a:t>Diagramme de </a:t>
            </a:r>
            <a:r>
              <a:rPr lang="fr-FR" b="1" dirty="0" smtClean="0">
                <a:solidFill>
                  <a:srgbClr val="767171"/>
                </a:solidFill>
                <a:latin typeface="Times New Roman" panose="02020603050405020304" pitchFamily="18" charset="0"/>
                <a:ea typeface="Calibri" panose="020F0502020204030204" pitchFamily="34" charset="0"/>
              </a:rPr>
              <a:t>séquence d’Authentification</a:t>
            </a:r>
            <a:r>
              <a:rPr lang="fr-FR" dirty="0">
                <a:solidFill>
                  <a:srgbClr val="767171"/>
                </a:solidFill>
                <a:latin typeface="Calibri" panose="020F0502020204030204" pitchFamily="34" charset="0"/>
                <a:ea typeface="Calibri" panose="020F0502020204030204" pitchFamily="34" charset="0"/>
                <a:cs typeface="Arial" panose="020B0604020202020204" pitchFamily="34" charset="0"/>
              </a:rPr>
              <a:t> </a:t>
            </a:r>
            <a:endParaRPr lang="fr-FR" dirty="0"/>
          </a:p>
        </p:txBody>
      </p:sp>
      <p:pic>
        <p:nvPicPr>
          <p:cNvPr id="41" name="Image 40"/>
          <p:cNvPicPr/>
          <p:nvPr/>
        </p:nvPicPr>
        <p:blipFill>
          <a:blip r:embed="rId2">
            <a:extLst>
              <a:ext uri="{28A0092B-C50C-407E-A947-70E740481C1C}">
                <a14:useLocalDpi xmlns:a14="http://schemas.microsoft.com/office/drawing/2010/main" val="0"/>
              </a:ext>
            </a:extLst>
          </a:blip>
          <a:stretch>
            <a:fillRect/>
          </a:stretch>
        </p:blipFill>
        <p:spPr>
          <a:xfrm>
            <a:off x="695662" y="1899453"/>
            <a:ext cx="10765294" cy="4177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4299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sic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7173</TotalTime>
  <Words>642</Words>
  <Application>Microsoft Office PowerPoint</Application>
  <PresentationFormat>Grand écran</PresentationFormat>
  <Paragraphs>209</Paragraphs>
  <Slides>17</Slides>
  <Notes>1</Notes>
  <HiddenSlides>0</HiddenSlides>
  <MMClips>0</MMClips>
  <ScaleCrop>false</ScaleCrop>
  <HeadingPairs>
    <vt:vector size="6" baseType="variant">
      <vt:variant>
        <vt:lpstr>Polices utilisées</vt:lpstr>
      </vt:variant>
      <vt:variant>
        <vt:i4>13</vt:i4>
      </vt:variant>
      <vt:variant>
        <vt:lpstr>Thème</vt:lpstr>
      </vt:variant>
      <vt:variant>
        <vt:i4>2</vt:i4>
      </vt:variant>
      <vt:variant>
        <vt:lpstr>Titres des diapositives</vt:lpstr>
      </vt:variant>
      <vt:variant>
        <vt:i4>17</vt:i4>
      </vt:variant>
    </vt:vector>
  </HeadingPairs>
  <TitlesOfParts>
    <vt:vector size="32" baseType="lpstr">
      <vt:lpstr>Arial</vt:lpstr>
      <vt:lpstr>Arial Black</vt:lpstr>
      <vt:lpstr>Calibri</vt:lpstr>
      <vt:lpstr>Calibri Light</vt:lpstr>
      <vt:lpstr>FontAwesome</vt:lpstr>
      <vt:lpstr>Lato</vt:lpstr>
      <vt:lpstr>Lato Black</vt:lpstr>
      <vt:lpstr>Lato Heavy</vt:lpstr>
      <vt:lpstr>Lato Light</vt:lpstr>
      <vt:lpstr>Lato Medium</vt:lpstr>
      <vt:lpstr>Roboto Light</vt:lpstr>
      <vt:lpstr>Times New Roman</vt:lpstr>
      <vt:lpstr>Wingdings</vt:lpstr>
      <vt:lpstr>Office Theme</vt:lpstr>
      <vt:lpstr>1_Basic Slide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Danny</dc:creator>
  <cp:lastModifiedBy>HP</cp:lastModifiedBy>
  <cp:revision>503</cp:revision>
  <dcterms:created xsi:type="dcterms:W3CDTF">2014-12-09T04:02:55Z</dcterms:created>
  <dcterms:modified xsi:type="dcterms:W3CDTF">2020-07-04T17:47:52Z</dcterms:modified>
</cp:coreProperties>
</file>