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8" r:id="rId2"/>
  </p:sldMasterIdLst>
  <p:notesMasterIdLst>
    <p:notesMasterId r:id="rId25"/>
  </p:notesMasterIdLst>
  <p:sldIdLst>
    <p:sldId id="405" r:id="rId3"/>
    <p:sldId id="406" r:id="rId4"/>
    <p:sldId id="409" r:id="rId5"/>
    <p:sldId id="437" r:id="rId6"/>
    <p:sldId id="432" r:id="rId7"/>
    <p:sldId id="436" r:id="rId8"/>
    <p:sldId id="438" r:id="rId9"/>
    <p:sldId id="411" r:id="rId10"/>
    <p:sldId id="412" r:id="rId11"/>
    <p:sldId id="416" r:id="rId12"/>
    <p:sldId id="415" r:id="rId13"/>
    <p:sldId id="418" r:id="rId14"/>
    <p:sldId id="420" r:id="rId15"/>
    <p:sldId id="424" r:id="rId16"/>
    <p:sldId id="426" r:id="rId17"/>
    <p:sldId id="427" r:id="rId18"/>
    <p:sldId id="434" r:id="rId19"/>
    <p:sldId id="435" r:id="rId20"/>
    <p:sldId id="429" r:id="rId21"/>
    <p:sldId id="439" r:id="rId22"/>
    <p:sldId id="430" r:id="rId23"/>
    <p:sldId id="4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30987D"/>
    <a:srgbClr val="287C66"/>
    <a:srgbClr val="D43E01"/>
    <a:srgbClr val="A1BB22"/>
    <a:srgbClr val="FE8301"/>
    <a:srgbClr val="0087B1"/>
    <a:srgbClr val="012641"/>
    <a:srgbClr val="A12F0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448CA-1D9D-F610-D604-44D7BC970163}" v="1" dt="2020-07-01T18:18:49.908"/>
    <p1510:client id="{45FFA09C-F507-DB20-DFEE-774E28259909}" v="2" dt="2020-07-03T17:56:46.326"/>
    <p1510:client id="{69BD4D2D-AA94-3230-A90B-994BEBACF5C3}" v="6" dt="2020-07-01T12:27:04.652"/>
    <p1510:client id="{76C8292A-F633-6B29-CB1A-F217893F4EE8}" v="11" dt="2020-07-01T11:51:25.648"/>
    <p1510:client id="{7CDD33F9-8C83-369C-8FC0-124EA50DD537}" v="1" dt="2020-06-06T19:16:10.345"/>
    <p1510:client id="{82B7951B-416D-46C4-AE83-7C70DE64B565}" v="1" dt="2020-06-21T08:21:43.118"/>
    <p1510:client id="{C10A3AC8-6979-4337-D419-9ACD7BC9406D}" v="3" dt="2020-06-30T17:57:43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UAR ABOU ER RAJA" userId="S::anouar.abouerraja@edu.uca.ma::10bc9c1c-fa2e-4883-b570-8a9b8c58b81c" providerId="AD" clId="Web-{45FFA09C-F507-DB20-DFEE-774E28259909}"/>
    <pc:docChg chg="modSld">
      <pc:chgData name="ANOUAR ABOU ER RAJA" userId="S::anouar.abouerraja@edu.uca.ma::10bc9c1c-fa2e-4883-b570-8a9b8c58b81c" providerId="AD" clId="Web-{45FFA09C-F507-DB20-DFEE-774E28259909}" dt="2020-07-03T17:56:46.326" v="1" actId="1076"/>
      <pc:docMkLst>
        <pc:docMk/>
      </pc:docMkLst>
      <pc:sldChg chg="modSp">
        <pc:chgData name="ANOUAR ABOU ER RAJA" userId="S::anouar.abouerraja@edu.uca.ma::10bc9c1c-fa2e-4883-b570-8a9b8c58b81c" providerId="AD" clId="Web-{45FFA09C-F507-DB20-DFEE-774E28259909}" dt="2020-07-03T17:56:46.326" v="1" actId="1076"/>
        <pc:sldMkLst>
          <pc:docMk/>
          <pc:sldMk cId="370267200" sldId="436"/>
        </pc:sldMkLst>
        <pc:spChg chg="mod">
          <ac:chgData name="ANOUAR ABOU ER RAJA" userId="S::anouar.abouerraja@edu.uca.ma::10bc9c1c-fa2e-4883-b570-8a9b8c58b81c" providerId="AD" clId="Web-{45FFA09C-F507-DB20-DFEE-774E28259909}" dt="2020-07-03T17:56:46.326" v="1" actId="1076"/>
          <ac:spMkLst>
            <pc:docMk/>
            <pc:sldMk cId="370267200" sldId="436"/>
            <ac:spMk id="33" creationId="{00000000-0000-0000-0000-000000000000}"/>
          </ac:spMkLst>
        </pc:spChg>
      </pc:sldChg>
    </pc:docChg>
  </pc:docChgLst>
  <pc:docChgLst>
    <pc:chgData name="Guest User" userId="S::urn:spo:anon#08f096cfdd95029e4735e55800e4ef3ed8e79b13be52bdff140575d3dd2d1cd4::" providerId="AD" clId="Web-{7CDD33F9-8C83-369C-8FC0-124EA50DD537}"/>
    <pc:docChg chg="modSld">
      <pc:chgData name="Guest User" userId="S::urn:spo:anon#08f096cfdd95029e4735e55800e4ef3ed8e79b13be52bdff140575d3dd2d1cd4::" providerId="AD" clId="Web-{7CDD33F9-8C83-369C-8FC0-124EA50DD537}" dt="2020-06-06T19:16:10.345" v="0" actId="1076"/>
      <pc:docMkLst>
        <pc:docMk/>
      </pc:docMkLst>
      <pc:sldChg chg="modSp">
        <pc:chgData name="Guest User" userId="S::urn:spo:anon#08f096cfdd95029e4735e55800e4ef3ed8e79b13be52bdff140575d3dd2d1cd4::" providerId="AD" clId="Web-{7CDD33F9-8C83-369C-8FC0-124EA50DD537}" dt="2020-06-06T19:16:10.345" v="0" actId="1076"/>
        <pc:sldMkLst>
          <pc:docMk/>
          <pc:sldMk cId="370267200" sldId="436"/>
        </pc:sldMkLst>
        <pc:grpChg chg="mod">
          <ac:chgData name="Guest User" userId="S::urn:spo:anon#08f096cfdd95029e4735e55800e4ef3ed8e79b13be52bdff140575d3dd2d1cd4::" providerId="AD" clId="Web-{7CDD33F9-8C83-369C-8FC0-124EA50DD537}" dt="2020-06-06T19:16:10.345" v="0" actId="1076"/>
          <ac:grpSpMkLst>
            <pc:docMk/>
            <pc:sldMk cId="370267200" sldId="436"/>
            <ac:grpSpMk id="29" creationId="{00000000-0000-0000-0000-000000000000}"/>
          </ac:grpSpMkLst>
        </pc:grpChg>
      </pc:sldChg>
    </pc:docChg>
  </pc:docChgLst>
  <pc:docChgLst>
    <pc:chgData name="Guest User" userId="S::urn:spo:anon#08f096cfdd95029e4735e55800e4ef3ed8e79b13be52bdff140575d3dd2d1cd4::" providerId="AD" clId="Web-{097448CA-1D9D-F610-D604-44D7BC970163}"/>
    <pc:docChg chg="modSld">
      <pc:chgData name="Guest User" userId="S::urn:spo:anon#08f096cfdd95029e4735e55800e4ef3ed8e79b13be52bdff140575d3dd2d1cd4::" providerId="AD" clId="Web-{097448CA-1D9D-F610-D604-44D7BC970163}" dt="2020-07-01T18:18:49.908" v="0" actId="1076"/>
      <pc:docMkLst>
        <pc:docMk/>
      </pc:docMkLst>
      <pc:sldChg chg="modSp">
        <pc:chgData name="Guest User" userId="S::urn:spo:anon#08f096cfdd95029e4735e55800e4ef3ed8e79b13be52bdff140575d3dd2d1cd4::" providerId="AD" clId="Web-{097448CA-1D9D-F610-D604-44D7BC970163}" dt="2020-07-01T18:18:49.908" v="0" actId="1076"/>
        <pc:sldMkLst>
          <pc:docMk/>
          <pc:sldMk cId="1393723129" sldId="427"/>
        </pc:sldMkLst>
        <pc:grpChg chg="mod">
          <ac:chgData name="Guest User" userId="S::urn:spo:anon#08f096cfdd95029e4735e55800e4ef3ed8e79b13be52bdff140575d3dd2d1cd4::" providerId="AD" clId="Web-{097448CA-1D9D-F610-D604-44D7BC970163}" dt="2020-07-01T18:18:49.908" v="0" actId="1076"/>
          <ac:grpSpMkLst>
            <pc:docMk/>
            <pc:sldMk cId="1393723129" sldId="427"/>
            <ac:grpSpMk id="30" creationId="{00000000-0000-0000-0000-000000000000}"/>
          </ac:grpSpMkLst>
        </pc:grpChg>
      </pc:sldChg>
    </pc:docChg>
  </pc:docChgLst>
  <pc:docChgLst>
    <pc:chgData name="Guest User" userId="S::urn:spo:anon#08f096cfdd95029e4735e55800e4ef3ed8e79b13be52bdff140575d3dd2d1cd4::" providerId="AD" clId="Web-{C10A3AC8-6979-4337-D419-9ACD7BC9406D}"/>
    <pc:docChg chg="modSld">
      <pc:chgData name="Guest User" userId="S::urn:spo:anon#08f096cfdd95029e4735e55800e4ef3ed8e79b13be52bdff140575d3dd2d1cd4::" providerId="AD" clId="Web-{C10A3AC8-6979-4337-D419-9ACD7BC9406D}" dt="2020-06-30T17:57:43.838" v="2" actId="14100"/>
      <pc:docMkLst>
        <pc:docMk/>
      </pc:docMkLst>
      <pc:sldChg chg="modSp">
        <pc:chgData name="Guest User" userId="S::urn:spo:anon#08f096cfdd95029e4735e55800e4ef3ed8e79b13be52bdff140575d3dd2d1cd4::" providerId="AD" clId="Web-{C10A3AC8-6979-4337-D419-9ACD7BC9406D}" dt="2020-06-30T17:57:43.838" v="2" actId="14100"/>
        <pc:sldMkLst>
          <pc:docMk/>
          <pc:sldMk cId="253886745" sldId="405"/>
        </pc:sldMkLst>
        <pc:picChg chg="mod">
          <ac:chgData name="Guest User" userId="S::urn:spo:anon#08f096cfdd95029e4735e55800e4ef3ed8e79b13be52bdff140575d3dd2d1cd4::" providerId="AD" clId="Web-{C10A3AC8-6979-4337-D419-9ACD7BC9406D}" dt="2020-06-30T17:57:43.838" v="2" actId="14100"/>
          <ac:picMkLst>
            <pc:docMk/>
            <pc:sldMk cId="253886745" sldId="405"/>
            <ac:picMk id="3" creationId="{00000000-0000-0000-0000-000000000000}"/>
          </ac:picMkLst>
        </pc:picChg>
      </pc:sldChg>
    </pc:docChg>
  </pc:docChgLst>
  <pc:docChgLst>
    <pc:chgData name="LEILA ELKHROF" userId="S::leila.elkhrof@edu.uca.ma::5709b2cb-caba-409d-a41e-9b73ce383c19" providerId="AD" clId="Web-{76C8292A-F633-6B29-CB1A-F217893F4EE8}"/>
    <pc:docChg chg="modSld">
      <pc:chgData name="LEILA ELKHROF" userId="S::leila.elkhrof@edu.uca.ma::5709b2cb-caba-409d-a41e-9b73ce383c19" providerId="AD" clId="Web-{76C8292A-F633-6B29-CB1A-F217893F4EE8}" dt="2020-07-01T11:51:08.085" v="7" actId="1076"/>
      <pc:docMkLst>
        <pc:docMk/>
      </pc:docMkLst>
      <pc:sldChg chg="modSp">
        <pc:chgData name="LEILA ELKHROF" userId="S::leila.elkhrof@edu.uca.ma::5709b2cb-caba-409d-a41e-9b73ce383c19" providerId="AD" clId="Web-{76C8292A-F633-6B29-CB1A-F217893F4EE8}" dt="2020-07-01T11:51:08.085" v="7" actId="1076"/>
        <pc:sldMkLst>
          <pc:docMk/>
          <pc:sldMk cId="2898373963" sldId="426"/>
        </pc:sldMkLst>
        <pc:grpChg chg="mod">
          <ac:chgData name="LEILA ELKHROF" userId="S::leila.elkhrof@edu.uca.ma::5709b2cb-caba-409d-a41e-9b73ce383c19" providerId="AD" clId="Web-{76C8292A-F633-6B29-CB1A-F217893F4EE8}" dt="2020-07-01T11:51:08.085" v="7" actId="1076"/>
          <ac:grpSpMkLst>
            <pc:docMk/>
            <pc:sldMk cId="2898373963" sldId="426"/>
            <ac:grpSpMk id="55" creationId="{00000000-0000-0000-0000-000000000000}"/>
          </ac:grpSpMkLst>
        </pc:grpChg>
      </pc:sldChg>
    </pc:docChg>
  </pc:docChgLst>
  <pc:docChgLst>
    <pc:chgData name="ANOUAR ABOU ER RAJA" userId="S::anouar.abouerraja@edu.uca.ma::10bc9c1c-fa2e-4883-b570-8a9b8c58b81c" providerId="AD" clId="Web-{82B7951B-416D-46C4-AE83-7C70DE64B565}"/>
    <pc:docChg chg="modSld">
      <pc:chgData name="ANOUAR ABOU ER RAJA" userId="S::anouar.abouerraja@edu.uca.ma::10bc9c1c-fa2e-4883-b570-8a9b8c58b81c" providerId="AD" clId="Web-{82B7951B-416D-46C4-AE83-7C70DE64B565}" dt="2020-06-21T08:21:43.117" v="0" actId="1076"/>
      <pc:docMkLst>
        <pc:docMk/>
      </pc:docMkLst>
      <pc:sldChg chg="modSp">
        <pc:chgData name="ANOUAR ABOU ER RAJA" userId="S::anouar.abouerraja@edu.uca.ma::10bc9c1c-fa2e-4883-b570-8a9b8c58b81c" providerId="AD" clId="Web-{82B7951B-416D-46C4-AE83-7C70DE64B565}" dt="2020-06-21T08:21:43.117" v="0" actId="1076"/>
        <pc:sldMkLst>
          <pc:docMk/>
          <pc:sldMk cId="2591033677" sldId="424"/>
        </pc:sldMkLst>
        <pc:picChg chg="mod">
          <ac:chgData name="ANOUAR ABOU ER RAJA" userId="S::anouar.abouerraja@edu.uca.ma::10bc9c1c-fa2e-4883-b570-8a9b8c58b81c" providerId="AD" clId="Web-{82B7951B-416D-46C4-AE83-7C70DE64B565}" dt="2020-06-21T08:21:43.117" v="0" actId="1076"/>
          <ac:picMkLst>
            <pc:docMk/>
            <pc:sldMk cId="2591033677" sldId="424"/>
            <ac:picMk id="29" creationId="{00000000-0000-0000-0000-000000000000}"/>
          </ac:picMkLst>
        </pc:picChg>
      </pc:sldChg>
    </pc:docChg>
  </pc:docChgLst>
  <pc:docChgLst>
    <pc:chgData name="Guest User" userId="S::urn:spo:anon#08f096cfdd95029e4735e55800e4ef3ed8e79b13be52bdff140575d3dd2d1cd4::" providerId="AD" clId="Web-{69BD4D2D-AA94-3230-A90B-994BEBACF5C3}"/>
    <pc:docChg chg="modSld">
      <pc:chgData name="Guest User" userId="S::urn:spo:anon#08f096cfdd95029e4735e55800e4ef3ed8e79b13be52bdff140575d3dd2d1cd4::" providerId="AD" clId="Web-{69BD4D2D-AA94-3230-A90B-994BEBACF5C3}" dt="2020-07-01T12:27:04.652" v="5" actId="1076"/>
      <pc:docMkLst>
        <pc:docMk/>
      </pc:docMkLst>
      <pc:sldChg chg="modSp">
        <pc:chgData name="Guest User" userId="S::urn:spo:anon#08f096cfdd95029e4735e55800e4ef3ed8e79b13be52bdff140575d3dd2d1cd4::" providerId="AD" clId="Web-{69BD4D2D-AA94-3230-A90B-994BEBACF5C3}" dt="2020-07-01T11:57:30.114" v="1" actId="14100"/>
        <pc:sldMkLst>
          <pc:docMk/>
          <pc:sldMk cId="253886745" sldId="405"/>
        </pc:sldMkLst>
        <pc:spChg chg="mod">
          <ac:chgData name="Guest User" userId="S::urn:spo:anon#08f096cfdd95029e4735e55800e4ef3ed8e79b13be52bdff140575d3dd2d1cd4::" providerId="AD" clId="Web-{69BD4D2D-AA94-3230-A90B-994BEBACF5C3}" dt="2020-07-01T11:57:30.114" v="1" actId="14100"/>
          <ac:spMkLst>
            <pc:docMk/>
            <pc:sldMk cId="253886745" sldId="405"/>
            <ac:spMk id="11" creationId="{00000000-0000-0000-0000-000000000000}"/>
          </ac:spMkLst>
        </pc:spChg>
      </pc:sldChg>
      <pc:sldChg chg="modSp">
        <pc:chgData name="Guest User" userId="S::urn:spo:anon#08f096cfdd95029e4735e55800e4ef3ed8e79b13be52bdff140575d3dd2d1cd4::" providerId="AD" clId="Web-{69BD4D2D-AA94-3230-A90B-994BEBACF5C3}" dt="2020-07-01T12:27:04.652" v="5" actId="1076"/>
        <pc:sldMkLst>
          <pc:docMk/>
          <pc:sldMk cId="2898373963" sldId="426"/>
        </pc:sldMkLst>
        <pc:spChg chg="mod">
          <ac:chgData name="Guest User" userId="S::urn:spo:anon#08f096cfdd95029e4735e55800e4ef3ed8e79b13be52bdff140575d3dd2d1cd4::" providerId="AD" clId="Web-{69BD4D2D-AA94-3230-A90B-994BEBACF5C3}" dt="2020-07-01T12:27:04.652" v="5" actId="1076"/>
          <ac:spMkLst>
            <pc:docMk/>
            <pc:sldMk cId="2898373963" sldId="426"/>
            <ac:spMk id="10" creationId="{00000000-0000-0000-0000-000000000000}"/>
          </ac:spMkLst>
        </pc:spChg>
      </pc:sldChg>
      <pc:sldChg chg="modSp">
        <pc:chgData name="Guest User" userId="S::urn:spo:anon#08f096cfdd95029e4735e55800e4ef3ed8e79b13be52bdff140575d3dd2d1cd4::" providerId="AD" clId="Web-{69BD4D2D-AA94-3230-A90B-994BEBACF5C3}" dt="2020-07-01T11:57:38.989" v="4" actId="1076"/>
        <pc:sldMkLst>
          <pc:docMk/>
          <pc:sldMk cId="2156951610" sldId="434"/>
        </pc:sldMkLst>
        <pc:picChg chg="mod">
          <ac:chgData name="Guest User" userId="S::urn:spo:anon#08f096cfdd95029e4735e55800e4ef3ed8e79b13be52bdff140575d3dd2d1cd4::" providerId="AD" clId="Web-{69BD4D2D-AA94-3230-A90B-994BEBACF5C3}" dt="2020-07-01T11:57:38.989" v="4" actId="1076"/>
          <ac:picMkLst>
            <pc:docMk/>
            <pc:sldMk cId="2156951610" sldId="434"/>
            <ac:picMk id="57" creationId="{85F79923-920A-452C-A79F-38DD5174047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AE_3810253E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Les résultats d’avancement de chaque partie sont les suivants.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Avencement 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Concevoir le Spec.</c:v>
                </c:pt>
                <c:pt idx="1">
                  <c:v>Développer les entités de notre projet </c:v>
                </c:pt>
                <c:pt idx="2">
                  <c:v>Développer méthodes utilitaires de traitement métier , </c:v>
                </c:pt>
                <c:pt idx="3">
                  <c:v>Concevoir les interfaces graphiques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D-48D2-A40F-B5F7A8CF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247811600"/>
        <c:axId val="247809104"/>
      </c:barChart>
      <c:catAx>
        <c:axId val="247811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809104"/>
        <c:crosses val="autoZero"/>
        <c:auto val="1"/>
        <c:lblAlgn val="ctr"/>
        <c:lblOffset val="100"/>
        <c:noMultiLvlLbl val="0"/>
      </c:catAx>
      <c:valAx>
        <c:axId val="24780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81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FF2-D610-4957-B6B0-7D72B266B51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73934-D492-4443-9427-018DE5D6D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C7443-EAE2-4C29-B4BD-B00F07A030A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D4C3CB-8FCE-4E6E-8BD4-52AFDB958B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0" y="942806"/>
            <a:ext cx="10984557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1" y="942806"/>
            <a:ext cx="10984556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1939" y="2005873"/>
            <a:ext cx="10984557" cy="4127500"/>
          </a:xfrm>
          <a:prstGeom prst="rect">
            <a:avLst/>
          </a:prstGeom>
        </p:spPr>
        <p:txBody>
          <a:bodyPr numCol="2" spcCol="365760"/>
          <a:lstStyle>
            <a:lvl1pPr marL="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9144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3716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8288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1939" y="1402454"/>
            <a:ext cx="10984557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1" y="942806"/>
            <a:ext cx="10984556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1939" y="2005873"/>
            <a:ext cx="10984557" cy="4127500"/>
          </a:xfrm>
          <a:prstGeom prst="rect">
            <a:avLst/>
          </a:prstGeom>
        </p:spPr>
        <p:txBody>
          <a:bodyPr numCol="3" spcCol="365760"/>
          <a:lstStyle>
            <a:lvl1pPr marL="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9144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3716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8288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1939" y="1402454"/>
            <a:ext cx="10984557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99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7863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66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703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6299200" y="0"/>
            <a:ext cx="58928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77112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swagger-ui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#/dashboar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STieeMh1/eeaa6f51254b834c28ab9e5fcea0a479/comptatransparencycnss" TargetMode="External"/><Relationship Id="rId2" Type="http://schemas.openxmlformats.org/officeDocument/2006/relationships/hyperlink" Target="https://drive.google.com/open?id=1mIdJheynZY06LarU_tQteSm3ZW7FW_0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091682" y="1612271"/>
            <a:ext cx="99503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3200" b="1">
                <a:latin typeface="Lato Heavy"/>
                <a:cs typeface="Arabic Typesetting" panose="03020402040406030203" pitchFamily="66" charset="-78"/>
              </a:rPr>
              <a:t>Conception et Réalisation d’une application de Solution SAS pour la gestion de comptabilité en respectant l’architecture Micro-Services : </a:t>
            </a:r>
          </a:p>
          <a:p>
            <a:pPr algn="ctr"/>
            <a:br>
              <a:rPr lang="fr-FR" altLang="en-US" sz="3200" b="1">
                <a:latin typeface="Lato Heavy"/>
                <a:cs typeface="Arabic Typesetting" panose="03020402040406030203" pitchFamily="66" charset="-78"/>
              </a:rPr>
            </a:br>
            <a:r>
              <a:rPr lang="fr-F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Lato Heavy"/>
                <a:cs typeface="Arabic Typesetting" panose="03020402040406030203" pitchFamily="66" charset="-78"/>
              </a:rPr>
              <a:t>le module de gestion des presseuses CNSS</a:t>
            </a:r>
            <a:endParaRPr lang="fr-FR" altLang="en-US" sz="3600" i="1">
              <a:solidFill>
                <a:schemeClr val="tx1">
                  <a:lumMod val="65000"/>
                  <a:lumOff val="35000"/>
                </a:schemeClr>
              </a:solidFill>
              <a:latin typeface="Lato Heavy"/>
              <a:cs typeface="Arabic Typesetting" panose="03020402040406030203" pitchFamily="66" charset="-78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852854" y="4273064"/>
            <a:ext cx="10559561" cy="263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1091682" y="4526745"/>
            <a:ext cx="481965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accent2"/>
              </a:buClr>
              <a:buChar char="»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Char char="»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0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fr-F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Soutenu par: 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fr-F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LAQTIB Samed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7283218" y="4529871"/>
            <a:ext cx="3322637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accent2"/>
              </a:buClr>
              <a:buChar char="»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Char char="»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-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fr-F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Membres du Jury :</a:t>
            </a:r>
          </a:p>
          <a:p>
            <a:pPr algn="ctr">
              <a:spcBef>
                <a:spcPts val="300"/>
              </a:spcBef>
              <a:buClr>
                <a:schemeClr val="bg2"/>
              </a:buClr>
              <a:buNone/>
            </a:pPr>
            <a:r>
              <a:rPr lang="fr-FR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M. ZOUANI Younes </a:t>
            </a:r>
            <a:endParaRPr lang="fr-F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8861" y="6187801"/>
            <a:ext cx="3394279" cy="3756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defRPr/>
            </a:pPr>
            <a:br>
              <a:rPr lang="fr-MA" sz="160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</a:br>
            <a:r>
              <a:rPr lang="fr-MA" sz="160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Année universitaire 2019 – 2020</a:t>
            </a:r>
          </a:p>
          <a:p>
            <a:pPr algn="ctr" eaLnBrk="1">
              <a:defRPr/>
            </a:pPr>
            <a:endParaRPr lang="fr-MA" sz="1200" b="1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10" y="0"/>
            <a:ext cx="3518090" cy="1649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58" y="-162684"/>
            <a:ext cx="3304327" cy="16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27521" y="1447551"/>
            <a:ext cx="10984557" cy="305229"/>
          </a:xfrm>
        </p:spPr>
        <p:txBody>
          <a:bodyPr/>
          <a:lstStyle/>
          <a:p>
            <a:r>
              <a:rPr lang="fr-FR"/>
              <a:t>Les besoins fonctionnelles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8719" y="1099157"/>
            <a:ext cx="11009271" cy="642938"/>
          </a:xfrm>
        </p:spPr>
        <p:txBody>
          <a:bodyPr/>
          <a:lstStyle/>
          <a:p>
            <a:r>
              <a:rPr lang="fr-FR" sz="2800"/>
              <a:t>Etude</a:t>
            </a:r>
            <a:endParaRPr lang="fr-FR" sz="3200">
              <a:latin typeface="Lato Light" panose="020F0302020204030203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19" name="Rectangle 18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0461" y="6319935"/>
            <a:ext cx="936947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9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grpSp>
        <p:nvGrpSpPr>
          <p:cNvPr id="36" name="Group 4"/>
          <p:cNvGrpSpPr/>
          <p:nvPr/>
        </p:nvGrpSpPr>
        <p:grpSpPr>
          <a:xfrm>
            <a:off x="476258" y="2422115"/>
            <a:ext cx="4073078" cy="1906603"/>
            <a:chOff x="3245360" y="2219758"/>
            <a:chExt cx="3226393" cy="769257"/>
          </a:xfrm>
        </p:grpSpPr>
        <p:sp>
          <p:nvSpPr>
            <p:cNvPr id="37" name="Rounded Rectangle 53"/>
            <p:cNvSpPr/>
            <p:nvPr/>
          </p:nvSpPr>
          <p:spPr>
            <a:xfrm>
              <a:off x="3245360" y="2219758"/>
              <a:ext cx="3226393" cy="769257"/>
            </a:xfrm>
            <a:prstGeom prst="roundRect">
              <a:avLst>
                <a:gd name="adj" fmla="val 50000"/>
              </a:avLst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38" name="Oval 57"/>
            <p:cNvSpPr/>
            <p:nvPr/>
          </p:nvSpPr>
          <p:spPr>
            <a:xfrm>
              <a:off x="5666038" y="2308130"/>
              <a:ext cx="606379" cy="606379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39" name="TextBox 61"/>
            <p:cNvSpPr txBox="1"/>
            <p:nvPr/>
          </p:nvSpPr>
          <p:spPr>
            <a:xfrm>
              <a:off x="3550546" y="2353917"/>
              <a:ext cx="2091895" cy="44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>
                  <a:solidFill>
                    <a:prstClr val="white"/>
                  </a:solidFill>
                  <a:latin typeface="Lato Black" panose="020F0A02020204030203" pitchFamily="34" charset="0"/>
                </a:rPr>
                <a:t>Minimiser les actions anomalies d’un acteur  le portail CNSS  </a:t>
              </a:r>
            </a:p>
            <a:p>
              <a:pPr algn="r"/>
              <a:r>
                <a:rPr lang="fr-FR" sz="1200" b="1">
                  <a:solidFill>
                    <a:prstClr val="white"/>
                  </a:solidFill>
                  <a:latin typeface="Lato Black" panose="020F0A02020204030203" pitchFamily="34" charset="0"/>
                </a:rPr>
                <a:t>par la préparation des déclarations avant d’accéder a ce dernier</a:t>
              </a:r>
              <a:endParaRPr lang="fr-FR" sz="1400" b="1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44" name="Group 64"/>
          <p:cNvGrpSpPr/>
          <p:nvPr/>
        </p:nvGrpSpPr>
        <p:grpSpPr>
          <a:xfrm>
            <a:off x="7661539" y="2602510"/>
            <a:ext cx="4222731" cy="1726208"/>
            <a:chOff x="925382" y="2051096"/>
            <a:chExt cx="3226393" cy="769257"/>
          </a:xfrm>
        </p:grpSpPr>
        <p:sp>
          <p:nvSpPr>
            <p:cNvPr id="45" name="Rounded Rectangle 65"/>
            <p:cNvSpPr/>
            <p:nvPr/>
          </p:nvSpPr>
          <p:spPr>
            <a:xfrm>
              <a:off x="925382" y="2051096"/>
              <a:ext cx="3226393" cy="769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46" name="Oval 66"/>
            <p:cNvSpPr/>
            <p:nvPr/>
          </p:nvSpPr>
          <p:spPr>
            <a:xfrm>
              <a:off x="1023937" y="2132534"/>
              <a:ext cx="606379" cy="606379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>
                <a:solidFill>
                  <a:prstClr val="white"/>
                </a:solidFill>
              </a:endParaRPr>
            </a:p>
          </p:txBody>
        </p:sp>
        <p:sp>
          <p:nvSpPr>
            <p:cNvPr id="47" name="TextBox 67"/>
            <p:cNvSpPr txBox="1"/>
            <p:nvPr/>
          </p:nvSpPr>
          <p:spPr>
            <a:xfrm>
              <a:off x="1587271" y="2305504"/>
              <a:ext cx="2280129" cy="32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prstClr val="white"/>
                  </a:solidFill>
                  <a:latin typeface="Lato Black" panose="020F0A02020204030203" pitchFamily="34" charset="0"/>
                </a:rPr>
                <a:t>Bien structuré, corrigé les fichiers qui serons import sur le portail CNSS.</a:t>
              </a:r>
            </a:p>
          </p:txBody>
        </p:sp>
      </p:grpSp>
      <p:grpSp>
        <p:nvGrpSpPr>
          <p:cNvPr id="52" name="Group 73"/>
          <p:cNvGrpSpPr/>
          <p:nvPr/>
        </p:nvGrpSpPr>
        <p:grpSpPr>
          <a:xfrm>
            <a:off x="4644003" y="1623173"/>
            <a:ext cx="2846919" cy="4364727"/>
            <a:chOff x="4330495" y="1808211"/>
            <a:chExt cx="2846919" cy="4364727"/>
          </a:xfrm>
        </p:grpSpPr>
        <p:grpSp>
          <p:nvGrpSpPr>
            <p:cNvPr id="53" name="Group 74"/>
            <p:cNvGrpSpPr/>
            <p:nvPr/>
          </p:nvGrpSpPr>
          <p:grpSpPr>
            <a:xfrm>
              <a:off x="4330495" y="1808211"/>
              <a:ext cx="2846919" cy="4364727"/>
              <a:chOff x="5395207" y="3009059"/>
              <a:chExt cx="1064569" cy="1632134"/>
            </a:xfrm>
            <a:solidFill>
              <a:schemeClr val="bg1">
                <a:lumMod val="75000"/>
              </a:schemeClr>
            </a:solidFill>
          </p:grpSpPr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5395207" y="3009059"/>
                <a:ext cx="1064569" cy="1205693"/>
              </a:xfrm>
              <a:custGeom>
                <a:avLst/>
                <a:gdLst>
                  <a:gd name="T0" fmla="*/ 72 w 144"/>
                  <a:gd name="T1" fmla="*/ 0 h 164"/>
                  <a:gd name="T2" fmla="*/ 0 w 144"/>
                  <a:gd name="T3" fmla="*/ 71 h 164"/>
                  <a:gd name="T4" fmla="*/ 13 w 144"/>
                  <a:gd name="T5" fmla="*/ 112 h 164"/>
                  <a:gd name="T6" fmla="*/ 19 w 144"/>
                  <a:gd name="T7" fmla="*/ 125 h 164"/>
                  <a:gd name="T8" fmla="*/ 25 w 144"/>
                  <a:gd name="T9" fmla="*/ 137 h 164"/>
                  <a:gd name="T10" fmla="*/ 33 w 144"/>
                  <a:gd name="T11" fmla="*/ 163 h 164"/>
                  <a:gd name="T12" fmla="*/ 33 w 144"/>
                  <a:gd name="T13" fmla="*/ 164 h 164"/>
                  <a:gd name="T14" fmla="*/ 47 w 144"/>
                  <a:gd name="T15" fmla="*/ 164 h 164"/>
                  <a:gd name="T16" fmla="*/ 46 w 144"/>
                  <a:gd name="T17" fmla="*/ 159 h 164"/>
                  <a:gd name="T18" fmla="*/ 37 w 144"/>
                  <a:gd name="T19" fmla="*/ 133 h 164"/>
                  <a:gd name="T20" fmla="*/ 31 w 144"/>
                  <a:gd name="T21" fmla="*/ 119 h 164"/>
                  <a:gd name="T22" fmla="*/ 25 w 144"/>
                  <a:gd name="T23" fmla="*/ 106 h 164"/>
                  <a:gd name="T24" fmla="*/ 25 w 144"/>
                  <a:gd name="T25" fmla="*/ 106 h 164"/>
                  <a:gd name="T26" fmla="*/ 14 w 144"/>
                  <a:gd name="T27" fmla="*/ 71 h 164"/>
                  <a:gd name="T28" fmla="*/ 72 w 144"/>
                  <a:gd name="T29" fmla="*/ 13 h 164"/>
                  <a:gd name="T30" fmla="*/ 131 w 144"/>
                  <a:gd name="T31" fmla="*/ 71 h 164"/>
                  <a:gd name="T32" fmla="*/ 120 w 144"/>
                  <a:gd name="T33" fmla="*/ 107 h 164"/>
                  <a:gd name="T34" fmla="*/ 113 w 144"/>
                  <a:gd name="T35" fmla="*/ 119 h 164"/>
                  <a:gd name="T36" fmla="*/ 107 w 144"/>
                  <a:gd name="T37" fmla="*/ 133 h 164"/>
                  <a:gd name="T38" fmla="*/ 99 w 144"/>
                  <a:gd name="T39" fmla="*/ 159 h 164"/>
                  <a:gd name="T40" fmla="*/ 97 w 144"/>
                  <a:gd name="T41" fmla="*/ 164 h 164"/>
                  <a:gd name="T42" fmla="*/ 111 w 144"/>
                  <a:gd name="T43" fmla="*/ 164 h 164"/>
                  <a:gd name="T44" fmla="*/ 112 w 144"/>
                  <a:gd name="T45" fmla="*/ 163 h 164"/>
                  <a:gd name="T46" fmla="*/ 120 w 144"/>
                  <a:gd name="T47" fmla="*/ 137 h 164"/>
                  <a:gd name="T48" fmla="*/ 125 w 144"/>
                  <a:gd name="T49" fmla="*/ 125 h 164"/>
                  <a:gd name="T50" fmla="*/ 131 w 144"/>
                  <a:gd name="T51" fmla="*/ 113 h 164"/>
                  <a:gd name="T52" fmla="*/ 144 w 144"/>
                  <a:gd name="T53" fmla="*/ 71 h 164"/>
                  <a:gd name="T54" fmla="*/ 72 w 144"/>
                  <a:gd name="T55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4" h="164">
                    <a:moveTo>
                      <a:pt x="72" y="0"/>
                    </a:moveTo>
                    <a:cubicBezTo>
                      <a:pt x="33" y="0"/>
                      <a:pt x="0" y="32"/>
                      <a:pt x="0" y="71"/>
                    </a:cubicBezTo>
                    <a:cubicBezTo>
                      <a:pt x="0" y="87"/>
                      <a:pt x="7" y="101"/>
                      <a:pt x="13" y="112"/>
                    </a:cubicBezTo>
                    <a:cubicBezTo>
                      <a:pt x="13" y="113"/>
                      <a:pt x="17" y="121"/>
                      <a:pt x="19" y="125"/>
                    </a:cubicBezTo>
                    <a:cubicBezTo>
                      <a:pt x="21" y="129"/>
                      <a:pt x="23" y="133"/>
                      <a:pt x="25" y="137"/>
                    </a:cubicBezTo>
                    <a:cubicBezTo>
                      <a:pt x="28" y="145"/>
                      <a:pt x="30" y="154"/>
                      <a:pt x="33" y="163"/>
                    </a:cubicBezTo>
                    <a:cubicBezTo>
                      <a:pt x="33" y="163"/>
                      <a:pt x="33" y="164"/>
                      <a:pt x="33" y="164"/>
                    </a:cubicBezTo>
                    <a:cubicBezTo>
                      <a:pt x="47" y="164"/>
                      <a:pt x="47" y="164"/>
                      <a:pt x="47" y="164"/>
                    </a:cubicBezTo>
                    <a:cubicBezTo>
                      <a:pt x="47" y="163"/>
                      <a:pt x="46" y="161"/>
                      <a:pt x="46" y="159"/>
                    </a:cubicBezTo>
                    <a:cubicBezTo>
                      <a:pt x="43" y="150"/>
                      <a:pt x="40" y="141"/>
                      <a:pt x="37" y="133"/>
                    </a:cubicBezTo>
                    <a:cubicBezTo>
                      <a:pt x="35" y="128"/>
                      <a:pt x="33" y="123"/>
                      <a:pt x="31" y="119"/>
                    </a:cubicBezTo>
                    <a:cubicBezTo>
                      <a:pt x="29" y="115"/>
                      <a:pt x="25" y="106"/>
                      <a:pt x="25" y="106"/>
                    </a:cubicBezTo>
                    <a:cubicBezTo>
                      <a:pt x="25" y="106"/>
                      <a:pt x="25" y="106"/>
                      <a:pt x="25" y="106"/>
                    </a:cubicBezTo>
                    <a:cubicBezTo>
                      <a:pt x="18" y="93"/>
                      <a:pt x="14" y="83"/>
                      <a:pt x="14" y="71"/>
                    </a:cubicBezTo>
                    <a:cubicBezTo>
                      <a:pt x="14" y="39"/>
                      <a:pt x="40" y="13"/>
                      <a:pt x="72" y="13"/>
                    </a:cubicBezTo>
                    <a:cubicBezTo>
                      <a:pt x="104" y="13"/>
                      <a:pt x="131" y="39"/>
                      <a:pt x="131" y="71"/>
                    </a:cubicBezTo>
                    <a:cubicBezTo>
                      <a:pt x="131" y="84"/>
                      <a:pt x="126" y="94"/>
                      <a:pt x="120" y="107"/>
                    </a:cubicBezTo>
                    <a:cubicBezTo>
                      <a:pt x="119" y="107"/>
                      <a:pt x="115" y="115"/>
                      <a:pt x="113" y="119"/>
                    </a:cubicBezTo>
                    <a:cubicBezTo>
                      <a:pt x="111" y="123"/>
                      <a:pt x="109" y="127"/>
                      <a:pt x="107" y="133"/>
                    </a:cubicBezTo>
                    <a:cubicBezTo>
                      <a:pt x="104" y="141"/>
                      <a:pt x="101" y="150"/>
                      <a:pt x="99" y="159"/>
                    </a:cubicBezTo>
                    <a:cubicBezTo>
                      <a:pt x="98" y="161"/>
                      <a:pt x="98" y="163"/>
                      <a:pt x="97" y="164"/>
                    </a:cubicBezTo>
                    <a:cubicBezTo>
                      <a:pt x="111" y="164"/>
                      <a:pt x="111" y="164"/>
                      <a:pt x="111" y="164"/>
                    </a:cubicBezTo>
                    <a:cubicBezTo>
                      <a:pt x="111" y="164"/>
                      <a:pt x="111" y="163"/>
                      <a:pt x="112" y="163"/>
                    </a:cubicBezTo>
                    <a:cubicBezTo>
                      <a:pt x="114" y="154"/>
                      <a:pt x="117" y="146"/>
                      <a:pt x="120" y="137"/>
                    </a:cubicBezTo>
                    <a:cubicBezTo>
                      <a:pt x="122" y="133"/>
                      <a:pt x="123" y="129"/>
                      <a:pt x="125" y="125"/>
                    </a:cubicBezTo>
                    <a:cubicBezTo>
                      <a:pt x="127" y="121"/>
                      <a:pt x="131" y="113"/>
                      <a:pt x="131" y="113"/>
                    </a:cubicBezTo>
                    <a:cubicBezTo>
                      <a:pt x="139" y="99"/>
                      <a:pt x="144" y="86"/>
                      <a:pt x="144" y="71"/>
                    </a:cubicBezTo>
                    <a:cubicBezTo>
                      <a:pt x="144" y="32"/>
                      <a:pt x="112" y="0"/>
                      <a:pt x="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5637572" y="4383485"/>
                <a:ext cx="576767" cy="257708"/>
              </a:xfrm>
              <a:custGeom>
                <a:avLst/>
                <a:gdLst>
                  <a:gd name="T0" fmla="*/ 0 w 78"/>
                  <a:gd name="T1" fmla="*/ 6 h 35"/>
                  <a:gd name="T2" fmla="*/ 15 w 78"/>
                  <a:gd name="T3" fmla="*/ 20 h 35"/>
                  <a:gd name="T4" fmla="*/ 19 w 78"/>
                  <a:gd name="T5" fmla="*/ 20 h 35"/>
                  <a:gd name="T6" fmla="*/ 19 w 78"/>
                  <a:gd name="T7" fmla="*/ 21 h 35"/>
                  <a:gd name="T8" fmla="*/ 33 w 78"/>
                  <a:gd name="T9" fmla="*/ 35 h 35"/>
                  <a:gd name="T10" fmla="*/ 46 w 78"/>
                  <a:gd name="T11" fmla="*/ 35 h 35"/>
                  <a:gd name="T12" fmla="*/ 60 w 78"/>
                  <a:gd name="T13" fmla="*/ 21 h 35"/>
                  <a:gd name="T14" fmla="*/ 60 w 78"/>
                  <a:gd name="T15" fmla="*/ 20 h 35"/>
                  <a:gd name="T16" fmla="*/ 64 w 78"/>
                  <a:gd name="T17" fmla="*/ 20 h 35"/>
                  <a:gd name="T18" fmla="*/ 78 w 78"/>
                  <a:gd name="T19" fmla="*/ 6 h 35"/>
                  <a:gd name="T20" fmla="*/ 78 w 78"/>
                  <a:gd name="T21" fmla="*/ 0 h 35"/>
                  <a:gd name="T22" fmla="*/ 0 w 78"/>
                  <a:gd name="T23" fmla="*/ 0 h 35"/>
                  <a:gd name="T24" fmla="*/ 0 w 78"/>
                  <a:gd name="T25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35">
                    <a:moveTo>
                      <a:pt x="0" y="6"/>
                    </a:moveTo>
                    <a:cubicBezTo>
                      <a:pt x="0" y="14"/>
                      <a:pt x="7" y="20"/>
                      <a:pt x="15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9"/>
                      <a:pt x="25" y="35"/>
                      <a:pt x="33" y="35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53" y="35"/>
                      <a:pt x="60" y="29"/>
                      <a:pt x="60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72" y="20"/>
                      <a:pt x="78" y="14"/>
                      <a:pt x="78" y="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5637574" y="4273042"/>
                <a:ext cx="576769" cy="582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4" name="TextBox 75"/>
            <p:cNvSpPr txBox="1">
              <a:spLocks noChangeAspect="1"/>
            </p:cNvSpPr>
            <p:nvPr/>
          </p:nvSpPr>
          <p:spPr>
            <a:xfrm>
              <a:off x="6011861" y="2277844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800">
                  <a:solidFill>
                    <a:srgbClr val="FF8504"/>
                  </a:solidFill>
                  <a:latin typeface="FontAwesome" pitchFamily="2" charset="0"/>
                </a:rPr>
                <a:t></a:t>
              </a:r>
              <a:endParaRPr lang="ru-RU" sz="2800">
                <a:solidFill>
                  <a:srgbClr val="FF8504"/>
                </a:solidFill>
              </a:endParaRPr>
            </a:p>
          </p:txBody>
        </p:sp>
        <p:sp>
          <p:nvSpPr>
            <p:cNvPr id="55" name="TextBox 76"/>
            <p:cNvSpPr txBox="1">
              <a:spLocks noChangeAspect="1"/>
            </p:cNvSpPr>
            <p:nvPr/>
          </p:nvSpPr>
          <p:spPr>
            <a:xfrm>
              <a:off x="5971321" y="4177221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800">
                  <a:solidFill>
                    <a:srgbClr val="3DBF9C"/>
                  </a:solidFill>
                  <a:latin typeface="FontAwesome" pitchFamily="2" charset="0"/>
                </a:rPr>
                <a:t></a:t>
              </a:r>
              <a:endParaRPr lang="ru-RU" sz="2800">
                <a:solidFill>
                  <a:srgbClr val="3DBF9C"/>
                </a:solidFill>
              </a:endParaRPr>
            </a:p>
          </p:txBody>
        </p:sp>
        <p:sp>
          <p:nvSpPr>
            <p:cNvPr id="56" name="TextBox 77"/>
            <p:cNvSpPr txBox="1">
              <a:spLocks noChangeAspect="1"/>
            </p:cNvSpPr>
            <p:nvPr/>
          </p:nvSpPr>
          <p:spPr>
            <a:xfrm>
              <a:off x="5172217" y="4207472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4000">
                  <a:solidFill>
                    <a:srgbClr val="A1BC1F"/>
                  </a:solidFill>
                  <a:latin typeface="FontAwesome" pitchFamily="2" charset="0"/>
                </a:rPr>
                <a:t></a:t>
              </a:r>
              <a:endParaRPr lang="ru-RU" sz="4000">
                <a:solidFill>
                  <a:srgbClr val="A1BC1F"/>
                </a:solidFill>
              </a:endParaRPr>
            </a:p>
          </p:txBody>
        </p:sp>
        <p:sp>
          <p:nvSpPr>
            <p:cNvPr id="57" name="TextBox 78"/>
            <p:cNvSpPr txBox="1">
              <a:spLocks noChangeAspect="1"/>
            </p:cNvSpPr>
            <p:nvPr/>
          </p:nvSpPr>
          <p:spPr>
            <a:xfrm rot="2852658">
              <a:off x="4978639" y="3423278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800">
                  <a:solidFill>
                    <a:srgbClr val="404040"/>
                  </a:solidFill>
                  <a:latin typeface="FontAwesome" pitchFamily="2" charset="0"/>
                </a:rPr>
                <a:t></a:t>
              </a:r>
              <a:endParaRPr lang="ru-RU" sz="2800">
                <a:solidFill>
                  <a:srgbClr val="404040"/>
                </a:solidFill>
              </a:endParaRPr>
            </a:p>
          </p:txBody>
        </p:sp>
        <p:sp>
          <p:nvSpPr>
            <p:cNvPr id="58" name="TextBox 79"/>
            <p:cNvSpPr txBox="1">
              <a:spLocks noChangeAspect="1"/>
            </p:cNvSpPr>
            <p:nvPr/>
          </p:nvSpPr>
          <p:spPr>
            <a:xfrm>
              <a:off x="5556218" y="2782314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7200">
                  <a:solidFill>
                    <a:srgbClr val="0087B1"/>
                  </a:solidFill>
                  <a:latin typeface="FontAwesome" pitchFamily="2" charset="0"/>
                </a:rPr>
                <a:t></a:t>
              </a:r>
              <a:endParaRPr lang="ru-RU" sz="7200">
                <a:solidFill>
                  <a:srgbClr val="0087B1"/>
                </a:solidFill>
              </a:endParaRPr>
            </a:p>
          </p:txBody>
        </p:sp>
        <p:sp>
          <p:nvSpPr>
            <p:cNvPr id="59" name="TextBox 80"/>
            <p:cNvSpPr txBox="1">
              <a:spLocks noChangeAspect="1"/>
            </p:cNvSpPr>
            <p:nvPr/>
          </p:nvSpPr>
          <p:spPr>
            <a:xfrm>
              <a:off x="6236952" y="3259932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800">
                  <a:solidFill>
                    <a:srgbClr val="D73C05"/>
                  </a:solidFill>
                  <a:latin typeface="FontAwesome" pitchFamily="2" charset="0"/>
                </a:rPr>
                <a:t></a:t>
              </a:r>
              <a:endParaRPr lang="ru-RU" sz="2800">
                <a:solidFill>
                  <a:srgbClr val="D73C05"/>
                </a:solidFill>
              </a:endParaRPr>
            </a:p>
          </p:txBody>
        </p:sp>
        <p:sp>
          <p:nvSpPr>
            <p:cNvPr id="60" name="TextBox 81"/>
            <p:cNvSpPr txBox="1">
              <a:spLocks noChangeAspect="1"/>
            </p:cNvSpPr>
            <p:nvPr/>
          </p:nvSpPr>
          <p:spPr>
            <a:xfrm>
              <a:off x="5074993" y="2277649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prstClr val="white">
                      <a:lumMod val="75000"/>
                    </a:prstClr>
                  </a:solidFill>
                  <a:latin typeface="FontAwesome" pitchFamily="2" charset="0"/>
                </a:rPr>
                <a:t></a:t>
              </a:r>
              <a:endParaRPr lang="ru-RU" sz="240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1" name="TextBox 82"/>
            <p:cNvSpPr txBox="1">
              <a:spLocks noChangeAspect="1"/>
            </p:cNvSpPr>
            <p:nvPr/>
          </p:nvSpPr>
          <p:spPr>
            <a:xfrm>
              <a:off x="4690992" y="2588350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black">
                      <a:lumMod val="65000"/>
                      <a:lumOff val="35000"/>
                    </a:prstClr>
                  </a:solidFill>
                  <a:latin typeface="FontAwesome" pitchFamily="2" charset="0"/>
                </a:rPr>
                <a:t></a:t>
              </a:r>
              <a:endParaRPr lang="ru-RU" sz="16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2" name="TextBox 83"/>
            <p:cNvSpPr txBox="1">
              <a:spLocks noChangeAspect="1"/>
            </p:cNvSpPr>
            <p:nvPr/>
          </p:nvSpPr>
          <p:spPr>
            <a:xfrm>
              <a:off x="5586262" y="2124661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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63" name="TextBox 84"/>
            <p:cNvSpPr txBox="1">
              <a:spLocks noChangeAspect="1"/>
            </p:cNvSpPr>
            <p:nvPr/>
          </p:nvSpPr>
          <p:spPr>
            <a:xfrm>
              <a:off x="4938217" y="2932147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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64" name="TextBox 85"/>
            <p:cNvSpPr txBox="1">
              <a:spLocks noChangeAspect="1"/>
            </p:cNvSpPr>
            <p:nvPr/>
          </p:nvSpPr>
          <p:spPr>
            <a:xfrm>
              <a:off x="5352262" y="3576440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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65" name="TextBox 86"/>
            <p:cNvSpPr txBox="1">
              <a:spLocks noChangeAspect="1"/>
            </p:cNvSpPr>
            <p:nvPr/>
          </p:nvSpPr>
          <p:spPr>
            <a:xfrm>
              <a:off x="6277187" y="2862942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75000"/>
                    </a:prstClr>
                  </a:solidFill>
                  <a:latin typeface="FontAwesome" pitchFamily="2" charset="0"/>
                </a:rPr>
                <a:t></a:t>
              </a:r>
              <a:endParaRPr lang="ru-RU" sz="160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6" name="TextBox 87"/>
            <p:cNvSpPr txBox="1">
              <a:spLocks noChangeAspect="1"/>
            </p:cNvSpPr>
            <p:nvPr/>
          </p:nvSpPr>
          <p:spPr>
            <a:xfrm>
              <a:off x="4627005" y="3220473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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67" name="TextBox 88"/>
            <p:cNvSpPr txBox="1">
              <a:spLocks noChangeAspect="1"/>
            </p:cNvSpPr>
            <p:nvPr/>
          </p:nvSpPr>
          <p:spPr>
            <a:xfrm>
              <a:off x="5668264" y="3855168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prstClr val="white">
                      <a:lumMod val="75000"/>
                    </a:prstClr>
                  </a:solidFill>
                  <a:latin typeface="FontAwesome" pitchFamily="2" charset="0"/>
                </a:rPr>
                <a:t></a:t>
              </a:r>
              <a:endParaRPr lang="ru-RU" sz="240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8" name="TextBox 89"/>
            <p:cNvSpPr txBox="1">
              <a:spLocks noChangeAspect="1"/>
            </p:cNvSpPr>
            <p:nvPr/>
          </p:nvSpPr>
          <p:spPr>
            <a:xfrm>
              <a:off x="5311498" y="4657242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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69" name="TextBox 90"/>
            <p:cNvSpPr txBox="1">
              <a:spLocks noChangeAspect="1"/>
            </p:cNvSpPr>
            <p:nvPr/>
          </p:nvSpPr>
          <p:spPr>
            <a:xfrm>
              <a:off x="5633488" y="4333103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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70" name="TextBox 91"/>
            <p:cNvSpPr txBox="1">
              <a:spLocks noChangeAspect="1"/>
            </p:cNvSpPr>
            <p:nvPr/>
          </p:nvSpPr>
          <p:spPr>
            <a:xfrm>
              <a:off x="4982445" y="3810440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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71" name="TextBox 92"/>
            <p:cNvSpPr txBox="1">
              <a:spLocks noChangeAspect="1"/>
            </p:cNvSpPr>
            <p:nvPr/>
          </p:nvSpPr>
          <p:spPr>
            <a:xfrm>
              <a:off x="5834730" y="4616111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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72" name="TextBox 93"/>
            <p:cNvSpPr txBox="1">
              <a:spLocks noChangeAspect="1"/>
            </p:cNvSpPr>
            <p:nvPr/>
          </p:nvSpPr>
          <p:spPr>
            <a:xfrm>
              <a:off x="6305485" y="2570393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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73" name="TextBox 94"/>
            <p:cNvSpPr txBox="1">
              <a:spLocks noChangeAspect="1"/>
            </p:cNvSpPr>
            <p:nvPr/>
          </p:nvSpPr>
          <p:spPr>
            <a:xfrm>
              <a:off x="6312243" y="3620049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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74" name="TextBox 95"/>
            <p:cNvSpPr txBox="1">
              <a:spLocks noChangeAspect="1"/>
            </p:cNvSpPr>
            <p:nvPr/>
          </p:nvSpPr>
          <p:spPr>
            <a:xfrm>
              <a:off x="5764490" y="3435737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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75" name="TextBox 96"/>
            <p:cNvSpPr txBox="1">
              <a:spLocks noChangeAspect="1"/>
            </p:cNvSpPr>
            <p:nvPr/>
          </p:nvSpPr>
          <p:spPr>
            <a:xfrm>
              <a:off x="6071485" y="3860709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prstClr val="white">
                      <a:lumMod val="85000"/>
                    </a:prstClr>
                  </a:solidFill>
                  <a:latin typeface="FontAwesome" pitchFamily="2" charset="0"/>
                </a:rPr>
                <a:t></a:t>
              </a:r>
              <a:endParaRPr lang="ru-RU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ZoneTexte 9"/>
          <p:cNvSpPr txBox="1"/>
          <p:nvPr/>
        </p:nvSpPr>
        <p:spPr>
          <a:xfrm>
            <a:off x="230462" y="131885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Présentation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82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MY CNSS</a:t>
            </a:r>
          </a:p>
        </p:txBody>
      </p:sp>
      <p:sp>
        <p:nvSpPr>
          <p:cNvPr id="90" name="TextBox 72"/>
          <p:cNvSpPr txBox="1"/>
          <p:nvPr/>
        </p:nvSpPr>
        <p:spPr>
          <a:xfrm>
            <a:off x="8196662" y="6138867"/>
            <a:ext cx="2197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prstClr val="white"/>
                </a:solidFill>
                <a:latin typeface="Lato Black" panose="020F0A02020204030203" pitchFamily="34" charset="0"/>
              </a:rPr>
              <a:t>l'internaute ne eut pas accéder directement a l'information</a:t>
            </a:r>
          </a:p>
        </p:txBody>
      </p:sp>
      <p:grpSp>
        <p:nvGrpSpPr>
          <p:cNvPr id="95" name="Group 64"/>
          <p:cNvGrpSpPr/>
          <p:nvPr/>
        </p:nvGrpSpPr>
        <p:grpSpPr>
          <a:xfrm>
            <a:off x="7093751" y="4788941"/>
            <a:ext cx="4222731" cy="1726208"/>
            <a:chOff x="925382" y="2051096"/>
            <a:chExt cx="3226393" cy="769257"/>
          </a:xfrm>
        </p:grpSpPr>
        <p:sp>
          <p:nvSpPr>
            <p:cNvPr id="96" name="Rounded Rectangle 65"/>
            <p:cNvSpPr/>
            <p:nvPr/>
          </p:nvSpPr>
          <p:spPr>
            <a:xfrm>
              <a:off x="925382" y="2051096"/>
              <a:ext cx="3226393" cy="769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97" name="Oval 66"/>
            <p:cNvSpPr/>
            <p:nvPr/>
          </p:nvSpPr>
          <p:spPr>
            <a:xfrm>
              <a:off x="939195" y="2145308"/>
              <a:ext cx="606379" cy="606379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>
                <a:solidFill>
                  <a:prstClr val="white"/>
                </a:solidFill>
              </a:endParaRPr>
            </a:p>
          </p:txBody>
        </p:sp>
        <p:sp>
          <p:nvSpPr>
            <p:cNvPr id="98" name="TextBox 67"/>
            <p:cNvSpPr txBox="1"/>
            <p:nvPr/>
          </p:nvSpPr>
          <p:spPr>
            <a:xfrm>
              <a:off x="1587271" y="2305504"/>
              <a:ext cx="2280129" cy="32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prstClr val="white"/>
                  </a:solidFill>
                  <a:latin typeface="Lato Black" panose="020F0A02020204030203" pitchFamily="34" charset="0"/>
                </a:rPr>
                <a:t>notifications et rappels pour évité les  Déclaration hors délai réglementaire</a:t>
              </a:r>
            </a:p>
          </p:txBody>
        </p:sp>
      </p:grpSp>
      <p:grpSp>
        <p:nvGrpSpPr>
          <p:cNvPr id="99" name="Group 4"/>
          <p:cNvGrpSpPr/>
          <p:nvPr/>
        </p:nvGrpSpPr>
        <p:grpSpPr>
          <a:xfrm>
            <a:off x="820423" y="4587050"/>
            <a:ext cx="4073078" cy="1906603"/>
            <a:chOff x="3245360" y="2219758"/>
            <a:chExt cx="3226393" cy="769257"/>
          </a:xfrm>
        </p:grpSpPr>
        <p:sp>
          <p:nvSpPr>
            <p:cNvPr id="100" name="Rounded Rectangle 53"/>
            <p:cNvSpPr/>
            <p:nvPr/>
          </p:nvSpPr>
          <p:spPr>
            <a:xfrm>
              <a:off x="3245360" y="2219758"/>
              <a:ext cx="3226393" cy="769257"/>
            </a:xfrm>
            <a:prstGeom prst="roundRect">
              <a:avLst>
                <a:gd name="adj" fmla="val 50000"/>
              </a:avLst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101" name="Oval 57"/>
            <p:cNvSpPr/>
            <p:nvPr/>
          </p:nvSpPr>
          <p:spPr>
            <a:xfrm>
              <a:off x="5666038" y="2308130"/>
              <a:ext cx="606379" cy="606379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102" name="TextBox 61"/>
            <p:cNvSpPr txBox="1"/>
            <p:nvPr/>
          </p:nvSpPr>
          <p:spPr>
            <a:xfrm>
              <a:off x="3539987" y="2425862"/>
              <a:ext cx="2091895" cy="38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>
                  <a:solidFill>
                    <a:prstClr val="white"/>
                  </a:solidFill>
                  <a:latin typeface="Lato Black" panose="020F0A02020204030203" pitchFamily="34" charset="0"/>
                </a:rPr>
                <a:t>Accès direct a une explication du contenu général du site pour permettre une meilleure navigation.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4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27521" y="1444958"/>
            <a:ext cx="10984557" cy="305229"/>
          </a:xfrm>
        </p:spPr>
        <p:txBody>
          <a:bodyPr/>
          <a:lstStyle/>
          <a:p>
            <a:r>
              <a:rPr lang="fr-FR"/>
              <a:t>Règle de gestion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666" y="1072435"/>
            <a:ext cx="11009271" cy="642938"/>
          </a:xfrm>
        </p:spPr>
        <p:txBody>
          <a:bodyPr/>
          <a:lstStyle/>
          <a:p>
            <a:r>
              <a:rPr lang="fr-FR" sz="2800"/>
              <a:t>Etude</a:t>
            </a:r>
            <a:endParaRPr lang="fr-FR" sz="3200">
              <a:latin typeface="Lato Light" panose="020F0302020204030203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19" name="Rectangle 18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0462" y="6319935"/>
            <a:ext cx="1044156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10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9"/>
          <p:cNvSpPr txBox="1"/>
          <p:nvPr/>
        </p:nvSpPr>
        <p:spPr>
          <a:xfrm>
            <a:off x="230462" y="131885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Présentation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34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MY CNSS</a:t>
            </a:r>
          </a:p>
        </p:txBody>
      </p:sp>
      <p:pic>
        <p:nvPicPr>
          <p:cNvPr id="2050" name="Picture 2" descr="5829fd0e7e2e5823d741f69695460555.jpg (736×95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98" y="2782674"/>
            <a:ext cx="2192193" cy="28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3753460" y="1677543"/>
            <a:ext cx="13855" cy="482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45760" y="1652465"/>
            <a:ext cx="13855" cy="482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98661" y="2894888"/>
            <a:ext cx="156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Mois A 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3290016" y="2893087"/>
            <a:ext cx="156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Mois B 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7279485" y="3034906"/>
            <a:ext cx="156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Mois C </a:t>
            </a:r>
          </a:p>
        </p:txBody>
      </p:sp>
      <p:pic>
        <p:nvPicPr>
          <p:cNvPr id="2052" name="Picture 4" descr="https://lobservateur.info/wp-content/uploads/2018/07/cnss.logo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81" y="1274602"/>
            <a:ext cx="1297251" cy="75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flipV="1">
            <a:off x="2701636" y="1790359"/>
            <a:ext cx="660865" cy="81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98855" y="5512438"/>
            <a:ext cx="224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>
                <a:solidFill>
                  <a:srgbClr val="3DBF9C"/>
                </a:solidFill>
              </a:rPr>
              <a:t>BDS entrant mois A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28586" y="1654617"/>
            <a:ext cx="411653" cy="100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5829fd0e7e2e5823d741f69695460555.jpg (736×95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07" y="2766999"/>
            <a:ext cx="1337994" cy="173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6816" y="4497665"/>
            <a:ext cx="1685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>
                <a:solidFill>
                  <a:srgbClr val="3DBF9C"/>
                </a:solidFill>
              </a:rPr>
              <a:t>BDS Préétabli </a:t>
            </a:r>
          </a:p>
        </p:txBody>
      </p:sp>
      <p:sp>
        <p:nvSpPr>
          <p:cNvPr id="48" name="Plus 47"/>
          <p:cNvSpPr/>
          <p:nvPr/>
        </p:nvSpPr>
        <p:spPr>
          <a:xfrm>
            <a:off x="5687989" y="3396986"/>
            <a:ext cx="532591" cy="5579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2" descr="5829fd0e7e2e5823d741f69695460555.jpg (736×95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52" y="2868074"/>
            <a:ext cx="1181709" cy="15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106758" y="4392384"/>
            <a:ext cx="1605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>
                <a:solidFill>
                  <a:srgbClr val="3DBF9C"/>
                </a:solidFill>
              </a:rPr>
              <a:t>Modification </a:t>
            </a:r>
          </a:p>
        </p:txBody>
      </p:sp>
      <p:pic>
        <p:nvPicPr>
          <p:cNvPr id="55" name="Picture 2" descr="5829fd0e7e2e5823d741f69695460555.jpg (736×952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50" y="4957247"/>
            <a:ext cx="1138149" cy="14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854501" y="6306029"/>
            <a:ext cx="228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>
                <a:solidFill>
                  <a:srgbClr val="3DBF9C"/>
                </a:solidFill>
              </a:rPr>
              <a:t>BDS entrant mois B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9083338" y="4050747"/>
            <a:ext cx="1356601" cy="74974"/>
            <a:chOff x="8514157" y="4129835"/>
            <a:chExt cx="1595399" cy="462604"/>
          </a:xfrm>
        </p:grpSpPr>
        <p:sp>
          <p:nvSpPr>
            <p:cNvPr id="50" name="Oval 49"/>
            <p:cNvSpPr/>
            <p:nvPr/>
          </p:nvSpPr>
          <p:spPr>
            <a:xfrm>
              <a:off x="8514157" y="4129835"/>
              <a:ext cx="360219" cy="4626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Oval 57"/>
            <p:cNvSpPr/>
            <p:nvPr/>
          </p:nvSpPr>
          <p:spPr>
            <a:xfrm>
              <a:off x="9099379" y="4129835"/>
              <a:ext cx="360219" cy="4626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Oval 58"/>
            <p:cNvSpPr/>
            <p:nvPr/>
          </p:nvSpPr>
          <p:spPr>
            <a:xfrm>
              <a:off x="9749337" y="4129835"/>
              <a:ext cx="360219" cy="4626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1" name="Picture 4" descr="https://lobservateur.info/wp-content/uploads/2018/07/cnss.logo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583" y="1171858"/>
            <a:ext cx="1297251" cy="75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/>
          <p:cNvCxnSpPr/>
          <p:nvPr/>
        </p:nvCxnSpPr>
        <p:spPr>
          <a:xfrm flipV="1">
            <a:off x="7219324" y="2036618"/>
            <a:ext cx="849604" cy="346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qual 59"/>
          <p:cNvSpPr/>
          <p:nvPr/>
        </p:nvSpPr>
        <p:spPr>
          <a:xfrm>
            <a:off x="5624801" y="4718452"/>
            <a:ext cx="581779" cy="3053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23783" y="2026745"/>
            <a:ext cx="204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Teledeclaration+✉️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17650" y="2068858"/>
            <a:ext cx="204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Teledeclaration+✉️</a:t>
            </a:r>
          </a:p>
        </p:txBody>
      </p:sp>
    </p:spTree>
    <p:extLst>
      <p:ext uri="{BB962C8B-B14F-4D97-AF65-F5344CB8AC3E}">
        <p14:creationId xmlns:p14="http://schemas.microsoft.com/office/powerpoint/2010/main" val="311251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666" y="1148076"/>
            <a:ext cx="11009271" cy="544443"/>
          </a:xfrm>
        </p:spPr>
        <p:txBody>
          <a:bodyPr/>
          <a:lstStyle/>
          <a:p>
            <a:r>
              <a:rPr lang="fr-FR" sz="2800"/>
              <a:t>Diagramme de cas d’utilisation globale</a:t>
            </a:r>
            <a:endParaRPr lang="fr-FR" sz="3200">
              <a:latin typeface="Lato Light" panose="020F0302020204030203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19" name="Rectangle 18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0461" y="6319935"/>
            <a:ext cx="936947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11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9"/>
          <p:cNvSpPr txBox="1"/>
          <p:nvPr/>
        </p:nvSpPr>
        <p:spPr>
          <a:xfrm>
            <a:off x="230462" y="131885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Présentation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33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MY</a:t>
            </a:r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 </a:t>
            </a:r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CNSS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85283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1" y="1397438"/>
            <a:ext cx="8201322" cy="54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4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27521" y="1447551"/>
            <a:ext cx="10984557" cy="305229"/>
          </a:xfrm>
        </p:spPr>
        <p:txBody>
          <a:bodyPr/>
          <a:lstStyle/>
          <a:p>
            <a:r>
              <a:rPr lang="fr-FR"/>
              <a:t>La fonctionnalité clé de votre système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5414" y="1111627"/>
            <a:ext cx="11009271" cy="642938"/>
          </a:xfrm>
        </p:spPr>
        <p:txBody>
          <a:bodyPr/>
          <a:lstStyle/>
          <a:p>
            <a:r>
              <a:rPr lang="fr-FR" sz="2800"/>
              <a:t>Diagramme de séquence</a:t>
            </a:r>
            <a:endParaRPr lang="fr-FR" sz="3200">
              <a:latin typeface="Lato Light" panose="020F0302020204030203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19" name="Rectangle 18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0461" y="6319935"/>
            <a:ext cx="936947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12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9"/>
          <p:cNvSpPr txBox="1"/>
          <p:nvPr/>
        </p:nvSpPr>
        <p:spPr>
          <a:xfrm>
            <a:off x="230462" y="131885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Présentation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30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MY</a:t>
            </a:r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 </a:t>
            </a:r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CNSS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85283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61" y="1511807"/>
            <a:ext cx="9478608" cy="56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4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230462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Organisme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85285" y="4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Contexte Générale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666" y="1177941"/>
            <a:ext cx="11009271" cy="642938"/>
          </a:xfrm>
        </p:spPr>
        <p:txBody>
          <a:bodyPr/>
          <a:lstStyle/>
          <a:p>
            <a:r>
              <a:rPr lang="fr-FR" sz="2800"/>
              <a:t>Diagramme de classe</a:t>
            </a:r>
            <a:endParaRPr lang="fr-FR" sz="3200">
              <a:latin typeface="Lato Light" panose="020F0302020204030203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19" name="Rectangle 18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0461" y="6319935"/>
            <a:ext cx="936947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13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19" y="1182273"/>
            <a:ext cx="4835618" cy="327232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958348" y="2612377"/>
            <a:ext cx="3031252" cy="112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88" y="1820879"/>
            <a:ext cx="4119378" cy="48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3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>
          <a:xfrm>
            <a:off x="9112469" y="2688015"/>
            <a:ext cx="972206" cy="2120468"/>
          </a:xfrm>
          <a:prstGeom prst="roundRect">
            <a:avLst/>
          </a:prstGeom>
          <a:solidFill>
            <a:srgbClr val="FFD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itchFamily="34" charset="0"/>
              </a:rPr>
              <a:t>Spring Boot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437291" y="404028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Organisme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85285" y="4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Contexte Générale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287C66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5164" y="1178412"/>
            <a:ext cx="11009271" cy="642938"/>
          </a:xfrm>
        </p:spPr>
        <p:txBody>
          <a:bodyPr/>
          <a:lstStyle/>
          <a:p>
            <a:r>
              <a:rPr lang="fr-FR" sz="2800"/>
              <a:t>Architecture logique</a:t>
            </a:r>
            <a:endParaRPr lang="fr-FR" sz="3200">
              <a:latin typeface="Lato Light" panose="020F0302020204030203" pitchFamily="34" charset="0"/>
            </a:endParaRPr>
          </a:p>
        </p:txBody>
      </p:sp>
      <p:grpSp>
        <p:nvGrpSpPr>
          <p:cNvPr id="17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18" name="Rectangle 17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0461" y="6319935"/>
            <a:ext cx="936947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14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25668" y="1813034"/>
            <a:ext cx="9601201" cy="4577233"/>
            <a:chOff x="-277333" y="912997"/>
            <a:chExt cx="10337000" cy="4973214"/>
          </a:xfrm>
        </p:grpSpPr>
        <p:sp>
          <p:nvSpPr>
            <p:cNvPr id="56" name="Oval 55"/>
            <p:cNvSpPr/>
            <p:nvPr/>
          </p:nvSpPr>
          <p:spPr>
            <a:xfrm>
              <a:off x="77928" y="958248"/>
              <a:ext cx="7279277" cy="492796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182194" y="2103001"/>
              <a:ext cx="1263831" cy="1959428"/>
            </a:xfrm>
            <a:prstGeom prst="roundRect">
              <a:avLst/>
            </a:prstGeom>
            <a:solidFill>
              <a:srgbClr val="FFD6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itchFamily="34" charset="0"/>
                </a:rPr>
                <a:t>CONPONENT</a:t>
              </a:r>
            </a:p>
            <a:p>
              <a:pPr algn="ctr"/>
              <a:r>
                <a:rPr lang="en-US" sz="135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itchFamily="34" charset="0"/>
                </a:rPr>
                <a:t>TYPESCRIPTS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87538" y="2081893"/>
              <a:ext cx="1325880" cy="1959428"/>
            </a:xfrm>
            <a:prstGeom prst="roundRect">
              <a:avLst/>
            </a:prstGeom>
            <a:solidFill>
              <a:srgbClr val="FFD6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itchFamily="34" charset="0"/>
                </a:rPr>
                <a:t>SERVICE  </a:t>
              </a:r>
            </a:p>
            <a:p>
              <a:pPr algn="ctr"/>
              <a:r>
                <a:rPr lang="en-US" sz="135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itchFamily="34" charset="0"/>
                </a:rPr>
                <a:t>TYPESCRIPTS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430384" y="2091690"/>
              <a:ext cx="1244237" cy="19594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itchFamily="34" charset="0"/>
                </a:rPr>
                <a:t>VIEW </a:t>
              </a:r>
            </a:p>
            <a:p>
              <a:pPr algn="ctr"/>
              <a:r>
                <a:rPr lang="en-US" sz="135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itchFamily="34" charset="0"/>
                </a:rPr>
                <a:t>(HTML+</a:t>
              </a:r>
            </a:p>
            <a:p>
              <a:pPr algn="ctr"/>
              <a:r>
                <a:rPr lang="en-US" sz="135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itchFamily="34" charset="0"/>
                </a:rPr>
                <a:t>CSS)</a:t>
              </a:r>
            </a:p>
          </p:txBody>
        </p:sp>
        <p:sp>
          <p:nvSpPr>
            <p:cNvPr id="67" name="Round Same Side Corner Rectangle 66"/>
            <p:cNvSpPr/>
            <p:nvPr/>
          </p:nvSpPr>
          <p:spPr>
            <a:xfrm>
              <a:off x="2168434" y="4917407"/>
              <a:ext cx="3236324" cy="724988"/>
            </a:xfrm>
            <a:prstGeom prst="round2Same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MODELE</a:t>
              </a: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8" name="Curved Right Arrow 67"/>
            <p:cNvSpPr/>
            <p:nvPr/>
          </p:nvSpPr>
          <p:spPr>
            <a:xfrm rot="5400000">
              <a:off x="2585831" y="1120757"/>
              <a:ext cx="540358" cy="1365355"/>
            </a:xfrm>
            <a:prstGeom prst="curvedRightArrow">
              <a:avLst>
                <a:gd name="adj1" fmla="val 25000"/>
                <a:gd name="adj2" fmla="val 50000"/>
                <a:gd name="adj3" fmla="val 2781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9" name="Curved Right Arrow 68"/>
            <p:cNvSpPr/>
            <p:nvPr/>
          </p:nvSpPr>
          <p:spPr>
            <a:xfrm rot="5400000">
              <a:off x="4346054" y="1120755"/>
              <a:ext cx="540355" cy="1365355"/>
            </a:xfrm>
            <a:prstGeom prst="curvedRightArrow">
              <a:avLst>
                <a:gd name="adj1" fmla="val 25000"/>
                <a:gd name="adj2" fmla="val 50000"/>
                <a:gd name="adj3" fmla="val 2781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70" name="Curved Up Arrow 69"/>
            <p:cNvSpPr/>
            <p:nvPr/>
          </p:nvSpPr>
          <p:spPr>
            <a:xfrm>
              <a:off x="2430835" y="4041320"/>
              <a:ext cx="1502719" cy="517732"/>
            </a:xfrm>
            <a:prstGeom prst="curved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71" name="Curved Up Arrow 70"/>
            <p:cNvSpPr/>
            <p:nvPr/>
          </p:nvSpPr>
          <p:spPr>
            <a:xfrm>
              <a:off x="4036179" y="4049598"/>
              <a:ext cx="1502719" cy="517732"/>
            </a:xfrm>
            <a:prstGeom prst="curved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72" name="Up Arrow 71"/>
            <p:cNvSpPr/>
            <p:nvPr/>
          </p:nvSpPr>
          <p:spPr>
            <a:xfrm>
              <a:off x="3786147" y="4383116"/>
              <a:ext cx="249583" cy="542976"/>
            </a:xfrm>
            <a:prstGeom prst="upArrow">
              <a:avLst>
                <a:gd name="adj1" fmla="val 42149"/>
                <a:gd name="adj2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00"/>
                </a:solidFill>
              </a:endParaRPr>
            </a:p>
          </p:txBody>
        </p:sp>
        <p:sp>
          <p:nvSpPr>
            <p:cNvPr id="73" name="Bent-Up Arrow 72"/>
            <p:cNvSpPr/>
            <p:nvPr/>
          </p:nvSpPr>
          <p:spPr>
            <a:xfrm>
              <a:off x="5404757" y="4073135"/>
              <a:ext cx="453935" cy="1114453"/>
            </a:xfrm>
            <a:prstGeom prst="bent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Bent-Up Arrow 73"/>
            <p:cNvSpPr/>
            <p:nvPr/>
          </p:nvSpPr>
          <p:spPr>
            <a:xfrm flipH="1">
              <a:off x="1714499" y="4069195"/>
              <a:ext cx="459905" cy="1160198"/>
            </a:xfrm>
            <a:prstGeom prst="bent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423579" y="1869384"/>
              <a:ext cx="1312137" cy="2229684"/>
            </a:xfrm>
            <a:prstGeom prst="roundRect">
              <a:avLst/>
            </a:prstGeom>
            <a:solidFill>
              <a:srgbClr val="FFD6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itchFamily="34" charset="0"/>
                </a:rPr>
                <a:t>SPRING REST API</a:t>
              </a:r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6113418" y="2822742"/>
              <a:ext cx="1310161" cy="2682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ight Arrow 76"/>
            <p:cNvSpPr/>
            <p:nvPr/>
          </p:nvSpPr>
          <p:spPr>
            <a:xfrm rot="10800000">
              <a:off x="6113418" y="3473087"/>
              <a:ext cx="1310161" cy="2449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528354" y="912997"/>
              <a:ext cx="4585064" cy="558434"/>
            </a:xfrm>
            <a:prstGeom prst="roundRect">
              <a:avLst/>
            </a:prstGeom>
            <a:solidFill>
              <a:srgbClr val="FFD6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rial Black" pitchFamily="34" charset="0"/>
                </a:rPr>
                <a:t>VIEW  ET   CONTROLLER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48810" y="2500490"/>
              <a:ext cx="11730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/>
                <a:t>HTTP  Request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8810" y="3243028"/>
              <a:ext cx="134114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/>
                <a:t>HTTP  Response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1633" b="100000" l="10000" r="90000">
                          <a14:foregroundMark x1="50220" y1="45918" x2="50220" y2="459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135" y="1960866"/>
              <a:ext cx="1014320" cy="54617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1633" b="100000" l="10000" r="90000">
                          <a14:foregroundMark x1="50220" y1="45918" x2="50220" y2="459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897" y="1931458"/>
              <a:ext cx="1014320" cy="54617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1633" b="100000" l="10000" r="90000">
                          <a14:foregroundMark x1="50220" y1="45918" x2="50220" y2="459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54" y="1896589"/>
              <a:ext cx="1014320" cy="54617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30" b="96680" l="10000" r="90000">
                          <a14:foregroundMark x1="25055" y1="57031" x2="25055" y2="57031"/>
                          <a14:foregroundMark x1="34725" y1="27344" x2="34725" y2="27344"/>
                          <a14:foregroundMark x1="46703" y1="25781" x2="46703" y2="25781"/>
                          <a14:foregroundMark x1="68462" y1="19141" x2="68462" y2="19141"/>
                          <a14:foregroundMark x1="72198" y1="60352" x2="72198" y2="603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7333" y="2778828"/>
              <a:ext cx="1552810" cy="1102783"/>
            </a:xfrm>
            <a:prstGeom prst="rect">
              <a:avLst/>
            </a:prstGeom>
          </p:spPr>
        </p:pic>
        <p:sp>
          <p:nvSpPr>
            <p:cNvPr id="85" name="Left-Right Arrow 84"/>
            <p:cNvSpPr/>
            <p:nvPr/>
          </p:nvSpPr>
          <p:spPr>
            <a:xfrm>
              <a:off x="858598" y="3080669"/>
              <a:ext cx="561902" cy="23513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5455" b="72545" l="9607" r="897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497" y="2135433"/>
              <a:ext cx="518400" cy="62253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5455" b="72545" l="9607" r="897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767" y="2151984"/>
              <a:ext cx="518400" cy="62253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10000" b="90000" l="10000" r="90000">
                          <a14:backgroundMark x1="55333" y1="50595" x2="55333" y2="50595"/>
                          <a14:backgroundMark x1="53667" y1="64286" x2="53667" y2="64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249" y="1886049"/>
              <a:ext cx="1498188" cy="838985"/>
            </a:xfrm>
            <a:prstGeom prst="rect">
              <a:avLst/>
            </a:prstGeom>
          </p:spPr>
        </p:pic>
        <p:grpSp>
          <p:nvGrpSpPr>
            <p:cNvPr id="89" name="Group 34"/>
            <p:cNvGrpSpPr/>
            <p:nvPr/>
          </p:nvGrpSpPr>
          <p:grpSpPr>
            <a:xfrm>
              <a:off x="7494377" y="1763687"/>
              <a:ext cx="2565290" cy="902291"/>
              <a:chOff x="8621455" y="3827882"/>
              <a:chExt cx="7654313" cy="3000375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1455" y="4444292"/>
                <a:ext cx="3707935" cy="1682974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66471" y="3827882"/>
                <a:ext cx="2909297" cy="3000375"/>
              </a:xfrm>
              <a:prstGeom prst="rect">
                <a:avLst/>
              </a:prstGeom>
            </p:spPr>
          </p:pic>
        </p:grp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671" y="2477631"/>
              <a:ext cx="866881" cy="866881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985" y="3126501"/>
              <a:ext cx="866881" cy="866881"/>
            </a:xfrm>
            <a:prstGeom prst="rect">
              <a:avLst/>
            </a:prstGeom>
          </p:spPr>
        </p:pic>
      </p:grpSp>
      <p:sp>
        <p:nvSpPr>
          <p:cNvPr id="113" name="Rounded Rectangle 112"/>
          <p:cNvSpPr/>
          <p:nvPr/>
        </p:nvSpPr>
        <p:spPr>
          <a:xfrm>
            <a:off x="10478814" y="2745822"/>
            <a:ext cx="972206" cy="2094192"/>
          </a:xfrm>
          <a:prstGeom prst="roundRect">
            <a:avLst/>
          </a:prstGeom>
          <a:solidFill>
            <a:srgbClr val="FFD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itchFamily="34" charset="0"/>
              </a:rPr>
              <a:t>Spring Data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7205596" y="1728951"/>
            <a:ext cx="4258694" cy="513970"/>
          </a:xfrm>
          <a:prstGeom prst="roundRect">
            <a:avLst/>
          </a:prstGeom>
          <a:solidFill>
            <a:srgbClr val="FFD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itchFamily="34" charset="0"/>
              </a:rPr>
              <a:t>Model</a:t>
            </a:r>
          </a:p>
        </p:txBody>
      </p:sp>
      <p:sp>
        <p:nvSpPr>
          <p:cNvPr id="119" name="Round Same Side Corner Rectangle 118"/>
          <p:cNvSpPr/>
          <p:nvPr/>
        </p:nvSpPr>
        <p:spPr>
          <a:xfrm>
            <a:off x="8229600" y="5493346"/>
            <a:ext cx="2702598" cy="667262"/>
          </a:xfrm>
          <a:prstGeom prst="round2Same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0" name="Up Arrow 119"/>
          <p:cNvSpPr/>
          <p:nvPr/>
        </p:nvSpPr>
        <p:spPr>
          <a:xfrm>
            <a:off x="9396248" y="5060731"/>
            <a:ext cx="173421" cy="440610"/>
          </a:xfrm>
          <a:prstGeom prst="upArrow">
            <a:avLst>
              <a:gd name="adj1" fmla="val 4214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21" name="Bent-Up Arrow 120"/>
          <p:cNvSpPr/>
          <p:nvPr/>
        </p:nvSpPr>
        <p:spPr>
          <a:xfrm>
            <a:off x="10932197" y="4808483"/>
            <a:ext cx="340148" cy="933531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Bent-Up Arrow 121"/>
          <p:cNvSpPr/>
          <p:nvPr/>
        </p:nvSpPr>
        <p:spPr>
          <a:xfrm flipH="1">
            <a:off x="7819935" y="4728437"/>
            <a:ext cx="427168" cy="106782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Curved Right Arrow 122"/>
          <p:cNvSpPr/>
          <p:nvPr/>
        </p:nvSpPr>
        <p:spPr>
          <a:xfrm rot="5400000">
            <a:off x="8300441" y="1930172"/>
            <a:ext cx="497333" cy="1268168"/>
          </a:xfrm>
          <a:prstGeom prst="curvedRightArrow">
            <a:avLst>
              <a:gd name="adj1" fmla="val 25000"/>
              <a:gd name="adj2" fmla="val 50000"/>
              <a:gd name="adj3" fmla="val 278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4" name="Curved Right Arrow 123"/>
          <p:cNvSpPr/>
          <p:nvPr/>
        </p:nvSpPr>
        <p:spPr>
          <a:xfrm rot="5400000">
            <a:off x="9935369" y="1930170"/>
            <a:ext cx="497330" cy="1268168"/>
          </a:xfrm>
          <a:prstGeom prst="curvedRightArrow">
            <a:avLst>
              <a:gd name="adj1" fmla="val 25000"/>
              <a:gd name="adj2" fmla="val 50000"/>
              <a:gd name="adj3" fmla="val 278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7" name="Curved Up Arrow 126"/>
          <p:cNvSpPr/>
          <p:nvPr/>
        </p:nvSpPr>
        <p:spPr>
          <a:xfrm>
            <a:off x="8106901" y="4828906"/>
            <a:ext cx="1395754" cy="47650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8" name="Curved Up Arrow 127"/>
          <p:cNvSpPr/>
          <p:nvPr/>
        </p:nvSpPr>
        <p:spPr>
          <a:xfrm>
            <a:off x="9597974" y="4836525"/>
            <a:ext cx="1395754" cy="47650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7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/>
          <p:cNvGrpSpPr/>
          <p:nvPr/>
        </p:nvGrpSpPr>
        <p:grpSpPr>
          <a:xfrm>
            <a:off x="462975" y="3795142"/>
            <a:ext cx="2582403" cy="1391231"/>
            <a:chOff x="3072552" y="4457599"/>
            <a:chExt cx="2224385" cy="1391231"/>
          </a:xfrm>
        </p:grpSpPr>
        <p:sp>
          <p:nvSpPr>
            <p:cNvPr id="31" name="TextBox 98"/>
            <p:cNvSpPr txBox="1"/>
            <p:nvPr/>
          </p:nvSpPr>
          <p:spPr>
            <a:xfrm>
              <a:off x="3072552" y="4457599"/>
              <a:ext cx="194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>
                  <a:solidFill>
                    <a:srgbClr val="FE8301"/>
                  </a:solidFill>
                  <a:latin typeface="Lato Black" panose="020F0A02020204030203" pitchFamily="34" charset="0"/>
                </a:rPr>
                <a:t>1. Réalisation</a:t>
              </a:r>
            </a:p>
          </p:txBody>
        </p:sp>
        <p:sp>
          <p:nvSpPr>
            <p:cNvPr id="32" name="TextBox 99"/>
            <p:cNvSpPr txBox="1"/>
            <p:nvPr/>
          </p:nvSpPr>
          <p:spPr>
            <a:xfrm>
              <a:off x="3072552" y="4894723"/>
              <a:ext cx="22243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Spring</a:t>
              </a:r>
              <a:r>
                <a:rPr lang="fr-FR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 </a:t>
              </a:r>
              <a:r>
                <a:rPr lang="fr-FR" sz="140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Rest</a:t>
              </a:r>
              <a:r>
                <a:rPr lang="fr-FR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 Api</a:t>
              </a:r>
            </a:p>
            <a:p>
              <a:r>
                <a:rPr lang="fr-FR" sz="140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Spring</a:t>
              </a:r>
              <a:r>
                <a:rPr lang="fr-FR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 Boot</a:t>
              </a:r>
            </a:p>
            <a:p>
              <a:r>
                <a:rPr lang="fr-FR" sz="140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Spring</a:t>
              </a:r>
              <a:r>
                <a:rPr lang="fr-FR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 Data</a:t>
              </a:r>
            </a:p>
            <a:p>
              <a:r>
                <a:rPr lang="fr-FR" sz="140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Angular</a:t>
              </a:r>
              <a:endParaRPr lang="fr-FR" sz="140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33" name="Group 10"/>
          <p:cNvGrpSpPr/>
          <p:nvPr/>
        </p:nvGrpSpPr>
        <p:grpSpPr>
          <a:xfrm>
            <a:off x="5441272" y="3795142"/>
            <a:ext cx="2636373" cy="1822119"/>
            <a:chOff x="5238082" y="4457599"/>
            <a:chExt cx="2436158" cy="1681678"/>
          </a:xfrm>
        </p:grpSpPr>
        <p:sp>
          <p:nvSpPr>
            <p:cNvPr id="34" name="TextBox 100"/>
            <p:cNvSpPr txBox="1"/>
            <p:nvPr/>
          </p:nvSpPr>
          <p:spPr>
            <a:xfrm>
              <a:off x="5286718" y="4457599"/>
              <a:ext cx="194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>
                  <a:solidFill>
                    <a:srgbClr val="A1BB22"/>
                  </a:solidFill>
                  <a:latin typeface="Lato Black" panose="020F0A02020204030203" pitchFamily="34" charset="0"/>
                </a:rPr>
                <a:t>3. Intégration</a:t>
              </a:r>
            </a:p>
          </p:txBody>
        </p:sp>
        <p:sp>
          <p:nvSpPr>
            <p:cNvPr id="35" name="TextBox 101"/>
            <p:cNvSpPr txBox="1"/>
            <p:nvPr/>
          </p:nvSpPr>
          <p:spPr>
            <a:xfrm>
              <a:off x="5238082" y="4861031"/>
              <a:ext cx="2436158" cy="1278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Git</a:t>
              </a:r>
            </a:p>
            <a:p>
              <a:r>
                <a:rPr lang="fr-FR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Maven</a:t>
              </a:r>
            </a:p>
            <a:p>
              <a:r>
                <a:rPr lang="fr-FR" sz="140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SonarQube</a:t>
              </a:r>
              <a:endParaRPr lang="fr-FR" sz="140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302020204030203" pitchFamily="34" charset="0"/>
              </a:endParaRPr>
            </a:p>
            <a:p>
              <a:endParaRPr lang="fr-FR" sz="140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302020204030203" pitchFamily="34" charset="0"/>
              </a:endParaRPr>
            </a:p>
            <a:p>
              <a:endParaRPr lang="fr-FR" sz="140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302020204030203" pitchFamily="34" charset="0"/>
              </a:endParaRPr>
            </a:p>
            <a:p>
              <a:endParaRPr lang="fr-FR" sz="140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36" name="Group 11"/>
          <p:cNvGrpSpPr/>
          <p:nvPr/>
        </p:nvGrpSpPr>
        <p:grpSpPr>
          <a:xfrm>
            <a:off x="3431037" y="3900094"/>
            <a:ext cx="2436158" cy="1606675"/>
            <a:chOff x="7458614" y="4457599"/>
            <a:chExt cx="2436158" cy="1606675"/>
          </a:xfrm>
        </p:grpSpPr>
        <p:sp>
          <p:nvSpPr>
            <p:cNvPr id="37" name="TextBox 102"/>
            <p:cNvSpPr txBox="1"/>
            <p:nvPr/>
          </p:nvSpPr>
          <p:spPr>
            <a:xfrm>
              <a:off x="7458614" y="4457599"/>
              <a:ext cx="194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>
                  <a:solidFill>
                    <a:srgbClr val="A12F01"/>
                  </a:solidFill>
                  <a:latin typeface="Lato Black" panose="020F0A02020204030203" pitchFamily="34" charset="0"/>
                </a:rPr>
                <a:t>2. Outils</a:t>
              </a:r>
            </a:p>
          </p:txBody>
        </p:sp>
        <p:sp>
          <p:nvSpPr>
            <p:cNvPr id="38" name="TextBox 103"/>
            <p:cNvSpPr txBox="1"/>
            <p:nvPr/>
          </p:nvSpPr>
          <p:spPr>
            <a:xfrm>
              <a:off x="7458614" y="4894723"/>
              <a:ext cx="243615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Eclipse</a:t>
              </a:r>
            </a:p>
            <a:p>
              <a:r>
                <a:rPr lang="fr-FR" sz="140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Xamp</a:t>
              </a:r>
              <a:endParaRPr lang="fr-FR" sz="140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302020204030203" pitchFamily="34" charset="0"/>
              </a:endParaRPr>
            </a:p>
            <a:p>
              <a:r>
                <a:rPr lang="fr-FR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Visual code studio</a:t>
              </a:r>
            </a:p>
            <a:p>
              <a:endParaRPr lang="fr-FR" sz="140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302020204030203" pitchFamily="34" charset="0"/>
              </a:endParaRPr>
            </a:p>
            <a:p>
              <a:endParaRPr lang="fr-FR" sz="140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302020204030203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ZoneTexte 44"/>
          <p:cNvSpPr txBox="1"/>
          <p:nvPr/>
        </p:nvSpPr>
        <p:spPr>
          <a:xfrm>
            <a:off x="230462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Organisme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2185285" y="4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Contexte Générale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287C66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grpSp>
        <p:nvGrpSpPr>
          <p:cNvPr id="51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52" name="Rectangle 51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5164" y="1178412"/>
            <a:ext cx="11009271" cy="642938"/>
          </a:xfrm>
        </p:spPr>
        <p:txBody>
          <a:bodyPr/>
          <a:lstStyle/>
          <a:p>
            <a:r>
              <a:rPr lang="fr-FR" sz="2800"/>
              <a:t>Technologies et Outils</a:t>
            </a:r>
            <a:endParaRPr lang="fr-FR" sz="3200">
              <a:latin typeface="Lato Light" panose="020F030202020403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0462" y="6319935"/>
            <a:ext cx="953172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15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5534800-5B0F-409D-98F4-EB5AB093A96A}"/>
              </a:ext>
            </a:extLst>
          </p:cNvPr>
          <p:cNvSpPr/>
          <p:nvPr/>
        </p:nvSpPr>
        <p:spPr>
          <a:xfrm>
            <a:off x="5482525" y="2831034"/>
            <a:ext cx="566934" cy="6356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6B63C9-B25A-4DFC-8734-9FF0398D31B7}"/>
              </a:ext>
            </a:extLst>
          </p:cNvPr>
          <p:cNvSpPr/>
          <p:nvPr/>
        </p:nvSpPr>
        <p:spPr>
          <a:xfrm>
            <a:off x="7091409" y="2112152"/>
            <a:ext cx="566934" cy="718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A4246C-ECFB-43E1-9388-0BC2A3620BED}"/>
              </a:ext>
            </a:extLst>
          </p:cNvPr>
          <p:cNvSpPr/>
          <p:nvPr/>
        </p:nvSpPr>
        <p:spPr>
          <a:xfrm>
            <a:off x="1183634" y="2831034"/>
            <a:ext cx="566934" cy="6356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883E02-43CF-467D-9824-F2411A49FF1B}"/>
              </a:ext>
            </a:extLst>
          </p:cNvPr>
          <p:cNvSpPr/>
          <p:nvPr/>
        </p:nvSpPr>
        <p:spPr>
          <a:xfrm>
            <a:off x="4916593" y="2112152"/>
            <a:ext cx="566934" cy="7188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0AD377-0A12-44FF-9803-B050271B583C}"/>
              </a:ext>
            </a:extLst>
          </p:cNvPr>
          <p:cNvSpPr/>
          <p:nvPr/>
        </p:nvSpPr>
        <p:spPr>
          <a:xfrm>
            <a:off x="3330569" y="2831034"/>
            <a:ext cx="566934" cy="6356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3C6D281-47CD-4C3A-A5B0-8F4D3F76B95A}"/>
              </a:ext>
            </a:extLst>
          </p:cNvPr>
          <p:cNvSpPr/>
          <p:nvPr/>
        </p:nvSpPr>
        <p:spPr>
          <a:xfrm>
            <a:off x="2778987" y="2112153"/>
            <a:ext cx="566934" cy="718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6C58C1-8EB5-42C9-A9FA-EAFA871B936B}"/>
              </a:ext>
            </a:extLst>
          </p:cNvPr>
          <p:cNvSpPr/>
          <p:nvPr/>
        </p:nvSpPr>
        <p:spPr>
          <a:xfrm>
            <a:off x="7659057" y="2831034"/>
            <a:ext cx="566934" cy="635692"/>
          </a:xfrm>
          <a:prstGeom prst="rect">
            <a:avLst/>
          </a:prstGeom>
          <a:solidFill>
            <a:srgbClr val="A12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953C0D9-7C2E-4EFD-A55F-EB906760C027}"/>
              </a:ext>
            </a:extLst>
          </p:cNvPr>
          <p:cNvSpPr/>
          <p:nvPr/>
        </p:nvSpPr>
        <p:spPr>
          <a:xfrm>
            <a:off x="9267941" y="2112152"/>
            <a:ext cx="566934" cy="718881"/>
          </a:xfrm>
          <a:prstGeom prst="rect">
            <a:avLst/>
          </a:prstGeom>
          <a:solidFill>
            <a:srgbClr val="A12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F651EC-9936-41B9-AFC5-D0B5C6249D45}"/>
              </a:ext>
            </a:extLst>
          </p:cNvPr>
          <p:cNvGrpSpPr/>
          <p:nvPr/>
        </p:nvGrpSpPr>
        <p:grpSpPr>
          <a:xfrm>
            <a:off x="0" y="2297993"/>
            <a:ext cx="12097661" cy="1088571"/>
            <a:chOff x="94339" y="3043641"/>
            <a:chExt cx="11107008" cy="1088571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DF09883-A256-4072-85FF-8ED55A71EFF6}"/>
                </a:ext>
              </a:extLst>
            </p:cNvPr>
            <p:cNvCxnSpPr>
              <a:endCxn id="91" idx="3"/>
            </p:cNvCxnSpPr>
            <p:nvPr/>
          </p:nvCxnSpPr>
          <p:spPr>
            <a:xfrm>
              <a:off x="94339" y="3587923"/>
              <a:ext cx="10366780" cy="5"/>
            </a:xfrm>
            <a:prstGeom prst="line">
              <a:avLst/>
            </a:prstGeom>
            <a:ln w="196850" cap="sq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799647D9-49B0-42B1-B0E2-79E1C42C4D3E}"/>
                </a:ext>
              </a:extLst>
            </p:cNvPr>
            <p:cNvSpPr/>
            <p:nvPr/>
          </p:nvSpPr>
          <p:spPr>
            <a:xfrm rot="5400000">
              <a:off x="10286947" y="3217813"/>
              <a:ext cx="1088571" cy="74022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87D075D-7153-4490-8AA2-280237683F28}"/>
              </a:ext>
            </a:extLst>
          </p:cNvPr>
          <p:cNvGrpSpPr/>
          <p:nvPr/>
        </p:nvGrpSpPr>
        <p:grpSpPr>
          <a:xfrm>
            <a:off x="1183746" y="2100906"/>
            <a:ext cx="2162175" cy="1367634"/>
            <a:chOff x="987939" y="2846554"/>
            <a:chExt cx="2162175" cy="1367634"/>
          </a:xfrm>
        </p:grpSpPr>
        <p:sp>
          <p:nvSpPr>
            <p:cNvPr id="88" name="Parallelogram 21">
              <a:extLst>
                <a:ext uri="{FF2B5EF4-FFF2-40B4-BE49-F238E27FC236}">
                  <a16:creationId xmlns:a16="http://schemas.microsoft.com/office/drawing/2014/main" id="{835361FD-E4ED-4CE9-80CA-FF41525BD72C}"/>
                </a:ext>
              </a:extLst>
            </p:cNvPr>
            <p:cNvSpPr/>
            <p:nvPr/>
          </p:nvSpPr>
          <p:spPr>
            <a:xfrm>
              <a:off x="987939" y="2846554"/>
              <a:ext cx="2162175" cy="1367634"/>
            </a:xfrm>
            <a:custGeom>
              <a:avLst/>
              <a:gdLst>
                <a:gd name="connsiteX0" fmla="*/ 0 w 1562100"/>
                <a:gd name="connsiteY0" fmla="*/ 1637166 h 1637166"/>
                <a:gd name="connsiteX1" fmla="*/ 436029 w 1562100"/>
                <a:gd name="connsiteY1" fmla="*/ 0 h 1637166"/>
                <a:gd name="connsiteX2" fmla="*/ 1562100 w 1562100"/>
                <a:gd name="connsiteY2" fmla="*/ 0 h 1637166"/>
                <a:gd name="connsiteX3" fmla="*/ 1126071 w 1562100"/>
                <a:gd name="connsiteY3" fmla="*/ 1637166 h 1637166"/>
                <a:gd name="connsiteX4" fmla="*/ 0 w 1562100"/>
                <a:gd name="connsiteY4" fmla="*/ 1637166 h 1637166"/>
                <a:gd name="connsiteX0" fmla="*/ 0 w 2162175"/>
                <a:gd name="connsiteY0" fmla="*/ 1637166 h 1637166"/>
                <a:gd name="connsiteX1" fmla="*/ 436029 w 2162175"/>
                <a:gd name="connsiteY1" fmla="*/ 0 h 1637166"/>
                <a:gd name="connsiteX2" fmla="*/ 2162175 w 2162175"/>
                <a:gd name="connsiteY2" fmla="*/ 0 h 1637166"/>
                <a:gd name="connsiteX3" fmla="*/ 1126071 w 2162175"/>
                <a:gd name="connsiteY3" fmla="*/ 1637166 h 1637166"/>
                <a:gd name="connsiteX4" fmla="*/ 0 w 2162175"/>
                <a:gd name="connsiteY4" fmla="*/ 1637166 h 1637166"/>
                <a:gd name="connsiteX0" fmla="*/ 0 w 2162175"/>
                <a:gd name="connsiteY0" fmla="*/ 1646691 h 1646691"/>
                <a:gd name="connsiteX1" fmla="*/ 988479 w 2162175"/>
                <a:gd name="connsiteY1" fmla="*/ 0 h 1646691"/>
                <a:gd name="connsiteX2" fmla="*/ 2162175 w 2162175"/>
                <a:gd name="connsiteY2" fmla="*/ 9525 h 1646691"/>
                <a:gd name="connsiteX3" fmla="*/ 1126071 w 2162175"/>
                <a:gd name="connsiteY3" fmla="*/ 1646691 h 1646691"/>
                <a:gd name="connsiteX4" fmla="*/ 0 w 2162175"/>
                <a:gd name="connsiteY4" fmla="*/ 1646691 h 1646691"/>
                <a:gd name="connsiteX0" fmla="*/ 0 w 2162175"/>
                <a:gd name="connsiteY0" fmla="*/ 1646691 h 1646691"/>
                <a:gd name="connsiteX1" fmla="*/ 1012292 w 2162175"/>
                <a:gd name="connsiteY1" fmla="*/ 0 h 1646691"/>
                <a:gd name="connsiteX2" fmla="*/ 2162175 w 2162175"/>
                <a:gd name="connsiteY2" fmla="*/ 9525 h 1646691"/>
                <a:gd name="connsiteX3" fmla="*/ 1126071 w 2162175"/>
                <a:gd name="connsiteY3" fmla="*/ 1646691 h 1646691"/>
                <a:gd name="connsiteX4" fmla="*/ 0 w 2162175"/>
                <a:gd name="connsiteY4" fmla="*/ 1646691 h 16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75" h="1646691">
                  <a:moveTo>
                    <a:pt x="0" y="1646691"/>
                  </a:moveTo>
                  <a:lnTo>
                    <a:pt x="1012292" y="0"/>
                  </a:lnTo>
                  <a:lnTo>
                    <a:pt x="2162175" y="9525"/>
                  </a:lnTo>
                  <a:lnTo>
                    <a:pt x="1126071" y="1646691"/>
                  </a:lnTo>
                  <a:lnTo>
                    <a:pt x="0" y="1646691"/>
                  </a:lnTo>
                  <a:close/>
                </a:path>
              </a:pathLst>
            </a:custGeom>
            <a:solidFill>
              <a:srgbClr val="008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TextBox 93">
              <a:extLst>
                <a:ext uri="{FF2B5EF4-FFF2-40B4-BE49-F238E27FC236}">
                  <a16:creationId xmlns:a16="http://schemas.microsoft.com/office/drawing/2014/main" id="{DD44E8C9-A5AD-43FE-91F7-416C3D7E74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86970" y="3342698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94"/>
              <a:endParaRPr lang="ru-RU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3B93FF-2AE4-418E-AED5-BF24A4AC12DD}"/>
              </a:ext>
            </a:extLst>
          </p:cNvPr>
          <p:cNvGrpSpPr/>
          <p:nvPr/>
        </p:nvGrpSpPr>
        <p:grpSpPr>
          <a:xfrm>
            <a:off x="3325057" y="2100906"/>
            <a:ext cx="2162175" cy="1367634"/>
            <a:chOff x="3129250" y="2846554"/>
            <a:chExt cx="2162175" cy="1367634"/>
          </a:xfrm>
        </p:grpSpPr>
        <p:sp>
          <p:nvSpPr>
            <p:cNvPr id="86" name="Parallelogram 21">
              <a:extLst>
                <a:ext uri="{FF2B5EF4-FFF2-40B4-BE49-F238E27FC236}">
                  <a16:creationId xmlns:a16="http://schemas.microsoft.com/office/drawing/2014/main" id="{E628D10A-1AAF-437D-B3DA-8BD546505888}"/>
                </a:ext>
              </a:extLst>
            </p:cNvPr>
            <p:cNvSpPr/>
            <p:nvPr/>
          </p:nvSpPr>
          <p:spPr>
            <a:xfrm>
              <a:off x="3129250" y="2846554"/>
              <a:ext cx="2162175" cy="1367634"/>
            </a:xfrm>
            <a:custGeom>
              <a:avLst/>
              <a:gdLst>
                <a:gd name="connsiteX0" fmla="*/ 0 w 1562100"/>
                <a:gd name="connsiteY0" fmla="*/ 1637166 h 1637166"/>
                <a:gd name="connsiteX1" fmla="*/ 436029 w 1562100"/>
                <a:gd name="connsiteY1" fmla="*/ 0 h 1637166"/>
                <a:gd name="connsiteX2" fmla="*/ 1562100 w 1562100"/>
                <a:gd name="connsiteY2" fmla="*/ 0 h 1637166"/>
                <a:gd name="connsiteX3" fmla="*/ 1126071 w 1562100"/>
                <a:gd name="connsiteY3" fmla="*/ 1637166 h 1637166"/>
                <a:gd name="connsiteX4" fmla="*/ 0 w 1562100"/>
                <a:gd name="connsiteY4" fmla="*/ 1637166 h 1637166"/>
                <a:gd name="connsiteX0" fmla="*/ 0 w 2162175"/>
                <a:gd name="connsiteY0" fmla="*/ 1637166 h 1637166"/>
                <a:gd name="connsiteX1" fmla="*/ 436029 w 2162175"/>
                <a:gd name="connsiteY1" fmla="*/ 0 h 1637166"/>
                <a:gd name="connsiteX2" fmla="*/ 2162175 w 2162175"/>
                <a:gd name="connsiteY2" fmla="*/ 0 h 1637166"/>
                <a:gd name="connsiteX3" fmla="*/ 1126071 w 2162175"/>
                <a:gd name="connsiteY3" fmla="*/ 1637166 h 1637166"/>
                <a:gd name="connsiteX4" fmla="*/ 0 w 2162175"/>
                <a:gd name="connsiteY4" fmla="*/ 1637166 h 1637166"/>
                <a:gd name="connsiteX0" fmla="*/ 0 w 2162175"/>
                <a:gd name="connsiteY0" fmla="*/ 1646691 h 1646691"/>
                <a:gd name="connsiteX1" fmla="*/ 988479 w 2162175"/>
                <a:gd name="connsiteY1" fmla="*/ 0 h 1646691"/>
                <a:gd name="connsiteX2" fmla="*/ 2162175 w 2162175"/>
                <a:gd name="connsiteY2" fmla="*/ 9525 h 1646691"/>
                <a:gd name="connsiteX3" fmla="*/ 1126071 w 2162175"/>
                <a:gd name="connsiteY3" fmla="*/ 1646691 h 1646691"/>
                <a:gd name="connsiteX4" fmla="*/ 0 w 2162175"/>
                <a:gd name="connsiteY4" fmla="*/ 1646691 h 1646691"/>
                <a:gd name="connsiteX0" fmla="*/ 0 w 2162175"/>
                <a:gd name="connsiteY0" fmla="*/ 1646691 h 1646691"/>
                <a:gd name="connsiteX1" fmla="*/ 1012292 w 2162175"/>
                <a:gd name="connsiteY1" fmla="*/ 0 h 1646691"/>
                <a:gd name="connsiteX2" fmla="*/ 2162175 w 2162175"/>
                <a:gd name="connsiteY2" fmla="*/ 9525 h 1646691"/>
                <a:gd name="connsiteX3" fmla="*/ 1126071 w 2162175"/>
                <a:gd name="connsiteY3" fmla="*/ 1646691 h 1646691"/>
                <a:gd name="connsiteX4" fmla="*/ 0 w 2162175"/>
                <a:gd name="connsiteY4" fmla="*/ 1646691 h 16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75" h="1646691">
                  <a:moveTo>
                    <a:pt x="0" y="1646691"/>
                  </a:moveTo>
                  <a:lnTo>
                    <a:pt x="1012292" y="0"/>
                  </a:lnTo>
                  <a:lnTo>
                    <a:pt x="2162175" y="9525"/>
                  </a:lnTo>
                  <a:lnTo>
                    <a:pt x="1126071" y="1646691"/>
                  </a:lnTo>
                  <a:lnTo>
                    <a:pt x="0" y="1646691"/>
                  </a:lnTo>
                  <a:close/>
                </a:path>
              </a:pathLst>
            </a:cu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9EAB90C-D3AB-4DBC-985C-7A04B9E0C627}"/>
                </a:ext>
              </a:extLst>
            </p:cNvPr>
            <p:cNvSpPr/>
            <p:nvPr/>
          </p:nvSpPr>
          <p:spPr>
            <a:xfrm>
              <a:off x="4035367" y="3295535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94"/>
              <a:endParaRPr lang="ru-RU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8131D3-FC58-4E01-AF4F-EC11A4BB29D9}"/>
              </a:ext>
            </a:extLst>
          </p:cNvPr>
          <p:cNvGrpSpPr/>
          <p:nvPr/>
        </p:nvGrpSpPr>
        <p:grpSpPr>
          <a:xfrm>
            <a:off x="5492744" y="2099092"/>
            <a:ext cx="2162175" cy="1367634"/>
            <a:chOff x="5296937" y="2844740"/>
            <a:chExt cx="2162175" cy="1367634"/>
          </a:xfrm>
        </p:grpSpPr>
        <p:sp>
          <p:nvSpPr>
            <p:cNvPr id="84" name="Parallelogram 21">
              <a:extLst>
                <a:ext uri="{FF2B5EF4-FFF2-40B4-BE49-F238E27FC236}">
                  <a16:creationId xmlns:a16="http://schemas.microsoft.com/office/drawing/2014/main" id="{8606BB3B-5CDC-415F-B2E2-7F0566AF7491}"/>
                </a:ext>
              </a:extLst>
            </p:cNvPr>
            <p:cNvSpPr/>
            <p:nvPr/>
          </p:nvSpPr>
          <p:spPr>
            <a:xfrm>
              <a:off x="5296937" y="2844740"/>
              <a:ext cx="2162175" cy="1367634"/>
            </a:xfrm>
            <a:custGeom>
              <a:avLst/>
              <a:gdLst>
                <a:gd name="connsiteX0" fmla="*/ 0 w 1562100"/>
                <a:gd name="connsiteY0" fmla="*/ 1637166 h 1637166"/>
                <a:gd name="connsiteX1" fmla="*/ 436029 w 1562100"/>
                <a:gd name="connsiteY1" fmla="*/ 0 h 1637166"/>
                <a:gd name="connsiteX2" fmla="*/ 1562100 w 1562100"/>
                <a:gd name="connsiteY2" fmla="*/ 0 h 1637166"/>
                <a:gd name="connsiteX3" fmla="*/ 1126071 w 1562100"/>
                <a:gd name="connsiteY3" fmla="*/ 1637166 h 1637166"/>
                <a:gd name="connsiteX4" fmla="*/ 0 w 1562100"/>
                <a:gd name="connsiteY4" fmla="*/ 1637166 h 1637166"/>
                <a:gd name="connsiteX0" fmla="*/ 0 w 2162175"/>
                <a:gd name="connsiteY0" fmla="*/ 1637166 h 1637166"/>
                <a:gd name="connsiteX1" fmla="*/ 436029 w 2162175"/>
                <a:gd name="connsiteY1" fmla="*/ 0 h 1637166"/>
                <a:gd name="connsiteX2" fmla="*/ 2162175 w 2162175"/>
                <a:gd name="connsiteY2" fmla="*/ 0 h 1637166"/>
                <a:gd name="connsiteX3" fmla="*/ 1126071 w 2162175"/>
                <a:gd name="connsiteY3" fmla="*/ 1637166 h 1637166"/>
                <a:gd name="connsiteX4" fmla="*/ 0 w 2162175"/>
                <a:gd name="connsiteY4" fmla="*/ 1637166 h 1637166"/>
                <a:gd name="connsiteX0" fmla="*/ 0 w 2162175"/>
                <a:gd name="connsiteY0" fmla="*/ 1646691 h 1646691"/>
                <a:gd name="connsiteX1" fmla="*/ 988479 w 2162175"/>
                <a:gd name="connsiteY1" fmla="*/ 0 h 1646691"/>
                <a:gd name="connsiteX2" fmla="*/ 2162175 w 2162175"/>
                <a:gd name="connsiteY2" fmla="*/ 9525 h 1646691"/>
                <a:gd name="connsiteX3" fmla="*/ 1126071 w 2162175"/>
                <a:gd name="connsiteY3" fmla="*/ 1646691 h 1646691"/>
                <a:gd name="connsiteX4" fmla="*/ 0 w 2162175"/>
                <a:gd name="connsiteY4" fmla="*/ 1646691 h 1646691"/>
                <a:gd name="connsiteX0" fmla="*/ 0 w 2162175"/>
                <a:gd name="connsiteY0" fmla="*/ 1646691 h 1646691"/>
                <a:gd name="connsiteX1" fmla="*/ 1012292 w 2162175"/>
                <a:gd name="connsiteY1" fmla="*/ 0 h 1646691"/>
                <a:gd name="connsiteX2" fmla="*/ 2162175 w 2162175"/>
                <a:gd name="connsiteY2" fmla="*/ 9525 h 1646691"/>
                <a:gd name="connsiteX3" fmla="*/ 1126071 w 2162175"/>
                <a:gd name="connsiteY3" fmla="*/ 1646691 h 1646691"/>
                <a:gd name="connsiteX4" fmla="*/ 0 w 2162175"/>
                <a:gd name="connsiteY4" fmla="*/ 1646691 h 16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75" h="1646691">
                  <a:moveTo>
                    <a:pt x="0" y="1646691"/>
                  </a:moveTo>
                  <a:lnTo>
                    <a:pt x="1012292" y="0"/>
                  </a:lnTo>
                  <a:lnTo>
                    <a:pt x="2162175" y="9525"/>
                  </a:lnTo>
                  <a:lnTo>
                    <a:pt x="1126071" y="1646691"/>
                  </a:lnTo>
                  <a:lnTo>
                    <a:pt x="0" y="1646691"/>
                  </a:lnTo>
                  <a:close/>
                </a:path>
              </a:pathLst>
            </a:cu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94">
              <a:extLst>
                <a:ext uri="{FF2B5EF4-FFF2-40B4-BE49-F238E27FC236}">
                  <a16:creationId xmlns:a16="http://schemas.microsoft.com/office/drawing/2014/main" id="{2C056D43-3B81-413C-9208-3E8073A4EF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5687" y="3342697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94"/>
              <a:endParaRPr lang="ru-RU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0090295-3011-47A1-9902-2B5C21EAC116}"/>
              </a:ext>
            </a:extLst>
          </p:cNvPr>
          <p:cNvGrpSpPr/>
          <p:nvPr/>
        </p:nvGrpSpPr>
        <p:grpSpPr>
          <a:xfrm>
            <a:off x="7654919" y="2099092"/>
            <a:ext cx="2162175" cy="1367634"/>
            <a:chOff x="7459112" y="2844740"/>
            <a:chExt cx="2162175" cy="1367634"/>
          </a:xfrm>
        </p:grpSpPr>
        <p:sp>
          <p:nvSpPr>
            <p:cNvPr id="82" name="Parallelogram 21">
              <a:extLst>
                <a:ext uri="{FF2B5EF4-FFF2-40B4-BE49-F238E27FC236}">
                  <a16:creationId xmlns:a16="http://schemas.microsoft.com/office/drawing/2014/main" id="{8C44EE9D-2FB5-4527-91B3-534EFC8F8DFA}"/>
                </a:ext>
              </a:extLst>
            </p:cNvPr>
            <p:cNvSpPr/>
            <p:nvPr/>
          </p:nvSpPr>
          <p:spPr>
            <a:xfrm>
              <a:off x="7459112" y="2844740"/>
              <a:ext cx="2162175" cy="1367634"/>
            </a:xfrm>
            <a:custGeom>
              <a:avLst/>
              <a:gdLst>
                <a:gd name="connsiteX0" fmla="*/ 0 w 1562100"/>
                <a:gd name="connsiteY0" fmla="*/ 1637166 h 1637166"/>
                <a:gd name="connsiteX1" fmla="*/ 436029 w 1562100"/>
                <a:gd name="connsiteY1" fmla="*/ 0 h 1637166"/>
                <a:gd name="connsiteX2" fmla="*/ 1562100 w 1562100"/>
                <a:gd name="connsiteY2" fmla="*/ 0 h 1637166"/>
                <a:gd name="connsiteX3" fmla="*/ 1126071 w 1562100"/>
                <a:gd name="connsiteY3" fmla="*/ 1637166 h 1637166"/>
                <a:gd name="connsiteX4" fmla="*/ 0 w 1562100"/>
                <a:gd name="connsiteY4" fmla="*/ 1637166 h 1637166"/>
                <a:gd name="connsiteX0" fmla="*/ 0 w 2162175"/>
                <a:gd name="connsiteY0" fmla="*/ 1637166 h 1637166"/>
                <a:gd name="connsiteX1" fmla="*/ 436029 w 2162175"/>
                <a:gd name="connsiteY1" fmla="*/ 0 h 1637166"/>
                <a:gd name="connsiteX2" fmla="*/ 2162175 w 2162175"/>
                <a:gd name="connsiteY2" fmla="*/ 0 h 1637166"/>
                <a:gd name="connsiteX3" fmla="*/ 1126071 w 2162175"/>
                <a:gd name="connsiteY3" fmla="*/ 1637166 h 1637166"/>
                <a:gd name="connsiteX4" fmla="*/ 0 w 2162175"/>
                <a:gd name="connsiteY4" fmla="*/ 1637166 h 1637166"/>
                <a:gd name="connsiteX0" fmla="*/ 0 w 2162175"/>
                <a:gd name="connsiteY0" fmla="*/ 1646691 h 1646691"/>
                <a:gd name="connsiteX1" fmla="*/ 988479 w 2162175"/>
                <a:gd name="connsiteY1" fmla="*/ 0 h 1646691"/>
                <a:gd name="connsiteX2" fmla="*/ 2162175 w 2162175"/>
                <a:gd name="connsiteY2" fmla="*/ 9525 h 1646691"/>
                <a:gd name="connsiteX3" fmla="*/ 1126071 w 2162175"/>
                <a:gd name="connsiteY3" fmla="*/ 1646691 h 1646691"/>
                <a:gd name="connsiteX4" fmla="*/ 0 w 2162175"/>
                <a:gd name="connsiteY4" fmla="*/ 1646691 h 1646691"/>
                <a:gd name="connsiteX0" fmla="*/ 0 w 2162175"/>
                <a:gd name="connsiteY0" fmla="*/ 1646691 h 1646691"/>
                <a:gd name="connsiteX1" fmla="*/ 1012292 w 2162175"/>
                <a:gd name="connsiteY1" fmla="*/ 0 h 1646691"/>
                <a:gd name="connsiteX2" fmla="*/ 2162175 w 2162175"/>
                <a:gd name="connsiteY2" fmla="*/ 9525 h 1646691"/>
                <a:gd name="connsiteX3" fmla="*/ 1126071 w 2162175"/>
                <a:gd name="connsiteY3" fmla="*/ 1646691 h 1646691"/>
                <a:gd name="connsiteX4" fmla="*/ 0 w 2162175"/>
                <a:gd name="connsiteY4" fmla="*/ 1646691 h 16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75" h="1646691">
                  <a:moveTo>
                    <a:pt x="0" y="1646691"/>
                  </a:moveTo>
                  <a:lnTo>
                    <a:pt x="1012292" y="0"/>
                  </a:lnTo>
                  <a:lnTo>
                    <a:pt x="2162175" y="9525"/>
                  </a:lnTo>
                  <a:lnTo>
                    <a:pt x="1126071" y="1646691"/>
                  </a:lnTo>
                  <a:lnTo>
                    <a:pt x="0" y="1646691"/>
                  </a:lnTo>
                  <a:close/>
                </a:path>
              </a:pathLst>
            </a:custGeom>
            <a:solidFill>
              <a:srgbClr val="D43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8B5F28D-F0A5-466C-857E-1B96ED4BC650}"/>
                </a:ext>
              </a:extLst>
            </p:cNvPr>
            <p:cNvSpPr/>
            <p:nvPr/>
          </p:nvSpPr>
          <p:spPr>
            <a:xfrm>
              <a:off x="8400496" y="3295535"/>
              <a:ext cx="1847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94"/>
              <a:endParaRPr lang="ru-RU" sz="3200">
                <a:solidFill>
                  <a:prstClr val="white"/>
                </a:solidFill>
              </a:endParaRPr>
            </a:p>
          </p:txBody>
        </p:sp>
      </p:grpSp>
      <p:sp>
        <p:nvSpPr>
          <p:cNvPr id="78" name="Freeform 33">
            <a:extLst>
              <a:ext uri="{FF2B5EF4-FFF2-40B4-BE49-F238E27FC236}">
                <a16:creationId xmlns:a16="http://schemas.microsoft.com/office/drawing/2014/main" id="{E8CB1E3D-21A9-4291-979A-70750E52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749" y="2509030"/>
            <a:ext cx="406400" cy="428625"/>
          </a:xfrm>
          <a:custGeom>
            <a:avLst/>
            <a:gdLst>
              <a:gd name="T0" fmla="*/ 124 w 338"/>
              <a:gd name="T1" fmla="*/ 355 h 356"/>
              <a:gd name="T2" fmla="*/ 124 w 338"/>
              <a:gd name="T3" fmla="*/ 355 h 356"/>
              <a:gd name="T4" fmla="*/ 98 w 338"/>
              <a:gd name="T5" fmla="*/ 337 h 356"/>
              <a:gd name="T6" fmla="*/ 9 w 338"/>
              <a:gd name="T7" fmla="*/ 222 h 356"/>
              <a:gd name="T8" fmla="*/ 18 w 338"/>
              <a:gd name="T9" fmla="*/ 178 h 356"/>
              <a:gd name="T10" fmla="*/ 62 w 338"/>
              <a:gd name="T11" fmla="*/ 178 h 356"/>
              <a:gd name="T12" fmla="*/ 124 w 338"/>
              <a:gd name="T13" fmla="*/ 258 h 356"/>
              <a:gd name="T14" fmla="*/ 266 w 338"/>
              <a:gd name="T15" fmla="*/ 27 h 356"/>
              <a:gd name="T16" fmla="*/ 319 w 338"/>
              <a:gd name="T17" fmla="*/ 9 h 356"/>
              <a:gd name="T18" fmla="*/ 328 w 338"/>
              <a:gd name="T19" fmla="*/ 62 h 356"/>
              <a:gd name="T20" fmla="*/ 160 w 338"/>
              <a:gd name="T21" fmla="*/ 337 h 356"/>
              <a:gd name="T22" fmla="*/ 124 w 338"/>
              <a:gd name="T23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56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sp>
        <p:nvSpPr>
          <p:cNvPr id="79" name="Freeform 65">
            <a:extLst>
              <a:ext uri="{FF2B5EF4-FFF2-40B4-BE49-F238E27FC236}">
                <a16:creationId xmlns:a16="http://schemas.microsoft.com/office/drawing/2014/main" id="{C98860CD-D61E-4B12-9534-515806716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363" y="2471592"/>
            <a:ext cx="504825" cy="500063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sp>
        <p:nvSpPr>
          <p:cNvPr id="80" name="Freeform 170">
            <a:extLst>
              <a:ext uri="{FF2B5EF4-FFF2-40B4-BE49-F238E27FC236}">
                <a16:creationId xmlns:a16="http://schemas.microsoft.com/office/drawing/2014/main" id="{6002D399-6CFD-42A9-A210-ADCDA252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56" y="2417618"/>
            <a:ext cx="469900" cy="554037"/>
          </a:xfrm>
          <a:custGeom>
            <a:avLst/>
            <a:gdLst>
              <a:gd name="T0" fmla="*/ 283 w 391"/>
              <a:gd name="T1" fmla="*/ 178 h 463"/>
              <a:gd name="T2" fmla="*/ 283 w 391"/>
              <a:gd name="T3" fmla="*/ 178 h 463"/>
              <a:gd name="T4" fmla="*/ 319 w 391"/>
              <a:gd name="T5" fmla="*/ 18 h 463"/>
              <a:gd name="T6" fmla="*/ 204 w 391"/>
              <a:gd name="T7" fmla="*/ 134 h 463"/>
              <a:gd name="T8" fmla="*/ 98 w 391"/>
              <a:gd name="T9" fmla="*/ 231 h 463"/>
              <a:gd name="T10" fmla="*/ 98 w 391"/>
              <a:gd name="T11" fmla="*/ 400 h 463"/>
              <a:gd name="T12" fmla="*/ 310 w 391"/>
              <a:gd name="T13" fmla="*/ 462 h 463"/>
              <a:gd name="T14" fmla="*/ 390 w 391"/>
              <a:gd name="T15" fmla="*/ 222 h 463"/>
              <a:gd name="T16" fmla="*/ 283 w 391"/>
              <a:gd name="T17" fmla="*/ 178 h 463"/>
              <a:gd name="T18" fmla="*/ 71 w 391"/>
              <a:gd name="T19" fmla="*/ 178 h 463"/>
              <a:gd name="T20" fmla="*/ 71 w 391"/>
              <a:gd name="T21" fmla="*/ 178 h 463"/>
              <a:gd name="T22" fmla="*/ 0 w 391"/>
              <a:gd name="T23" fmla="*/ 257 h 463"/>
              <a:gd name="T24" fmla="*/ 0 w 391"/>
              <a:gd name="T25" fmla="*/ 372 h 463"/>
              <a:gd name="T26" fmla="*/ 71 w 391"/>
              <a:gd name="T27" fmla="*/ 453 h 463"/>
              <a:gd name="T28" fmla="*/ 44 w 391"/>
              <a:gd name="T29" fmla="*/ 400 h 463"/>
              <a:gd name="T30" fmla="*/ 44 w 391"/>
              <a:gd name="T31" fmla="*/ 240 h 463"/>
              <a:gd name="T32" fmla="*/ 71 w 391"/>
              <a:gd name="T33" fmla="*/ 178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1" h="463">
                <a:moveTo>
                  <a:pt x="283" y="178"/>
                </a:moveTo>
                <a:lnTo>
                  <a:pt x="283" y="178"/>
                </a:lnTo>
                <a:cubicBezTo>
                  <a:pt x="283" y="169"/>
                  <a:pt x="373" y="89"/>
                  <a:pt x="319" y="18"/>
                </a:cubicBezTo>
                <a:cubicBezTo>
                  <a:pt x="310" y="0"/>
                  <a:pt x="266" y="98"/>
                  <a:pt x="204" y="134"/>
                </a:cubicBezTo>
                <a:cubicBezTo>
                  <a:pt x="169" y="160"/>
                  <a:pt x="98" y="204"/>
                  <a:pt x="98" y="231"/>
                </a:cubicBezTo>
                <a:cubicBezTo>
                  <a:pt x="98" y="400"/>
                  <a:pt x="98" y="400"/>
                  <a:pt x="98" y="400"/>
                </a:cubicBezTo>
                <a:cubicBezTo>
                  <a:pt x="98" y="435"/>
                  <a:pt x="213" y="462"/>
                  <a:pt x="310" y="462"/>
                </a:cubicBezTo>
                <a:cubicBezTo>
                  <a:pt x="345" y="462"/>
                  <a:pt x="390" y="249"/>
                  <a:pt x="390" y="222"/>
                </a:cubicBezTo>
                <a:cubicBezTo>
                  <a:pt x="390" y="187"/>
                  <a:pt x="292" y="187"/>
                  <a:pt x="283" y="178"/>
                </a:cubicBezTo>
                <a:close/>
                <a:moveTo>
                  <a:pt x="71" y="178"/>
                </a:moveTo>
                <a:lnTo>
                  <a:pt x="71" y="178"/>
                </a:lnTo>
                <a:cubicBezTo>
                  <a:pt x="54" y="178"/>
                  <a:pt x="0" y="187"/>
                  <a:pt x="0" y="25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444"/>
                  <a:pt x="54" y="453"/>
                  <a:pt x="71" y="453"/>
                </a:cubicBezTo>
                <a:cubicBezTo>
                  <a:pt x="89" y="453"/>
                  <a:pt x="44" y="435"/>
                  <a:pt x="44" y="400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44" y="196"/>
                  <a:pt x="89" y="178"/>
                  <a:pt x="71" y="1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sp>
        <p:nvSpPr>
          <p:cNvPr id="81" name="Freeform 102">
            <a:extLst>
              <a:ext uri="{FF2B5EF4-FFF2-40B4-BE49-F238E27FC236}">
                <a16:creationId xmlns:a16="http://schemas.microsoft.com/office/drawing/2014/main" id="{9C665221-46C8-4D1C-8AE7-60418310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143" y="2471592"/>
            <a:ext cx="592137" cy="533400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grpSp>
        <p:nvGrpSpPr>
          <p:cNvPr id="92" name="Group 10">
            <a:extLst>
              <a:ext uri="{FF2B5EF4-FFF2-40B4-BE49-F238E27FC236}">
                <a16:creationId xmlns:a16="http://schemas.microsoft.com/office/drawing/2014/main" id="{5F6BD228-3F07-499F-9E89-1E0D01A371EE}"/>
              </a:ext>
            </a:extLst>
          </p:cNvPr>
          <p:cNvGrpSpPr/>
          <p:nvPr/>
        </p:nvGrpSpPr>
        <p:grpSpPr>
          <a:xfrm>
            <a:off x="7936189" y="3795138"/>
            <a:ext cx="4014073" cy="821022"/>
            <a:chOff x="5277592" y="4457599"/>
            <a:chExt cx="2700613" cy="757742"/>
          </a:xfrm>
        </p:grpSpPr>
        <p:sp>
          <p:nvSpPr>
            <p:cNvPr id="93" name="TextBox 100">
              <a:extLst>
                <a:ext uri="{FF2B5EF4-FFF2-40B4-BE49-F238E27FC236}">
                  <a16:creationId xmlns:a16="http://schemas.microsoft.com/office/drawing/2014/main" id="{B3687B17-30E8-4727-A1B2-5A043AAD90CD}"/>
                </a:ext>
              </a:extLst>
            </p:cNvPr>
            <p:cNvSpPr txBox="1"/>
            <p:nvPr/>
          </p:nvSpPr>
          <p:spPr>
            <a:xfrm>
              <a:off x="5286717" y="4457599"/>
              <a:ext cx="2691488" cy="426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>
                  <a:solidFill>
                    <a:schemeClr val="accent1"/>
                  </a:solidFill>
                  <a:latin typeface="Lato Black" panose="020F0A02020204030203" pitchFamily="34" charset="0"/>
                </a:rPr>
                <a:t>4. Documentation</a:t>
              </a:r>
            </a:p>
          </p:txBody>
        </p:sp>
        <p:sp>
          <p:nvSpPr>
            <p:cNvPr id="94" name="TextBox 101">
              <a:extLst>
                <a:ext uri="{FF2B5EF4-FFF2-40B4-BE49-F238E27FC236}">
                  <a16:creationId xmlns:a16="http://schemas.microsoft.com/office/drawing/2014/main" id="{9E9CE02B-66B9-4C85-833C-7345470F5420}"/>
                </a:ext>
              </a:extLst>
            </p:cNvPr>
            <p:cNvSpPr txBox="1"/>
            <p:nvPr/>
          </p:nvSpPr>
          <p:spPr>
            <a:xfrm>
              <a:off x="5277592" y="4931286"/>
              <a:ext cx="2436158" cy="284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Lato Light" panose="020F0302020204030203" pitchFamily="34" charset="0"/>
                </a:rPr>
                <a:t>Swagger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7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ZoneTexte 44"/>
          <p:cNvSpPr txBox="1"/>
          <p:nvPr/>
        </p:nvSpPr>
        <p:spPr>
          <a:xfrm>
            <a:off x="230462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Organisme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2185285" y="4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Contexte Générale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287C66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grpSp>
        <p:nvGrpSpPr>
          <p:cNvPr id="51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52" name="Rectangle 51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5164" y="1178412"/>
            <a:ext cx="11009271" cy="642938"/>
          </a:xfrm>
        </p:spPr>
        <p:txBody>
          <a:bodyPr/>
          <a:lstStyle/>
          <a:p>
            <a:r>
              <a:rPr lang="fr-FR" sz="2800"/>
              <a:t>Intégration Continue</a:t>
            </a:r>
            <a:endParaRPr lang="fr-FR" sz="3200">
              <a:latin typeface="Lato Light" panose="020F030202020403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0461" y="6319935"/>
            <a:ext cx="936947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16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7" name="Content Placeholder 7">
            <a:extLst>
              <a:ext uri="{FF2B5EF4-FFF2-40B4-BE49-F238E27FC236}">
                <a16:creationId xmlns:a16="http://schemas.microsoft.com/office/drawing/2014/main" id="{85F79923-920A-452C-A79F-38DD5174047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57" y="1710618"/>
            <a:ext cx="8808725" cy="40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5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ssertible.com/images/swagger-logo-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56" y="1235461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ZoneTexte 44"/>
          <p:cNvSpPr txBox="1"/>
          <p:nvPr/>
        </p:nvSpPr>
        <p:spPr>
          <a:xfrm>
            <a:off x="230462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Organisme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2185285" y="4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Contexte Générale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287C66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grpSp>
        <p:nvGrpSpPr>
          <p:cNvPr id="51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52" name="Rectangle 51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5164" y="1178412"/>
            <a:ext cx="11009271" cy="642938"/>
          </a:xfrm>
        </p:spPr>
        <p:txBody>
          <a:bodyPr/>
          <a:lstStyle/>
          <a:p>
            <a:r>
              <a:rPr lang="fr-FR" sz="2800"/>
              <a:t>Swagger</a:t>
            </a:r>
            <a:endParaRPr lang="fr-FR" sz="3200">
              <a:latin typeface="Lato Light" panose="020F030202020403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0461" y="6319935"/>
            <a:ext cx="936947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17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5583C9-F0C5-49D4-A21A-AFD9E77037F9}"/>
              </a:ext>
            </a:extLst>
          </p:cNvPr>
          <p:cNvSpPr/>
          <p:nvPr/>
        </p:nvSpPr>
        <p:spPr>
          <a:xfrm>
            <a:off x="1167408" y="2046347"/>
            <a:ext cx="803809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/>
              <a:t>Swagger</a:t>
            </a:r>
            <a:r>
              <a:rPr lang="fr-FR" sz="2800"/>
              <a:t> est un cadre logiciel open source </a:t>
            </a:r>
          </a:p>
          <a:p>
            <a:endParaRPr lang="fr-F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/>
              <a:t>Aide les développeurs à </a:t>
            </a:r>
            <a:r>
              <a:rPr lang="fr-FR" sz="2800" b="1"/>
              <a:t>concevoir</a:t>
            </a:r>
            <a:r>
              <a:rPr lang="fr-FR" sz="2800"/>
              <a:t>, </a:t>
            </a:r>
            <a:r>
              <a:rPr lang="fr-FR" sz="2800" b="1"/>
              <a:t>construire</a:t>
            </a:r>
            <a:r>
              <a:rPr lang="fr-FR" sz="2800"/>
              <a:t>, </a:t>
            </a:r>
            <a:r>
              <a:rPr lang="fr-FR" sz="2800" b="1"/>
              <a:t>documenter</a:t>
            </a:r>
            <a:r>
              <a:rPr lang="fr-FR" sz="2800"/>
              <a:t> et </a:t>
            </a:r>
            <a:r>
              <a:rPr lang="fr-FR" sz="2800" b="1"/>
              <a:t>consommer</a:t>
            </a:r>
            <a:r>
              <a:rPr lang="fr-FR" sz="2800"/>
              <a:t> des services Web RESTful. </a:t>
            </a:r>
          </a:p>
          <a:p>
            <a:endParaRPr lang="fr-F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/>
              <a:t>L'ensemble d'outils </a:t>
            </a:r>
            <a:r>
              <a:rPr lang="fr-FR" sz="2800" b="1"/>
              <a:t>Swagger</a:t>
            </a:r>
            <a:r>
              <a:rPr lang="fr-FR" sz="2800"/>
              <a:t> inclut la prise en charge de </a:t>
            </a:r>
            <a:r>
              <a:rPr lang="fr-FR" sz="2800" b="1"/>
              <a:t>la documentation automatisée</a:t>
            </a:r>
            <a:r>
              <a:rPr lang="fr-FR" sz="2800"/>
              <a:t>, la génération de code et la génération de cas de test.</a:t>
            </a:r>
          </a:p>
          <a:p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24333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230462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Organisme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185285" y="4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Contexte Générale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0461" y="6319935"/>
            <a:ext cx="936947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18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ardrop 4"/>
          <p:cNvSpPr/>
          <p:nvPr/>
        </p:nvSpPr>
        <p:spPr>
          <a:xfrm>
            <a:off x="2126670" y="3160949"/>
            <a:ext cx="537882" cy="537882"/>
          </a:xfrm>
          <a:prstGeom prst="teardrop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5"/>
          <p:cNvSpPr/>
          <p:nvPr/>
        </p:nvSpPr>
        <p:spPr>
          <a:xfrm rot="10800000">
            <a:off x="2664552" y="2340678"/>
            <a:ext cx="820271" cy="820271"/>
          </a:xfrm>
          <a:prstGeom prst="teardrop">
            <a:avLst/>
          </a:prstGeom>
          <a:noFill/>
          <a:ln w="76200">
            <a:solidFill>
              <a:srgbClr val="9BB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7">
            <a:hlinkClick r:id="rId2"/>
          </p:cNvPr>
          <p:cNvSpPr txBox="1"/>
          <p:nvPr/>
        </p:nvSpPr>
        <p:spPr>
          <a:xfrm>
            <a:off x="2689951" y="3049583"/>
            <a:ext cx="772014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solidFill>
                  <a:schemeClr val="tx1">
                    <a:lumMod val="75000"/>
                    <a:lumOff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Demonstration</a:t>
            </a:r>
          </a:p>
          <a:p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latin typeface="Lato Heavy" panose="020F0902020204030203" pitchFamily="34" charset="0"/>
              <a:cs typeface="Lato Heavy" panose="020F0902020204030203" pitchFamily="34" charset="0"/>
            </a:endParaRPr>
          </a:p>
        </p:txBody>
      </p:sp>
      <p:sp>
        <p:nvSpPr>
          <p:cNvPr id="27" name="Teardrop 9"/>
          <p:cNvSpPr/>
          <p:nvPr/>
        </p:nvSpPr>
        <p:spPr>
          <a:xfrm rot="5400000">
            <a:off x="2268261" y="2766287"/>
            <a:ext cx="283295" cy="283295"/>
          </a:xfrm>
          <a:prstGeom prst="teardrop">
            <a:avLst/>
          </a:prstGeom>
          <a:noFill/>
          <a:ln w="38100">
            <a:solidFill>
              <a:srgbClr val="FD8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89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3328162" y="1345832"/>
            <a:ext cx="8414610" cy="4677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fr-FR" sz="1600">
                <a:latin typeface="Lato Light"/>
                <a:ea typeface="Lato Light"/>
                <a:cs typeface="Lato Light"/>
              </a:rPr>
              <a:t>Présentation Projet  </a:t>
            </a:r>
          </a:p>
        </p:txBody>
      </p:sp>
      <p:sp>
        <p:nvSpPr>
          <p:cNvPr id="5" name="Round Same Side Corner Rectangle 44"/>
          <p:cNvSpPr/>
          <p:nvPr/>
        </p:nvSpPr>
        <p:spPr>
          <a:xfrm rot="10800000" flipH="1">
            <a:off x="2938743" y="1354091"/>
            <a:ext cx="86157" cy="48695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endParaRPr lang="bg-BG">
              <a:latin typeface="Lato Light"/>
              <a:cs typeface="Lato Light"/>
            </a:endParaRPr>
          </a:p>
        </p:txBody>
      </p:sp>
      <p:sp>
        <p:nvSpPr>
          <p:cNvPr id="6" name="TextBox 45"/>
          <p:cNvSpPr txBox="1"/>
          <p:nvPr/>
        </p:nvSpPr>
        <p:spPr>
          <a:xfrm>
            <a:off x="2309853" y="1210877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r>
              <a:rPr lang="id-ID" sz="3600" b="1">
                <a:latin typeface="Lato Light"/>
                <a:cs typeface="Lato Light"/>
              </a:rPr>
              <a:t>1</a:t>
            </a:r>
          </a:p>
        </p:txBody>
      </p:sp>
      <p:sp>
        <p:nvSpPr>
          <p:cNvPr id="7" name="TextBox 43"/>
          <p:cNvSpPr txBox="1"/>
          <p:nvPr/>
        </p:nvSpPr>
        <p:spPr>
          <a:xfrm>
            <a:off x="3328162" y="2052565"/>
            <a:ext cx="8414610" cy="4677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fr-FR" sz="1600">
                <a:latin typeface="Lato Light"/>
                <a:ea typeface="Lato Light"/>
                <a:cs typeface="Lato Light"/>
              </a:rPr>
              <a:t>Module </a:t>
            </a:r>
            <a:r>
              <a:rPr lang="fr-FR" altLang="en-US" sz="1600">
                <a:latin typeface="Lato Light"/>
                <a:ea typeface="Lato Light"/>
                <a:cs typeface="Lato Light"/>
              </a:rPr>
              <a:t>de gestion des presseuses CNSS</a:t>
            </a:r>
            <a:endParaRPr lang="fr-FR" sz="1600">
              <a:latin typeface="Lato Light"/>
              <a:ea typeface="Lato Light"/>
              <a:cs typeface="Lato Light"/>
            </a:endParaRPr>
          </a:p>
        </p:txBody>
      </p:sp>
      <p:sp>
        <p:nvSpPr>
          <p:cNvPr id="9" name="TextBox 45"/>
          <p:cNvSpPr txBox="1"/>
          <p:nvPr/>
        </p:nvSpPr>
        <p:spPr>
          <a:xfrm>
            <a:off x="2309853" y="1917120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r>
              <a:rPr lang="fr-FR" sz="3600" b="1">
                <a:latin typeface="Lato Light"/>
                <a:cs typeface="Lato Light"/>
              </a:rPr>
              <a:t>2</a:t>
            </a:r>
            <a:endParaRPr lang="id-ID" sz="3600" b="1">
              <a:latin typeface="Lato Light"/>
              <a:cs typeface="Lato Light"/>
            </a:endParaRPr>
          </a:p>
        </p:txBody>
      </p:sp>
      <p:sp>
        <p:nvSpPr>
          <p:cNvPr id="12" name="Round Same Side Corner Rectangle 44"/>
          <p:cNvSpPr/>
          <p:nvPr/>
        </p:nvSpPr>
        <p:spPr>
          <a:xfrm rot="10800000" flipH="1">
            <a:off x="2938743" y="2052565"/>
            <a:ext cx="86157" cy="48695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FE83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endParaRPr lang="bg-BG">
              <a:latin typeface="Lato Light"/>
              <a:cs typeface="Lato Light"/>
            </a:endParaRPr>
          </a:p>
        </p:txBody>
      </p:sp>
      <p:sp>
        <p:nvSpPr>
          <p:cNvPr id="13" name="TextBox 43"/>
          <p:cNvSpPr txBox="1"/>
          <p:nvPr/>
        </p:nvSpPr>
        <p:spPr>
          <a:xfrm>
            <a:off x="3328162" y="2814659"/>
            <a:ext cx="8414610" cy="4677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fr-FR" sz="1600">
                <a:latin typeface="Lato Light"/>
                <a:ea typeface="Lato Light"/>
                <a:cs typeface="Lato Light"/>
              </a:rPr>
              <a:t>Analyse et conception</a:t>
            </a:r>
          </a:p>
        </p:txBody>
      </p:sp>
      <p:sp>
        <p:nvSpPr>
          <p:cNvPr id="14" name="Round Same Side Corner Rectangle 44"/>
          <p:cNvSpPr/>
          <p:nvPr/>
        </p:nvSpPr>
        <p:spPr>
          <a:xfrm rot="10800000" flipH="1">
            <a:off x="2938743" y="2822918"/>
            <a:ext cx="86157" cy="48695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endParaRPr lang="bg-BG">
              <a:latin typeface="Lato Light"/>
              <a:cs typeface="Lato Light"/>
            </a:endParaRPr>
          </a:p>
        </p:txBody>
      </p:sp>
      <p:sp>
        <p:nvSpPr>
          <p:cNvPr id="15" name="TextBox 45"/>
          <p:cNvSpPr txBox="1"/>
          <p:nvPr/>
        </p:nvSpPr>
        <p:spPr>
          <a:xfrm>
            <a:off x="2311381" y="2697057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r>
              <a:rPr lang="fr-FR" sz="3600" b="1">
                <a:latin typeface="Lato Light"/>
                <a:cs typeface="Lato Light"/>
              </a:rPr>
              <a:t>3</a:t>
            </a:r>
            <a:endParaRPr lang="id-ID" sz="3600" b="1">
              <a:latin typeface="Lato Light"/>
              <a:cs typeface="Lato Light"/>
            </a:endParaRPr>
          </a:p>
        </p:txBody>
      </p:sp>
      <p:sp>
        <p:nvSpPr>
          <p:cNvPr id="17" name="TextBox 43"/>
          <p:cNvSpPr txBox="1"/>
          <p:nvPr/>
        </p:nvSpPr>
        <p:spPr>
          <a:xfrm>
            <a:off x="3328162" y="3492938"/>
            <a:ext cx="8414610" cy="4677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fr-FR" sz="1600">
                <a:latin typeface="Lato Light"/>
                <a:ea typeface="Lato Light"/>
                <a:cs typeface="Lato Light"/>
              </a:rPr>
              <a:t>Architecture et technologies</a:t>
            </a:r>
          </a:p>
        </p:txBody>
      </p:sp>
      <p:sp>
        <p:nvSpPr>
          <p:cNvPr id="18" name="Round Same Side Corner Rectangle 44"/>
          <p:cNvSpPr/>
          <p:nvPr/>
        </p:nvSpPr>
        <p:spPr>
          <a:xfrm rot="10800000" flipH="1">
            <a:off x="2938743" y="3501197"/>
            <a:ext cx="86157" cy="48695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D43E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endParaRPr lang="bg-BG">
              <a:latin typeface="Lato Light"/>
              <a:cs typeface="Lato Light"/>
            </a:endParaRPr>
          </a:p>
        </p:txBody>
      </p:sp>
      <p:sp>
        <p:nvSpPr>
          <p:cNvPr id="19" name="TextBox 45"/>
          <p:cNvSpPr txBox="1"/>
          <p:nvPr/>
        </p:nvSpPr>
        <p:spPr>
          <a:xfrm>
            <a:off x="2311381" y="3375336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r>
              <a:rPr lang="fr-FR" sz="3600" b="1">
                <a:latin typeface="Lato Light"/>
                <a:cs typeface="Lato Light"/>
              </a:rPr>
              <a:t>4</a:t>
            </a:r>
            <a:endParaRPr lang="id-ID" sz="3600" b="1">
              <a:latin typeface="Lato Light"/>
              <a:cs typeface="Lato Light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3326634" y="4200978"/>
            <a:ext cx="8414610" cy="4677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fr-FR" sz="1600">
                <a:latin typeface="Lato Light"/>
                <a:ea typeface="Lato Light"/>
                <a:cs typeface="Lato Light"/>
              </a:rPr>
              <a:t>Réalisation</a:t>
            </a:r>
          </a:p>
        </p:txBody>
      </p:sp>
      <p:sp>
        <p:nvSpPr>
          <p:cNvPr id="21" name="Round Same Side Corner Rectangle 44"/>
          <p:cNvSpPr/>
          <p:nvPr/>
        </p:nvSpPr>
        <p:spPr>
          <a:xfrm rot="10800000" flipH="1">
            <a:off x="2937215" y="4209237"/>
            <a:ext cx="86157" cy="486951"/>
          </a:xfrm>
          <a:prstGeom prst="round2SameRect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endParaRPr lang="bg-BG">
              <a:latin typeface="Lato Light"/>
              <a:cs typeface="Lato Light"/>
            </a:endParaRPr>
          </a:p>
        </p:txBody>
      </p:sp>
      <p:sp>
        <p:nvSpPr>
          <p:cNvPr id="22" name="TextBox 45"/>
          <p:cNvSpPr txBox="1"/>
          <p:nvPr/>
        </p:nvSpPr>
        <p:spPr>
          <a:xfrm>
            <a:off x="2309853" y="4083376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r>
              <a:rPr lang="fr-FR" sz="3600" b="1">
                <a:latin typeface="Lato Light"/>
                <a:cs typeface="Lato Light"/>
              </a:rPr>
              <a:t>5</a:t>
            </a:r>
            <a:endParaRPr lang="id-ID" sz="3600" b="1">
              <a:latin typeface="Lato Light"/>
              <a:cs typeface="Lato Light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3326634" y="4878653"/>
            <a:ext cx="8414610" cy="4677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fr-FR" sz="1600">
                <a:latin typeface="Lato Light"/>
                <a:ea typeface="Lato Light"/>
                <a:cs typeface="Lato Light"/>
              </a:rPr>
              <a:t>Conclusion</a:t>
            </a:r>
          </a:p>
        </p:txBody>
      </p:sp>
      <p:sp>
        <p:nvSpPr>
          <p:cNvPr id="24" name="Round Same Side Corner Rectangle 44"/>
          <p:cNvSpPr/>
          <p:nvPr/>
        </p:nvSpPr>
        <p:spPr>
          <a:xfrm rot="10800000" flipH="1">
            <a:off x="2937215" y="4886912"/>
            <a:ext cx="86157" cy="48695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endParaRPr lang="bg-BG">
              <a:latin typeface="Lato Light"/>
              <a:cs typeface="Lato Light"/>
            </a:endParaRPr>
          </a:p>
        </p:txBody>
      </p:sp>
      <p:sp>
        <p:nvSpPr>
          <p:cNvPr id="25" name="TextBox 45"/>
          <p:cNvSpPr txBox="1"/>
          <p:nvPr/>
        </p:nvSpPr>
        <p:spPr>
          <a:xfrm>
            <a:off x="2309853" y="4761051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 rtlCol="0">
            <a:spAutoFit/>
          </a:bodyPr>
          <a:lstStyle/>
          <a:p>
            <a:r>
              <a:rPr lang="fr-FR" sz="3600" b="1">
                <a:latin typeface="Lato Light"/>
                <a:cs typeface="Lato Light"/>
              </a:rPr>
              <a:t>6</a:t>
            </a:r>
            <a:endParaRPr lang="id-ID" sz="3600" b="1">
              <a:latin typeface="Lato Light"/>
              <a:cs typeface="Lato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0462" y="6319935"/>
            <a:ext cx="813880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4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230462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Organisme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185285" y="4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Contexte Générale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0461" y="6319935"/>
            <a:ext cx="936947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19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ardrop 4"/>
          <p:cNvSpPr/>
          <p:nvPr/>
        </p:nvSpPr>
        <p:spPr>
          <a:xfrm>
            <a:off x="2126670" y="3160949"/>
            <a:ext cx="537882" cy="537882"/>
          </a:xfrm>
          <a:prstGeom prst="teardrop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5"/>
          <p:cNvSpPr/>
          <p:nvPr/>
        </p:nvSpPr>
        <p:spPr>
          <a:xfrm rot="10800000">
            <a:off x="2664552" y="2340678"/>
            <a:ext cx="820271" cy="820271"/>
          </a:xfrm>
          <a:prstGeom prst="teardrop">
            <a:avLst/>
          </a:prstGeom>
          <a:noFill/>
          <a:ln w="76200">
            <a:solidFill>
              <a:srgbClr val="9BB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7">
            <a:hlinkClick r:id="rId2"/>
          </p:cNvPr>
          <p:cNvSpPr txBox="1"/>
          <p:nvPr/>
        </p:nvSpPr>
        <p:spPr>
          <a:xfrm>
            <a:off x="2689951" y="3049583"/>
            <a:ext cx="7720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solidFill>
                  <a:schemeClr val="tx1">
                    <a:lumMod val="75000"/>
                    <a:lumOff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Demonstration</a:t>
            </a:r>
          </a:p>
        </p:txBody>
      </p:sp>
      <p:sp>
        <p:nvSpPr>
          <p:cNvPr id="27" name="Teardrop 9"/>
          <p:cNvSpPr/>
          <p:nvPr/>
        </p:nvSpPr>
        <p:spPr>
          <a:xfrm rot="5400000">
            <a:off x="2268261" y="2766287"/>
            <a:ext cx="283295" cy="283295"/>
          </a:xfrm>
          <a:prstGeom prst="teardrop">
            <a:avLst/>
          </a:prstGeom>
          <a:noFill/>
          <a:ln w="38100">
            <a:solidFill>
              <a:srgbClr val="FD8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89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230462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Organisme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185285" y="4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Contexte Générale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0461" y="6319935"/>
            <a:ext cx="994773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20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5" name="Group 20">
            <a:extLst>
              <a:ext uri="{FF2B5EF4-FFF2-40B4-BE49-F238E27FC236}">
                <a16:creationId xmlns:a16="http://schemas.microsoft.com/office/drawing/2014/main" id="{1FE42E41-92E7-4DE4-B3C4-26712D09C14E}"/>
              </a:ext>
            </a:extLst>
          </p:cNvPr>
          <p:cNvGrpSpPr/>
          <p:nvPr/>
        </p:nvGrpSpPr>
        <p:grpSpPr>
          <a:xfrm>
            <a:off x="441948" y="1108514"/>
            <a:ext cx="45719" cy="465312"/>
            <a:chOff x="455000" y="491056"/>
            <a:chExt cx="45720" cy="6757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93596D-84AD-42D5-B655-662D42A71EE0}"/>
                </a:ext>
              </a:extLst>
            </p:cNvPr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962324-1AF7-4AEB-AE0F-EC8AE7201ED9}"/>
                </a:ext>
              </a:extLst>
            </p:cNvPr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492983753"/>
              </p:ext>
            </p:extLst>
          </p:nvPr>
        </p:nvGraphicFramePr>
        <p:xfrm>
          <a:off x="1141916" y="1015537"/>
          <a:ext cx="9304433" cy="560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058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4"/>
          <p:cNvSpPr/>
          <p:nvPr/>
        </p:nvSpPr>
        <p:spPr>
          <a:xfrm>
            <a:off x="1432077" y="3160949"/>
            <a:ext cx="537882" cy="537882"/>
          </a:xfrm>
          <a:prstGeom prst="teardrop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5"/>
          <p:cNvSpPr/>
          <p:nvPr/>
        </p:nvSpPr>
        <p:spPr>
          <a:xfrm rot="10800000">
            <a:off x="1969959" y="2340678"/>
            <a:ext cx="820271" cy="820271"/>
          </a:xfrm>
          <a:prstGeom prst="teardrop">
            <a:avLst/>
          </a:prstGeom>
          <a:noFill/>
          <a:ln w="76200">
            <a:solidFill>
              <a:srgbClr val="9BB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1995358" y="3049583"/>
            <a:ext cx="866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>
                <a:solidFill>
                  <a:schemeClr val="tx1">
                    <a:lumMod val="75000"/>
                    <a:lumOff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Merci pour votre attention</a:t>
            </a:r>
            <a:endParaRPr lang="fr-FR" sz="6600">
              <a:solidFill>
                <a:schemeClr val="tx1">
                  <a:lumMod val="75000"/>
                  <a:lumOff val="25000"/>
                </a:schemeClr>
              </a:solidFill>
              <a:latin typeface="Lato Heavy" panose="020F0902020204030203" pitchFamily="34" charset="0"/>
              <a:cs typeface="Lato Heavy" panose="020F0902020204030203" pitchFamily="34" charset="0"/>
            </a:endParaRPr>
          </a:p>
        </p:txBody>
      </p:sp>
      <p:sp>
        <p:nvSpPr>
          <p:cNvPr id="7" name="Teardrop 9"/>
          <p:cNvSpPr/>
          <p:nvPr/>
        </p:nvSpPr>
        <p:spPr>
          <a:xfrm rot="5400000">
            <a:off x="1573668" y="2766287"/>
            <a:ext cx="283295" cy="283295"/>
          </a:xfrm>
          <a:prstGeom prst="teardrop">
            <a:avLst/>
          </a:prstGeom>
          <a:noFill/>
          <a:ln w="38100">
            <a:solidFill>
              <a:srgbClr val="FD8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89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2185283" y="131104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MY CNSS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462" y="6319935"/>
            <a:ext cx="813880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2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763" y="2667829"/>
            <a:ext cx="8756073" cy="3173722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fr-FR" sz="1800" b="1"/>
              <a:t>le client </a:t>
            </a:r>
            <a:r>
              <a:rPr lang="fr-FR" sz="1800"/>
              <a:t>est le </a:t>
            </a:r>
            <a:r>
              <a:rPr lang="fr-FR" sz="1800" b="1"/>
              <a:t>responsable</a:t>
            </a:r>
            <a:r>
              <a:rPr lang="fr-FR" sz="1800"/>
              <a:t> de ses propres factures (saisie et scan), </a:t>
            </a:r>
            <a:endParaRPr lang="fr-FR" sz="1800" b="1"/>
          </a:p>
          <a:p>
            <a:pPr marL="514350" indent="-514350" algn="l">
              <a:buFont typeface="+mj-lt"/>
              <a:buAutoNum type="arabicPeriod"/>
            </a:pPr>
            <a:r>
              <a:rPr lang="fr-FR" sz="1800"/>
              <a:t> le paiement de service de la comptabilité est </a:t>
            </a:r>
            <a:r>
              <a:rPr lang="fr-FR" sz="1800" b="1"/>
              <a:t>standard</a:t>
            </a:r>
            <a:r>
              <a:rPr lang="fr-FR" sz="1800"/>
              <a:t> </a:t>
            </a:r>
            <a:r>
              <a:rPr lang="fr-FR" sz="1800" b="1"/>
              <a:t>pour</a:t>
            </a:r>
            <a:r>
              <a:rPr lang="fr-FR" sz="1800"/>
              <a:t> </a:t>
            </a:r>
            <a:r>
              <a:rPr lang="fr-FR" sz="1800" b="1"/>
              <a:t>tous</a:t>
            </a:r>
            <a:r>
              <a:rPr lang="fr-FR" sz="1800"/>
              <a:t> les clients comptabilisé par le nombre de facture traité et non pas le chiffre d’affaire réalisé)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1800"/>
              <a:t>le </a:t>
            </a:r>
            <a:r>
              <a:rPr lang="fr-FR" sz="1800" b="1"/>
              <a:t>système</a:t>
            </a:r>
            <a:r>
              <a:rPr lang="fr-FR" sz="1800"/>
              <a:t> va choisir parmi les comptable adhéré le </a:t>
            </a:r>
            <a:r>
              <a:rPr lang="fr-FR" sz="1800" b="1"/>
              <a:t>mieux</a:t>
            </a:r>
            <a:r>
              <a:rPr lang="fr-FR" sz="1800"/>
              <a:t> </a:t>
            </a:r>
            <a:r>
              <a:rPr lang="fr-FR" sz="1800" b="1"/>
              <a:t>noté</a:t>
            </a:r>
            <a:r>
              <a:rPr lang="fr-FR" sz="1800"/>
              <a:t> pour lui affecté une déclaration à traité 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1800"/>
              <a:t>Pour </a:t>
            </a:r>
            <a:r>
              <a:rPr lang="fr-FR" sz="1800" b="1"/>
              <a:t>chaque</a:t>
            </a:r>
            <a:r>
              <a:rPr lang="fr-FR" sz="1800"/>
              <a:t> </a:t>
            </a:r>
            <a:r>
              <a:rPr lang="fr-FR" sz="1800" b="1"/>
              <a:t>déclaration</a:t>
            </a:r>
            <a:r>
              <a:rPr lang="fr-FR" sz="1800"/>
              <a:t>, deux niveaux de traitement vont être élaborés : réalisation de la déclaration par le comptable et le contrôle de cette dernière par un autre comptable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1800" b="1"/>
              <a:t>tous</a:t>
            </a:r>
            <a:r>
              <a:rPr lang="fr-FR" sz="1800"/>
              <a:t> </a:t>
            </a:r>
            <a:r>
              <a:rPr lang="fr-FR" sz="1800" b="1"/>
              <a:t>les</a:t>
            </a:r>
            <a:r>
              <a:rPr lang="fr-FR" sz="1800"/>
              <a:t> </a:t>
            </a:r>
            <a:r>
              <a:rPr lang="fr-FR" sz="1800" b="1"/>
              <a:t>documents</a:t>
            </a:r>
            <a:r>
              <a:rPr lang="fr-FR" sz="1800"/>
              <a:t> déclarés sont </a:t>
            </a:r>
            <a:r>
              <a:rPr lang="fr-FR" sz="1800" b="1"/>
              <a:t>accessible</a:t>
            </a:r>
            <a:r>
              <a:rPr lang="fr-FR" sz="1800"/>
              <a:t> au client et en </a:t>
            </a:r>
            <a:r>
              <a:rPr lang="fr-FR" sz="1800" b="1"/>
              <a:t>aucun</a:t>
            </a:r>
            <a:r>
              <a:rPr lang="fr-FR" sz="1800"/>
              <a:t> cas </a:t>
            </a:r>
            <a:r>
              <a:rPr lang="fr-FR" sz="1800" b="1"/>
              <a:t>monopolisé</a:t>
            </a:r>
            <a:r>
              <a:rPr lang="fr-FR" sz="1800"/>
              <a:t> par </a:t>
            </a:r>
            <a:r>
              <a:rPr lang="fr-FR" sz="1800" b="1"/>
              <a:t>le</a:t>
            </a:r>
            <a:r>
              <a:rPr lang="fr-FR" sz="1800"/>
              <a:t> </a:t>
            </a:r>
            <a:r>
              <a:rPr lang="fr-FR" sz="1800" b="1"/>
              <a:t>comptable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441948" y="1187642"/>
            <a:ext cx="45719" cy="412524"/>
            <a:chOff x="455000" y="491056"/>
            <a:chExt cx="45720" cy="675713"/>
          </a:xfrm>
        </p:grpSpPr>
        <p:sp>
          <p:nvSpPr>
            <p:cNvPr id="25" name="Rectangle 24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A7437D4-90CD-4B86-8840-8C9525AED060}"/>
              </a:ext>
            </a:extLst>
          </p:cNvPr>
          <p:cNvSpPr/>
          <p:nvPr/>
        </p:nvSpPr>
        <p:spPr>
          <a:xfrm>
            <a:off x="0" y="1488341"/>
            <a:ext cx="12192000" cy="8438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Un Software as a Service (SaS) pour la gestion de la comptabilité d’entreprise.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ZoneTexte 10"/>
          <p:cNvSpPr txBox="1"/>
          <p:nvPr/>
        </p:nvSpPr>
        <p:spPr>
          <a:xfrm>
            <a:off x="230458" y="154809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287C66"/>
                </a:solidFill>
                <a:latin typeface="Lato Heavy" panose="020F0902020204030203"/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399095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268027" y="116398"/>
            <a:ext cx="187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30987D"/>
                </a:solidFill>
                <a:latin typeface="Lato Heavy" panose="020F0902020204030203"/>
              </a:defRPr>
            </a:lvl1pPr>
          </a:lstStyle>
          <a:p>
            <a:r>
              <a:rPr lang="fr-FR"/>
              <a:t>Présentation</a:t>
            </a:r>
          </a:p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MY</a:t>
            </a:r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 </a:t>
            </a:r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CNSS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462" y="6319935"/>
            <a:ext cx="813880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3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grpSp>
        <p:nvGrpSpPr>
          <p:cNvPr id="24" name="Group 20"/>
          <p:cNvGrpSpPr/>
          <p:nvPr/>
        </p:nvGrpSpPr>
        <p:grpSpPr>
          <a:xfrm>
            <a:off x="441948" y="1187642"/>
            <a:ext cx="45719" cy="412524"/>
            <a:chOff x="455000" y="491056"/>
            <a:chExt cx="45720" cy="675713"/>
          </a:xfrm>
        </p:grpSpPr>
        <p:sp>
          <p:nvSpPr>
            <p:cNvPr id="25" name="Rectangle 24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A7437D4-90CD-4B86-8840-8C9525AED060}"/>
              </a:ext>
            </a:extLst>
          </p:cNvPr>
          <p:cNvSpPr/>
          <p:nvPr/>
        </p:nvSpPr>
        <p:spPr>
          <a:xfrm>
            <a:off x="0" y="1468404"/>
            <a:ext cx="12192000" cy="549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catégories de clientèle </a:t>
            </a: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1"/>
          <p:cNvGrpSpPr/>
          <p:nvPr/>
        </p:nvGrpSpPr>
        <p:grpSpPr>
          <a:xfrm>
            <a:off x="2273684" y="3504157"/>
            <a:ext cx="3732846" cy="1566241"/>
            <a:chOff x="271304" y="1821149"/>
            <a:chExt cx="2932413" cy="1566241"/>
          </a:xfrm>
        </p:grpSpPr>
        <p:sp>
          <p:nvSpPr>
            <p:cNvPr id="28" name="Oval 21"/>
            <p:cNvSpPr/>
            <p:nvPr/>
          </p:nvSpPr>
          <p:spPr>
            <a:xfrm>
              <a:off x="1055933" y="1821149"/>
              <a:ext cx="1232549" cy="776488"/>
            </a:xfrm>
            <a:prstGeom prst="ellipse">
              <a:avLst/>
            </a:prstGeom>
            <a:solidFill>
              <a:srgbClr val="0126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prstClr val="white"/>
                </a:solidFill>
              </a:endParaRPr>
            </a:p>
          </p:txBody>
        </p:sp>
        <p:sp>
          <p:nvSpPr>
            <p:cNvPr id="29" name="TextBox 30"/>
            <p:cNvSpPr txBox="1"/>
            <p:nvPr/>
          </p:nvSpPr>
          <p:spPr>
            <a:xfrm>
              <a:off x="271304" y="2741059"/>
              <a:ext cx="2932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Les PME </a:t>
              </a:r>
            </a:p>
            <a:p>
              <a:pPr algn="ctr"/>
              <a:r>
                <a:rPr lang="fr-FR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(Petites et Moyennes Entreprises) 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sp>
        <p:nvSpPr>
          <p:cNvPr id="30" name="Freeform 46"/>
          <p:cNvSpPr>
            <a:spLocks noChangeArrowheads="1"/>
          </p:cNvSpPr>
          <p:nvPr/>
        </p:nvSpPr>
        <p:spPr bwMode="auto">
          <a:xfrm>
            <a:off x="3691240" y="3749485"/>
            <a:ext cx="747473" cy="34740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sp>
        <p:nvSpPr>
          <p:cNvPr id="34" name="Freeform 46"/>
          <p:cNvSpPr>
            <a:spLocks noChangeArrowheads="1"/>
          </p:cNvSpPr>
          <p:nvPr/>
        </p:nvSpPr>
        <p:spPr bwMode="auto">
          <a:xfrm>
            <a:off x="6861722" y="4335044"/>
            <a:ext cx="408232" cy="34740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grpSp>
        <p:nvGrpSpPr>
          <p:cNvPr id="35" name="Group 1"/>
          <p:cNvGrpSpPr/>
          <p:nvPr/>
        </p:nvGrpSpPr>
        <p:grpSpPr>
          <a:xfrm>
            <a:off x="6124294" y="3501505"/>
            <a:ext cx="3566592" cy="1289242"/>
            <a:chOff x="271304" y="1821149"/>
            <a:chExt cx="2801809" cy="1289242"/>
          </a:xfrm>
        </p:grpSpPr>
        <p:sp>
          <p:nvSpPr>
            <p:cNvPr id="36" name="Oval 21"/>
            <p:cNvSpPr/>
            <p:nvPr/>
          </p:nvSpPr>
          <p:spPr>
            <a:xfrm>
              <a:off x="1055933" y="1821149"/>
              <a:ext cx="1232549" cy="7764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prstClr val="white"/>
                </a:solidFill>
              </a:endParaRPr>
            </a:p>
          </p:txBody>
        </p:sp>
        <p:sp>
          <p:nvSpPr>
            <p:cNvPr id="37" name="TextBox 30"/>
            <p:cNvSpPr txBox="1"/>
            <p:nvPr/>
          </p:nvSpPr>
          <p:spPr>
            <a:xfrm>
              <a:off x="271304" y="2741059"/>
              <a:ext cx="2801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Les comptables 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sp>
        <p:nvSpPr>
          <p:cNvPr id="38" name="Freeform 46"/>
          <p:cNvSpPr>
            <a:spLocks noChangeArrowheads="1"/>
          </p:cNvSpPr>
          <p:nvPr/>
        </p:nvSpPr>
        <p:spPr bwMode="auto">
          <a:xfrm>
            <a:off x="7533852" y="3728074"/>
            <a:ext cx="747473" cy="34740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Light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0462" y="650795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85284" y="650795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462" y="6319935"/>
            <a:ext cx="813880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4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2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9140" y="1154409"/>
            <a:ext cx="11408776" cy="574411"/>
          </a:xfrm>
        </p:spPr>
        <p:txBody>
          <a:bodyPr/>
          <a:lstStyle/>
          <a:p>
            <a:r>
              <a:rPr lang="fr-FR" sz="3200"/>
              <a:t>Notre système est constitué de huit modules :</a:t>
            </a:r>
          </a:p>
          <a:p>
            <a:endParaRPr lang="fr-FR" sz="2000">
              <a:latin typeface="Lato Light" panose="020F0302020204030203" pitchFamily="34" charset="0"/>
            </a:endParaRPr>
          </a:p>
        </p:txBody>
      </p:sp>
      <p:grpSp>
        <p:nvGrpSpPr>
          <p:cNvPr id="24" name="Group 20"/>
          <p:cNvGrpSpPr/>
          <p:nvPr/>
        </p:nvGrpSpPr>
        <p:grpSpPr>
          <a:xfrm>
            <a:off x="441948" y="1187642"/>
            <a:ext cx="45719" cy="412524"/>
            <a:chOff x="455000" y="491056"/>
            <a:chExt cx="45720" cy="675713"/>
          </a:xfrm>
        </p:grpSpPr>
        <p:sp>
          <p:nvSpPr>
            <p:cNvPr id="25" name="Rectangle 24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19"/>
          <p:cNvGrpSpPr/>
          <p:nvPr/>
        </p:nvGrpSpPr>
        <p:grpSpPr>
          <a:xfrm>
            <a:off x="756458" y="4294273"/>
            <a:ext cx="4747845" cy="786374"/>
            <a:chOff x="6430275" y="3520103"/>
            <a:chExt cx="5027027" cy="1036241"/>
          </a:xfrm>
        </p:grpSpPr>
        <p:sp>
          <p:nvSpPr>
            <p:cNvPr id="28" name="Oval 12"/>
            <p:cNvSpPr/>
            <p:nvPr/>
          </p:nvSpPr>
          <p:spPr>
            <a:xfrm>
              <a:off x="6430275" y="3520103"/>
              <a:ext cx="861430" cy="861430"/>
            </a:xfrm>
            <a:prstGeom prst="ellipse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3</a:t>
              </a:r>
              <a:endParaRPr lang="ru-RU" sz="240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29" name="TextBox 26"/>
            <p:cNvSpPr txBox="1"/>
            <p:nvPr/>
          </p:nvSpPr>
          <p:spPr>
            <a:xfrm>
              <a:off x="7291702" y="3704644"/>
              <a:ext cx="4165600" cy="85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Module Comptabilité</a:t>
              </a:r>
            </a:p>
            <a:p>
              <a:r>
                <a:rPr lang="fr-FR"/>
                <a:t>les traitements comptables 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 </a:t>
              </a:r>
            </a:p>
          </p:txBody>
        </p:sp>
      </p:grpSp>
      <p:grpSp>
        <p:nvGrpSpPr>
          <p:cNvPr id="31" name="Group 19"/>
          <p:cNvGrpSpPr/>
          <p:nvPr/>
        </p:nvGrpSpPr>
        <p:grpSpPr>
          <a:xfrm>
            <a:off x="751205" y="3301793"/>
            <a:ext cx="4747847" cy="788522"/>
            <a:chOff x="6430274" y="3520103"/>
            <a:chExt cx="5027031" cy="1039070"/>
          </a:xfrm>
        </p:grpSpPr>
        <p:sp>
          <p:nvSpPr>
            <p:cNvPr id="32" name="Oval 12"/>
            <p:cNvSpPr/>
            <p:nvPr/>
          </p:nvSpPr>
          <p:spPr>
            <a:xfrm>
              <a:off x="6430274" y="3520103"/>
              <a:ext cx="861430" cy="861430"/>
            </a:xfrm>
            <a:prstGeom prst="ellipse">
              <a:avLst/>
            </a:prstGeom>
            <a:solidFill>
              <a:srgbClr val="309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2</a:t>
              </a:r>
              <a:endParaRPr lang="ru-RU" sz="240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33" name="TextBox 26"/>
            <p:cNvSpPr txBox="1"/>
            <p:nvPr/>
          </p:nvSpPr>
          <p:spPr>
            <a:xfrm>
              <a:off x="7291705" y="3707474"/>
              <a:ext cx="4165600" cy="85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Module de Facturation</a:t>
              </a:r>
            </a:p>
            <a:p>
              <a:r>
                <a:rPr lang="fr-FR"/>
                <a:t>s’intéresse à la gestion des factures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 </a:t>
              </a:r>
            </a:p>
          </p:txBody>
        </p:sp>
      </p:grpSp>
      <p:grpSp>
        <p:nvGrpSpPr>
          <p:cNvPr id="34" name="Group 19"/>
          <p:cNvGrpSpPr/>
          <p:nvPr/>
        </p:nvGrpSpPr>
        <p:grpSpPr>
          <a:xfrm>
            <a:off x="751207" y="2138621"/>
            <a:ext cx="4747845" cy="1069163"/>
            <a:chOff x="6430275" y="3520103"/>
            <a:chExt cx="5027029" cy="1408886"/>
          </a:xfrm>
        </p:grpSpPr>
        <p:sp>
          <p:nvSpPr>
            <p:cNvPr id="35" name="Oval 12"/>
            <p:cNvSpPr/>
            <p:nvPr/>
          </p:nvSpPr>
          <p:spPr>
            <a:xfrm>
              <a:off x="6430275" y="3520103"/>
              <a:ext cx="861430" cy="861430"/>
            </a:xfrm>
            <a:prstGeom prst="ellipse">
              <a:avLst/>
            </a:prstGeom>
            <a:solidFill>
              <a:srgbClr val="008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1</a:t>
              </a:r>
              <a:endParaRPr lang="ru-RU" sz="240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36" name="TextBox 26"/>
            <p:cNvSpPr txBox="1"/>
            <p:nvPr/>
          </p:nvSpPr>
          <p:spPr>
            <a:xfrm>
              <a:off x="7291704" y="3712274"/>
              <a:ext cx="4165600" cy="1216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Module Gestion Commerciale</a:t>
              </a:r>
            </a:p>
            <a:p>
              <a:r>
                <a:rPr lang="fr-FR"/>
                <a:t>gère  les clients, les fournisseurs, les devis, les magasins, les produits etc.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 </a:t>
              </a:r>
            </a:p>
          </p:txBody>
        </p:sp>
      </p:grpSp>
      <p:grpSp>
        <p:nvGrpSpPr>
          <p:cNvPr id="37" name="Group 19">
            <a:extLst>
              <a:ext uri="{FF2B5EF4-FFF2-40B4-BE49-F238E27FC236}">
                <a16:creationId xmlns:a16="http://schemas.microsoft.com/office/drawing/2014/main" id="{6941804C-7C3C-4252-9C8A-6B52A730EBAF}"/>
              </a:ext>
            </a:extLst>
          </p:cNvPr>
          <p:cNvGrpSpPr/>
          <p:nvPr/>
        </p:nvGrpSpPr>
        <p:grpSpPr>
          <a:xfrm>
            <a:off x="6019799" y="2942149"/>
            <a:ext cx="4747846" cy="786377"/>
            <a:chOff x="6430275" y="3520103"/>
            <a:chExt cx="5027030" cy="1036245"/>
          </a:xfrm>
        </p:grpSpPr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CB955FC0-6E55-4D2E-AEDD-81A29A7456CE}"/>
                </a:ext>
              </a:extLst>
            </p:cNvPr>
            <p:cNvSpPr/>
            <p:nvPr/>
          </p:nvSpPr>
          <p:spPr>
            <a:xfrm>
              <a:off x="6430275" y="3520103"/>
              <a:ext cx="861430" cy="861431"/>
            </a:xfrm>
            <a:prstGeom prst="ellipse">
              <a:avLst/>
            </a:prstGeom>
            <a:solidFill>
              <a:srgbClr val="FE8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6</a:t>
              </a:r>
              <a:endParaRPr lang="ru-RU" sz="240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39" name="TextBox 26">
              <a:extLst>
                <a:ext uri="{FF2B5EF4-FFF2-40B4-BE49-F238E27FC236}">
                  <a16:creationId xmlns:a16="http://schemas.microsoft.com/office/drawing/2014/main" id="{B1640639-CAA8-4E42-A045-35FCCCF8D7D4}"/>
                </a:ext>
              </a:extLst>
            </p:cNvPr>
            <p:cNvSpPr txBox="1"/>
            <p:nvPr/>
          </p:nvSpPr>
          <p:spPr>
            <a:xfrm>
              <a:off x="7291705" y="3704648"/>
              <a:ext cx="4165600" cy="85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Module Taxe Boisson</a:t>
              </a:r>
            </a:p>
            <a:p>
              <a:r>
                <a:rPr lang="fr-FR"/>
                <a:t>les taxes communales 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40" name="Group 19">
            <a:extLst>
              <a:ext uri="{FF2B5EF4-FFF2-40B4-BE49-F238E27FC236}">
                <a16:creationId xmlns:a16="http://schemas.microsoft.com/office/drawing/2014/main" id="{01BE9F04-0C2B-4964-9A39-DFC6346FD5F3}"/>
              </a:ext>
            </a:extLst>
          </p:cNvPr>
          <p:cNvGrpSpPr/>
          <p:nvPr/>
        </p:nvGrpSpPr>
        <p:grpSpPr>
          <a:xfrm>
            <a:off x="6057075" y="2117632"/>
            <a:ext cx="4747845" cy="788522"/>
            <a:chOff x="6430275" y="3520103"/>
            <a:chExt cx="5027029" cy="1039070"/>
          </a:xfrm>
        </p:grpSpPr>
        <p:sp>
          <p:nvSpPr>
            <p:cNvPr id="41" name="Oval 12">
              <a:extLst>
                <a:ext uri="{FF2B5EF4-FFF2-40B4-BE49-F238E27FC236}">
                  <a16:creationId xmlns:a16="http://schemas.microsoft.com/office/drawing/2014/main" id="{539B8604-11D4-4614-B90E-0534D5C29738}"/>
                </a:ext>
              </a:extLst>
            </p:cNvPr>
            <p:cNvSpPr/>
            <p:nvPr/>
          </p:nvSpPr>
          <p:spPr>
            <a:xfrm>
              <a:off x="6430275" y="3520103"/>
              <a:ext cx="861430" cy="861430"/>
            </a:xfrm>
            <a:prstGeom prst="ellipse">
              <a:avLst/>
            </a:prstGeom>
            <a:solidFill>
              <a:srgbClr val="309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5</a:t>
              </a:r>
              <a:endParaRPr lang="ru-RU" sz="240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42" name="TextBox 26">
              <a:extLst>
                <a:ext uri="{FF2B5EF4-FFF2-40B4-BE49-F238E27FC236}">
                  <a16:creationId xmlns:a16="http://schemas.microsoft.com/office/drawing/2014/main" id="{3C1A5F43-9013-4072-A59E-10E61A4DD931}"/>
                </a:ext>
              </a:extLst>
            </p:cNvPr>
            <p:cNvSpPr txBox="1"/>
            <p:nvPr/>
          </p:nvSpPr>
          <p:spPr>
            <a:xfrm>
              <a:off x="7291704" y="3707474"/>
              <a:ext cx="4165600" cy="85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Module IS </a:t>
              </a:r>
            </a:p>
            <a:p>
              <a:r>
                <a:rPr lang="fr-FR"/>
                <a:t>L’impôt sur les sociétés 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9C02CA99-3CAC-44E4-9BDC-CAFFF2C94AA7}"/>
              </a:ext>
            </a:extLst>
          </p:cNvPr>
          <p:cNvGrpSpPr/>
          <p:nvPr/>
        </p:nvGrpSpPr>
        <p:grpSpPr>
          <a:xfrm>
            <a:off x="751207" y="5321545"/>
            <a:ext cx="4804498" cy="1061639"/>
            <a:chOff x="6430275" y="3520103"/>
            <a:chExt cx="5087013" cy="1398969"/>
          </a:xfrm>
        </p:grpSpPr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DA3E48DD-EEE1-4A35-981B-A6BEF5A8EADD}"/>
                </a:ext>
              </a:extLst>
            </p:cNvPr>
            <p:cNvSpPr/>
            <p:nvPr/>
          </p:nvSpPr>
          <p:spPr>
            <a:xfrm>
              <a:off x="6430275" y="3520103"/>
              <a:ext cx="861430" cy="861430"/>
            </a:xfrm>
            <a:prstGeom prst="ellipse">
              <a:avLst/>
            </a:prstGeom>
            <a:solidFill>
              <a:srgbClr val="008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4</a:t>
              </a:r>
              <a:endParaRPr lang="ru-RU" sz="240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507B61B4-C399-4313-8782-69BAED8FEC6C}"/>
                </a:ext>
              </a:extLst>
            </p:cNvPr>
            <p:cNvSpPr txBox="1"/>
            <p:nvPr/>
          </p:nvSpPr>
          <p:spPr>
            <a:xfrm>
              <a:off x="7351688" y="3702359"/>
              <a:ext cx="4165600" cy="121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Module IR </a:t>
              </a:r>
            </a:p>
            <a:p>
              <a:r>
                <a:rPr lang="fr-FR"/>
                <a:t>l’impôt sur le revenu des différents salariés 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9"/>
          <p:cNvSpPr txBox="1"/>
          <p:nvPr/>
        </p:nvSpPr>
        <p:spPr>
          <a:xfrm>
            <a:off x="230462" y="131885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Présentation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49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MY CNSS</a:t>
            </a:r>
          </a:p>
        </p:txBody>
      </p:sp>
      <p:grpSp>
        <p:nvGrpSpPr>
          <p:cNvPr id="50" name="Group 19">
            <a:extLst>
              <a:ext uri="{FF2B5EF4-FFF2-40B4-BE49-F238E27FC236}">
                <a16:creationId xmlns:a16="http://schemas.microsoft.com/office/drawing/2014/main" id="{9C02CA99-3CAC-44E4-9BDC-CAFFF2C94AA7}"/>
              </a:ext>
            </a:extLst>
          </p:cNvPr>
          <p:cNvGrpSpPr/>
          <p:nvPr/>
        </p:nvGrpSpPr>
        <p:grpSpPr>
          <a:xfrm>
            <a:off x="6005599" y="3834810"/>
            <a:ext cx="4746249" cy="1342520"/>
            <a:chOff x="6430275" y="3520101"/>
            <a:chExt cx="5025339" cy="1769098"/>
          </a:xfrm>
        </p:grpSpPr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DA3E48DD-EEE1-4A35-981B-A6BEF5A8EADD}"/>
                </a:ext>
              </a:extLst>
            </p:cNvPr>
            <p:cNvSpPr/>
            <p:nvPr/>
          </p:nvSpPr>
          <p:spPr>
            <a:xfrm>
              <a:off x="6430275" y="3520101"/>
              <a:ext cx="861430" cy="861430"/>
            </a:xfrm>
            <a:prstGeom prst="ellipse">
              <a:avLst/>
            </a:prstGeom>
            <a:solidFill>
              <a:srgbClr val="008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7</a:t>
              </a:r>
              <a:endParaRPr lang="ru-RU" sz="240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52" name="TextBox 26">
              <a:extLst>
                <a:ext uri="{FF2B5EF4-FFF2-40B4-BE49-F238E27FC236}">
                  <a16:creationId xmlns:a16="http://schemas.microsoft.com/office/drawing/2014/main" id="{507B61B4-C399-4313-8782-69BAED8FEC6C}"/>
                </a:ext>
              </a:extLst>
            </p:cNvPr>
            <p:cNvSpPr txBox="1"/>
            <p:nvPr/>
          </p:nvSpPr>
          <p:spPr>
            <a:xfrm>
              <a:off x="7290014" y="3707472"/>
              <a:ext cx="4165600" cy="158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Module Taxe Séjour</a:t>
              </a:r>
            </a:p>
            <a:p>
              <a:r>
                <a:rPr lang="fr-FR"/>
                <a:t>s’intéresse aux séjours effectués dans les différentes locales destinées à cet effet  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53" name="Group 19">
            <a:extLst>
              <a:ext uri="{FF2B5EF4-FFF2-40B4-BE49-F238E27FC236}">
                <a16:creationId xmlns:a16="http://schemas.microsoft.com/office/drawing/2014/main" id="{01BE9F04-0C2B-4964-9A39-DFC6346FD5F3}"/>
              </a:ext>
            </a:extLst>
          </p:cNvPr>
          <p:cNvGrpSpPr/>
          <p:nvPr/>
        </p:nvGrpSpPr>
        <p:grpSpPr>
          <a:xfrm>
            <a:off x="6019800" y="5204311"/>
            <a:ext cx="4747845" cy="1342520"/>
            <a:chOff x="6430275" y="3520103"/>
            <a:chExt cx="5027029" cy="1769098"/>
          </a:xfrm>
        </p:grpSpPr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539B8604-11D4-4614-B90E-0534D5C29738}"/>
                </a:ext>
              </a:extLst>
            </p:cNvPr>
            <p:cNvSpPr/>
            <p:nvPr/>
          </p:nvSpPr>
          <p:spPr>
            <a:xfrm>
              <a:off x="6430275" y="3520103"/>
              <a:ext cx="861430" cy="861430"/>
            </a:xfrm>
            <a:prstGeom prst="ellipse">
              <a:avLst/>
            </a:prstGeom>
            <a:solidFill>
              <a:srgbClr val="309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8</a:t>
              </a:r>
              <a:endParaRPr lang="ru-RU" sz="240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3C1A5F43-9013-4072-A59E-10E61A4DD931}"/>
                </a:ext>
              </a:extLst>
            </p:cNvPr>
            <p:cNvSpPr txBox="1"/>
            <p:nvPr/>
          </p:nvSpPr>
          <p:spPr>
            <a:xfrm>
              <a:off x="7291704" y="3707474"/>
              <a:ext cx="4165600" cy="158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Module CNSS </a:t>
              </a:r>
              <a:r>
                <a:rPr lang="fr-FR"/>
                <a:t> </a:t>
              </a:r>
            </a:p>
            <a:p>
              <a:r>
                <a:rPr lang="fr-FR"/>
                <a:t>s’intéresse à Automatiser les processus de déclaration continue des salariés au CNSS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1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230462" y="131885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Présentation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MY CNSS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462" y="6319935"/>
            <a:ext cx="813880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5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grpSp>
        <p:nvGrpSpPr>
          <p:cNvPr id="24" name="Group 20"/>
          <p:cNvGrpSpPr/>
          <p:nvPr/>
        </p:nvGrpSpPr>
        <p:grpSpPr>
          <a:xfrm>
            <a:off x="441948" y="1187642"/>
            <a:ext cx="45719" cy="412524"/>
            <a:chOff x="455000" y="491056"/>
            <a:chExt cx="45720" cy="675713"/>
          </a:xfrm>
        </p:grpSpPr>
        <p:sp>
          <p:nvSpPr>
            <p:cNvPr id="25" name="Rectangle 24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A7437D4-90CD-4B86-8840-8C9525AED060}"/>
              </a:ext>
            </a:extLst>
          </p:cNvPr>
          <p:cNvSpPr/>
          <p:nvPr/>
        </p:nvSpPr>
        <p:spPr>
          <a:xfrm>
            <a:off x="0" y="1485374"/>
            <a:ext cx="12192000" cy="8116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Module de gestion des presseuses CNSS</a:t>
            </a:r>
          </a:p>
          <a:p>
            <a:pPr algn="ctr"/>
            <a:r>
              <a:rPr lang="fr-FR" sz="3200" b="1">
                <a:solidFill>
                  <a:srgbClr val="3DBF9C"/>
                </a:solidFill>
              </a:rPr>
              <a:t>Mission</a:t>
            </a:r>
            <a:endParaRPr lang="fr-FR" b="1">
              <a:solidFill>
                <a:srgbClr val="3DBF9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2931" y="267832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2800" b="1"/>
          </a:p>
        </p:txBody>
      </p:sp>
      <p:grpSp>
        <p:nvGrpSpPr>
          <p:cNvPr id="29" name="Group 28"/>
          <p:cNvGrpSpPr/>
          <p:nvPr/>
        </p:nvGrpSpPr>
        <p:grpSpPr>
          <a:xfrm>
            <a:off x="479251" y="3762258"/>
            <a:ext cx="2133507" cy="1524796"/>
            <a:chOff x="441948" y="3823292"/>
            <a:chExt cx="3957596" cy="2653993"/>
          </a:xfrm>
        </p:grpSpPr>
        <p:pic>
          <p:nvPicPr>
            <p:cNvPr id="28" name="Picture 27" descr="Logiciel de facturation | Gestion commerciale en ligne - Google Chro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48" y="3823292"/>
              <a:ext cx="3252262" cy="1750856"/>
            </a:xfrm>
            <a:prstGeom prst="rect">
              <a:avLst/>
            </a:prstGeom>
          </p:spPr>
        </p:pic>
        <p:pic>
          <p:nvPicPr>
            <p:cNvPr id="30" name="Picture 29" descr="La Caisse Nationale de Sécurité Sociale | - Google Chro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342" y="4671011"/>
              <a:ext cx="3355202" cy="1806274"/>
            </a:xfrm>
            <a:prstGeom prst="rect">
              <a:avLst/>
            </a:prstGeom>
          </p:spPr>
        </p:pic>
      </p:grpSp>
      <p:sp>
        <p:nvSpPr>
          <p:cNvPr id="31" name="Right Arrow 30"/>
          <p:cNvSpPr/>
          <p:nvPr/>
        </p:nvSpPr>
        <p:spPr>
          <a:xfrm>
            <a:off x="3026828" y="4020421"/>
            <a:ext cx="1170709" cy="374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Subtitle 32"/>
          <p:cNvSpPr>
            <a:spLocks noGrp="1"/>
          </p:cNvSpPr>
          <p:nvPr>
            <p:ph type="subTitle" idx="1"/>
          </p:nvPr>
        </p:nvSpPr>
        <p:spPr>
          <a:xfrm>
            <a:off x="544442" y="5401983"/>
            <a:ext cx="2356047" cy="225201"/>
          </a:xfrm>
        </p:spPr>
        <p:txBody>
          <a:bodyPr/>
          <a:lstStyle/>
          <a:p>
            <a:r>
              <a:rPr lang="fr-FR"/>
              <a:t>Benchmarking</a:t>
            </a:r>
          </a:p>
        </p:txBody>
      </p:sp>
      <p:pic>
        <p:nvPicPr>
          <p:cNvPr id="34" name="Picture 33" descr="rapport module CNSS -v1 - Wor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35" y="3428256"/>
            <a:ext cx="2549176" cy="1333203"/>
          </a:xfrm>
          <a:prstGeom prst="rect">
            <a:avLst/>
          </a:prstGeom>
        </p:spPr>
      </p:pic>
      <p:sp>
        <p:nvSpPr>
          <p:cNvPr id="36" name="Subtitle 32"/>
          <p:cNvSpPr txBox="1">
            <a:spLocks/>
          </p:cNvSpPr>
          <p:nvPr/>
        </p:nvSpPr>
        <p:spPr>
          <a:xfrm>
            <a:off x="4429900" y="4999417"/>
            <a:ext cx="2356047" cy="22520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Conception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7274228" y="4020420"/>
            <a:ext cx="1170709" cy="374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/>
          <p:cNvGrpSpPr/>
          <p:nvPr/>
        </p:nvGrpSpPr>
        <p:grpSpPr>
          <a:xfrm>
            <a:off x="8687818" y="3220006"/>
            <a:ext cx="2991023" cy="1762626"/>
            <a:chOff x="8669788" y="3671642"/>
            <a:chExt cx="3522212" cy="2138770"/>
          </a:xfrm>
        </p:grpSpPr>
        <p:pic>
          <p:nvPicPr>
            <p:cNvPr id="35" name="Picture 34" descr="eclipse-workspace - compta_transparency_cnss/src/main/java/com/zsmart/cnss/bean/DeclarationSalarie.java - Eclipse ID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9788" y="3671642"/>
              <a:ext cx="2884693" cy="1552975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440" y="4413622"/>
              <a:ext cx="2956560" cy="1396790"/>
            </a:xfrm>
            <a:prstGeom prst="rect">
              <a:avLst/>
            </a:prstGeom>
          </p:spPr>
        </p:pic>
      </p:grpSp>
      <p:sp>
        <p:nvSpPr>
          <p:cNvPr id="43" name="Subtitle 32"/>
          <p:cNvSpPr txBox="1">
            <a:spLocks/>
          </p:cNvSpPr>
          <p:nvPr/>
        </p:nvSpPr>
        <p:spPr>
          <a:xfrm>
            <a:off x="9053015" y="5069644"/>
            <a:ext cx="2356047" cy="22520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Réalisation </a:t>
            </a:r>
          </a:p>
        </p:txBody>
      </p:sp>
    </p:spTree>
    <p:extLst>
      <p:ext uri="{BB962C8B-B14F-4D97-AF65-F5344CB8AC3E}">
        <p14:creationId xmlns:p14="http://schemas.microsoft.com/office/powerpoint/2010/main" val="37026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230462" y="131885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Présentation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MY CNSS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462" y="6319935"/>
            <a:ext cx="813880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6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grpSp>
        <p:nvGrpSpPr>
          <p:cNvPr id="24" name="Group 20"/>
          <p:cNvGrpSpPr/>
          <p:nvPr/>
        </p:nvGrpSpPr>
        <p:grpSpPr>
          <a:xfrm>
            <a:off x="441948" y="1187642"/>
            <a:ext cx="45719" cy="412524"/>
            <a:chOff x="455000" y="491056"/>
            <a:chExt cx="45720" cy="675713"/>
          </a:xfrm>
        </p:grpSpPr>
        <p:sp>
          <p:nvSpPr>
            <p:cNvPr id="25" name="Rectangle 24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A7437D4-90CD-4B86-8840-8C9525AED060}"/>
              </a:ext>
            </a:extLst>
          </p:cNvPr>
          <p:cNvSpPr/>
          <p:nvPr/>
        </p:nvSpPr>
        <p:spPr>
          <a:xfrm>
            <a:off x="0" y="1485374"/>
            <a:ext cx="12192000" cy="8116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Module de gestion des presseuses CNSS</a:t>
            </a:r>
          </a:p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522931" y="2678321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+mj-lt"/>
              <a:buAutoNum type="romanUcPeriod"/>
            </a:pPr>
            <a:r>
              <a:rPr lang="x-none" sz="2800" b="1"/>
              <a:t>Gérer les démarches de l’acte d’affiliation et modifications concernant cette dernière. </a:t>
            </a:r>
            <a:endParaRPr lang="fr-FR" sz="2800" b="1"/>
          </a:p>
          <a:p>
            <a:pPr marL="571500" lvl="0" indent="-571500">
              <a:buFont typeface="+mj-lt"/>
              <a:buAutoNum type="romanUcPeriod"/>
            </a:pPr>
            <a:endParaRPr lang="fr-FR" sz="2800" b="1"/>
          </a:p>
          <a:p>
            <a:pPr marL="571500" lvl="0" indent="-571500">
              <a:buFont typeface="+mj-lt"/>
              <a:buAutoNum type="romanUcPeriod"/>
            </a:pPr>
            <a:r>
              <a:rPr lang="x-none" sz="2800" b="1"/>
              <a:t>Gérer la constitution / modifications des immatriculations des salaries.</a:t>
            </a:r>
            <a:endParaRPr lang="fr-FR" sz="2800" b="1"/>
          </a:p>
          <a:p>
            <a:pPr marL="571500" lvl="0" indent="-571500">
              <a:buFont typeface="+mj-lt"/>
              <a:buAutoNum type="romanUcPeriod"/>
            </a:pPr>
            <a:endParaRPr lang="fr-FR" sz="2800" b="1"/>
          </a:p>
          <a:p>
            <a:pPr marL="571500" lvl="0" indent="-571500">
              <a:buFont typeface="+mj-lt"/>
              <a:buAutoNum type="romanUcPeriod"/>
            </a:pPr>
            <a:r>
              <a:rPr lang="x-none" sz="2800" b="1"/>
              <a:t>Gérer et Automatiser les Déclaration sur BDS Entrants et préétabli</a:t>
            </a:r>
            <a:r>
              <a:rPr lang="fr-FR" sz="2800" b="1"/>
              <a:t> </a:t>
            </a:r>
            <a:r>
              <a:rPr lang="x-none" sz="2800" b="1"/>
              <a:t>. </a:t>
            </a:r>
            <a:endParaRPr lang="fr-FR" sz="2800" b="1"/>
          </a:p>
        </p:txBody>
      </p:sp>
    </p:spTree>
    <p:extLst>
      <p:ext uri="{BB962C8B-B14F-4D97-AF65-F5344CB8AC3E}">
        <p14:creationId xmlns:p14="http://schemas.microsoft.com/office/powerpoint/2010/main" val="199098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27521" y="1447551"/>
            <a:ext cx="10984557" cy="305229"/>
          </a:xfrm>
        </p:spPr>
        <p:txBody>
          <a:bodyPr/>
          <a:lstStyle/>
          <a:p>
            <a:r>
              <a:rPr lang="fr-FR"/>
              <a:t>Méthode Scrum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666" y="1072435"/>
            <a:ext cx="11009271" cy="642938"/>
          </a:xfrm>
        </p:spPr>
        <p:txBody>
          <a:bodyPr/>
          <a:lstStyle/>
          <a:p>
            <a:r>
              <a:rPr lang="fr-FR" sz="2800"/>
              <a:t>Conduite du projet</a:t>
            </a:r>
            <a:endParaRPr lang="fr-FR" sz="3200">
              <a:latin typeface="Lato Light" panose="020F0302020204030203" pitchFamily="34" charset="0"/>
            </a:endParaRPr>
          </a:p>
        </p:txBody>
      </p:sp>
      <p:grpSp>
        <p:nvGrpSpPr>
          <p:cNvPr id="17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18" name="Rectangle 17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069" y="2039538"/>
            <a:ext cx="12192000" cy="14861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06420" y="2444849"/>
            <a:ext cx="1017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Lato Light" panose="020F0302020204030203"/>
              </a:rPr>
              <a:t>SCRUM est un cadre de développement logiciel itératif et incrémental pour la gestion des projets logiciels, où une équipe de développement travaille en tant qu'unité pour atteindre un but commun.</a:t>
            </a:r>
          </a:p>
        </p:txBody>
      </p:sp>
      <p:pic>
        <p:nvPicPr>
          <p:cNvPr id="24" name="Picture 2" descr="Diagramme de séquence de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77" y="3811620"/>
            <a:ext cx="7267446" cy="257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0462" y="6319935"/>
            <a:ext cx="813880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7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9"/>
          <p:cNvSpPr txBox="1"/>
          <p:nvPr/>
        </p:nvSpPr>
        <p:spPr>
          <a:xfrm>
            <a:off x="230462" y="131885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Présentation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35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MY CNSS</a:t>
            </a:r>
          </a:p>
        </p:txBody>
      </p:sp>
    </p:spTree>
    <p:extLst>
      <p:ext uri="{BB962C8B-B14F-4D97-AF65-F5344CB8AC3E}">
        <p14:creationId xmlns:p14="http://schemas.microsoft.com/office/powerpoint/2010/main" val="375049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40108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4931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9754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4577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4010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Conception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94931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Architecture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49754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Réalisation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004577" y="131885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Conclusion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27521" y="1447551"/>
            <a:ext cx="10984557" cy="305229"/>
          </a:xfrm>
        </p:spPr>
        <p:txBody>
          <a:bodyPr/>
          <a:lstStyle/>
          <a:p>
            <a:r>
              <a:rPr lang="fr-FR"/>
              <a:t>Planification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807" y="849702"/>
            <a:ext cx="11009271" cy="642938"/>
          </a:xfrm>
        </p:spPr>
        <p:txBody>
          <a:bodyPr/>
          <a:lstStyle/>
          <a:p>
            <a:r>
              <a:rPr lang="fr-FR" sz="2800"/>
              <a:t>Conduite du projet : </a:t>
            </a:r>
            <a:r>
              <a:rPr lang="fr-FR" b="1"/>
              <a:t>Application de SCRUM</a:t>
            </a:r>
          </a:p>
          <a:p>
            <a:endParaRPr lang="fr-FR" sz="3200">
              <a:latin typeface="Lato Light" panose="020F0302020204030203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441948" y="1187642"/>
            <a:ext cx="45719" cy="465312"/>
            <a:chOff x="455000" y="491056"/>
            <a:chExt cx="45720" cy="675713"/>
          </a:xfrm>
        </p:grpSpPr>
        <p:sp>
          <p:nvSpPr>
            <p:cNvPr id="19" name="Rectangle 18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025186" y="6576506"/>
            <a:ext cx="219075" cy="45719"/>
          </a:xfrm>
          <a:prstGeom prst="rect">
            <a:avLst/>
          </a:prstGeom>
          <a:solidFill>
            <a:srgbClr val="FF8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Connector 26"/>
          <p:cNvCxnSpPr/>
          <p:nvPr/>
        </p:nvCxnSpPr>
        <p:spPr>
          <a:xfrm flipH="1">
            <a:off x="9657158" y="6599090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243071" y="6576506"/>
            <a:ext cx="21907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60956" y="6576505"/>
            <a:ext cx="219075" cy="45719"/>
          </a:xfrm>
          <a:prstGeom prst="rect">
            <a:avLst/>
          </a:prstGeom>
          <a:solidFill>
            <a:srgbClr val="018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78841" y="6576230"/>
            <a:ext cx="219075" cy="45719"/>
          </a:xfrm>
          <a:prstGeom prst="rect">
            <a:avLst/>
          </a:prstGeom>
          <a:solidFill>
            <a:srgbClr val="D7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05516" y="6576230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31">
            <a:hlinkClick r:id="rId2"/>
          </p:cNvPr>
          <p:cNvSpPr/>
          <p:nvPr/>
        </p:nvSpPr>
        <p:spPr>
          <a:xfrm>
            <a:off x="3673839" y="4375351"/>
            <a:ext cx="4691920" cy="583867"/>
          </a:xfrm>
          <a:prstGeom prst="roundRect">
            <a:avLst>
              <a:gd name="adj" fmla="val 50000"/>
            </a:avLst>
          </a:prstGeom>
          <a:solidFill>
            <a:srgbClr val="FE8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  <a:p>
            <a:pPr algn="ctr"/>
            <a:r>
              <a:rPr lang="fr-FR"/>
              <a:t>Résultats et Avancement </a:t>
            </a:r>
            <a:endParaRPr lang="fr-FR" b="1"/>
          </a:p>
          <a:p>
            <a:pPr algn="ctr"/>
            <a:endParaRPr lang="en-US"/>
          </a:p>
        </p:txBody>
      </p:sp>
      <p:grpSp>
        <p:nvGrpSpPr>
          <p:cNvPr id="92" name="Group 3"/>
          <p:cNvGrpSpPr/>
          <p:nvPr/>
        </p:nvGrpSpPr>
        <p:grpSpPr>
          <a:xfrm>
            <a:off x="3673840" y="3113496"/>
            <a:ext cx="4691920" cy="583867"/>
            <a:chOff x="6891625" y="1688275"/>
            <a:chExt cx="4691920" cy="583867"/>
          </a:xfrm>
        </p:grpSpPr>
        <p:sp>
          <p:nvSpPr>
            <p:cNvPr id="93" name="Rounded Rectangle 31">
              <a:hlinkClick r:id="rId3"/>
            </p:cNvPr>
            <p:cNvSpPr/>
            <p:nvPr/>
          </p:nvSpPr>
          <p:spPr>
            <a:xfrm>
              <a:off x="6891625" y="1688275"/>
              <a:ext cx="4691920" cy="583867"/>
            </a:xfrm>
            <a:prstGeom prst="roundRect">
              <a:avLst>
                <a:gd name="adj" fmla="val 50000"/>
              </a:avLst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66755" y="1794634"/>
              <a:ext cx="46167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94"/>
              <a:r>
                <a:rPr lang="fr-FR" sz="1600">
                  <a:solidFill>
                    <a:schemeClr val="bg1"/>
                  </a:solidFill>
                </a:rPr>
                <a:t>Le plan des sprints est illustré par le tableau suivant 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30462" y="631462"/>
            <a:ext cx="1879693" cy="71922"/>
          </a:xfrm>
          <a:prstGeom prst="rect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85285" y="631462"/>
            <a:ext cx="1879693" cy="71922"/>
          </a:xfrm>
          <a:prstGeom prst="rect">
            <a:avLst/>
          </a:prstGeom>
          <a:solidFill>
            <a:srgbClr val="309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9"/>
          <p:cNvSpPr txBox="1"/>
          <p:nvPr/>
        </p:nvSpPr>
        <p:spPr>
          <a:xfrm>
            <a:off x="230462" y="131885"/>
            <a:ext cx="18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DBF9C"/>
                </a:solidFill>
                <a:latin typeface="Lato Heavy" panose="020F0902020204030203"/>
              </a:rPr>
              <a:t>Présentation</a:t>
            </a:r>
          </a:p>
          <a:p>
            <a:pPr algn="ctr"/>
            <a:endParaRPr lang="fr-FR">
              <a:solidFill>
                <a:srgbClr val="3DBF9C"/>
              </a:solidFill>
              <a:latin typeface="Lato Heavy" panose="020F0902020204030203"/>
            </a:endParaRPr>
          </a:p>
        </p:txBody>
      </p:sp>
      <p:sp>
        <p:nvSpPr>
          <p:cNvPr id="56" name="ZoneTexte 10"/>
          <p:cNvSpPr txBox="1"/>
          <p:nvPr/>
        </p:nvSpPr>
        <p:spPr>
          <a:xfrm>
            <a:off x="2185284" y="120200"/>
            <a:ext cx="18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30987D"/>
                </a:solidFill>
                <a:latin typeface="Lato Heavy" panose="020F0902020204030203"/>
              </a:rPr>
              <a:t>MY CNSS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0462" y="6319935"/>
            <a:ext cx="813880" cy="4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8 / 22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1_Basic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revision>4</cp:revision>
  <dcterms:created xsi:type="dcterms:W3CDTF">2014-12-09T04:02:55Z</dcterms:created>
  <dcterms:modified xsi:type="dcterms:W3CDTF">2020-07-03T17:56:46Z</dcterms:modified>
</cp:coreProperties>
</file>