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23" r:id="rId3"/>
    <p:sldId id="275" r:id="rId4"/>
    <p:sldId id="276" r:id="rId5"/>
    <p:sldId id="277" r:id="rId6"/>
    <p:sldId id="278" r:id="rId7"/>
    <p:sldId id="279" r:id="rId8"/>
    <p:sldId id="280" r:id="rId9"/>
    <p:sldId id="281" r:id="rId10"/>
    <p:sldId id="282" r:id="rId11"/>
    <p:sldId id="284" r:id="rId12"/>
    <p:sldId id="285" r:id="rId13"/>
    <p:sldId id="286" r:id="rId14"/>
    <p:sldId id="296" r:id="rId15"/>
    <p:sldId id="287" r:id="rId16"/>
    <p:sldId id="299" r:id="rId17"/>
    <p:sldId id="295" r:id="rId18"/>
    <p:sldId id="297" r:id="rId19"/>
    <p:sldId id="288" r:id="rId20"/>
    <p:sldId id="300" r:id="rId21"/>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96"/>
    <p:restoredTop sz="95934"/>
  </p:normalViewPr>
  <p:slideViewPr>
    <p:cSldViewPr snapToGrid="0">
      <p:cViewPr varScale="1">
        <p:scale>
          <a:sx n="111" d="100"/>
          <a:sy n="111" d="100"/>
        </p:scale>
        <p:origin x="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993F-FCAE-3D4F-BE06-A641ECBB9E38}" type="datetimeFigureOut">
              <a:rPr lang="en-FR" smtClean="0"/>
              <a:t>25/04/2023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A3E49-9E2F-5E44-BBD2-0B68DE5C779D}" type="slidenum">
              <a:rPr lang="en-FR" smtClean="0"/>
              <a:t>‹#›</a:t>
            </a:fld>
            <a:endParaRPr lang="en-FR"/>
          </a:p>
        </p:txBody>
      </p:sp>
    </p:spTree>
    <p:extLst>
      <p:ext uri="{BB962C8B-B14F-4D97-AF65-F5344CB8AC3E}">
        <p14:creationId xmlns:p14="http://schemas.microsoft.com/office/powerpoint/2010/main" val="397791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 number of approaches to providing Web security are possible. The various approaches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have been considered are similar in the services they provide and,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extent, in the mechanisms that they use, but they differ with respect to their</a:t>
            </a:r>
          </a:p>
          <a:p>
            <a:r>
              <a:rPr lang="en-US" sz="1200" kern="1200" baseline="0" dirty="0">
                <a:solidFill>
                  <a:schemeClr val="tx1"/>
                </a:solidFill>
                <a:latin typeface="Arial" pitchFamily="-107" charset="0"/>
                <a:ea typeface="ＭＳ Ｐゴシック" pitchFamily="-107" charset="-128"/>
                <a:cs typeface="ＭＳ Ｐゴシック" pitchFamily="-107" charset="-128"/>
              </a:rPr>
              <a:t>scope of applicability and their relative location within the TCP/IP protocol stack.</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17.1 illustrates this difference. One way to provide Web security is</a:t>
            </a:r>
          </a:p>
          <a:p>
            <a:r>
              <a:rPr lang="en-US" sz="1200" kern="1200" baseline="0" dirty="0">
                <a:solidFill>
                  <a:schemeClr val="tx1"/>
                </a:solidFill>
                <a:latin typeface="Arial" pitchFamily="-107" charset="0"/>
                <a:ea typeface="ＭＳ Ｐゴシック" pitchFamily="-107" charset="-128"/>
                <a:cs typeface="ＭＳ Ｐゴシック" pitchFamily="-107" charset="-128"/>
              </a:rPr>
              <a:t>to use IP security (IPsec) (Figure 17.1a). The advantage of using IPsec is that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transparent to end users and applications and provides a general-purpose solution.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Furthermore, IPsec includes a filtering capability so that only selected traffic need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incur the overhead of IPsec processing.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Another relatively general-purpose solution is to implement security just</a:t>
            </a:r>
          </a:p>
          <a:p>
            <a:r>
              <a:rPr lang="en-US" sz="1200" kern="1200" baseline="0" dirty="0">
                <a:solidFill>
                  <a:schemeClr val="tx1"/>
                </a:solidFill>
                <a:latin typeface="Arial" pitchFamily="-107" charset="0"/>
                <a:ea typeface="ＭＳ Ｐゴシック" pitchFamily="-107" charset="-128"/>
                <a:cs typeface="ＭＳ Ｐゴシック" pitchFamily="-107" charset="-128"/>
              </a:rPr>
              <a:t> above TCP (Figure 17.1b). The foremost example of this approach is the Secure</a:t>
            </a:r>
          </a:p>
          <a:p>
            <a:r>
              <a:rPr lang="en-US" sz="1200" kern="1200" baseline="0" dirty="0">
                <a:solidFill>
                  <a:schemeClr val="tx1"/>
                </a:solidFill>
                <a:latin typeface="Arial" pitchFamily="-107" charset="0"/>
                <a:ea typeface="ＭＳ Ｐゴシック" pitchFamily="-107" charset="-128"/>
                <a:cs typeface="ＭＳ Ｐゴシック" pitchFamily="-107" charset="-128"/>
              </a:rPr>
              <a:t>Sockets Layer (SSL) and the follow-on Internet standard known as Transport</a:t>
            </a:r>
          </a:p>
          <a:p>
            <a:r>
              <a:rPr lang="en-US" sz="1200" kern="1200" baseline="0" dirty="0">
                <a:solidFill>
                  <a:schemeClr val="tx1"/>
                </a:solidFill>
                <a:latin typeface="Arial" pitchFamily="-107" charset="0"/>
                <a:ea typeface="ＭＳ Ｐゴシック" pitchFamily="-107" charset="-128"/>
                <a:cs typeface="ＭＳ Ｐゴシック" pitchFamily="-107" charset="-128"/>
              </a:rPr>
              <a:t>Layer Security (TLS). At this level, there are two implementation choices. For full</a:t>
            </a:r>
          </a:p>
          <a:p>
            <a:r>
              <a:rPr lang="en-US" sz="1200" kern="1200" baseline="0" dirty="0">
                <a:solidFill>
                  <a:schemeClr val="tx1"/>
                </a:solidFill>
                <a:latin typeface="Arial" pitchFamily="-107" charset="0"/>
                <a:ea typeface="ＭＳ Ｐゴシック" pitchFamily="-107" charset="-128"/>
                <a:cs typeface="ＭＳ Ｐゴシック" pitchFamily="-107" charset="-128"/>
              </a:rPr>
              <a:t>generality, SSL (or TLS) could be provided as part of the underlying protocol suite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therefore be transparent to applications. Alternatively, SSL can be embedded</a:t>
            </a:r>
          </a:p>
          <a:p>
            <a:r>
              <a:rPr lang="en-US" sz="1200" kern="1200" baseline="0" dirty="0">
                <a:solidFill>
                  <a:schemeClr val="tx1"/>
                </a:solidFill>
                <a:latin typeface="Arial" pitchFamily="-107" charset="0"/>
                <a:ea typeface="ＭＳ Ｐゴシック" pitchFamily="-107" charset="-128"/>
                <a:cs typeface="ＭＳ Ｐゴシック" pitchFamily="-107" charset="-128"/>
              </a:rPr>
              <a:t>in specific packages. For example, Netscape and Microsoft Explorer browsers come</a:t>
            </a:r>
          </a:p>
          <a:p>
            <a:r>
              <a:rPr lang="en-US" sz="1200" kern="1200" baseline="0" dirty="0">
                <a:solidFill>
                  <a:schemeClr val="tx1"/>
                </a:solidFill>
                <a:latin typeface="Arial" pitchFamily="-107" charset="0"/>
                <a:ea typeface="ＭＳ Ｐゴシック" pitchFamily="-107" charset="-128"/>
                <a:cs typeface="ＭＳ Ｐゴシック" pitchFamily="-107" charset="-128"/>
              </a:rPr>
              <a:t> equipped with SSL, and most Web servers have implemented the protocol.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Application-specific security services are embedded within the particular</a:t>
            </a:r>
          </a:p>
          <a:p>
            <a:r>
              <a:rPr lang="en-US" sz="1200" kern="1200" baseline="0" dirty="0">
                <a:solidFill>
                  <a:schemeClr val="tx1"/>
                </a:solidFill>
                <a:latin typeface="Arial" pitchFamily="-107" charset="0"/>
                <a:ea typeface="ＭＳ Ｐゴシック" pitchFamily="-107" charset="-128"/>
                <a:cs typeface="ＭＳ Ｐゴシック" pitchFamily="-107" charset="-128"/>
              </a:rPr>
              <a:t>application. Figure 17.1c shows examples of this architecture. The advantage of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approach is that the service can be tailored to the specific needs of a given application.</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2</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6F915A8-9629-64EB-C287-B5496E291F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C8F194-B178-824D-A95A-9E99D76AC806}" type="slidenum">
              <a:rPr lang="en-AU" altLang="en-FR" sz="1200"/>
              <a:pPr eaLnBrk="1" hangingPunct="1"/>
              <a:t>11</a:t>
            </a:fld>
            <a:endParaRPr lang="en-AU" altLang="en-FR" sz="1200"/>
          </a:p>
        </p:txBody>
      </p:sp>
      <p:sp>
        <p:nvSpPr>
          <p:cNvPr id="35843" name="Rectangle 2">
            <a:extLst>
              <a:ext uri="{FF2B5EF4-FFF2-40B4-BE49-F238E27FC236}">
                <a16:creationId xmlns:a16="http://schemas.microsoft.com/office/drawing/2014/main" id="{6347A3F1-492B-F567-D273-4DBD0AB6A4CF}"/>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DF94B04-8B56-5C24-4ED9-74BC273C5D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Stallings Figure 18.2 illustrates the general operation of PGP, and the relationship between the services discussed. On transmission, if it is required, a signature is generated using a hash code of the uncompressed plaintext. Then the plaintext, plus signature if present, is compressed. Next, if confidentiality is required, the block (compressed plaintext or compressed signature plus plaintext) is encrypted and pre-pended with the public-key-encrypted symmetric encryption key. Finally, the entire block is converted to radix-64 format. </a:t>
            </a:r>
          </a:p>
          <a:p>
            <a:pPr eaLnBrk="1" hangingPunct="1"/>
            <a:r>
              <a:rPr lang="en-US" altLang="en-FR">
                <a:latin typeface="Arial" panose="020B0604020202020204" pitchFamily="34" charset="0"/>
                <a:ea typeface="ＭＳ Ｐゴシック" panose="020B0600070205080204" pitchFamily="34" charset="-128"/>
              </a:rPr>
              <a:t>On reception, the incoming block is first converted back from radix-64 format to binary. Then, if the message is encrypted, the recipient recovers the session key and decrypts the message. The resulting block is then decompressed. If the message is signed, the recipient recovers the transmitted hash code and compares it to its own calculation of the hash code. </a:t>
            </a:r>
            <a:endParaRPr lang="en-AU" altLang="en-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C52A05B-CCEB-1DA2-257D-07DFE3449B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A2C0D41-60CB-7F41-A075-11AF175E8273}" type="slidenum">
              <a:rPr lang="en-AU" altLang="en-FR" sz="1200"/>
              <a:pPr eaLnBrk="1" hangingPunct="1"/>
              <a:t>12</a:t>
            </a:fld>
            <a:endParaRPr lang="en-AU" altLang="en-FR" sz="1200"/>
          </a:p>
        </p:txBody>
      </p:sp>
      <p:sp>
        <p:nvSpPr>
          <p:cNvPr id="37891" name="Rectangle 2">
            <a:extLst>
              <a:ext uri="{FF2B5EF4-FFF2-40B4-BE49-F238E27FC236}">
                <a16:creationId xmlns:a16="http://schemas.microsoft.com/office/drawing/2014/main" id="{ADEA3A2A-70AE-5A41-ADC7-238EB10207E8}"/>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A07BDAB9-D9A5-E00A-30A7-696C8DC511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PGP makes use of four types of keys: one-time session symmetric keys, public keys, private keys, and passphrase-based symmetric keys.</a:t>
            </a:r>
          </a:p>
          <a:p>
            <a:pPr eaLnBrk="1" hangingPunct="1"/>
            <a:r>
              <a:rPr lang="en-US" altLang="en-FR">
                <a:latin typeface="Arial" panose="020B0604020202020204" pitchFamily="34" charset="0"/>
                <a:ea typeface="ＭＳ Ｐゴシック" panose="020B0600070205080204" pitchFamily="34" charset="-128"/>
              </a:rPr>
              <a:t>Each session key is associated with a single message and is used only for the purpose of encrypting and decrypting that message, using a symmetric encryption algorithm, such as CAST-128 and IDEA with 128-bit keys; or 3DES with a 168-bit key.  Random numbers are generated using the ANSI X12.17 generator, with inputs based on keystroke input from the user, where both the keystroke timing and the actual keys struck are used to generate a randomized stream of numbers. Stallings Online Appendix P discusses PGP random number generation techniques in more detail.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372798C-863B-42FA-807C-B0835F30F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DDF737D-5EC1-6D4C-A645-D91DD1ADE42D}" type="slidenum">
              <a:rPr lang="en-AU" altLang="en-FR" sz="1200"/>
              <a:pPr eaLnBrk="1" hangingPunct="1"/>
              <a:t>13</a:t>
            </a:fld>
            <a:endParaRPr lang="en-AU" altLang="en-FR" sz="1200"/>
          </a:p>
        </p:txBody>
      </p:sp>
      <p:sp>
        <p:nvSpPr>
          <p:cNvPr id="39939" name="Rectangle 2">
            <a:extLst>
              <a:ext uri="{FF2B5EF4-FFF2-40B4-BE49-F238E27FC236}">
                <a16:creationId xmlns:a16="http://schemas.microsoft.com/office/drawing/2014/main" id="{5C9EEC2E-A5C1-E04A-C75E-8C3B74F8AC8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6E4CD4C-674E-6866-F528-90EF9B6477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p>
          <a:p>
            <a:pPr eaLnBrk="1" hangingPunct="1"/>
            <a:endParaRPr lang="en-US" altLang="en-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7A7148D-D3F2-EA4D-9845-E3F2A4E5A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914C595-113B-E144-97F9-143EBBD7410A}" type="slidenum">
              <a:rPr lang="en-AU" altLang="en-FR" sz="1200"/>
              <a:pPr eaLnBrk="1" hangingPunct="1"/>
              <a:t>14</a:t>
            </a:fld>
            <a:endParaRPr lang="en-AU" altLang="en-FR" sz="1200"/>
          </a:p>
        </p:txBody>
      </p:sp>
      <p:sp>
        <p:nvSpPr>
          <p:cNvPr id="41987" name="Rectangle 2">
            <a:extLst>
              <a:ext uri="{FF2B5EF4-FFF2-40B4-BE49-F238E27FC236}">
                <a16:creationId xmlns:a16="http://schemas.microsoft.com/office/drawing/2014/main" id="{779488CF-1127-F3C8-0259-F0DF5AE847DE}"/>
              </a:ext>
            </a:extLst>
          </p:cNvPr>
          <p:cNvSpPr>
            <a:spLocks noGrp="1" noRot="1" noChangeAspect="1"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id="{244C4349-CD70-2C3C-E7DA-16B55FE6C1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Stallings Figure 18.3 shows the format of a transmitted PGP message. A message consists of three components: the message component, a signature (optional), and a session key component (optional). The </a:t>
            </a:r>
            <a:r>
              <a:rPr lang="en-US" altLang="en-FR" b="1">
                <a:latin typeface="Arial" panose="020B0604020202020204" pitchFamily="34" charset="0"/>
                <a:ea typeface="ＭＳ Ｐゴシック" panose="020B0600070205080204" pitchFamily="34" charset="-128"/>
              </a:rPr>
              <a:t>message component</a:t>
            </a:r>
            <a:r>
              <a:rPr lang="en-US" altLang="en-FR">
                <a:latin typeface="Arial" panose="020B0604020202020204" pitchFamily="34" charset="0"/>
                <a:ea typeface="ＭＳ Ｐゴシック" panose="020B0600070205080204" pitchFamily="34" charset="-128"/>
              </a:rPr>
              <a:t> includes the actual data to be stored or transmitted, as well as a filename and a timestamp that specifies the time of creation.  The</a:t>
            </a:r>
            <a:r>
              <a:rPr lang="en-US" altLang="en-FR" b="1">
                <a:latin typeface="Arial" panose="020B0604020202020204" pitchFamily="34" charset="0"/>
                <a:ea typeface="ＭＳ Ｐゴシック" panose="020B0600070205080204" pitchFamily="34" charset="-128"/>
              </a:rPr>
              <a:t> signature </a:t>
            </a:r>
            <a:r>
              <a:rPr lang="en-US" altLang="en-FR">
                <a:latin typeface="Arial" panose="020B0604020202020204" pitchFamily="34" charset="0"/>
                <a:ea typeface="ＭＳ Ｐゴシック" panose="020B0600070205080204" pitchFamily="34" charset="-128"/>
              </a:rPr>
              <a:t>component includes a timestamp, encrypted SHA-1 message digest, leading two digest octets for verification, and the Key ID of the sender’s public key. The </a:t>
            </a:r>
            <a:r>
              <a:rPr lang="en-US" altLang="en-FR" b="1">
                <a:latin typeface="Arial" panose="020B0604020202020204" pitchFamily="34" charset="0"/>
                <a:ea typeface="ＭＳ Ｐゴシック" panose="020B0600070205080204" pitchFamily="34" charset="-128"/>
              </a:rPr>
              <a:t>session key </a:t>
            </a:r>
            <a:r>
              <a:rPr lang="en-US" altLang="en-FR">
                <a:latin typeface="Arial" panose="020B0604020202020204" pitchFamily="34" charset="0"/>
                <a:ea typeface="ＭＳ Ｐゴシック" panose="020B0600070205080204" pitchFamily="34" charset="-128"/>
              </a:rPr>
              <a:t>component includes the session key and the identifier of the recipient's public key that was used by the sender to encrypt the session key.  The entire block is usually encoded with radix-64 encoding.</a:t>
            </a:r>
            <a:endParaRPr lang="en-AU" altLang="en-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39F7B37-D141-AEBA-9FE1-DD03B90E8C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B5F008D-FAE4-FA4F-9222-35A580543D64}" type="slidenum">
              <a:rPr lang="en-AU" altLang="en-FR" sz="1200"/>
              <a:pPr eaLnBrk="1" hangingPunct="1"/>
              <a:t>15</a:t>
            </a:fld>
            <a:endParaRPr lang="en-AU" altLang="en-FR" sz="1200"/>
          </a:p>
        </p:txBody>
      </p:sp>
      <p:sp>
        <p:nvSpPr>
          <p:cNvPr id="44035" name="Rectangle 2">
            <a:extLst>
              <a:ext uri="{FF2B5EF4-FFF2-40B4-BE49-F238E27FC236}">
                <a16:creationId xmlns:a16="http://schemas.microsoft.com/office/drawing/2014/main" id="{8B7E75B7-AE49-841D-17A3-3953635E083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2A7F980-4FAD-29C0-2DB8-8FCD58F61F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Keys &amp; key IDs are critical to the operation of PGP. These keys need to be stored and organized in a systematic way for efficient and effective use by all parties.  PGP uses a pair of data structures, one to store the users public/private key pairs - their private-key ring; and one to store the public keys of other known users, their public-key ring. The private keys are kept encrypted using a block cipher, with a key derived by hashing a pass-phrase which the user enters whenever that key needs to be used. As in any system based on passwords, the security of this system depends on the security of the password, which should be not easily guessed but easily remembered.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B8792AA6-8160-FE35-E7FF-96D8526EA29F}"/>
              </a:ext>
            </a:extLst>
          </p:cNvPr>
          <p:cNvSpPr>
            <a:spLocks noGrp="1" noRot="1" noChangeAspect="1"/>
          </p:cNvSpPr>
          <p:nvPr>
            <p:ph type="sldImg"/>
          </p:nvPr>
        </p:nvSpPr>
        <p:spPr>
          <a:ln/>
        </p:spPr>
      </p:sp>
      <p:sp>
        <p:nvSpPr>
          <p:cNvPr id="46083" name="Notes Placeholder 2">
            <a:extLst>
              <a:ext uri="{FF2B5EF4-FFF2-40B4-BE49-F238E27FC236}">
                <a16:creationId xmlns:a16="http://schemas.microsoft.com/office/drawing/2014/main" id="{A1AB359A-D06D-D806-A720-57D5F7EE43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FR">
                <a:latin typeface="Arial" panose="020B0604020202020204" pitchFamily="34" charset="0"/>
                <a:ea typeface="ＭＳ Ｐゴシック" panose="020B0600070205080204" pitchFamily="34" charset="-128"/>
              </a:rPr>
              <a:t>Stallings Figure 18.4 shows the general structure of a </a:t>
            </a:r>
            <a:r>
              <a:rPr lang="en-US" altLang="en-FR" b="1">
                <a:latin typeface="Arial" panose="020B0604020202020204" pitchFamily="34" charset="0"/>
                <a:ea typeface="ＭＳ Ｐゴシック" panose="020B0600070205080204" pitchFamily="34" charset="-128"/>
              </a:rPr>
              <a:t>private-key ring</a:t>
            </a:r>
            <a:r>
              <a:rPr lang="en-US" altLang="en-FR">
                <a:latin typeface="Arial" panose="020B0604020202020204" pitchFamily="34" charset="0"/>
                <a:ea typeface="ＭＳ Ｐゴシック" panose="020B0600070205080204" pitchFamily="34" charset="-128"/>
              </a:rPr>
              <a:t>. We can view the ring as a table, in which each row represents one of the public/private key pairs owned by this user. The private-key ring can be indexed by either User ID or Key ID. The actual private key itself encrypted using CAST-128 (or IDEA or 3DES) keyed using a user supplied passphrase.</a:t>
            </a:r>
          </a:p>
          <a:p>
            <a:r>
              <a:rPr lang="en-US" altLang="en-FR">
                <a:latin typeface="Arial" panose="020B0604020202020204" pitchFamily="34" charset="0"/>
                <a:ea typeface="ＭＳ Ｐゴシック" panose="020B0600070205080204" pitchFamily="34" charset="-128"/>
              </a:rPr>
              <a:t>Figure 18.4 also shows the general structure of a </a:t>
            </a:r>
            <a:r>
              <a:rPr lang="en-US" altLang="en-FR" b="1">
                <a:latin typeface="Arial" panose="020B0604020202020204" pitchFamily="34" charset="0"/>
                <a:ea typeface="ＭＳ Ｐゴシック" panose="020B0600070205080204" pitchFamily="34" charset="-128"/>
              </a:rPr>
              <a:t>public-key ring</a:t>
            </a:r>
            <a:r>
              <a:rPr lang="en-US" altLang="en-FR">
                <a:latin typeface="Arial" panose="020B0604020202020204" pitchFamily="34" charset="0"/>
                <a:ea typeface="ＭＳ Ｐゴシック" panose="020B0600070205080204" pitchFamily="34" charset="-128"/>
              </a:rPr>
              <a:t>. This data structure is used to store public keys of other users that are known to this user. The public-key ring can be indexed by either User ID or Key ID. </a:t>
            </a:r>
          </a:p>
        </p:txBody>
      </p:sp>
      <p:sp>
        <p:nvSpPr>
          <p:cNvPr id="46084" name="Slide Number Placeholder 3">
            <a:extLst>
              <a:ext uri="{FF2B5EF4-FFF2-40B4-BE49-F238E27FC236}">
                <a16:creationId xmlns:a16="http://schemas.microsoft.com/office/drawing/2014/main" id="{0DCE5E71-6927-9266-FCCF-DBC3C3770D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674F904-C13E-2D4F-BA32-B1FFAE681FCE}" type="slidenum">
              <a:rPr lang="en-AU" altLang="en-FR" sz="1200"/>
              <a:pPr eaLnBrk="1" hangingPunct="1"/>
              <a:t>16</a:t>
            </a:fld>
            <a:endParaRPr lang="en-AU" altLang="en-F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00D22DD-BB61-09E3-F1F2-87C28B1648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FAFCE5D-81AD-7041-8024-599586066C21}" type="slidenum">
              <a:rPr lang="en-AU" altLang="en-FR" sz="1200"/>
              <a:pPr eaLnBrk="1" hangingPunct="1"/>
              <a:t>17</a:t>
            </a:fld>
            <a:endParaRPr lang="en-AU" altLang="en-FR" sz="1200"/>
          </a:p>
        </p:txBody>
      </p:sp>
      <p:sp>
        <p:nvSpPr>
          <p:cNvPr id="48131" name="Rectangle 2">
            <a:extLst>
              <a:ext uri="{FF2B5EF4-FFF2-40B4-BE49-F238E27FC236}">
                <a16:creationId xmlns:a16="http://schemas.microsoft.com/office/drawing/2014/main" id="{3AF2E56C-A4E5-2492-C7CD-073DF45FC03F}"/>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id="{C863572E-97D9-8DA9-85F4-1B885A2382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Stallings Figure 18.5 illustrates how these key rings are used in message transmission to implement the various PGP crypto services (ignoring compression and radix-64 conversion for simplicity). The sending PGP entity performs the following steps:   </a:t>
            </a:r>
          </a:p>
          <a:p>
            <a:pPr eaLnBrk="1" hangingPunct="1"/>
            <a:r>
              <a:rPr lang="en-US" altLang="en-FR">
                <a:latin typeface="Arial" panose="020B0604020202020204" pitchFamily="34" charset="0"/>
                <a:ea typeface="ＭＳ Ｐゴシック" panose="020B0600070205080204" pitchFamily="34" charset="-128"/>
              </a:rPr>
              <a:t>1. Signing the message:  </a:t>
            </a:r>
          </a:p>
          <a:p>
            <a:pPr eaLnBrk="1" hangingPunct="1"/>
            <a:r>
              <a:rPr lang="en-US" altLang="en-FR">
                <a:latin typeface="Arial" panose="020B0604020202020204" pitchFamily="34" charset="0"/>
                <a:ea typeface="ＭＳ Ｐゴシック" panose="020B0600070205080204" pitchFamily="34" charset="-128"/>
              </a:rPr>
              <a:t>  a. PGP retrieves the sender's private key from the private-key ring using your_userid as an index. If your_userid was not provided in the command, the first private key on the ring is retrieved.  </a:t>
            </a:r>
          </a:p>
          <a:p>
            <a:pPr eaLnBrk="1" hangingPunct="1"/>
            <a:r>
              <a:rPr lang="en-US" altLang="en-FR">
                <a:latin typeface="Arial" panose="020B0604020202020204" pitchFamily="34" charset="0"/>
                <a:ea typeface="ＭＳ Ｐゴシック" panose="020B0600070205080204" pitchFamily="34" charset="-128"/>
              </a:rPr>
              <a:t>  b. PGP prompts the user for the passphrase to recover the unencrypted private key. </a:t>
            </a:r>
          </a:p>
          <a:p>
            <a:pPr eaLnBrk="1" hangingPunct="1"/>
            <a:r>
              <a:rPr lang="en-US" altLang="en-FR">
                <a:latin typeface="Arial" panose="020B0604020202020204" pitchFamily="34" charset="0"/>
                <a:ea typeface="ＭＳ Ｐゴシック" panose="020B0600070205080204" pitchFamily="34" charset="-128"/>
              </a:rPr>
              <a:t>  c. The signature component of the message is constructed.  </a:t>
            </a:r>
          </a:p>
          <a:p>
            <a:pPr eaLnBrk="1" hangingPunct="1"/>
            <a:r>
              <a:rPr lang="en-US" altLang="en-FR">
                <a:latin typeface="Arial" panose="020B0604020202020204" pitchFamily="34" charset="0"/>
                <a:ea typeface="ＭＳ Ｐゴシック" panose="020B0600070205080204" pitchFamily="34" charset="-128"/>
              </a:rPr>
              <a:t>2. Encrypting the message:</a:t>
            </a:r>
          </a:p>
          <a:p>
            <a:pPr eaLnBrk="1" hangingPunct="1"/>
            <a:r>
              <a:rPr lang="en-US" altLang="en-FR">
                <a:latin typeface="Arial" panose="020B0604020202020204" pitchFamily="34" charset="0"/>
                <a:ea typeface="ＭＳ Ｐゴシック" panose="020B0600070205080204" pitchFamily="34" charset="-128"/>
              </a:rPr>
              <a:t>  a. PGP generates a session key and encrypts the message. </a:t>
            </a:r>
          </a:p>
          <a:p>
            <a:pPr eaLnBrk="1" hangingPunct="1"/>
            <a:r>
              <a:rPr lang="en-US" altLang="en-FR">
                <a:latin typeface="Arial" panose="020B0604020202020204" pitchFamily="34" charset="0"/>
                <a:ea typeface="ＭＳ Ｐゴシック" panose="020B0600070205080204" pitchFamily="34" charset="-128"/>
              </a:rPr>
              <a:t>  b. PGP retrieves the recipient's public key from the public-key ring using her_userid as an index.</a:t>
            </a:r>
          </a:p>
          <a:p>
            <a:pPr eaLnBrk="1" hangingPunct="1"/>
            <a:r>
              <a:rPr lang="en-US" altLang="en-FR">
                <a:latin typeface="Arial" panose="020B0604020202020204" pitchFamily="34" charset="0"/>
                <a:ea typeface="ＭＳ Ｐゴシック" panose="020B0600070205080204" pitchFamily="34" charset="-128"/>
              </a:rPr>
              <a:t>  c. The session key component of the message is constructed. </a:t>
            </a:r>
            <a:endParaRPr lang="en-AU" altLang="en-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3F3C503-90FB-62F6-2D9D-60CD17401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720C386-C141-A340-803A-20D4FCE47735}" type="slidenum">
              <a:rPr lang="en-AU" altLang="en-FR" sz="1200"/>
              <a:pPr eaLnBrk="1" hangingPunct="1"/>
              <a:t>18</a:t>
            </a:fld>
            <a:endParaRPr lang="en-AU" altLang="en-FR" sz="1200"/>
          </a:p>
        </p:txBody>
      </p:sp>
      <p:sp>
        <p:nvSpPr>
          <p:cNvPr id="50179" name="Rectangle 2">
            <a:extLst>
              <a:ext uri="{FF2B5EF4-FFF2-40B4-BE49-F238E27FC236}">
                <a16:creationId xmlns:a16="http://schemas.microsoft.com/office/drawing/2014/main" id="{A98D390F-4B7F-C739-73A0-917B352CA045}"/>
              </a:ext>
            </a:extLst>
          </p:cNvPr>
          <p:cNvSpPr>
            <a:spLocks noGrp="1" noRot="1" noChangeAspect="1" noChangeArrowheads="1" noTextEdit="1"/>
          </p:cNvSpPr>
          <p:nvPr>
            <p:ph type="sldImg"/>
          </p:nvPr>
        </p:nvSpPr>
        <p:spPr>
          <a:solidFill>
            <a:srgbClr val="FFFFFF"/>
          </a:solidFill>
          <a:ln/>
        </p:spPr>
      </p:sp>
      <p:sp>
        <p:nvSpPr>
          <p:cNvPr id="50180" name="Rectangle 3">
            <a:extLst>
              <a:ext uri="{FF2B5EF4-FFF2-40B4-BE49-F238E27FC236}">
                <a16:creationId xmlns:a16="http://schemas.microsoft.com/office/drawing/2014/main" id="{EB9C48AF-25C8-CF6E-9064-CFD56822BA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Stallings Figure 18.6 then illustrates how these key rings are used in message reception to implement the various PGP crypto services (again ignoring compression and radix-64 conversion for simplicity). The receiving PGP entity performs the following steps:</a:t>
            </a:r>
          </a:p>
          <a:p>
            <a:pPr eaLnBrk="1" hangingPunct="1"/>
            <a:r>
              <a:rPr lang="en-US" altLang="en-FR">
                <a:latin typeface="Arial" panose="020B0604020202020204" pitchFamily="34" charset="0"/>
                <a:ea typeface="ＭＳ Ｐゴシック" panose="020B0600070205080204" pitchFamily="34" charset="-128"/>
              </a:rPr>
              <a:t>1. Decrypting the message:  </a:t>
            </a:r>
          </a:p>
          <a:p>
            <a:pPr eaLnBrk="1" hangingPunct="1"/>
            <a:r>
              <a:rPr lang="en-US" altLang="en-FR">
                <a:latin typeface="Arial" panose="020B0604020202020204" pitchFamily="34" charset="0"/>
                <a:ea typeface="ＭＳ Ｐゴシック" panose="020B0600070205080204" pitchFamily="34" charset="-128"/>
              </a:rPr>
              <a:t>  a. PGP retrieves the receiver's private key from the private-key ring, using the Key ID field in the session key component of the message as an index.</a:t>
            </a:r>
          </a:p>
          <a:p>
            <a:pPr eaLnBrk="1" hangingPunct="1"/>
            <a:r>
              <a:rPr lang="en-US" altLang="en-FR">
                <a:latin typeface="Arial" panose="020B0604020202020204" pitchFamily="34" charset="0"/>
                <a:ea typeface="ＭＳ Ｐゴシック" panose="020B0600070205080204" pitchFamily="34" charset="-128"/>
              </a:rPr>
              <a:t>  b. PGP prompts the user for the passphrase to recover the unencrypted private key.  </a:t>
            </a:r>
          </a:p>
          <a:p>
            <a:pPr eaLnBrk="1" hangingPunct="1"/>
            <a:r>
              <a:rPr lang="en-US" altLang="en-FR">
                <a:latin typeface="Arial" panose="020B0604020202020204" pitchFamily="34" charset="0"/>
                <a:ea typeface="ＭＳ Ｐゴシック" panose="020B0600070205080204" pitchFamily="34" charset="-128"/>
              </a:rPr>
              <a:t>  c. PGP then recovers the session key and decrypts the message. </a:t>
            </a:r>
          </a:p>
          <a:p>
            <a:pPr eaLnBrk="1" hangingPunct="1"/>
            <a:r>
              <a:rPr lang="en-US" altLang="en-FR">
                <a:latin typeface="Arial" panose="020B0604020202020204" pitchFamily="34" charset="0"/>
                <a:ea typeface="ＭＳ Ｐゴシック" panose="020B0600070205080204" pitchFamily="34" charset="-128"/>
              </a:rPr>
              <a:t>2. Authenticating the message:  </a:t>
            </a:r>
          </a:p>
          <a:p>
            <a:pPr eaLnBrk="1" hangingPunct="1"/>
            <a:r>
              <a:rPr lang="en-US" altLang="en-FR">
                <a:latin typeface="Arial" panose="020B0604020202020204" pitchFamily="34" charset="0"/>
                <a:ea typeface="ＭＳ Ｐゴシック" panose="020B0600070205080204" pitchFamily="34" charset="-128"/>
              </a:rPr>
              <a:t>  a. PGP retrieves the sender's public key from the public-key ring, using the Key ID field in the signature key component of the message as an index.  </a:t>
            </a:r>
          </a:p>
          <a:p>
            <a:pPr eaLnBrk="1" hangingPunct="1"/>
            <a:r>
              <a:rPr lang="en-US" altLang="en-FR">
                <a:latin typeface="Arial" panose="020B0604020202020204" pitchFamily="34" charset="0"/>
                <a:ea typeface="ＭＳ Ｐゴシック" panose="020B0600070205080204" pitchFamily="34" charset="-128"/>
              </a:rPr>
              <a:t>  b. PGP recovers the transmitted message digest.  </a:t>
            </a:r>
          </a:p>
          <a:p>
            <a:pPr eaLnBrk="1" hangingPunct="1"/>
            <a:r>
              <a:rPr lang="en-US" altLang="en-FR">
                <a:latin typeface="Arial" panose="020B0604020202020204" pitchFamily="34" charset="0"/>
                <a:ea typeface="ＭＳ Ｐゴシック" panose="020B0600070205080204" pitchFamily="34" charset="-128"/>
              </a:rPr>
              <a:t>  c. PGP computes the message digest for the received message and compares it to the transmitted message digest to authenticate. </a:t>
            </a:r>
          </a:p>
          <a:p>
            <a:pPr eaLnBrk="1" hangingPunct="1"/>
            <a:endParaRPr lang="en-AU" altLang="en-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32F058E-C276-61E8-FC8F-C839E4DD7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F28CC6-76C7-CE49-B89D-1C3BC29C1FD4}" type="slidenum">
              <a:rPr lang="en-AU" altLang="en-FR" sz="1200"/>
              <a:pPr eaLnBrk="1" hangingPunct="1"/>
              <a:t>19</a:t>
            </a:fld>
            <a:endParaRPr lang="en-AU" altLang="en-FR" sz="1200"/>
          </a:p>
        </p:txBody>
      </p:sp>
      <p:sp>
        <p:nvSpPr>
          <p:cNvPr id="52227" name="Rectangle 2">
            <a:extLst>
              <a:ext uri="{FF2B5EF4-FFF2-40B4-BE49-F238E27FC236}">
                <a16:creationId xmlns:a16="http://schemas.microsoft.com/office/drawing/2014/main" id="{5D0A455A-EF55-722C-BE68-33BC10D9C644}"/>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0D8CAC4-F2B0-DA14-682A-DB65A13EC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The PGP documentation notes that “This whole business of protecting public keys from tampering is the single most difficult problem in practical public key applications”. Its solution is to support a variety of formal and informal environments, in which any user can act as a “CA” to certify another user’s public key, and then act as a “trusted introducer” to other users, thus forming a “web of trust”. PGP provides a convenient means of using trust, associating trust with public keys, and exploiting trust information. The key ring is regularly processed to derive trust indicators for keys in it. Associated with each such entry is a </a:t>
            </a:r>
            <a:r>
              <a:rPr lang="en-US" altLang="en-FR" b="1">
                <a:latin typeface="Arial" panose="020B0604020202020204" pitchFamily="34" charset="0"/>
                <a:ea typeface="ＭＳ Ｐゴシック" panose="020B0600070205080204" pitchFamily="34" charset="-128"/>
              </a:rPr>
              <a:t>key legitimacy </a:t>
            </a:r>
            <a:r>
              <a:rPr lang="en-US" altLang="en-FR">
                <a:latin typeface="Arial" panose="020B0604020202020204" pitchFamily="34" charset="0"/>
                <a:ea typeface="ＭＳ Ｐゴシック" panose="020B0600070205080204" pitchFamily="34" charset="-128"/>
              </a:rPr>
              <a:t>field that indicates the extent to which PGP will trust that this is a valid public key for this user; the higher the level of trust, the stronger is the binding of this user ID to this key. PGP allows a user to revoke their current public key, either because compromise is suspected or simply to avoid the use of the same key for an extended period.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009CCFC1-24F3-EA1B-A37D-E174D79EC6E5}"/>
              </a:ext>
            </a:extLst>
          </p:cNvPr>
          <p:cNvSpPr>
            <a:spLocks noGrp="1" noRot="1" noChangeAspect="1"/>
          </p:cNvSpPr>
          <p:nvPr>
            <p:ph type="sldImg"/>
          </p:nvPr>
        </p:nvSpPr>
        <p:spPr>
          <a:ln/>
        </p:spPr>
      </p:sp>
      <p:sp>
        <p:nvSpPr>
          <p:cNvPr id="54275" name="Notes Placeholder 2">
            <a:extLst>
              <a:ext uri="{FF2B5EF4-FFF2-40B4-BE49-F238E27FC236}">
                <a16:creationId xmlns:a16="http://schemas.microsoft.com/office/drawing/2014/main" id="{759F5EAA-0E25-06F2-4FC4-69ABC1846B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FR">
                <a:latin typeface="Arial" panose="020B0604020202020204" pitchFamily="34" charset="0"/>
                <a:ea typeface="ＭＳ Ｐゴシック" panose="020B0600070205080204" pitchFamily="34" charset="-128"/>
              </a:rPr>
              <a:t>Stallings Figure 18.7 provides an example of the way in which signature trust and key legitimacy are related. The figure shows the structure of a public-key ring. The user has acquired a number of public keys, some directly from their owners and some from a third party such as a key server.  The node labeled "You" refers to the entry in the public-key ring corresponding to this user. This key is legitimate and the OWNERTRUST value is ultimate trust. Each other node in the key ring has an OWNERTRUST value of undefined unless some other value is assigned by the user. In this example, this user has specified that it always trusts the following users to sign other keys: D, E, F, L. This user partially trusts users A and B to sign other keys. So the shading, or lack thereof, of the nodes in Figure 18.7 indicates the level of trust assigned by this user. The tree structure indicates which keys have been signed by which other users. If a key is signed by a user whose key is also in this key ring, the arrow joins the signed key to the signatory. If the key is signed by a user whose key is not present in this key ring, the arrow joins the signed key to a question mark, indicating that the signatory is unknown to this user. </a:t>
            </a:r>
          </a:p>
        </p:txBody>
      </p:sp>
      <p:sp>
        <p:nvSpPr>
          <p:cNvPr id="54276" name="Slide Number Placeholder 3">
            <a:extLst>
              <a:ext uri="{FF2B5EF4-FFF2-40B4-BE49-F238E27FC236}">
                <a16:creationId xmlns:a16="http://schemas.microsoft.com/office/drawing/2014/main" id="{18B67F45-D664-2779-16CB-2FC0ABB44C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F8F3CB3-5E93-8D43-A5A2-B591E6B93FD2}" type="slidenum">
              <a:rPr lang="en-AU" altLang="en-FR" sz="1200"/>
              <a:pPr eaLnBrk="1" hangingPunct="1"/>
              <a:t>20</a:t>
            </a:fld>
            <a:endParaRPr lang="en-AU" altLang="en-F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030C814-7F77-68B2-ABCC-3EAE17718E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67FDBF2-B1FD-5A4E-97DC-5588A7CCA6CC}" type="slidenum">
              <a:rPr lang="en-AU" altLang="en-FR" sz="1200"/>
              <a:pPr eaLnBrk="1" hangingPunct="1"/>
              <a:t>3</a:t>
            </a:fld>
            <a:endParaRPr lang="en-AU" altLang="en-FR" sz="1200"/>
          </a:p>
        </p:txBody>
      </p:sp>
      <p:sp>
        <p:nvSpPr>
          <p:cNvPr id="19459" name="Rectangle 2">
            <a:extLst>
              <a:ext uri="{FF2B5EF4-FFF2-40B4-BE49-F238E27FC236}">
                <a16:creationId xmlns:a16="http://schemas.microsoft.com/office/drawing/2014/main" id="{3C3BFFF6-43A9-43B8-DDD3-57FDC1A085B3}"/>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2482E4A-7128-4AF3-1D52-BA21730143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In virtually all distributed environments, electronic mail is the most heavily used network-based application. But </a:t>
            </a:r>
            <a:r>
              <a:rPr lang="en-AU" altLang="en-FR">
                <a:latin typeface="Arial" panose="020B0604020202020204" pitchFamily="34" charset="0"/>
                <a:ea typeface="ＭＳ Ｐゴシック" panose="020B0600070205080204" pitchFamily="34" charset="-128"/>
              </a:rPr>
              <a:t>current email services are roughly like "postcards”, anyone who wants could pick it up and have a look as its in transit or sitting in the recipients mailbox.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CDDE7CE-43F7-7C45-2F88-EC10093D83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42F2D8-FE22-5545-8DAB-D1F1294E0A92}" type="slidenum">
              <a:rPr lang="en-AU" altLang="en-FR" sz="1200"/>
              <a:pPr eaLnBrk="1" hangingPunct="1"/>
              <a:t>4</a:t>
            </a:fld>
            <a:endParaRPr lang="en-AU" altLang="en-FR" sz="1200"/>
          </a:p>
        </p:txBody>
      </p:sp>
      <p:sp>
        <p:nvSpPr>
          <p:cNvPr id="21507" name="Rectangle 2">
            <a:extLst>
              <a:ext uri="{FF2B5EF4-FFF2-40B4-BE49-F238E27FC236}">
                <a16:creationId xmlns:a16="http://schemas.microsoft.com/office/drawing/2014/main" id="{4DDB6405-8CE8-F129-7482-84E0671A50F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4FA5E5AC-E8B6-94BE-4B8E-ACBA3322C7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With the explosively growing reliance on electronic mail for every conceivable purpose, there grows a demand for authentication and confidentiality services. </a:t>
            </a:r>
            <a:r>
              <a:rPr lang="en-AU" altLang="en-FR">
                <a:latin typeface="Arial" panose="020B0604020202020204" pitchFamily="34" charset="0"/>
                <a:ea typeface="ＭＳ Ｐゴシック" panose="020B0600070205080204" pitchFamily="34" charset="-128"/>
              </a:rPr>
              <a:t>What we want is something more akin to standard mail (contents protected inside an envelope) if not registered mail (have confidence about the sender of the mail and its contents). That is, the “classic” security services listed are desired.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06A3615-A57A-DE3F-1C92-2455B3798C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263F98-46E7-6D4B-BB79-A15B567F1166}" type="slidenum">
              <a:rPr lang="en-AU" altLang="en-FR" sz="1200"/>
              <a:pPr eaLnBrk="1" hangingPunct="1"/>
              <a:t>5</a:t>
            </a:fld>
            <a:endParaRPr lang="en-AU" altLang="en-FR" sz="1200"/>
          </a:p>
        </p:txBody>
      </p:sp>
      <p:sp>
        <p:nvSpPr>
          <p:cNvPr id="23555" name="Rectangle 2">
            <a:extLst>
              <a:ext uri="{FF2B5EF4-FFF2-40B4-BE49-F238E27FC236}">
                <a16:creationId xmlns:a16="http://schemas.microsoft.com/office/drawing/2014/main" id="{D6FBF56F-CF5C-D0E7-D64A-037B541C88E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FA902E6E-E871-3B30-EE02-ED5E41B9F1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The </a:t>
            </a:r>
            <a:r>
              <a:rPr lang="en-AU" altLang="en-FR">
                <a:latin typeface="Arial" panose="020B0604020202020204" pitchFamily="34" charset="0"/>
                <a:ea typeface="ＭＳ Ｐゴシック" panose="020B0600070205080204" pitchFamily="34" charset="-128"/>
              </a:rPr>
              <a:t>Pretty Good Privacy (PGP) secure email program,</a:t>
            </a:r>
            <a:r>
              <a:rPr lang="en-US" altLang="en-FR">
                <a:latin typeface="Arial" panose="020B0604020202020204" pitchFamily="34" charset="0"/>
                <a:ea typeface="ＭＳ Ｐゴシック" panose="020B0600070205080204" pitchFamily="34" charset="-128"/>
              </a:rPr>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2AE1C75-E307-0A05-E1F4-071C818F01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47B649A-6B31-394C-9E80-6375B708FFB2}" type="slidenum">
              <a:rPr lang="en-AU" altLang="en-FR" sz="1200"/>
              <a:pPr eaLnBrk="1" hangingPunct="1"/>
              <a:t>6</a:t>
            </a:fld>
            <a:endParaRPr lang="en-AU" altLang="en-FR" sz="1200"/>
          </a:p>
        </p:txBody>
      </p:sp>
      <p:sp>
        <p:nvSpPr>
          <p:cNvPr id="25603" name="Rectangle 2">
            <a:extLst>
              <a:ext uri="{FF2B5EF4-FFF2-40B4-BE49-F238E27FC236}">
                <a16:creationId xmlns:a16="http://schemas.microsoft.com/office/drawing/2014/main" id="{7FB282B3-6534-9BC3-796A-E4C3670D810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0C82F1A-2E6D-9705-C1A7-1642E07E61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The actual operation of PGP, as opposed to the management of keys, consists of four services: authentication, confidentiality, compression, and e-mail compatibility. Stallings Figure 18.1a illustrates the digital signature service provided by PGP. This is the digital signature scheme discussed in Chapter 13 and illustrated in Figure 13.2. The sequence is as listed. Note this assumes use of RSA digital signatures, created using the sender's private key, and verified with the sender's public key. Recent PGP versions also support the use of DSS signatures. Signatures can also be detached from a message/file and sent/stored separately. This can be useful to maintain a separate signature log of all messages sent or received; or on an executable program to detect subsequent virus infection, or when more than one party must sign a document.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B598C48-0183-D457-69EE-397219B77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AA66A4C-9D22-354F-A06A-8C0796AE3408}" type="slidenum">
              <a:rPr lang="en-AU" altLang="en-FR" sz="1200"/>
              <a:pPr eaLnBrk="1" hangingPunct="1"/>
              <a:t>7</a:t>
            </a:fld>
            <a:endParaRPr lang="en-AU" altLang="en-FR" sz="1200"/>
          </a:p>
        </p:txBody>
      </p:sp>
      <p:sp>
        <p:nvSpPr>
          <p:cNvPr id="27651" name="Rectangle 2">
            <a:extLst>
              <a:ext uri="{FF2B5EF4-FFF2-40B4-BE49-F238E27FC236}">
                <a16:creationId xmlns:a16="http://schemas.microsoft.com/office/drawing/2014/main" id="{0A425ED7-47A5-F666-01C9-BE33205DD3B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5D22EE19-E393-CE06-E5F9-77AA05B89A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listed. Stallings Figure 18.1b illustrates the sequence. Recent PGP versions also support the use of ElGamal (a Diffie-Hellman variant) for session-key exchange.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10DEE6F-B766-2D98-7F6C-8D50378D1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B693A4F-D617-BB4F-A84E-EF28A7CF52A0}" type="slidenum">
              <a:rPr lang="en-AU" altLang="en-FR" sz="1200"/>
              <a:pPr eaLnBrk="1" hangingPunct="1"/>
              <a:t>8</a:t>
            </a:fld>
            <a:endParaRPr lang="en-AU" altLang="en-FR" sz="1200"/>
          </a:p>
        </p:txBody>
      </p:sp>
      <p:sp>
        <p:nvSpPr>
          <p:cNvPr id="29699" name="Rectangle 2">
            <a:extLst>
              <a:ext uri="{FF2B5EF4-FFF2-40B4-BE49-F238E27FC236}">
                <a16:creationId xmlns:a16="http://schemas.microsoft.com/office/drawing/2014/main" id="{76B7B296-5080-FD14-F9D8-C83C1369DF1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62A4FCD-2294-3FA2-DF67-D2395BB97A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As Stallings Figure 18.1c illustrates, both </a:t>
            </a:r>
            <a:r>
              <a:rPr lang="en-US" altLang="en-FR" sz="1000">
                <a:latin typeface="Arial" panose="020B0604020202020204" pitchFamily="34" charset="0"/>
                <a:ea typeface="ＭＳ Ｐゴシック" panose="020B0600070205080204" pitchFamily="34" charset="-128"/>
              </a:rPr>
              <a:t>confidentiality &amp; authentication </a:t>
            </a:r>
            <a:r>
              <a:rPr lang="en-US" altLang="en-FR">
                <a:latin typeface="Arial" panose="020B0604020202020204" pitchFamily="34" charset="0"/>
                <a:ea typeface="ＭＳ Ｐゴシック" panose="020B0600070205080204" pitchFamily="34" charset="-128"/>
              </a:rPr>
              <a:t>services may be used for the same message. Firstly a signature is generated for the plaintext message and prepended to the it. Then the plaintext message plus signature is encrypted using CAST-128 (or IDEA or 3DES), and the session key is encrypted using RSA (or ElGamal). This sequence is preferable to the opposite: encrypting the message and then generating a signature for the encrypted message. It is generally more convenient to store a signature with a plaintext version of a message. Furthermore, for purposes of third-party verification, if the signature is performed first, a third party need not be concerned with the symmetric key when verifying the signature.  In summary, when both services are used, the sender first signs the message with its own private key, then encrypts the message with a session key, and then encrypts the session key with the recipient's public key.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0BD09DF-9F41-7942-76E6-51E0CCE5B2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C8F130-0977-E14A-80FC-F16AD170994A}" type="slidenum">
              <a:rPr lang="en-AU" altLang="en-FR" sz="1200"/>
              <a:pPr eaLnBrk="1" hangingPunct="1"/>
              <a:t>9</a:t>
            </a:fld>
            <a:endParaRPr lang="en-AU" altLang="en-FR" sz="1200"/>
          </a:p>
        </p:txBody>
      </p:sp>
      <p:sp>
        <p:nvSpPr>
          <p:cNvPr id="31747" name="Rectangle 2">
            <a:extLst>
              <a:ext uri="{FF2B5EF4-FFF2-40B4-BE49-F238E27FC236}">
                <a16:creationId xmlns:a16="http://schemas.microsoft.com/office/drawing/2014/main" id="{598BC0D5-C3AE-5889-61B9-49D96097F2F2}"/>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75FCB56-E933-D3DA-5028-25F69882B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and is indicated by Z for compression and Z–1 for decompression in Figure 18.1. It is described in Online Appendix O.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9D334A8-D01E-57D9-11EF-E943D693ED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2A91492-C4E2-4743-B75D-4679225324A0}" type="slidenum">
              <a:rPr lang="en-AU" altLang="en-FR" sz="1200"/>
              <a:pPr eaLnBrk="1" hangingPunct="1"/>
              <a:t>10</a:t>
            </a:fld>
            <a:endParaRPr lang="en-AU" altLang="en-FR" sz="1200"/>
          </a:p>
        </p:txBody>
      </p:sp>
      <p:sp>
        <p:nvSpPr>
          <p:cNvPr id="33795" name="Rectangle 2">
            <a:extLst>
              <a:ext uri="{FF2B5EF4-FFF2-40B4-BE49-F238E27FC236}">
                <a16:creationId xmlns:a16="http://schemas.microsoft.com/office/drawing/2014/main" id="{E6960F8A-6D5D-21F7-753C-A91777A4B00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F38DC72-99F0-D34F-1809-7D25DB2743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FR">
                <a:latin typeface="Arial" panose="020B0604020202020204" pitchFamily="34" charset="0"/>
                <a:ea typeface="ＭＳ Ｐゴシック" panose="020B0600070205080204" pitchFamily="34" charset="-128"/>
              </a:rPr>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The use of radix 64 expands a message by 33%. Fortunately, the session key and signature portions of the message are relatively compact, and the plaintext message has been compressed, often by more than enough to compensate for the radix-64 expansion. This format also appends a CRC to detect transmission errors. See Stallings Appendix 18A for a description. </a:t>
            </a:r>
          </a:p>
          <a:p>
            <a:pPr eaLnBrk="1" hangingPunct="1"/>
            <a:r>
              <a:rPr lang="en-US" altLang="en-FR">
                <a:latin typeface="Arial" panose="020B0604020202020204" pitchFamily="34" charset="0"/>
                <a:ea typeface="ＭＳ Ｐゴシック" panose="020B0600070205080204" pitchFamily="34" charset="-128"/>
              </a:rPr>
              <a:t>PGP also automatically subdivides a message that is too large for a single email, into segments that are small enough to send.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6A8F-2C5D-DC21-39BB-7BCB371765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04E8E130-5700-F32A-0B78-91A4AF438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D384DAC0-36A3-7A78-B34B-19DE91B3C8FB}"/>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5" name="Footer Placeholder 4">
            <a:extLst>
              <a:ext uri="{FF2B5EF4-FFF2-40B4-BE49-F238E27FC236}">
                <a16:creationId xmlns:a16="http://schemas.microsoft.com/office/drawing/2014/main" id="{EC51AA7F-3101-60E7-9815-B64ADB283FD9}"/>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0AB7E98-1B07-0ECF-EF70-C75283D4FF3F}"/>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107775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F808-CAA5-A351-648F-9567B7C670D5}"/>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9B6CD4F4-0EC5-932B-039E-4B90B80EF4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974E971-8D8D-7A71-D86E-2E2BD0F2370D}"/>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5" name="Footer Placeholder 4">
            <a:extLst>
              <a:ext uri="{FF2B5EF4-FFF2-40B4-BE49-F238E27FC236}">
                <a16:creationId xmlns:a16="http://schemas.microsoft.com/office/drawing/2014/main" id="{841CBBF3-67C9-AD1C-5563-1A2110A46A3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7CF96F4B-0C32-E055-4BB4-DE684CF57A54}"/>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332206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4B2A9-95CE-A808-D827-4C934E39EC5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DABC3E8-9732-417C-1188-619C1BE1BE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A3A21238-7529-F185-8789-CD8707495FCA}"/>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5" name="Footer Placeholder 4">
            <a:extLst>
              <a:ext uri="{FF2B5EF4-FFF2-40B4-BE49-F238E27FC236}">
                <a16:creationId xmlns:a16="http://schemas.microsoft.com/office/drawing/2014/main" id="{EE135DDD-D607-0836-E129-7D747D2E0B04}"/>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9576522-849F-2E1D-2D86-BEF1ECFA0387}"/>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294358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4447-E93E-ABC9-4006-C85C4D11988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B74A5CCD-9109-CE12-3407-B6E478D205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6F21FA7-36BD-5F84-9588-A4DE6BD9FCBB}"/>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5" name="Footer Placeholder 4">
            <a:extLst>
              <a:ext uri="{FF2B5EF4-FFF2-40B4-BE49-F238E27FC236}">
                <a16:creationId xmlns:a16="http://schemas.microsoft.com/office/drawing/2014/main" id="{943B10C2-10DC-8629-F21F-CE69AA14B92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24515F7-988F-FED5-13D2-955F3D6BDD4F}"/>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202846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810A-0633-69CE-4C2A-A23958F34B4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B80F3B16-7860-67E7-61FE-51D60D479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1AEEEEC-F86A-3A4C-91A7-F266A604276B}"/>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5" name="Footer Placeholder 4">
            <a:extLst>
              <a:ext uri="{FF2B5EF4-FFF2-40B4-BE49-F238E27FC236}">
                <a16:creationId xmlns:a16="http://schemas.microsoft.com/office/drawing/2014/main" id="{AF4E13D3-7D39-A0FB-1480-24ECB6B7A68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86E494-8364-39A9-19B6-209389EE2AED}"/>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318782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85AC-F206-1407-4D19-E4BB9885C3CD}"/>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E4E32751-B648-7F06-0FA5-497291276A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4EEEB3C-B861-9FDA-5212-2EAFAD9B72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D973F8C5-DE57-27B6-CAF7-CB8511EAD95D}"/>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6" name="Footer Placeholder 5">
            <a:extLst>
              <a:ext uri="{FF2B5EF4-FFF2-40B4-BE49-F238E27FC236}">
                <a16:creationId xmlns:a16="http://schemas.microsoft.com/office/drawing/2014/main" id="{7783D60C-0D24-2BDE-E9D9-AF71F7536E3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F2EEFB3-92D2-B5EC-F184-FBCF11F644A2}"/>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393397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B6A3-B3FE-3765-5BBF-C62EA504E830}"/>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062DA05-BF11-DC22-9F3D-082DCF2C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DCF98A-45B6-E04A-BF70-F356E58BBB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A4C669FD-0EDD-5000-0A96-983A099A7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E3BF72-5F9E-7B42-F632-0AA80F0C03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AF39CBA3-39D2-1647-E502-C7E9AF6BA91C}"/>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8" name="Footer Placeholder 7">
            <a:extLst>
              <a:ext uri="{FF2B5EF4-FFF2-40B4-BE49-F238E27FC236}">
                <a16:creationId xmlns:a16="http://schemas.microsoft.com/office/drawing/2014/main" id="{340B908F-5EBF-E755-F11C-6874694BDE37}"/>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FA1BCF04-3F87-6789-CDA5-FED648E1507B}"/>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242548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E09D-1ABA-DAD8-C467-23E8F1CA83D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410A699B-8EDC-8A8E-83C8-20C0D098D704}"/>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4" name="Footer Placeholder 3">
            <a:extLst>
              <a:ext uri="{FF2B5EF4-FFF2-40B4-BE49-F238E27FC236}">
                <a16:creationId xmlns:a16="http://schemas.microsoft.com/office/drawing/2014/main" id="{28318449-63D6-4660-AAA8-89DD759D20B6}"/>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6FAE883-C7FE-234D-CB47-95341B1AB87C}"/>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388632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11DA3C-4067-DF3B-9CC1-29113E96A819}"/>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3" name="Footer Placeholder 2">
            <a:extLst>
              <a:ext uri="{FF2B5EF4-FFF2-40B4-BE49-F238E27FC236}">
                <a16:creationId xmlns:a16="http://schemas.microsoft.com/office/drawing/2014/main" id="{B3C9B3E5-30A5-C838-6662-5A772814A747}"/>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18BEE023-A29E-B587-7579-E1D8D5E5FD81}"/>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141479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DB1C-0FD9-4FD5-AF7D-E9C4135B7C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1D6FD7B5-F1C6-6FA9-2855-37BF8F54C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FD272BDB-2D1E-5786-C479-783C650D3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F9132B-E830-6A68-0ACD-ED8DA8690305}"/>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6" name="Footer Placeholder 5">
            <a:extLst>
              <a:ext uri="{FF2B5EF4-FFF2-40B4-BE49-F238E27FC236}">
                <a16:creationId xmlns:a16="http://schemas.microsoft.com/office/drawing/2014/main" id="{23CBA0AC-A47F-6FBB-E1B6-D04C592642A7}"/>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DE8FF6F-57BD-CF08-2B57-94483EFAAC8C}"/>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408652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C3A8-38DF-99CD-A12E-D1D49BC820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D3AA76CD-B2F9-0EA9-7C38-B27CB2166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B52C752A-B5C4-3CB5-722B-189DDE9E0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AE8A5D-3DBC-0D30-8EC0-36771F7561AB}"/>
              </a:ext>
            </a:extLst>
          </p:cNvPr>
          <p:cNvSpPr>
            <a:spLocks noGrp="1"/>
          </p:cNvSpPr>
          <p:nvPr>
            <p:ph type="dt" sz="half" idx="10"/>
          </p:nvPr>
        </p:nvSpPr>
        <p:spPr/>
        <p:txBody>
          <a:bodyPr/>
          <a:lstStyle/>
          <a:p>
            <a:fld id="{3B79E0F5-FAAF-6F4A-93D5-D0B8CC460455}" type="datetimeFigureOut">
              <a:rPr lang="en-FR" smtClean="0"/>
              <a:t>25/04/2023</a:t>
            </a:fld>
            <a:endParaRPr lang="en-FR"/>
          </a:p>
        </p:txBody>
      </p:sp>
      <p:sp>
        <p:nvSpPr>
          <p:cNvPr id="6" name="Footer Placeholder 5">
            <a:extLst>
              <a:ext uri="{FF2B5EF4-FFF2-40B4-BE49-F238E27FC236}">
                <a16:creationId xmlns:a16="http://schemas.microsoft.com/office/drawing/2014/main" id="{5D0C50BD-0F81-067B-81F0-3026803D8E2C}"/>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CA44C928-1D37-07A0-04CB-43FDA270E01D}"/>
              </a:ext>
            </a:extLst>
          </p:cNvPr>
          <p:cNvSpPr>
            <a:spLocks noGrp="1"/>
          </p:cNvSpPr>
          <p:nvPr>
            <p:ph type="sldNum" sz="quarter" idx="12"/>
          </p:nvPr>
        </p:nvSpPr>
        <p:spPr/>
        <p:txBody>
          <a:bodyPr/>
          <a:lstStyle/>
          <a:p>
            <a:fld id="{147DEC5F-94FD-AA45-89DE-63947E0382FF}" type="slidenum">
              <a:rPr lang="en-FR" smtClean="0"/>
              <a:t>‹#›</a:t>
            </a:fld>
            <a:endParaRPr lang="en-FR"/>
          </a:p>
        </p:txBody>
      </p:sp>
    </p:spTree>
    <p:extLst>
      <p:ext uri="{BB962C8B-B14F-4D97-AF65-F5344CB8AC3E}">
        <p14:creationId xmlns:p14="http://schemas.microsoft.com/office/powerpoint/2010/main" val="405277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471BE-35C8-3FA9-C3A6-299E41721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2ADF1842-5506-99EE-EF46-408105AF4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D0499C6-BE61-AE7C-7121-A6BD5FE34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9E0F5-FAAF-6F4A-93D5-D0B8CC460455}" type="datetimeFigureOut">
              <a:rPr lang="en-FR" smtClean="0"/>
              <a:t>25/04/2023</a:t>
            </a:fld>
            <a:endParaRPr lang="en-FR"/>
          </a:p>
        </p:txBody>
      </p:sp>
      <p:sp>
        <p:nvSpPr>
          <p:cNvPr id="5" name="Footer Placeholder 4">
            <a:extLst>
              <a:ext uri="{FF2B5EF4-FFF2-40B4-BE49-F238E27FC236}">
                <a16:creationId xmlns:a16="http://schemas.microsoft.com/office/drawing/2014/main" id="{F9F699EB-0E67-3CF0-195F-B13940184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63FA49E1-F55D-F3A4-21D9-D17BAF271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DEC5F-94FD-AA45-89DE-63947E0382FF}" type="slidenum">
              <a:rPr lang="en-FR" smtClean="0"/>
              <a:t>‹#›</a:t>
            </a:fld>
            <a:endParaRPr lang="en-FR"/>
          </a:p>
        </p:txBody>
      </p:sp>
    </p:spTree>
    <p:extLst>
      <p:ext uri="{BB962C8B-B14F-4D97-AF65-F5344CB8AC3E}">
        <p14:creationId xmlns:p14="http://schemas.microsoft.com/office/powerpoint/2010/main" val="150548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5EC9-9A16-8CAB-4A99-0924D735994E}"/>
              </a:ext>
            </a:extLst>
          </p:cNvPr>
          <p:cNvSpPr>
            <a:spLocks noGrp="1"/>
          </p:cNvSpPr>
          <p:nvPr>
            <p:ph type="ctrTitle"/>
          </p:nvPr>
        </p:nvSpPr>
        <p:spPr/>
        <p:txBody>
          <a:bodyPr/>
          <a:lstStyle/>
          <a:p>
            <a:r>
              <a:rPr lang="en-FR" dirty="0"/>
              <a:t>Security at Application layer level</a:t>
            </a:r>
          </a:p>
        </p:txBody>
      </p:sp>
      <p:sp>
        <p:nvSpPr>
          <p:cNvPr id="3" name="Subtitle 2">
            <a:extLst>
              <a:ext uri="{FF2B5EF4-FFF2-40B4-BE49-F238E27FC236}">
                <a16:creationId xmlns:a16="http://schemas.microsoft.com/office/drawing/2014/main" id="{F760AB7C-74FD-6A58-6483-4232CFDAE393}"/>
              </a:ext>
            </a:extLst>
          </p:cNvPr>
          <p:cNvSpPr>
            <a:spLocks noGrp="1"/>
          </p:cNvSpPr>
          <p:nvPr>
            <p:ph type="subTitle" idx="1"/>
          </p:nvPr>
        </p:nvSpPr>
        <p:spPr/>
        <p:txBody>
          <a:bodyPr/>
          <a:lstStyle/>
          <a:p>
            <a:r>
              <a:rPr lang="en-FR" dirty="0"/>
              <a:t>PGP</a:t>
            </a:r>
          </a:p>
        </p:txBody>
      </p:sp>
    </p:spTree>
    <p:extLst>
      <p:ext uri="{BB962C8B-B14F-4D97-AF65-F5344CB8AC3E}">
        <p14:creationId xmlns:p14="http://schemas.microsoft.com/office/powerpoint/2010/main" val="325606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354E47E-6DD5-9548-91CF-EB1D8F1F7EBA}"/>
              </a:ext>
            </a:extLst>
          </p:cNvPr>
          <p:cNvSpPr>
            <a:spLocks noGrp="1" noChangeArrowheads="1"/>
          </p:cNvSpPr>
          <p:nvPr>
            <p:ph type="title"/>
          </p:nvPr>
        </p:nvSpPr>
        <p:spPr/>
        <p:txBody>
          <a:bodyPr/>
          <a:lstStyle/>
          <a:p>
            <a:pPr eaLnBrk="1" hangingPunct="1"/>
            <a:r>
              <a:rPr lang="en-US" altLang="en-FR" sz="4000">
                <a:ea typeface="ＭＳ Ｐゴシック" panose="020B0600070205080204" pitchFamily="34" charset="-128"/>
              </a:rPr>
              <a:t>PGP Operation – Email Compatibility</a:t>
            </a:r>
            <a:endParaRPr lang="en-AU" altLang="en-FR" sz="4000">
              <a:ea typeface="ＭＳ Ｐゴシック" panose="020B0600070205080204" pitchFamily="34" charset="-128"/>
            </a:endParaRPr>
          </a:p>
        </p:txBody>
      </p:sp>
      <p:sp>
        <p:nvSpPr>
          <p:cNvPr id="55299" name="Rectangle 3">
            <a:extLst>
              <a:ext uri="{FF2B5EF4-FFF2-40B4-BE49-F238E27FC236}">
                <a16:creationId xmlns:a16="http://schemas.microsoft.com/office/drawing/2014/main" id="{EB4EC131-84A4-7842-61F3-ABD3D9393E98}"/>
              </a:ext>
            </a:extLst>
          </p:cNvPr>
          <p:cNvSpPr>
            <a:spLocks noGrp="1" noChangeArrowheads="1"/>
          </p:cNvSpPr>
          <p:nvPr>
            <p:ph type="body" idx="1"/>
          </p:nvPr>
        </p:nvSpPr>
        <p:spPr/>
        <p:txBody>
          <a:bodyPr/>
          <a:lstStyle/>
          <a:p>
            <a:pPr eaLnBrk="1" hangingPunct="1"/>
            <a:r>
              <a:rPr lang="en-US" altLang="en-FR" dirty="0">
                <a:ea typeface="ＭＳ Ｐゴシック" panose="020B0600070205080204" pitchFamily="34" charset="-128"/>
              </a:rPr>
              <a:t>when using PGP we’ll have binary data to send (encrypted message </a:t>
            </a:r>
            <a:r>
              <a:rPr lang="en-US" altLang="en-FR" dirty="0" err="1">
                <a:ea typeface="ＭＳ Ｐゴシック" panose="020B0600070205080204" pitchFamily="34" charset="-128"/>
              </a:rPr>
              <a:t>etc</a:t>
            </a:r>
            <a:r>
              <a:rPr lang="en-US" altLang="en-FR" dirty="0">
                <a:ea typeface="ＭＳ Ｐゴシック" panose="020B0600070205080204" pitchFamily="34" charset="-128"/>
              </a:rPr>
              <a:t>)</a:t>
            </a:r>
          </a:p>
          <a:p>
            <a:pPr eaLnBrk="1" hangingPunct="1"/>
            <a:r>
              <a:rPr lang="en-US" altLang="en-FR" dirty="0">
                <a:ea typeface="ＭＳ Ｐゴシック" panose="020B0600070205080204" pitchFamily="34" charset="-128"/>
              </a:rPr>
              <a:t>however email was designed only for text</a:t>
            </a:r>
          </a:p>
          <a:p>
            <a:pPr eaLnBrk="1" hangingPunct="1"/>
            <a:r>
              <a:rPr lang="en-US" altLang="en-FR" dirty="0">
                <a:ea typeface="ＭＳ Ｐゴシック" panose="020B0600070205080204" pitchFamily="34" charset="-128"/>
              </a:rPr>
              <a:t>hence PGP must encode raw binary data into printable ASCII characters</a:t>
            </a:r>
          </a:p>
          <a:p>
            <a:pPr eaLnBrk="1" hangingPunct="1"/>
            <a:r>
              <a:rPr lang="en-US" altLang="en-FR" dirty="0">
                <a:ea typeface="ＭＳ Ｐゴシック" panose="020B0600070205080204" pitchFamily="34" charset="-128"/>
              </a:rPr>
              <a:t>uses radix-64 algorithm</a:t>
            </a:r>
          </a:p>
          <a:p>
            <a:pPr lvl="1" eaLnBrk="1" hangingPunct="1"/>
            <a:r>
              <a:rPr lang="en-US" altLang="en-FR" dirty="0">
                <a:ea typeface="ＭＳ Ｐゴシック" panose="020B0600070205080204" pitchFamily="34" charset="-128"/>
              </a:rPr>
              <a:t>maps 3 bytes to 4 printable chars</a:t>
            </a:r>
          </a:p>
          <a:p>
            <a:pPr lvl="1" eaLnBrk="1" hangingPunct="1"/>
            <a:r>
              <a:rPr lang="en-US" altLang="en-FR" dirty="0">
                <a:ea typeface="ＭＳ Ｐゴシック" panose="020B0600070205080204" pitchFamily="34" charset="-128"/>
              </a:rPr>
              <a:t>also appends a CRC</a:t>
            </a:r>
          </a:p>
          <a:p>
            <a:pPr eaLnBrk="1" hangingPunct="1"/>
            <a:r>
              <a:rPr lang="en-US" altLang="en-FR" dirty="0">
                <a:ea typeface="ＭＳ Ｐゴシック" panose="020B0600070205080204" pitchFamily="34" charset="-128"/>
              </a:rPr>
              <a:t>PGP also segments messages if too big</a:t>
            </a:r>
            <a:endParaRPr lang="en-AU" altLang="en-FR" dirty="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7910FBA-8355-FB24-AD23-6CB1F09D8BF4}"/>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Operation – Summary</a:t>
            </a:r>
            <a:endParaRPr lang="en-AU" altLang="en-FR">
              <a:ea typeface="ＭＳ Ｐゴシック" panose="020B0600070205080204" pitchFamily="34" charset="-128"/>
            </a:endParaRPr>
          </a:p>
        </p:txBody>
      </p:sp>
      <p:pic>
        <p:nvPicPr>
          <p:cNvPr id="34819" name="Picture 5" descr="Ch15. PGP Flowcharts.pdf                                       002F6F4DMacintosh HD                   B83AE914:">
            <a:extLst>
              <a:ext uri="{FF2B5EF4-FFF2-40B4-BE49-F238E27FC236}">
                <a16:creationId xmlns:a16="http://schemas.microsoft.com/office/drawing/2014/main" id="{2D6AEB67-1D43-764B-30D2-E25D601DD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2057401" y="1600200"/>
            <a:ext cx="8043863" cy="477678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B6ED2F2-AF91-9450-9482-B32B5A587774}"/>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Session Keys</a:t>
            </a:r>
            <a:endParaRPr lang="en-AU" altLang="en-FR">
              <a:ea typeface="ＭＳ Ｐゴシック" panose="020B0600070205080204" pitchFamily="34" charset="-128"/>
            </a:endParaRPr>
          </a:p>
        </p:txBody>
      </p:sp>
      <p:sp>
        <p:nvSpPr>
          <p:cNvPr id="58371" name="Rectangle 3">
            <a:extLst>
              <a:ext uri="{FF2B5EF4-FFF2-40B4-BE49-F238E27FC236}">
                <a16:creationId xmlns:a16="http://schemas.microsoft.com/office/drawing/2014/main" id="{19D95DE0-C39A-FA43-4039-897170882DFB}"/>
              </a:ext>
            </a:extLst>
          </p:cNvPr>
          <p:cNvSpPr>
            <a:spLocks noGrp="1" noChangeArrowheads="1"/>
          </p:cNvSpPr>
          <p:nvPr>
            <p:ph type="body" idx="1"/>
          </p:nvPr>
        </p:nvSpPr>
        <p:spPr/>
        <p:txBody>
          <a:bodyPr/>
          <a:lstStyle/>
          <a:p>
            <a:pPr eaLnBrk="1" hangingPunct="1"/>
            <a:r>
              <a:rPr lang="en-US" altLang="en-FR">
                <a:ea typeface="ＭＳ Ｐゴシック" panose="020B0600070205080204" pitchFamily="34" charset="-128"/>
              </a:rPr>
              <a:t>need a session key for each message</a:t>
            </a:r>
          </a:p>
          <a:p>
            <a:pPr lvl="1" eaLnBrk="1" hangingPunct="1"/>
            <a:r>
              <a:rPr lang="en-US" altLang="en-FR">
                <a:ea typeface="ＭＳ Ｐゴシック" panose="020B0600070205080204" pitchFamily="34" charset="-128"/>
              </a:rPr>
              <a:t>of varying sizes: 56-bit DES, 128-bit CAST or IDEA, 168-bit Triple-DES</a:t>
            </a:r>
          </a:p>
          <a:p>
            <a:pPr eaLnBrk="1" hangingPunct="1"/>
            <a:r>
              <a:rPr lang="en-US" altLang="en-FR">
                <a:ea typeface="ＭＳ Ｐゴシック" panose="020B0600070205080204" pitchFamily="34" charset="-128"/>
              </a:rPr>
              <a:t>generated using ANSI X12.17 mode</a:t>
            </a:r>
          </a:p>
          <a:p>
            <a:pPr eaLnBrk="1" hangingPunct="1"/>
            <a:r>
              <a:rPr lang="en-US" altLang="en-FR">
                <a:ea typeface="ＭＳ Ｐゴシック" panose="020B0600070205080204" pitchFamily="34" charset="-128"/>
              </a:rPr>
              <a:t>uses random inputs taken from previous uses and from keystroke timing of user</a:t>
            </a:r>
            <a:endParaRPr lang="en-AU" altLang="en-FR">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BADE347-0DAE-340D-1CD2-4F2C256532D0}"/>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Public &amp; Private Keys</a:t>
            </a:r>
            <a:endParaRPr lang="en-AU" altLang="en-FR">
              <a:ea typeface="ＭＳ Ｐゴシック" panose="020B0600070205080204" pitchFamily="34" charset="-128"/>
            </a:endParaRPr>
          </a:p>
        </p:txBody>
      </p:sp>
      <p:sp>
        <p:nvSpPr>
          <p:cNvPr id="59395" name="Rectangle 3">
            <a:extLst>
              <a:ext uri="{FF2B5EF4-FFF2-40B4-BE49-F238E27FC236}">
                <a16:creationId xmlns:a16="http://schemas.microsoft.com/office/drawing/2014/main" id="{B3D4DB97-CA65-F8F6-3E4C-83FFE47D3432}"/>
              </a:ext>
            </a:extLst>
          </p:cNvPr>
          <p:cNvSpPr>
            <a:spLocks noGrp="1" noChangeArrowheads="1"/>
          </p:cNvSpPr>
          <p:nvPr>
            <p:ph type="body" idx="1"/>
          </p:nvPr>
        </p:nvSpPr>
        <p:spPr/>
        <p:txBody>
          <a:bodyPr/>
          <a:lstStyle/>
          <a:p>
            <a:pPr eaLnBrk="1" hangingPunct="1">
              <a:lnSpc>
                <a:spcPct val="90000"/>
              </a:lnSpc>
            </a:pPr>
            <a:r>
              <a:rPr lang="en-US" altLang="en-FR">
                <a:ea typeface="ＭＳ Ｐゴシック" panose="020B0600070205080204" pitchFamily="34" charset="-128"/>
              </a:rPr>
              <a:t>since many public/private keys may be in use, need to identify which is actually used to encrypt session key in a message</a:t>
            </a:r>
          </a:p>
          <a:p>
            <a:pPr lvl="1" eaLnBrk="1" hangingPunct="1">
              <a:lnSpc>
                <a:spcPct val="90000"/>
              </a:lnSpc>
            </a:pPr>
            <a:r>
              <a:rPr lang="en-US" altLang="en-FR">
                <a:ea typeface="ＭＳ Ｐゴシック" panose="020B0600070205080204" pitchFamily="34" charset="-128"/>
              </a:rPr>
              <a:t>could send full public-key with every message</a:t>
            </a:r>
          </a:p>
          <a:p>
            <a:pPr lvl="1" eaLnBrk="1" hangingPunct="1">
              <a:lnSpc>
                <a:spcPct val="90000"/>
              </a:lnSpc>
            </a:pPr>
            <a:r>
              <a:rPr lang="en-US" altLang="en-FR">
                <a:ea typeface="ＭＳ Ｐゴシック" panose="020B0600070205080204" pitchFamily="34" charset="-128"/>
              </a:rPr>
              <a:t>but this is inefficient</a:t>
            </a:r>
          </a:p>
          <a:p>
            <a:pPr eaLnBrk="1" hangingPunct="1">
              <a:lnSpc>
                <a:spcPct val="90000"/>
              </a:lnSpc>
            </a:pPr>
            <a:r>
              <a:rPr lang="en-US" altLang="en-FR">
                <a:ea typeface="ＭＳ Ｐゴシック" panose="020B0600070205080204" pitchFamily="34" charset="-128"/>
              </a:rPr>
              <a:t>rather use a key identifier based on key</a:t>
            </a:r>
          </a:p>
          <a:p>
            <a:pPr lvl="1" eaLnBrk="1" hangingPunct="1">
              <a:lnSpc>
                <a:spcPct val="90000"/>
              </a:lnSpc>
            </a:pPr>
            <a:r>
              <a:rPr lang="en-US" altLang="en-FR">
                <a:ea typeface="ＭＳ Ｐゴシック" panose="020B0600070205080204" pitchFamily="34" charset="-128"/>
              </a:rPr>
              <a:t>is least significant 64-bits of the key</a:t>
            </a:r>
          </a:p>
          <a:p>
            <a:pPr lvl="1" eaLnBrk="1" hangingPunct="1">
              <a:lnSpc>
                <a:spcPct val="90000"/>
              </a:lnSpc>
            </a:pPr>
            <a:r>
              <a:rPr lang="en-US" altLang="en-FR">
                <a:ea typeface="ＭＳ Ｐゴシック" panose="020B0600070205080204" pitchFamily="34" charset="-128"/>
              </a:rPr>
              <a:t>will very likely be unique</a:t>
            </a:r>
          </a:p>
          <a:p>
            <a:pPr eaLnBrk="1" hangingPunct="1">
              <a:lnSpc>
                <a:spcPct val="90000"/>
              </a:lnSpc>
            </a:pPr>
            <a:r>
              <a:rPr lang="en-US" altLang="en-FR">
                <a:ea typeface="ＭＳ Ｐゴシック" panose="020B0600070205080204" pitchFamily="34" charset="-128"/>
              </a:rPr>
              <a:t>also use key ID in signatures</a:t>
            </a:r>
          </a:p>
          <a:p>
            <a:pPr eaLnBrk="1" hangingPunct="1">
              <a:lnSpc>
                <a:spcPct val="90000"/>
              </a:lnSpc>
            </a:pPr>
            <a:endParaRPr lang="en-AU" altLang="en-FR">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24E4121-8EC8-2C67-C1F6-6086BCDB7B0F}"/>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Message Format</a:t>
            </a:r>
            <a:endParaRPr lang="en-AU" altLang="en-FR">
              <a:ea typeface="ＭＳ Ｐゴシック" panose="020B0600070205080204" pitchFamily="34" charset="-128"/>
            </a:endParaRPr>
          </a:p>
        </p:txBody>
      </p:sp>
      <p:pic>
        <p:nvPicPr>
          <p:cNvPr id="40963" name="Picture 3" descr="Ch15. PGP Message Format.pdf                                   002F6F4DMacintosh HD                   B83AE914:">
            <a:extLst>
              <a:ext uri="{FF2B5EF4-FFF2-40B4-BE49-F238E27FC236}">
                <a16:creationId xmlns:a16="http://schemas.microsoft.com/office/drawing/2014/main" id="{6865AB53-2B9A-A022-4985-FE74ADC37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370" b="28636"/>
          <a:stretch>
            <a:fillRect/>
          </a:stretch>
        </p:blipFill>
        <p:spPr bwMode="auto">
          <a:xfrm>
            <a:off x="3200401" y="1447801"/>
            <a:ext cx="5826125" cy="497522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7711970-47F0-CE9C-566D-BBD6C2085296}"/>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Key Rings</a:t>
            </a:r>
            <a:endParaRPr lang="en-AU" altLang="en-FR">
              <a:ea typeface="ＭＳ Ｐゴシック" panose="020B0600070205080204" pitchFamily="34" charset="-128"/>
            </a:endParaRPr>
          </a:p>
        </p:txBody>
      </p:sp>
      <p:sp>
        <p:nvSpPr>
          <p:cNvPr id="60419" name="Rectangle 3">
            <a:extLst>
              <a:ext uri="{FF2B5EF4-FFF2-40B4-BE49-F238E27FC236}">
                <a16:creationId xmlns:a16="http://schemas.microsoft.com/office/drawing/2014/main" id="{F399A252-040E-D4B5-6525-DB9B7D697544}"/>
              </a:ext>
            </a:extLst>
          </p:cNvPr>
          <p:cNvSpPr>
            <a:spLocks noGrp="1" noChangeArrowheads="1"/>
          </p:cNvSpPr>
          <p:nvPr>
            <p:ph type="body" idx="1"/>
          </p:nvPr>
        </p:nvSpPr>
        <p:spPr/>
        <p:txBody>
          <a:bodyPr/>
          <a:lstStyle/>
          <a:p>
            <a:pPr eaLnBrk="1" hangingPunct="1">
              <a:buFont typeface="Wingdings" pitchFamily="-107" charset="2"/>
              <a:buChar char="Ø"/>
              <a:defRPr/>
            </a:pPr>
            <a:r>
              <a:rPr lang="en-US" dirty="0">
                <a:ea typeface="+mn-ea"/>
                <a:cs typeface="+mn-cs"/>
              </a:rPr>
              <a:t>each PGP user has a pair of </a:t>
            </a:r>
            <a:r>
              <a:rPr lang="en-US" dirty="0" err="1">
                <a:ea typeface="+mn-ea"/>
                <a:cs typeface="+mn-cs"/>
              </a:rPr>
              <a:t>keyrings</a:t>
            </a:r>
            <a:r>
              <a:rPr lang="en-US" dirty="0">
                <a:ea typeface="+mn-ea"/>
                <a:cs typeface="+mn-cs"/>
              </a:rPr>
              <a:t>:</a:t>
            </a:r>
          </a:p>
          <a:p>
            <a:pPr lvl="1" eaLnBrk="1" hangingPunct="1">
              <a:buFont typeface="Wingdings" pitchFamily="-107" charset="2"/>
              <a:buChar char="l"/>
              <a:defRPr/>
            </a:pPr>
            <a:r>
              <a:rPr lang="en-US" dirty="0"/>
              <a:t>public-key ring contains all the public-keys of other PGP users known to this user, indexed by key ID</a:t>
            </a:r>
          </a:p>
          <a:p>
            <a:pPr lvl="1" eaLnBrk="1" hangingPunct="1">
              <a:buFont typeface="Wingdings" pitchFamily="-107" charset="2"/>
              <a:buChar char="l"/>
              <a:defRPr/>
            </a:pPr>
            <a:r>
              <a:rPr lang="en-US" dirty="0"/>
              <a:t>private-key ring contains the public/private key </a:t>
            </a:r>
            <a:r>
              <a:rPr lang="en-US" dirty="0" err="1"/>
              <a:t>pair(s</a:t>
            </a:r>
            <a:r>
              <a:rPr lang="en-US" dirty="0"/>
              <a:t>) for this user, indexed by key ID &amp; encrypted keyed from a hashed passphrase</a:t>
            </a:r>
          </a:p>
          <a:p>
            <a:pPr eaLnBrk="1" hangingPunct="1">
              <a:buFont typeface="Wingdings" pitchFamily="-107" charset="2"/>
              <a:buChar char="Ø"/>
              <a:defRPr/>
            </a:pPr>
            <a:r>
              <a:rPr lang="en-AU" dirty="0">
                <a:ea typeface="+mn-ea"/>
                <a:cs typeface="+mn-cs"/>
              </a:rPr>
              <a:t>security of private keys thus depends on the pass-phrase security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B174-8BE4-6D18-A52F-A4503C045417}"/>
              </a:ext>
            </a:extLst>
          </p:cNvPr>
          <p:cNvSpPr>
            <a:spLocks noGrp="1"/>
          </p:cNvSpPr>
          <p:nvPr>
            <p:ph type="title"/>
          </p:nvPr>
        </p:nvSpPr>
        <p:spPr/>
        <p:txBody>
          <a:bodyPr/>
          <a:lstStyle/>
          <a:p>
            <a:r>
              <a:rPr lang="en-US" altLang="en-FR">
                <a:ea typeface="ＭＳ Ｐゴシック" panose="020B0600070205080204" pitchFamily="34" charset="-128"/>
              </a:rPr>
              <a:t>PGP Key Rings</a:t>
            </a:r>
          </a:p>
        </p:txBody>
      </p:sp>
      <p:pic>
        <p:nvPicPr>
          <p:cNvPr id="45059" name="Picture 3">
            <a:extLst>
              <a:ext uri="{FF2B5EF4-FFF2-40B4-BE49-F238E27FC236}">
                <a16:creationId xmlns:a16="http://schemas.microsoft.com/office/drawing/2014/main" id="{31C208A0-F324-1B21-B76B-EC980F2E29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8750300" cy="48260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0F3C018-ADA2-53C1-531E-F2B284E2AF59}"/>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Message Generation</a:t>
            </a:r>
            <a:endParaRPr lang="en-AU" altLang="en-FR">
              <a:ea typeface="ＭＳ Ｐゴシック" panose="020B0600070205080204" pitchFamily="34" charset="-128"/>
            </a:endParaRPr>
          </a:p>
        </p:txBody>
      </p:sp>
      <p:pic>
        <p:nvPicPr>
          <p:cNvPr id="47107" name="Picture 4" descr="Ch15. PGP Sender.pdf                                           002F6F4DMacintosh HD                   B83AE914:">
            <a:extLst>
              <a:ext uri="{FF2B5EF4-FFF2-40B4-BE49-F238E27FC236}">
                <a16:creationId xmlns:a16="http://schemas.microsoft.com/office/drawing/2014/main" id="{0690304F-4E03-F90D-6815-0C948A75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057401" y="1371601"/>
            <a:ext cx="8043863" cy="50657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32717B0-2EA0-202A-BEA3-9DAB9AE71873}"/>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Message Reception</a:t>
            </a:r>
            <a:endParaRPr lang="en-AU" altLang="en-FR">
              <a:ea typeface="ＭＳ Ｐゴシック" panose="020B0600070205080204" pitchFamily="34" charset="-128"/>
            </a:endParaRPr>
          </a:p>
        </p:txBody>
      </p:sp>
      <p:pic>
        <p:nvPicPr>
          <p:cNvPr id="49155" name="Picture 4" descr="Ch15. PGP Receiver.pdf                                         00156198&#9; Mnementh                      BEAE7A2F:">
            <a:extLst>
              <a:ext uri="{FF2B5EF4-FFF2-40B4-BE49-F238E27FC236}">
                <a16:creationId xmlns:a16="http://schemas.microsoft.com/office/drawing/2014/main" id="{866C21CE-9506-B931-7910-43E96EAFA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057401" y="1371600"/>
            <a:ext cx="8043863" cy="506253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FB2F5A2-4C3E-2848-43D8-3C06957CA90C}"/>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Key Management</a:t>
            </a:r>
            <a:endParaRPr lang="en-AU" altLang="en-FR">
              <a:ea typeface="ＭＳ Ｐゴシック" panose="020B0600070205080204" pitchFamily="34" charset="-128"/>
            </a:endParaRPr>
          </a:p>
        </p:txBody>
      </p:sp>
      <p:sp>
        <p:nvSpPr>
          <p:cNvPr id="61443" name="Rectangle 3">
            <a:extLst>
              <a:ext uri="{FF2B5EF4-FFF2-40B4-BE49-F238E27FC236}">
                <a16:creationId xmlns:a16="http://schemas.microsoft.com/office/drawing/2014/main" id="{455141DE-C3F8-CE21-EA70-41497AA7F58E}"/>
              </a:ext>
            </a:extLst>
          </p:cNvPr>
          <p:cNvSpPr>
            <a:spLocks noGrp="1" noChangeArrowheads="1"/>
          </p:cNvSpPr>
          <p:nvPr>
            <p:ph type="body" idx="1"/>
          </p:nvPr>
        </p:nvSpPr>
        <p:spPr/>
        <p:txBody>
          <a:bodyPr/>
          <a:lstStyle/>
          <a:p>
            <a:pPr eaLnBrk="1" hangingPunct="1"/>
            <a:r>
              <a:rPr lang="en-US" altLang="en-FR" dirty="0">
                <a:ea typeface="ＭＳ Ｐゴシック" panose="020B0600070205080204" pitchFamily="34" charset="-128"/>
              </a:rPr>
              <a:t>rather than relying on certificate authorities</a:t>
            </a:r>
          </a:p>
          <a:p>
            <a:pPr eaLnBrk="1" hangingPunct="1"/>
            <a:r>
              <a:rPr lang="en-US" altLang="en-FR" dirty="0">
                <a:ea typeface="ＭＳ Ｐゴシック" panose="020B0600070205080204" pitchFamily="34" charset="-128"/>
              </a:rPr>
              <a:t>in PGP every user is its own CA</a:t>
            </a:r>
          </a:p>
          <a:p>
            <a:pPr lvl="1" eaLnBrk="1" hangingPunct="1"/>
            <a:r>
              <a:rPr lang="en-US" altLang="en-FR" dirty="0">
                <a:ea typeface="ＭＳ Ｐゴシック" panose="020B0600070205080204" pitchFamily="34" charset="-128"/>
              </a:rPr>
              <a:t>can sign keys for users they know directly</a:t>
            </a:r>
          </a:p>
          <a:p>
            <a:pPr eaLnBrk="1" hangingPunct="1"/>
            <a:r>
              <a:rPr lang="en-US" altLang="en-FR" dirty="0">
                <a:ea typeface="ＭＳ Ｐゴシック" panose="020B0600070205080204" pitchFamily="34" charset="-128"/>
              </a:rPr>
              <a:t>forms a “web of trust”</a:t>
            </a:r>
          </a:p>
          <a:p>
            <a:pPr lvl="1" eaLnBrk="1" hangingPunct="1"/>
            <a:r>
              <a:rPr lang="en-US" altLang="en-FR" dirty="0">
                <a:ea typeface="ＭＳ Ｐゴシック" panose="020B0600070205080204" pitchFamily="34" charset="-128"/>
              </a:rPr>
              <a:t>trust keys have signed</a:t>
            </a:r>
          </a:p>
          <a:p>
            <a:pPr lvl="1" eaLnBrk="1" hangingPunct="1"/>
            <a:r>
              <a:rPr lang="en-US" altLang="en-FR" dirty="0">
                <a:ea typeface="ＭＳ Ｐゴシック" panose="020B0600070205080204" pitchFamily="34" charset="-128"/>
              </a:rPr>
              <a:t>can trust keys others have signed if have a chain of signatures to them</a:t>
            </a:r>
          </a:p>
          <a:p>
            <a:pPr eaLnBrk="1" hangingPunct="1"/>
            <a:r>
              <a:rPr lang="en-US" altLang="en-FR" dirty="0">
                <a:ea typeface="ＭＳ Ｐゴシック" panose="020B0600070205080204" pitchFamily="34" charset="-128"/>
              </a:rPr>
              <a:t>key ring includes trust indicators</a:t>
            </a:r>
          </a:p>
          <a:p>
            <a:pPr eaLnBrk="1" hangingPunct="1"/>
            <a:r>
              <a:rPr lang="en-US" altLang="en-FR" dirty="0">
                <a:ea typeface="ＭＳ Ｐゴシック" panose="020B0600070205080204" pitchFamily="34" charset="-128"/>
              </a:rPr>
              <a:t>users can also revoke their keys</a:t>
            </a:r>
            <a:endParaRPr lang="en-AU" altLang="en-FR" dirty="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1.pdf"/>
          <p:cNvPicPr>
            <a:picLocks noGrp="1" noChangeAspect="1"/>
          </p:cNvPicPr>
          <p:nvPr>
            <p:ph idx="4294967295"/>
          </p:nvPr>
        </p:nvPicPr>
        <mc:AlternateContent xmlns:mc="http://schemas.openxmlformats.org/markup-compatibility/2006">
          <mc:Choice xmlns:ma="http://schemas.microsoft.com/office/mac/drawingml/2008/main" xmlns:mv="urn:schemas-microsoft-com:mac:vml" xmlns="" Requires="ma">
            <p:blipFill>
              <a:blip r:embed="rId3"/>
              <a:srcRect l="2824" t="26364" r="-706" b="31818"/>
              <a:stretch>
                <a:fillRect/>
              </a:stretch>
            </p:blipFill>
          </mc:Choice>
          <mc:Fallback>
            <p:blipFill>
              <a:blip r:embed="rId4"/>
              <a:srcRect l="2824" t="26364" r="-706" b="31818"/>
              <a:stretch>
                <a:fillRect/>
              </a:stretch>
            </p:blipFill>
          </mc:Fallback>
        </mc:AlternateContent>
        <p:spPr>
          <a:xfrm>
            <a:off x="1524000" y="533400"/>
            <a:ext cx="9702800" cy="5364162"/>
          </a:xfrm>
        </p:spPr>
      </p:pic>
    </p:spTree>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058D-9074-AEF9-3FF8-EDF27C53C26C}"/>
              </a:ext>
            </a:extLst>
          </p:cNvPr>
          <p:cNvSpPr>
            <a:spLocks noGrp="1"/>
          </p:cNvSpPr>
          <p:nvPr>
            <p:ph type="title"/>
          </p:nvPr>
        </p:nvSpPr>
        <p:spPr>
          <a:xfrm>
            <a:off x="1981200" y="152401"/>
            <a:ext cx="8229600" cy="1139825"/>
          </a:xfrm>
        </p:spPr>
        <p:txBody>
          <a:bodyPr/>
          <a:lstStyle/>
          <a:p>
            <a:r>
              <a:rPr lang="en-US" altLang="en-FR">
                <a:ea typeface="ＭＳ Ｐゴシック" panose="020B0600070205080204" pitchFamily="34" charset="-128"/>
              </a:rPr>
              <a:t>PGP Trust Model Example</a:t>
            </a:r>
          </a:p>
        </p:txBody>
      </p:sp>
      <p:pic>
        <p:nvPicPr>
          <p:cNvPr id="53251" name="Picture 3">
            <a:extLst>
              <a:ext uri="{FF2B5EF4-FFF2-40B4-BE49-F238E27FC236}">
                <a16:creationId xmlns:a16="http://schemas.microsoft.com/office/drawing/2014/main" id="{3EA47ECC-B7B5-D1C8-8A36-67CECCCADE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219200"/>
            <a:ext cx="7273925" cy="540543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2B3DD83-E035-7C2A-2DCF-A8FA30D76774}"/>
              </a:ext>
            </a:extLst>
          </p:cNvPr>
          <p:cNvSpPr>
            <a:spLocks noGrp="1" noChangeArrowheads="1"/>
          </p:cNvSpPr>
          <p:nvPr>
            <p:ph type="title"/>
          </p:nvPr>
        </p:nvSpPr>
        <p:spPr/>
        <p:txBody>
          <a:bodyPr/>
          <a:lstStyle/>
          <a:p>
            <a:pPr eaLnBrk="1" hangingPunct="1">
              <a:defRPr/>
            </a:pPr>
            <a:r>
              <a:rPr lang="en-AU">
                <a:ea typeface="+mj-ea"/>
                <a:cs typeface="+mj-cs"/>
              </a:rPr>
              <a:t>Email Security</a:t>
            </a:r>
          </a:p>
        </p:txBody>
      </p:sp>
      <p:sp>
        <p:nvSpPr>
          <p:cNvPr id="46083" name="Rectangle 3">
            <a:extLst>
              <a:ext uri="{FF2B5EF4-FFF2-40B4-BE49-F238E27FC236}">
                <a16:creationId xmlns:a16="http://schemas.microsoft.com/office/drawing/2014/main" id="{754FFF69-8AF9-1D8F-C239-29B7F3D2A571}"/>
              </a:ext>
            </a:extLst>
          </p:cNvPr>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email is one of the most widely used and regarded network services </a:t>
            </a:r>
          </a:p>
          <a:p>
            <a:pPr eaLnBrk="1" hangingPunct="1">
              <a:buFont typeface="Wingdings" pitchFamily="-107" charset="2"/>
              <a:buChar char="Ø"/>
              <a:defRPr/>
            </a:pPr>
            <a:r>
              <a:rPr lang="en-AU">
                <a:ea typeface="+mn-ea"/>
                <a:cs typeface="+mn-cs"/>
              </a:rPr>
              <a:t>currently message contents are not secure </a:t>
            </a:r>
          </a:p>
          <a:p>
            <a:pPr lvl="1" eaLnBrk="1" hangingPunct="1">
              <a:buFont typeface="Wingdings" pitchFamily="-107" charset="2"/>
              <a:buChar char="l"/>
              <a:defRPr/>
            </a:pPr>
            <a:r>
              <a:rPr lang="en-AU"/>
              <a:t>may be inspected either in transit </a:t>
            </a:r>
          </a:p>
          <a:p>
            <a:pPr lvl="1" eaLnBrk="1" hangingPunct="1">
              <a:buFont typeface="Wingdings" pitchFamily="-107" charset="2"/>
              <a:buChar char="l"/>
              <a:defRPr/>
            </a:pPr>
            <a:r>
              <a:rPr lang="en-AU"/>
              <a:t>or by suitably privileged users on destination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A927014-4D62-0003-3562-06D2B1F18E3E}"/>
              </a:ext>
            </a:extLst>
          </p:cNvPr>
          <p:cNvSpPr>
            <a:spLocks noGrp="1" noChangeArrowheads="1"/>
          </p:cNvSpPr>
          <p:nvPr>
            <p:ph type="title"/>
          </p:nvPr>
        </p:nvSpPr>
        <p:spPr/>
        <p:txBody>
          <a:bodyPr/>
          <a:lstStyle/>
          <a:p>
            <a:pPr eaLnBrk="1" hangingPunct="1">
              <a:defRPr/>
            </a:pPr>
            <a:r>
              <a:rPr lang="en-AU">
                <a:ea typeface="+mj-ea"/>
                <a:cs typeface="+mj-cs"/>
              </a:rPr>
              <a:t>Email Security Enhancements</a:t>
            </a:r>
          </a:p>
        </p:txBody>
      </p:sp>
      <p:sp>
        <p:nvSpPr>
          <p:cNvPr id="48131" name="Rectangle 3">
            <a:extLst>
              <a:ext uri="{FF2B5EF4-FFF2-40B4-BE49-F238E27FC236}">
                <a16:creationId xmlns:a16="http://schemas.microsoft.com/office/drawing/2014/main" id="{DF394106-1A36-9BD7-DCC2-2E3783A96F8C}"/>
              </a:ext>
            </a:extLst>
          </p:cNvPr>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confidentiality</a:t>
            </a:r>
          </a:p>
          <a:p>
            <a:pPr lvl="1" eaLnBrk="1" hangingPunct="1">
              <a:buFont typeface="Wingdings" pitchFamily="-107" charset="2"/>
              <a:buChar char="l"/>
              <a:defRPr/>
            </a:pPr>
            <a:r>
              <a:rPr lang="en-AU"/>
              <a:t>protection from disclosure</a:t>
            </a:r>
          </a:p>
          <a:p>
            <a:pPr eaLnBrk="1" hangingPunct="1">
              <a:buFont typeface="Wingdings" pitchFamily="-107" charset="2"/>
              <a:buChar char="Ø"/>
              <a:defRPr/>
            </a:pPr>
            <a:r>
              <a:rPr lang="en-AU">
                <a:ea typeface="+mn-ea"/>
                <a:cs typeface="+mn-cs"/>
              </a:rPr>
              <a:t>authentication</a:t>
            </a:r>
          </a:p>
          <a:p>
            <a:pPr lvl="1" eaLnBrk="1" hangingPunct="1">
              <a:buFont typeface="Wingdings" pitchFamily="-107" charset="2"/>
              <a:buChar char="l"/>
              <a:defRPr/>
            </a:pPr>
            <a:r>
              <a:rPr lang="en-AU"/>
              <a:t>of sender of message</a:t>
            </a:r>
          </a:p>
          <a:p>
            <a:pPr eaLnBrk="1" hangingPunct="1">
              <a:buFont typeface="Wingdings" pitchFamily="-107" charset="2"/>
              <a:buChar char="Ø"/>
              <a:defRPr/>
            </a:pPr>
            <a:r>
              <a:rPr lang="en-AU">
                <a:ea typeface="+mn-ea"/>
                <a:cs typeface="+mn-cs"/>
              </a:rPr>
              <a:t>message integrity</a:t>
            </a:r>
          </a:p>
          <a:p>
            <a:pPr lvl="1" eaLnBrk="1" hangingPunct="1">
              <a:buFont typeface="Wingdings" pitchFamily="-107" charset="2"/>
              <a:buChar char="l"/>
              <a:defRPr/>
            </a:pPr>
            <a:r>
              <a:rPr lang="en-AU"/>
              <a:t>protection from modification </a:t>
            </a:r>
          </a:p>
          <a:p>
            <a:pPr eaLnBrk="1" hangingPunct="1">
              <a:buFont typeface="Wingdings" pitchFamily="-107" charset="2"/>
              <a:buChar char="Ø"/>
              <a:defRPr/>
            </a:pPr>
            <a:r>
              <a:rPr lang="en-AU">
                <a:ea typeface="+mn-ea"/>
                <a:cs typeface="+mn-cs"/>
              </a:rPr>
              <a:t>non-repudiation of origin</a:t>
            </a:r>
          </a:p>
          <a:p>
            <a:pPr lvl="1" eaLnBrk="1" hangingPunct="1">
              <a:buFont typeface="Wingdings" pitchFamily="-107" charset="2"/>
              <a:buChar char="l"/>
              <a:defRPr/>
            </a:pPr>
            <a:r>
              <a:rPr lang="en-AU"/>
              <a:t>protection from denial by sender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5532E4E-7212-55E6-805B-0902ED708AEB}"/>
              </a:ext>
            </a:extLst>
          </p:cNvPr>
          <p:cNvSpPr>
            <a:spLocks noGrp="1" noChangeArrowheads="1"/>
          </p:cNvSpPr>
          <p:nvPr>
            <p:ph type="title"/>
          </p:nvPr>
        </p:nvSpPr>
        <p:spPr/>
        <p:txBody>
          <a:bodyPr/>
          <a:lstStyle/>
          <a:p>
            <a:pPr eaLnBrk="1" hangingPunct="1">
              <a:defRPr/>
            </a:pPr>
            <a:r>
              <a:rPr lang="en-AU">
                <a:ea typeface="+mj-ea"/>
                <a:cs typeface="+mj-cs"/>
              </a:rPr>
              <a:t>Pretty Good Privacy (PGP)</a:t>
            </a:r>
          </a:p>
        </p:txBody>
      </p:sp>
      <p:sp>
        <p:nvSpPr>
          <p:cNvPr id="50179" name="Rectangle 3">
            <a:extLst>
              <a:ext uri="{FF2B5EF4-FFF2-40B4-BE49-F238E27FC236}">
                <a16:creationId xmlns:a16="http://schemas.microsoft.com/office/drawing/2014/main" id="{3F75EC64-66A6-5D81-D2F3-DF4F5EBE2318}"/>
              </a:ext>
            </a:extLst>
          </p:cNvPr>
          <p:cNvSpPr>
            <a:spLocks noGrp="1" noChangeArrowheads="1"/>
          </p:cNvSpPr>
          <p:nvPr>
            <p:ph type="body" idx="1"/>
          </p:nvPr>
        </p:nvSpPr>
        <p:spPr/>
        <p:txBody>
          <a:bodyPr/>
          <a:lstStyle/>
          <a:p>
            <a:pPr eaLnBrk="1" hangingPunct="1">
              <a:lnSpc>
                <a:spcPct val="90000"/>
              </a:lnSpc>
            </a:pPr>
            <a:r>
              <a:rPr lang="en-AU" altLang="en-FR">
                <a:ea typeface="ＭＳ Ｐゴシック" panose="020B0600070205080204" pitchFamily="34" charset="-128"/>
              </a:rPr>
              <a:t>widely used de facto secure email</a:t>
            </a:r>
          </a:p>
          <a:p>
            <a:pPr eaLnBrk="1" hangingPunct="1">
              <a:lnSpc>
                <a:spcPct val="90000"/>
              </a:lnSpc>
            </a:pPr>
            <a:r>
              <a:rPr lang="en-AU" altLang="en-FR">
                <a:ea typeface="ＭＳ Ｐゴシック" panose="020B0600070205080204" pitchFamily="34" charset="-128"/>
              </a:rPr>
              <a:t>developed by Phil Zimmermann</a:t>
            </a:r>
          </a:p>
          <a:p>
            <a:pPr eaLnBrk="1" hangingPunct="1">
              <a:lnSpc>
                <a:spcPct val="90000"/>
              </a:lnSpc>
            </a:pPr>
            <a:r>
              <a:rPr lang="en-US" altLang="en-FR">
                <a:ea typeface="ＭＳ Ｐゴシック" panose="020B0600070205080204" pitchFamily="34" charset="-128"/>
              </a:rPr>
              <a:t>selected best available crypto algs to use</a:t>
            </a:r>
          </a:p>
          <a:p>
            <a:pPr eaLnBrk="1" hangingPunct="1">
              <a:lnSpc>
                <a:spcPct val="90000"/>
              </a:lnSpc>
            </a:pPr>
            <a:r>
              <a:rPr lang="en-US" altLang="en-FR">
                <a:ea typeface="ＭＳ Ｐゴシック" panose="020B0600070205080204" pitchFamily="34" charset="-128"/>
              </a:rPr>
              <a:t>integrated into a single program</a:t>
            </a:r>
            <a:endParaRPr lang="en-AU" altLang="en-FR">
              <a:ea typeface="ＭＳ Ｐゴシック" panose="020B0600070205080204" pitchFamily="34" charset="-128"/>
            </a:endParaRPr>
          </a:p>
          <a:p>
            <a:pPr eaLnBrk="1" hangingPunct="1">
              <a:lnSpc>
                <a:spcPct val="90000"/>
              </a:lnSpc>
            </a:pPr>
            <a:r>
              <a:rPr lang="en-AU" altLang="en-FR">
                <a:ea typeface="ＭＳ Ｐゴシック" panose="020B0600070205080204" pitchFamily="34" charset="-128"/>
              </a:rPr>
              <a:t>on Unix, PC, Macintosh and other systems </a:t>
            </a:r>
          </a:p>
          <a:p>
            <a:pPr eaLnBrk="1" hangingPunct="1">
              <a:lnSpc>
                <a:spcPct val="90000"/>
              </a:lnSpc>
            </a:pPr>
            <a:r>
              <a:rPr lang="en-AU" altLang="en-FR">
                <a:ea typeface="ＭＳ Ｐゴシック" panose="020B0600070205080204" pitchFamily="34" charset="-128"/>
              </a:rPr>
              <a:t>originally free, now also have commercial versions available</a:t>
            </a:r>
          </a:p>
          <a:p>
            <a:pPr eaLnBrk="1" hangingPunct="1">
              <a:lnSpc>
                <a:spcPct val="90000"/>
              </a:lnSpc>
            </a:pPr>
            <a:endParaRPr lang="en-AU" altLang="en-FR">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7004CC6-3F9E-5853-1B9E-1CDCB08690FA}"/>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Operation – Authentication</a:t>
            </a:r>
            <a:endParaRPr lang="en-AU" altLang="en-FR">
              <a:ea typeface="ＭＳ Ｐゴシック" panose="020B0600070205080204" pitchFamily="34" charset="-128"/>
            </a:endParaRPr>
          </a:p>
        </p:txBody>
      </p:sp>
      <p:sp>
        <p:nvSpPr>
          <p:cNvPr id="51203" name="Rectangle 3">
            <a:extLst>
              <a:ext uri="{FF2B5EF4-FFF2-40B4-BE49-F238E27FC236}">
                <a16:creationId xmlns:a16="http://schemas.microsoft.com/office/drawing/2014/main" id="{A7A0A7A6-0CE9-C7D0-8B5A-8AF16D7157D2}"/>
              </a:ext>
            </a:extLst>
          </p:cNvPr>
          <p:cNvSpPr>
            <a:spLocks noGrp="1" noChangeArrowheads="1"/>
          </p:cNvSpPr>
          <p:nvPr>
            <p:ph type="body" idx="1"/>
          </p:nvPr>
        </p:nvSpPr>
        <p:spPr>
          <a:xfrm>
            <a:off x="1981200" y="1676400"/>
            <a:ext cx="8229600" cy="2667000"/>
          </a:xfrm>
        </p:spPr>
        <p:txBody>
          <a:bodyPr/>
          <a:lstStyle/>
          <a:p>
            <a:pPr marL="457200" indent="-457200">
              <a:lnSpc>
                <a:spcPct val="80000"/>
              </a:lnSpc>
              <a:buFontTx/>
              <a:buAutoNum type="arabicPeriod"/>
              <a:defRPr/>
            </a:pPr>
            <a:r>
              <a:rPr lang="en-AU" dirty="0">
                <a:ea typeface="+mn-ea"/>
                <a:cs typeface="+mn-cs"/>
              </a:rPr>
              <a:t>sender creates message</a:t>
            </a:r>
          </a:p>
          <a:p>
            <a:pPr marL="457200" indent="-457200">
              <a:lnSpc>
                <a:spcPct val="80000"/>
              </a:lnSpc>
              <a:buFontTx/>
              <a:buAutoNum type="arabicPeriod"/>
              <a:defRPr/>
            </a:pPr>
            <a:r>
              <a:rPr lang="en-AU" dirty="0">
                <a:ea typeface="+mn-ea"/>
                <a:cs typeface="+mn-cs"/>
              </a:rPr>
              <a:t>make SHA-1160-bit hash of message </a:t>
            </a:r>
          </a:p>
          <a:p>
            <a:pPr marL="457200" indent="-457200">
              <a:lnSpc>
                <a:spcPct val="80000"/>
              </a:lnSpc>
              <a:buFontTx/>
              <a:buAutoNum type="arabicPeriod"/>
              <a:defRPr/>
            </a:pPr>
            <a:r>
              <a:rPr lang="en-AU" dirty="0"/>
              <a:t>attached RSA </a:t>
            </a:r>
            <a:r>
              <a:rPr lang="en-AU" dirty="0">
                <a:ea typeface="+mn-ea"/>
                <a:cs typeface="+mn-cs"/>
              </a:rPr>
              <a:t>signed hash to message</a:t>
            </a:r>
          </a:p>
          <a:p>
            <a:pPr marL="457200" indent="-457200">
              <a:lnSpc>
                <a:spcPct val="80000"/>
              </a:lnSpc>
              <a:buFontTx/>
              <a:buAutoNum type="arabicPeriod"/>
              <a:defRPr/>
            </a:pPr>
            <a:r>
              <a:rPr lang="en-AU" dirty="0">
                <a:ea typeface="+mn-ea"/>
                <a:cs typeface="+mn-cs"/>
              </a:rPr>
              <a:t>receiver decrypts &amp; recovers hash code</a:t>
            </a:r>
          </a:p>
          <a:p>
            <a:pPr marL="457200" indent="-457200">
              <a:lnSpc>
                <a:spcPct val="80000"/>
              </a:lnSpc>
              <a:buFontTx/>
              <a:buAutoNum type="arabicPeriod"/>
              <a:defRPr/>
            </a:pPr>
            <a:r>
              <a:rPr lang="en-AU" dirty="0">
                <a:ea typeface="+mn-ea"/>
                <a:cs typeface="+mn-cs"/>
              </a:rPr>
              <a:t>receiver verifies received message hash</a:t>
            </a:r>
          </a:p>
        </p:txBody>
      </p:sp>
      <p:pic>
        <p:nvPicPr>
          <p:cNvPr id="24580" name="Picture 3">
            <a:extLst>
              <a:ext uri="{FF2B5EF4-FFF2-40B4-BE49-F238E27FC236}">
                <a16:creationId xmlns:a16="http://schemas.microsoft.com/office/drawing/2014/main" id="{6992FB31-B11B-DED4-440D-24FBFBBB30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4343400"/>
            <a:ext cx="7345363" cy="184943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16A1C9F-3BFA-FBAA-3AB8-6A15C3993A64}"/>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Operation – Confidentiality</a:t>
            </a:r>
            <a:endParaRPr lang="en-AU" altLang="en-FR">
              <a:ea typeface="ＭＳ Ｐゴシック" panose="020B0600070205080204" pitchFamily="34" charset="-128"/>
            </a:endParaRPr>
          </a:p>
        </p:txBody>
      </p:sp>
      <p:sp>
        <p:nvSpPr>
          <p:cNvPr id="52227" name="Rectangle 3">
            <a:extLst>
              <a:ext uri="{FF2B5EF4-FFF2-40B4-BE49-F238E27FC236}">
                <a16:creationId xmlns:a16="http://schemas.microsoft.com/office/drawing/2014/main" id="{CD2D3D6C-D54C-2067-A31B-D5E57CB1B497}"/>
              </a:ext>
            </a:extLst>
          </p:cNvPr>
          <p:cNvSpPr>
            <a:spLocks noGrp="1" noChangeArrowheads="1"/>
          </p:cNvSpPr>
          <p:nvPr>
            <p:ph type="body" idx="1"/>
          </p:nvPr>
        </p:nvSpPr>
        <p:spPr>
          <a:xfrm>
            <a:off x="1981200" y="1676400"/>
            <a:ext cx="8229600" cy="2819400"/>
          </a:xfrm>
        </p:spPr>
        <p:txBody>
          <a:bodyPr/>
          <a:lstStyle/>
          <a:p>
            <a:pPr marL="457200" indent="-457200">
              <a:buFontTx/>
              <a:buAutoNum type="arabicPeriod"/>
              <a:defRPr/>
            </a:pPr>
            <a:r>
              <a:rPr lang="en-AU" dirty="0">
                <a:ea typeface="+mn-ea"/>
                <a:cs typeface="+mn-cs"/>
              </a:rPr>
              <a:t>sender forms 128-bit random session key</a:t>
            </a:r>
          </a:p>
          <a:p>
            <a:pPr marL="457200" indent="-457200">
              <a:buFontTx/>
              <a:buAutoNum type="arabicPeriod"/>
              <a:defRPr/>
            </a:pPr>
            <a:r>
              <a:rPr lang="en-AU" dirty="0">
                <a:ea typeface="+mn-ea"/>
                <a:cs typeface="+mn-cs"/>
              </a:rPr>
              <a:t>encrypts message with session key</a:t>
            </a:r>
          </a:p>
          <a:p>
            <a:pPr marL="457200" indent="-457200">
              <a:buFontTx/>
              <a:buAutoNum type="arabicPeriod"/>
              <a:defRPr/>
            </a:pPr>
            <a:r>
              <a:rPr lang="en-AU" dirty="0"/>
              <a:t>attaches </a:t>
            </a:r>
            <a:r>
              <a:rPr lang="en-AU" dirty="0">
                <a:ea typeface="+mn-ea"/>
                <a:cs typeface="+mn-cs"/>
              </a:rPr>
              <a:t>session key </a:t>
            </a:r>
            <a:r>
              <a:rPr lang="en-AU" dirty="0"/>
              <a:t>encrypted </a:t>
            </a:r>
            <a:r>
              <a:rPr lang="en-AU" dirty="0">
                <a:ea typeface="+mn-ea"/>
                <a:cs typeface="+mn-cs"/>
              </a:rPr>
              <a:t>with RSA</a:t>
            </a:r>
          </a:p>
          <a:p>
            <a:pPr marL="457200" indent="-457200">
              <a:buFontTx/>
              <a:buAutoNum type="arabicPeriod"/>
              <a:defRPr/>
            </a:pPr>
            <a:r>
              <a:rPr lang="en-AU" dirty="0">
                <a:ea typeface="+mn-ea"/>
                <a:cs typeface="+mn-cs"/>
              </a:rPr>
              <a:t>receiver decrypts &amp; recovers session key</a:t>
            </a:r>
          </a:p>
          <a:p>
            <a:pPr marL="457200" indent="-457200">
              <a:buFontTx/>
              <a:buAutoNum type="arabicPeriod"/>
              <a:defRPr/>
            </a:pPr>
            <a:r>
              <a:rPr lang="en-AU" dirty="0">
                <a:ea typeface="+mn-ea"/>
                <a:cs typeface="+mn-cs"/>
              </a:rPr>
              <a:t>session key is used to decrypt message</a:t>
            </a:r>
          </a:p>
        </p:txBody>
      </p:sp>
      <p:pic>
        <p:nvPicPr>
          <p:cNvPr id="26628" name="Picture 3">
            <a:extLst>
              <a:ext uri="{FF2B5EF4-FFF2-40B4-BE49-F238E27FC236}">
                <a16:creationId xmlns:a16="http://schemas.microsoft.com/office/drawing/2014/main" id="{E3885A7F-832C-86E4-5C4A-E5450FB0B2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4572001"/>
            <a:ext cx="7142163" cy="148272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5A17C09-74A3-C0D7-126E-9A862FAC49DE}"/>
              </a:ext>
            </a:extLst>
          </p:cNvPr>
          <p:cNvSpPr>
            <a:spLocks noGrp="1" noChangeArrowheads="1"/>
          </p:cNvSpPr>
          <p:nvPr>
            <p:ph type="title"/>
          </p:nvPr>
        </p:nvSpPr>
        <p:spPr/>
        <p:txBody>
          <a:bodyPr/>
          <a:lstStyle/>
          <a:p>
            <a:pPr eaLnBrk="1" hangingPunct="1"/>
            <a:r>
              <a:rPr lang="en-US" altLang="en-FR" sz="4000">
                <a:ea typeface="ＭＳ Ｐゴシック" panose="020B0600070205080204" pitchFamily="34" charset="-128"/>
              </a:rPr>
              <a:t>PGP Operation – Confidentiality &amp; Authentication </a:t>
            </a:r>
            <a:endParaRPr lang="en-AU" altLang="en-FR" sz="4000">
              <a:ea typeface="ＭＳ Ｐゴシック" panose="020B0600070205080204" pitchFamily="34" charset="-128"/>
            </a:endParaRPr>
          </a:p>
        </p:txBody>
      </p:sp>
      <p:sp>
        <p:nvSpPr>
          <p:cNvPr id="53251" name="Rectangle 3">
            <a:extLst>
              <a:ext uri="{FF2B5EF4-FFF2-40B4-BE49-F238E27FC236}">
                <a16:creationId xmlns:a16="http://schemas.microsoft.com/office/drawing/2014/main" id="{8A46002A-79EC-669B-2ABA-F9D615DEB174}"/>
              </a:ext>
            </a:extLst>
          </p:cNvPr>
          <p:cNvSpPr>
            <a:spLocks noGrp="1" noChangeArrowheads="1"/>
          </p:cNvSpPr>
          <p:nvPr>
            <p:ph type="body" idx="1"/>
          </p:nvPr>
        </p:nvSpPr>
        <p:spPr/>
        <p:txBody>
          <a:bodyPr/>
          <a:lstStyle/>
          <a:p>
            <a:pPr eaLnBrk="1" hangingPunct="1"/>
            <a:r>
              <a:rPr lang="en-US" altLang="en-FR">
                <a:ea typeface="ＭＳ Ｐゴシック" panose="020B0600070205080204" pitchFamily="34" charset="-128"/>
              </a:rPr>
              <a:t>can use both services on same message</a:t>
            </a:r>
          </a:p>
          <a:p>
            <a:pPr lvl="1" eaLnBrk="1" hangingPunct="1"/>
            <a:r>
              <a:rPr lang="en-US" altLang="en-FR">
                <a:ea typeface="ＭＳ Ｐゴシック" panose="020B0600070205080204" pitchFamily="34" charset="-128"/>
              </a:rPr>
              <a:t>create signature &amp; attach to message</a:t>
            </a:r>
          </a:p>
          <a:p>
            <a:pPr lvl="1" eaLnBrk="1" hangingPunct="1"/>
            <a:r>
              <a:rPr lang="en-US" altLang="en-FR">
                <a:ea typeface="ＭＳ Ｐゴシック" panose="020B0600070205080204" pitchFamily="34" charset="-128"/>
              </a:rPr>
              <a:t>encrypt both message &amp; signature</a:t>
            </a:r>
          </a:p>
          <a:p>
            <a:pPr lvl="1" eaLnBrk="1" hangingPunct="1"/>
            <a:r>
              <a:rPr lang="en-US" altLang="en-FR">
                <a:ea typeface="ＭＳ Ｐゴシック" panose="020B0600070205080204" pitchFamily="34" charset="-128"/>
              </a:rPr>
              <a:t>attach RSA/ElGamal encrypted session key</a:t>
            </a:r>
            <a:endParaRPr lang="en-AU" altLang="en-FR">
              <a:ea typeface="ＭＳ Ｐゴシック" panose="020B0600070205080204" pitchFamily="34" charset="-128"/>
            </a:endParaRPr>
          </a:p>
        </p:txBody>
      </p:sp>
      <p:pic>
        <p:nvPicPr>
          <p:cNvPr id="28676" name="Picture 3">
            <a:extLst>
              <a:ext uri="{FF2B5EF4-FFF2-40B4-BE49-F238E27FC236}">
                <a16:creationId xmlns:a16="http://schemas.microsoft.com/office/drawing/2014/main" id="{E9B16FC7-7FCE-C7A3-0ACF-E0D1B9DA9D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3962401"/>
            <a:ext cx="7356475" cy="20113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2944BAA-F365-6CC7-148F-2388E4323368}"/>
              </a:ext>
            </a:extLst>
          </p:cNvPr>
          <p:cNvSpPr>
            <a:spLocks noGrp="1" noChangeArrowheads="1"/>
          </p:cNvSpPr>
          <p:nvPr>
            <p:ph type="title"/>
          </p:nvPr>
        </p:nvSpPr>
        <p:spPr/>
        <p:txBody>
          <a:bodyPr/>
          <a:lstStyle/>
          <a:p>
            <a:pPr eaLnBrk="1" hangingPunct="1"/>
            <a:r>
              <a:rPr lang="en-US" altLang="en-FR">
                <a:ea typeface="ＭＳ Ｐゴシック" panose="020B0600070205080204" pitchFamily="34" charset="-128"/>
              </a:rPr>
              <a:t>PGP Operation – Compression</a:t>
            </a:r>
            <a:endParaRPr lang="en-AU" altLang="en-FR">
              <a:ea typeface="ＭＳ Ｐゴシック" panose="020B0600070205080204" pitchFamily="34" charset="-128"/>
            </a:endParaRPr>
          </a:p>
        </p:txBody>
      </p:sp>
      <p:sp>
        <p:nvSpPr>
          <p:cNvPr id="54275" name="Rectangle 3">
            <a:extLst>
              <a:ext uri="{FF2B5EF4-FFF2-40B4-BE49-F238E27FC236}">
                <a16:creationId xmlns:a16="http://schemas.microsoft.com/office/drawing/2014/main" id="{C5AB2A59-4ABF-8025-9AC7-B7983C3248B2}"/>
              </a:ext>
            </a:extLst>
          </p:cNvPr>
          <p:cNvSpPr>
            <a:spLocks noGrp="1" noChangeArrowheads="1"/>
          </p:cNvSpPr>
          <p:nvPr>
            <p:ph type="body" idx="1"/>
          </p:nvPr>
        </p:nvSpPr>
        <p:spPr/>
        <p:txBody>
          <a:bodyPr/>
          <a:lstStyle/>
          <a:p>
            <a:pPr eaLnBrk="1" hangingPunct="1"/>
            <a:r>
              <a:rPr lang="en-US" altLang="en-FR">
                <a:ea typeface="ＭＳ Ｐゴシック" panose="020B0600070205080204" pitchFamily="34" charset="-128"/>
              </a:rPr>
              <a:t>by default PGP compresses message after signing but before encrypting</a:t>
            </a:r>
          </a:p>
          <a:p>
            <a:pPr lvl="1" eaLnBrk="1" hangingPunct="1"/>
            <a:r>
              <a:rPr lang="en-US" altLang="en-FR">
                <a:ea typeface="ＭＳ Ｐゴシック" panose="020B0600070205080204" pitchFamily="34" charset="-128"/>
              </a:rPr>
              <a:t>so can store uncompressed message &amp; signature for later verification</a:t>
            </a:r>
          </a:p>
          <a:p>
            <a:pPr lvl="1" eaLnBrk="1" hangingPunct="1"/>
            <a:r>
              <a:rPr lang="en-US" altLang="en-FR">
                <a:ea typeface="ＭＳ Ｐゴシック" panose="020B0600070205080204" pitchFamily="34" charset="-128"/>
              </a:rPr>
              <a:t>&amp; because compression is non deterministic</a:t>
            </a:r>
          </a:p>
          <a:p>
            <a:pPr eaLnBrk="1" hangingPunct="1"/>
            <a:r>
              <a:rPr lang="en-US" altLang="en-FR">
                <a:ea typeface="ＭＳ Ｐゴシック" panose="020B0600070205080204" pitchFamily="34" charset="-128"/>
              </a:rPr>
              <a:t>uses ZIP compression algorithm</a:t>
            </a:r>
            <a:endParaRPr lang="en-AU" altLang="en-FR">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11542</TotalTime>
  <Words>3289</Words>
  <Application>Microsoft Macintosh PowerPoint</Application>
  <PresentationFormat>Widescreen</PresentationFormat>
  <Paragraphs>166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Security at Application layer level</vt:lpstr>
      <vt:lpstr>PowerPoint Presentation</vt:lpstr>
      <vt:lpstr>Email Security</vt:lpstr>
      <vt:lpstr>Email Security Enhancements</vt:lpstr>
      <vt:lpstr>Pretty Good Privacy (PGP)</vt:lpstr>
      <vt:lpstr>PGP Operation – Authentication</vt:lpstr>
      <vt:lpstr>PGP Operation – Confidentiality</vt:lpstr>
      <vt:lpstr>PGP Operation – Confidentiality &amp; Authentication </vt:lpstr>
      <vt:lpstr>PGP Operation – Compression</vt:lpstr>
      <vt:lpstr>PGP Operation – Email Compatibility</vt:lpstr>
      <vt:lpstr>PGP Operation – Summary</vt:lpstr>
      <vt:lpstr>PGP Session Keys</vt:lpstr>
      <vt:lpstr>PGP Public &amp; Private Keys</vt:lpstr>
      <vt:lpstr>PGP Message Format</vt:lpstr>
      <vt:lpstr>PGP Key Rings</vt:lpstr>
      <vt:lpstr>PGP Key Rings</vt:lpstr>
      <vt:lpstr>PGP Message Generation</vt:lpstr>
      <vt:lpstr>PGP Message Reception</vt:lpstr>
      <vt:lpstr>PGP Key Management</vt:lpstr>
      <vt:lpstr>PGP Trust Model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TLS protocol</dc:title>
  <dc:creator>M. Benz</dc:creator>
  <cp:lastModifiedBy>M. Benz</cp:lastModifiedBy>
  <cp:revision>42</cp:revision>
  <dcterms:created xsi:type="dcterms:W3CDTF">2023-03-19T07:26:42Z</dcterms:created>
  <dcterms:modified xsi:type="dcterms:W3CDTF">2023-05-01T13:45:12Z</dcterms:modified>
</cp:coreProperties>
</file>