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Nixie One"/>
      <p:regular r:id="rId46"/>
    </p:embeddedFont>
    <p:embeddedFont>
      <p:font typeface="Inconsolat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aleway-italic.fntdata"/><Relationship Id="rId21" Type="http://schemas.openxmlformats.org/officeDocument/2006/relationships/slide" Target="slides/slide17.xml"/><Relationship Id="rId43" Type="http://schemas.openxmlformats.org/officeDocument/2006/relationships/font" Target="fonts/Raleway-bold.fntdata"/><Relationship Id="rId24" Type="http://schemas.openxmlformats.org/officeDocument/2006/relationships/slide" Target="slides/slide20.xml"/><Relationship Id="rId46" Type="http://schemas.openxmlformats.org/officeDocument/2006/relationships/font" Target="fonts/NixieOne-regular.fntdata"/><Relationship Id="rId23" Type="http://schemas.openxmlformats.org/officeDocument/2006/relationships/slide" Target="slides/slide19.xml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Inconsolata-bold.fntdata"/><Relationship Id="rId25" Type="http://schemas.openxmlformats.org/officeDocument/2006/relationships/slide" Target="slides/slide21.xml"/><Relationship Id="rId47" Type="http://schemas.openxmlformats.org/officeDocument/2006/relationships/font" Target="fonts/Inconsolata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e26c6eba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e26c6eb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e26c6ebad_4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e26c6eba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e26c6eba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e26c6eb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e26c6ebad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e26c6eb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e26c6ebad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e26c6eb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e26c6ebad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e26c6eb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26c6eb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26c6e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e26c6eba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e26c6eba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e26c6ebad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e26c6eba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e26c6ebad_4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e26c6eba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e26c6ebad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e26c6eb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e26c6eb2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e26c6eb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e26c6ebad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e26c6eb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e26c6ebad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e26c6eb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e26c6eba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e26c6eb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e26c6ebad_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e26c6eba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e26c6ebad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e26c6eb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e26c6ebad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e26c6eb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e26c6ebad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e26c6eb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e26c6ebad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e26c6eba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e26c6ebad_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e26c6eba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d99b35eb8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d99b35e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e26c6ebad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e26c6eb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e26c6ebad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e26c6eb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e26c6ebad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e26c6eb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e26c6ebad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e26c6eba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e26c6ebad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e26c6eb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e26c6ebad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e26c6eb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99b35eb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99b35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d99b35eb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d99b35e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d99b35eb8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d99b35e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d99b35eb8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d99b35e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d99b35eb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d99b35e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432E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C20E9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fmla="val 105146" name="hf"/>
              <a:gd fmla="val 110557" name="vf"/>
            </a:avLst>
          </a:prstGeom>
          <a:noFill/>
          <a:ln cap="flat" cmpd="sng" w="1143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5138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pathLst>
              <a:path extrusionOk="0" h="75903" w="75903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pathLst>
              <a:path extrusionOk="0" h="73610" w="7361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fmla="val 50000" name="adj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fmla="val 10551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pathLst>
              <a:path extrusionOk="0" h="67818" w="88634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20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4578600" y="0"/>
            <a:ext cx="4565400" cy="5143500"/>
          </a:xfrm>
          <a:prstGeom prst="rect">
            <a:avLst/>
          </a:prstGeom>
          <a:solidFill>
            <a:srgbClr val="0E00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1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44" name="Google Shape;244;p11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9144000" cy="35280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43698" y="3286144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flipH="1">
              <a:off x="4456350" y="3414379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59" name="Google Shape;59;p4"/>
            <p:cNvSpPr/>
            <p:nvPr/>
          </p:nvSpPr>
          <p:spPr>
            <a:xfrm>
              <a:off x="1156225" y="1135700"/>
              <a:ext cx="6831600" cy="28722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724400" y="1375150"/>
            <a:ext cx="5695200" cy="23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Font typeface="Nixie One"/>
              <a:buChar char="◍"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Font typeface="Nixie One"/>
              <a:buChar char="◌"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1" name="Google Shape;81;p4"/>
          <p:cNvSpPr txBox="1"/>
          <p:nvPr/>
        </p:nvSpPr>
        <p:spPr>
          <a:xfrm>
            <a:off x="4261450" y="1149165"/>
            <a:ext cx="621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7200"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/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40" name="Google Shape;140;p7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01325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4" name="Google Shape;164;p7"/>
          <p:cNvSpPr txBox="1"/>
          <p:nvPr>
            <p:ph idx="2" type="body"/>
          </p:nvPr>
        </p:nvSpPr>
        <p:spPr>
          <a:xfrm>
            <a:off x="3334886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5" name="Google Shape;165;p7"/>
          <p:cNvSpPr txBox="1"/>
          <p:nvPr>
            <p:ph idx="3" type="body"/>
          </p:nvPr>
        </p:nvSpPr>
        <p:spPr>
          <a:xfrm>
            <a:off x="5868447" y="1520975"/>
            <a:ext cx="24102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◌"/>
              <a:defRPr sz="1400"/>
            </a:lvl9pPr>
          </a:lstStyle>
          <a:p/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95" name="Google Shape;195;p9"/>
            <p:cNvSpPr/>
            <p:nvPr/>
          </p:nvSpPr>
          <p:spPr>
            <a:xfrm>
              <a:off x="0" y="399570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343698" y="37683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432E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 flipH="1">
              <a:off x="4456350" y="3879852"/>
              <a:ext cx="231300" cy="200100"/>
            </a:xfrm>
            <a:prstGeom prst="triangle">
              <a:avLst>
                <a:gd fmla="val 50000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457200" y="4010402"/>
            <a:ext cx="8229600" cy="11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21" name="Google Shape;221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fmla="val 50000" name="adj"/>
              </a:avLst>
            </a:prstGeom>
            <a:solidFill>
              <a:srgbClr val="5138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8578650" y="858649"/>
              <a:ext cx="836762" cy="836762"/>
            </a:xfrm>
            <a:custGeom>
              <a:pathLst>
                <a:path extrusionOk="0" h="73610" w="7361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76200">
              <a:solidFill>
                <a:srgbClr val="6D9E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00477" y="456711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fmla="val 50000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fmla="val 19671" name="adj"/>
              </a:avLst>
            </a:prstGeom>
            <a:solidFill>
              <a:srgbClr val="C20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6D9EE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pathLst>
                <a:path extrusionOk="0" h="67818" w="88634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fmla="val 105146" name="hf"/>
                <a:gd fmla="val 110557" name="vf"/>
              </a:avLst>
            </a:prstGeom>
            <a:noFill/>
            <a:ln cap="flat" cmpd="sng" w="28575">
              <a:solidFill>
                <a:srgbClr val="C20E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217614" y="4442536"/>
              <a:ext cx="885029" cy="885029"/>
            </a:xfrm>
            <a:custGeom>
              <a:pathLst>
                <a:path extrusionOk="0" h="75903" w="75903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2E6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>
            <p:ph idx="4294967295" type="ctrTitle"/>
          </p:nvPr>
        </p:nvSpPr>
        <p:spPr>
          <a:xfrm>
            <a:off x="1026100" y="3289150"/>
            <a:ext cx="75723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interoperability and bridges</a:t>
            </a:r>
            <a:endParaRPr sz="6000">
              <a:solidFill>
                <a:srgbClr val="6D9EEB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269" name="Google Shape;269;p12"/>
          <p:cNvSpPr txBox="1"/>
          <p:nvPr>
            <p:ph idx="4294967295" type="subTitle"/>
          </p:nvPr>
        </p:nvSpPr>
        <p:spPr>
          <a:xfrm>
            <a:off x="1642300" y="4052452"/>
            <a:ext cx="5859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elizabeth</a:t>
            </a:r>
            <a:endParaRPr sz="1400"/>
          </a:p>
          <a:p>
            <a:pPr indent="0" lvl="0" mar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@noot</a:t>
            </a:r>
            <a:endParaRPr sz="1400"/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3">
            <a:alphaModFix/>
          </a:blip>
          <a:srcRect b="0" l="25229" r="25234" t="0"/>
          <a:stretch/>
        </p:blipFill>
        <p:spPr>
          <a:xfrm>
            <a:off x="3570825" y="397050"/>
            <a:ext cx="2002500" cy="2002200"/>
          </a:xfrm>
          <a:prstGeom prst="ellipse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271" name="Google Shape;271;p12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proof of authority (PoA): consensus mechanism in which blocks are finalized by a known group of validators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sidechain: a copy of the (ethereum) main chain that communicated with the mainnet</a:t>
            </a:r>
            <a:endParaRPr/>
          </a:p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public/private keypair: public key is distributed to others; private key is kept secret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signing: done with one's private key; others can verify who it is with the corresponding public key</a:t>
            </a:r>
            <a:endParaRPr/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the ability of technologies to interact with other technologies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blockchains interacting with other blockchains to form a system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key for scalability</a:t>
            </a:r>
            <a:endParaRPr/>
          </a:p>
        </p:txBody>
      </p:sp>
      <p:sp>
        <p:nvSpPr>
          <p:cNvPr id="353" name="Google Shape;353;p2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between blockchains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we don't want our blockchains to be isolated systems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for example, bridging the mainnet with a PoA sidechain allows for virtually free transactions on the sidechain</a:t>
            </a:r>
            <a:endParaRPr/>
          </a:p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bridging: main idea</a:t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deploy contracts on both sides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contracts contain deposit() and withdraw() functions which can be sent ether or tokens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an event is emitted upon a call to one of these functions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bridging: main idea</a:t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>
                <a:solidFill>
                  <a:schemeClr val="lt1"/>
                </a:solidFill>
              </a:rPr>
              <a:t>create a client that will watch for events happening in these contracts</a:t>
            </a:r>
            <a:endParaRPr>
              <a:solidFill>
                <a:schemeClr val="lt1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◍"/>
            </a:pPr>
            <a:r>
              <a:rPr lang="en">
                <a:solidFill>
                  <a:schemeClr val="lt1"/>
                </a:solidFill>
              </a:rPr>
              <a:t>when an event occurs on one chain, client will submit a transaction on the other chain</a:t>
            </a:r>
            <a:endParaRPr>
              <a:solidFill>
                <a:schemeClr val="lt1"/>
              </a:solidFill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validation: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1 - merkle tree proofs</a:t>
            </a:r>
            <a:endParaRPr/>
          </a:p>
        </p:txBody>
      </p:sp>
      <p:sp>
        <p:nvSpPr>
          <p:cNvPr id="380" name="Google Shape;380;p2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00" y="1421175"/>
            <a:ext cx="4239950" cy="34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validation: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known set of validators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option 2: known set of validators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validators confirm deposits and submit signed messages saying the deposit occurred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PoA bridge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bridge between mainnet and a sidechain with a known bridge validator set stored in a contract</a:t>
            </a:r>
            <a:endParaRPr/>
          </a:p>
        </p:txBody>
      </p:sp>
      <p:sp>
        <p:nvSpPr>
          <p:cNvPr id="395" name="Google Shape;395;p2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0.</a:t>
            </a:r>
            <a:endParaRPr sz="6000">
              <a:solidFill>
                <a:srgbClr val="6D9EEB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solidity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6350" y="0"/>
            <a:ext cx="9534024" cy="52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2.</a:t>
            </a:r>
            <a:endParaRPr sz="6000">
              <a:solidFill>
                <a:srgbClr val="6D9EEB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contracts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417" name="Google Shape;417;p32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of PoA bridge contracts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https://github.com/noot/poa-bridge</a:t>
            </a:r>
            <a:endParaRPr/>
          </a:p>
        </p:txBody>
      </p:sp>
      <p:sp>
        <p:nvSpPr>
          <p:cNvPr id="418" name="Google Shape;418;p32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validator contract</a:t>
            </a:r>
            <a:endParaRPr/>
          </a:p>
        </p:txBody>
      </p:sp>
      <p:sp>
        <p:nvSpPr>
          <p:cNvPr id="424" name="Google Shape;424;p3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25" y="1547850"/>
            <a:ext cx="8154751" cy="29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 validator </a:t>
            </a:r>
            <a:r>
              <a:rPr lang="en"/>
              <a:t>contract</a:t>
            </a:r>
            <a:endParaRPr/>
          </a:p>
        </p:txBody>
      </p:sp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2286000" y="-449025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00" y="1300200"/>
            <a:ext cx="6891592" cy="3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bridge contract</a:t>
            </a:r>
            <a:endParaRPr/>
          </a:p>
        </p:txBody>
      </p:sp>
      <p:sp>
        <p:nvSpPr>
          <p:cNvPr id="439" name="Google Shape;439;p3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5"/>
          <p:cNvSpPr txBox="1"/>
          <p:nvPr/>
        </p:nvSpPr>
        <p:spPr>
          <a:xfrm>
            <a:off x="2286000" y="-449025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50" y="1475350"/>
            <a:ext cx="7879851" cy="2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bridge contract</a:t>
            </a:r>
            <a:endParaRPr/>
          </a:p>
        </p:txBody>
      </p:sp>
      <p:sp>
        <p:nvSpPr>
          <p:cNvPr id="447" name="Google Shape;447;p3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2286000" y="-449025"/>
            <a:ext cx="587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600" y="1386875"/>
            <a:ext cx="3438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bridge contract</a:t>
            </a:r>
            <a:endParaRPr/>
          </a:p>
        </p:txBody>
      </p:sp>
      <p:sp>
        <p:nvSpPr>
          <p:cNvPr id="455" name="Google Shape;455;p3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6" name="Google Shape;4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0" y="1739025"/>
            <a:ext cx="7724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bridge contract</a:t>
            </a:r>
            <a:endParaRPr/>
          </a:p>
        </p:txBody>
      </p:sp>
      <p:sp>
        <p:nvSpPr>
          <p:cNvPr id="462" name="Google Shape;462;p3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075" y="1810475"/>
            <a:ext cx="4629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bridge contract</a:t>
            </a:r>
            <a:endParaRPr/>
          </a:p>
        </p:txBody>
      </p:sp>
      <p:sp>
        <p:nvSpPr>
          <p:cNvPr id="469" name="Google Shape;469;p3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Google Shape;4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1540425"/>
            <a:ext cx="7478949" cy="31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</a:t>
            </a:r>
            <a:r>
              <a:rPr lang="en"/>
              <a:t> bridge contract</a:t>
            </a:r>
            <a:endParaRPr/>
          </a:p>
        </p:txBody>
      </p:sp>
      <p:sp>
        <p:nvSpPr>
          <p:cNvPr id="476" name="Google Shape;476;p4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50" y="1458338"/>
            <a:ext cx="3438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msg.sender, msg.value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transfer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payable and non payable functions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fallback function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◍"/>
            </a:pPr>
            <a:r>
              <a:rPr lang="en"/>
              <a:t>events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bridge contract</a:t>
            </a:r>
            <a:endParaRPr/>
          </a:p>
        </p:txBody>
      </p:sp>
      <p:sp>
        <p:nvSpPr>
          <p:cNvPr id="483" name="Google Shape;483;p41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63" y="1452600"/>
            <a:ext cx="4995877" cy="3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bridge contract</a:t>
            </a:r>
            <a:endParaRPr/>
          </a:p>
        </p:txBody>
      </p:sp>
      <p:sp>
        <p:nvSpPr>
          <p:cNvPr id="490" name="Google Shape;490;p42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1892100"/>
            <a:ext cx="77247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</a:t>
            </a:r>
            <a:r>
              <a:rPr lang="en"/>
              <a:t> bridge contract</a:t>
            </a:r>
            <a:endParaRPr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8" name="Google Shape;4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00" y="2071675"/>
            <a:ext cx="56959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bridge contract</a:t>
            </a:r>
            <a:endParaRPr/>
          </a:p>
        </p:txBody>
      </p:sp>
      <p:sp>
        <p:nvSpPr>
          <p:cNvPr id="504" name="Google Shape;504;p44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5" name="Google Shape;5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725"/>
            <a:ext cx="8839201" cy="306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bridge contract</a:t>
            </a:r>
            <a:endParaRPr/>
          </a:p>
        </p:txBody>
      </p:sp>
      <p:sp>
        <p:nvSpPr>
          <p:cNvPr id="511" name="Google Shape;511;p4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25" y="1300200"/>
            <a:ext cx="7312088" cy="3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3.</a:t>
            </a:r>
            <a:endParaRPr sz="6000">
              <a:solidFill>
                <a:srgbClr val="6D9EEB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demo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518" name="Google Shape;518;p46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25" name="Google Shape;525;p47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◍"/>
            </a:pPr>
            <a:r>
              <a:rPr lang="en" sz="2400">
                <a:solidFill>
                  <a:srgbClr val="FFFFFF"/>
                </a:solidFill>
              </a:rPr>
              <a:t>https://github.com/paritytech/parity-bridge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https://github.com/poanetwork/poa-bridge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◍"/>
            </a:pPr>
            <a:r>
              <a:rPr lang="en" sz="2400"/>
              <a:t>https://hackernoon.com/merkle-tree-introduction-4c44250e2da7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6" name="Google Shape;526;p4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8"/>
          <p:cNvSpPr txBox="1"/>
          <p:nvPr/>
        </p:nvSpPr>
        <p:spPr>
          <a:xfrm>
            <a:off x="2838300" y="513700"/>
            <a:ext cx="34674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20E9B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sz="3000">
              <a:solidFill>
                <a:srgbClr val="C20E9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33" name="Google Shape;533;p48"/>
          <p:cNvCxnSpPr/>
          <p:nvPr/>
        </p:nvCxnSpPr>
        <p:spPr>
          <a:xfrm>
            <a:off x="1303500" y="1361325"/>
            <a:ext cx="65370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8"/>
          <p:cNvSpPr txBox="1"/>
          <p:nvPr/>
        </p:nvSpPr>
        <p:spPr>
          <a:xfrm>
            <a:off x="1688850" y="1531700"/>
            <a:ext cx="57663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  <a:latin typeface="Nixie One"/>
                <a:ea typeface="Nixie One"/>
                <a:cs typeface="Nixie One"/>
                <a:sym typeface="Nixie One"/>
              </a:rPr>
              <a:t>We are hiring!</a:t>
            </a:r>
            <a:endParaRPr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Rust, JavaScript (React.js), and Solidity</a:t>
            </a:r>
            <a:endParaRPr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If interested, please send your resume and other relevant information to careers@chainsafe.io</a:t>
            </a:r>
            <a:endParaRPr>
              <a:solidFill>
                <a:srgbClr val="FF9900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812" y="3284100"/>
            <a:ext cx="2062373" cy="206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100" y="1944100"/>
            <a:ext cx="4733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8" y="1624013"/>
            <a:ext cx="6677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819275"/>
            <a:ext cx="7153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63" y="1544050"/>
            <a:ext cx="74199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solidity: unique features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1453550"/>
            <a:ext cx="76676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1.</a:t>
            </a:r>
            <a:endParaRPr sz="6000">
              <a:solidFill>
                <a:srgbClr val="6D9EEB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D9EEB"/>
                </a:solidFill>
              </a:rPr>
              <a:t>background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 txBox="1"/>
          <p:nvPr>
            <p:ph idx="12" type="sldNum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