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472c0d7a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472c0d7a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14e4fb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14e4fb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472c0d7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472c0d7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72c0d7a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72c0d7a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72c0d7a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72c0d7a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72c0d7a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472c0d7a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72c0d7a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72c0d7a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72c0d7a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72c0d7a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72c0d7a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72c0d7a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43225" y="150089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644"/>
              <a:t>Predictive Maintenance of Airlines</a:t>
            </a:r>
            <a:endParaRPr sz="4644"/>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sz="1800">
                <a:latin typeface="PT Sans Narrow"/>
                <a:ea typeface="PT Sans Narrow"/>
                <a:cs typeface="PT Sans Narrow"/>
                <a:sym typeface="PT Sans Narrow"/>
              </a:rPr>
              <a:t>Team Procrastinators:</a:t>
            </a:r>
            <a:endParaRPr sz="1800">
              <a:latin typeface="PT Sans Narrow"/>
              <a:ea typeface="PT Sans Narrow"/>
              <a:cs typeface="PT Sans Narrow"/>
              <a:sym typeface="PT Sans Narrow"/>
            </a:endParaRPr>
          </a:p>
          <a:p>
            <a:pPr indent="0" lvl="0" marL="0" rtl="0" algn="r">
              <a:spcBef>
                <a:spcPts val="600"/>
              </a:spcBef>
              <a:spcAft>
                <a:spcPts val="0"/>
              </a:spcAft>
              <a:buNone/>
            </a:pPr>
            <a:r>
              <a:t/>
            </a:r>
            <a:endParaRPr sz="1800">
              <a:latin typeface="PT Sans Narrow"/>
              <a:ea typeface="PT Sans Narrow"/>
              <a:cs typeface="PT Sans Narrow"/>
              <a:sym typeface="PT Sans Narrow"/>
            </a:endParaRPr>
          </a:p>
          <a:p>
            <a:pPr indent="0" lvl="0" marL="0" rtl="0" algn="r">
              <a:lnSpc>
                <a:spcPct val="120000"/>
              </a:lnSpc>
              <a:spcBef>
                <a:spcPts val="0"/>
              </a:spcBef>
              <a:spcAft>
                <a:spcPts val="0"/>
              </a:spcAft>
              <a:buNone/>
            </a:pPr>
            <a:r>
              <a:rPr lang="en" sz="1800">
                <a:latin typeface="PT Sans Narrow"/>
                <a:ea typeface="PT Sans Narrow"/>
                <a:cs typeface="PT Sans Narrow"/>
                <a:sym typeface="PT Sans Narrow"/>
              </a:rPr>
              <a:t>Mayank Kilhor     18BCI0136</a:t>
            </a:r>
            <a:endParaRPr sz="1800">
              <a:latin typeface="PT Sans Narrow"/>
              <a:ea typeface="PT Sans Narrow"/>
              <a:cs typeface="PT Sans Narrow"/>
              <a:sym typeface="PT Sans Narrow"/>
            </a:endParaRPr>
          </a:p>
          <a:p>
            <a:pPr indent="0" lvl="0" marL="0" rtl="0" algn="r">
              <a:lnSpc>
                <a:spcPct val="120000"/>
              </a:lnSpc>
              <a:spcBef>
                <a:spcPts val="0"/>
              </a:spcBef>
              <a:spcAft>
                <a:spcPts val="0"/>
              </a:spcAft>
              <a:buNone/>
            </a:pPr>
            <a:r>
              <a:rPr lang="en" sz="1800">
                <a:latin typeface="PT Sans Narrow"/>
                <a:ea typeface="PT Sans Narrow"/>
                <a:cs typeface="PT Sans Narrow"/>
                <a:sym typeface="PT Sans Narrow"/>
              </a:rPr>
              <a:t> Chainathan          18BCD7130</a:t>
            </a:r>
            <a:endParaRPr sz="1800">
              <a:latin typeface="PT Sans Narrow"/>
              <a:ea typeface="PT Sans Narrow"/>
              <a:cs typeface="PT Sans Narrow"/>
              <a:sym typeface="PT Sans Narrow"/>
            </a:endParaRPr>
          </a:p>
          <a:p>
            <a:pPr indent="0" lvl="0" marL="0" rtl="0" algn="r">
              <a:lnSpc>
                <a:spcPct val="120000"/>
              </a:lnSpc>
              <a:spcBef>
                <a:spcPts val="0"/>
              </a:spcBef>
              <a:spcAft>
                <a:spcPts val="0"/>
              </a:spcAft>
              <a:buNone/>
            </a:pPr>
            <a:r>
              <a:rPr lang="en" sz="1800">
                <a:latin typeface="PT Sans Narrow"/>
                <a:ea typeface="PT Sans Narrow"/>
                <a:cs typeface="PT Sans Narrow"/>
                <a:sym typeface="PT Sans Narrow"/>
              </a:rPr>
              <a:t>Shelly Mohanty   19BCE0820</a:t>
            </a:r>
            <a:endParaRPr sz="1800">
              <a:latin typeface="PT Sans Narrow"/>
              <a:ea typeface="PT Sans Narrow"/>
              <a:cs typeface="PT Sans Narrow"/>
              <a:sym typeface="PT Sans Narrow"/>
            </a:endParaRPr>
          </a:p>
          <a:p>
            <a:pPr indent="0" lvl="0" marL="0" rtl="0" algn="r">
              <a:lnSpc>
                <a:spcPct val="120000"/>
              </a:lnSpc>
              <a:spcBef>
                <a:spcPts val="0"/>
              </a:spcBef>
              <a:spcAft>
                <a:spcPts val="0"/>
              </a:spcAft>
              <a:buNone/>
            </a:pPr>
            <a:r>
              <a:rPr lang="en" sz="1800">
                <a:latin typeface="PT Sans Narrow"/>
                <a:ea typeface="PT Sans Narrow"/>
                <a:cs typeface="PT Sans Narrow"/>
                <a:sym typeface="PT Sans Narrow"/>
              </a:rPr>
              <a:t>Saif Ali Nadaf H   19BEC0159</a:t>
            </a:r>
            <a:endParaRPr sz="1800"/>
          </a:p>
        </p:txBody>
      </p:sp>
      <p:pic>
        <p:nvPicPr>
          <p:cNvPr id="87" name="Google Shape;87;p13"/>
          <p:cNvPicPr preferRelativeResize="0"/>
          <p:nvPr/>
        </p:nvPicPr>
        <p:blipFill>
          <a:blip r:embed="rId3">
            <a:alphaModFix/>
          </a:blip>
          <a:stretch>
            <a:fillRect/>
          </a:stretch>
        </p:blipFill>
        <p:spPr>
          <a:xfrm>
            <a:off x="790100" y="2805913"/>
            <a:ext cx="3379774" cy="16898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Future Scope</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45606"/>
              </a:lnSpc>
              <a:spcBef>
                <a:spcPts val="600"/>
              </a:spcBef>
              <a:spcAft>
                <a:spcPts val="0"/>
              </a:spcAft>
              <a:buNone/>
            </a:pPr>
            <a:r>
              <a:rPr lang="en" sz="1100">
                <a:solidFill>
                  <a:srgbClr val="695D46"/>
                </a:solidFill>
                <a:latin typeface="Open Sans"/>
                <a:ea typeface="Open Sans"/>
                <a:cs typeface="Open Sans"/>
                <a:sym typeface="Open Sans"/>
              </a:rPr>
              <a:t>As part of the future work, we would investigate additional data sources, and expand our model to predict a large number of different parameters so that airlines can remain well- maintained.</a:t>
            </a:r>
            <a:endParaRPr sz="1600">
              <a:solidFill>
                <a:srgbClr val="008575"/>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Introduction</a:t>
            </a:r>
            <a:endParaRPr/>
          </a:p>
        </p:txBody>
      </p:sp>
      <p:sp>
        <p:nvSpPr>
          <p:cNvPr id="93" name="Google Shape;93;p14"/>
          <p:cNvSpPr txBox="1"/>
          <p:nvPr>
            <p:ph idx="1" type="body"/>
          </p:nvPr>
        </p:nvSpPr>
        <p:spPr>
          <a:xfrm>
            <a:off x="311700" y="819950"/>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1200"/>
              </a:spcBef>
              <a:spcAft>
                <a:spcPts val="0"/>
              </a:spcAft>
              <a:buNone/>
            </a:pPr>
            <a:r>
              <a:rPr lang="en" sz="1100">
                <a:solidFill>
                  <a:srgbClr val="555555"/>
                </a:solidFill>
                <a:latin typeface="Open Sans"/>
                <a:ea typeface="Open Sans"/>
                <a:cs typeface="Open Sans"/>
                <a:sym typeface="Open Sans"/>
              </a:rPr>
              <a:t>Aircraft maintenance is an integral part of ensuring an aircraft is safe for operations. Poor maintenance planning can lead to devastating financial results for air carriers and keep aircraft grounded, passengers waiting and can even lead to flight cancellations. Additionally, an inaccurate overview of maintenance causes overstocking of surplus aircraft parts, resulting in air carriers losing vast sums of money.</a:t>
            </a:r>
            <a:endParaRPr sz="1100">
              <a:solidFill>
                <a:srgbClr val="555555"/>
              </a:solidFill>
              <a:latin typeface="Open Sans"/>
              <a:ea typeface="Open Sans"/>
              <a:cs typeface="Open Sans"/>
              <a:sym typeface="Open Sans"/>
            </a:endParaRPr>
          </a:p>
          <a:p>
            <a:pPr indent="0" lvl="0" marL="0" rtl="0" algn="just">
              <a:lnSpc>
                <a:spcPct val="150000"/>
              </a:lnSpc>
              <a:spcBef>
                <a:spcPts val="1200"/>
              </a:spcBef>
              <a:spcAft>
                <a:spcPts val="0"/>
              </a:spcAft>
              <a:buNone/>
            </a:pPr>
            <a:r>
              <a:rPr lang="en" sz="1100">
                <a:solidFill>
                  <a:srgbClr val="555555"/>
                </a:solidFill>
                <a:latin typeface="Open Sans"/>
                <a:ea typeface="Open Sans"/>
                <a:cs typeface="Open Sans"/>
                <a:sym typeface="Open Sans"/>
              </a:rPr>
              <a:t>To increase operational reliability and cost saving measures, aircraft operators follow aircraft maintenance programs. There are three well-known types of maintenance: reactive, preventive and predictive. Reactive maintenance refers to a timeline in which a particular part of an aircraft is used to its limits and repairs are only performed after a failure. This method is usually costly and dangerous for operational safety. Therefore, many aircraft operators use preventive aircraft maintenance (PM), also known as planned maintenance, which refers to a determined timeline of checks on certain airplane components. </a:t>
            </a:r>
            <a:endParaRPr sz="1100">
              <a:solidFill>
                <a:srgbClr val="555555"/>
              </a:solidFill>
              <a:latin typeface="Open Sans"/>
              <a:ea typeface="Open Sans"/>
              <a:cs typeface="Open Sans"/>
              <a:sym typeface="Open Sans"/>
            </a:endParaRPr>
          </a:p>
          <a:p>
            <a:pPr indent="0" lvl="0" marL="0" rtl="0" algn="just">
              <a:lnSpc>
                <a:spcPct val="150000"/>
              </a:lnSpc>
              <a:spcBef>
                <a:spcPts val="1200"/>
              </a:spcBef>
              <a:spcAft>
                <a:spcPts val="0"/>
              </a:spcAft>
              <a:buNone/>
            </a:pPr>
            <a:r>
              <a:rPr lang="en" sz="1100">
                <a:solidFill>
                  <a:srgbClr val="555555"/>
                </a:solidFill>
                <a:latin typeface="Open Sans"/>
                <a:ea typeface="Open Sans"/>
                <a:cs typeface="Open Sans"/>
                <a:sym typeface="Open Sans"/>
              </a:rPr>
              <a:t>The obvious challenge for carriers is a focused execution, which produces tangible and demonstrable improvements in cost and reliability. For OEMs accelerating adoption and profitably monetizing investments in predictive maintenance will be a significant challenge.</a:t>
            </a:r>
            <a:endParaRPr sz="1100">
              <a:solidFill>
                <a:srgbClr val="555555"/>
              </a:solidFill>
              <a:latin typeface="Open Sans"/>
              <a:ea typeface="Open Sans"/>
              <a:cs typeface="Open Sans"/>
              <a:sym typeface="Open Sans"/>
            </a:endParaRPr>
          </a:p>
          <a:p>
            <a:pPr indent="0" lvl="0" marL="0" rtl="0" algn="just">
              <a:lnSpc>
                <a:spcPct val="150000"/>
              </a:lnSpc>
              <a:spcBef>
                <a:spcPts val="1200"/>
              </a:spcBef>
              <a:spcAft>
                <a:spcPts val="1200"/>
              </a:spcAft>
              <a:buNone/>
            </a:pPr>
            <a:r>
              <a:rPr lang="en" sz="1100">
                <a:solidFill>
                  <a:srgbClr val="555555"/>
                </a:solidFill>
                <a:latin typeface="Open Sans"/>
                <a:ea typeface="Open Sans"/>
                <a:cs typeface="Open Sans"/>
                <a:sym typeface="Open Sans"/>
              </a:rPr>
              <a:t>Another primary concern is data security. Due to the enormous amount of data that needs to be processed, it is critical to guarantee that equipment performance data cannot be accessed by outside parties, and that outside parties are not able to control predictive maintenance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Problem Statement</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None/>
            </a:pPr>
            <a:r>
              <a:rPr lang="en" sz="1100">
                <a:solidFill>
                  <a:srgbClr val="555555"/>
                </a:solidFill>
                <a:latin typeface="Open Sans"/>
                <a:ea typeface="Open Sans"/>
                <a:cs typeface="Open Sans"/>
                <a:sym typeface="Open Sans"/>
              </a:rPr>
              <a:t>The airport is currently carrying scale increases year by year, the traditional method of airport resource allocation has been unable to adapt to the requirements of the operation of the airport. Dynamic allocation and scheduling of airport terminal passenger service resources are one of the most effective ways to improve passenger service levels and operational efficiency within the terminal, while the relatively accurate passenger traffic forecasting is the prerequisite for dynamic allocation and scheduling.</a:t>
            </a:r>
            <a:endParaRPr sz="1100">
              <a:solidFill>
                <a:srgbClr val="555555"/>
              </a:solidFill>
              <a:latin typeface="Open Sans"/>
              <a:ea typeface="Open Sans"/>
              <a:cs typeface="Open Sans"/>
              <a:sym typeface="Open Sans"/>
            </a:endParaRPr>
          </a:p>
          <a:p>
            <a:pPr indent="0" lvl="0" marL="0" rtl="0" algn="just">
              <a:lnSpc>
                <a:spcPct val="150000"/>
              </a:lnSpc>
              <a:spcBef>
                <a:spcPts val="1200"/>
              </a:spcBef>
              <a:spcAft>
                <a:spcPts val="1200"/>
              </a:spcAft>
              <a:buNone/>
            </a:pPr>
            <a:r>
              <a:t/>
            </a:r>
            <a:endParaRPr sz="1100">
              <a:solidFill>
                <a:srgbClr val="555555"/>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Solution</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In this project, we have developed a model to predict the number of international airline passengers in units of 1000, given a year and a month.</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The data ranges from January 1949 to December 1960, or 12 years, with 144 observations. Prediction for next months is computed based on current year and month traffic.</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Dataset link:</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0000FF"/>
                </a:solidFill>
                <a:latin typeface="Open Sans"/>
                <a:ea typeface="Open Sans"/>
                <a:cs typeface="Open Sans"/>
                <a:sym typeface="Open Sans"/>
              </a:rPr>
              <a:t>https://www.kaggle.com/chirag19/air-passengers</a:t>
            </a:r>
            <a:endParaRPr sz="1100">
              <a:solidFill>
                <a:srgbClr val="0000FF"/>
              </a:solidFill>
              <a:latin typeface="Open Sans"/>
              <a:ea typeface="Open Sans"/>
              <a:cs typeface="Open Sans"/>
              <a:sym typeface="Open Sans"/>
            </a:endParaRPr>
          </a:p>
          <a:p>
            <a:pPr indent="0" lvl="0" marL="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RNN and LSTM have been used in the development of the model and we have used Flask to deploy the model as a web application.</a:t>
            </a:r>
            <a:endParaRPr sz="1100">
              <a:solidFill>
                <a:srgbClr val="695D46"/>
              </a:solidFill>
              <a:latin typeface="Open Sans"/>
              <a:ea typeface="Open Sans"/>
              <a:cs typeface="Open Sans"/>
              <a:sym typeface="Open Sans"/>
            </a:endParaRPr>
          </a:p>
          <a:p>
            <a:pPr indent="0" lvl="0" marL="0" rtl="0" algn="just">
              <a:lnSpc>
                <a:spcPct val="150000"/>
              </a:lnSpc>
              <a:spcBef>
                <a:spcPts val="1200"/>
              </a:spcBef>
              <a:spcAft>
                <a:spcPts val="1200"/>
              </a:spcAft>
              <a:buNone/>
            </a:pPr>
            <a:r>
              <a:t/>
            </a:r>
            <a:endParaRPr sz="1100">
              <a:solidFill>
                <a:srgbClr val="555555"/>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Experimental Investigations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5275" lvl="0" marL="457200" rtl="0" algn="l">
              <a:lnSpc>
                <a:spcPct val="100000"/>
              </a:lnSpc>
              <a:spcBef>
                <a:spcPts val="0"/>
              </a:spcBef>
              <a:spcAft>
                <a:spcPts val="0"/>
              </a:spcAft>
              <a:buClr>
                <a:srgbClr val="008575"/>
              </a:buClr>
              <a:buSzPts val="1050"/>
              <a:buFont typeface="Open Sans"/>
              <a:buChar char="●"/>
            </a:pPr>
            <a:r>
              <a:rPr lang="en" sz="1600">
                <a:solidFill>
                  <a:srgbClr val="008575"/>
                </a:solidFill>
                <a:latin typeface="PT Sans Narrow"/>
                <a:ea typeface="PT Sans Narrow"/>
                <a:cs typeface="PT Sans Narrow"/>
                <a:sym typeface="PT Sans Narrow"/>
              </a:rPr>
              <a:t>Data Collection.</a:t>
            </a:r>
            <a:endParaRPr sz="1600">
              <a:solidFill>
                <a:srgbClr val="008575"/>
              </a:solidFill>
              <a:latin typeface="PT Sans Narrow"/>
              <a:ea typeface="PT Sans Narrow"/>
              <a:cs typeface="PT Sans Narrow"/>
              <a:sym typeface="PT Sans Narrow"/>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Collect the dataset or create the dataset.</a:t>
            </a:r>
            <a:endParaRPr sz="1100">
              <a:solidFill>
                <a:srgbClr val="000000"/>
              </a:solidFill>
              <a:latin typeface="Open Sans"/>
              <a:ea typeface="Open Sans"/>
              <a:cs typeface="Open Sans"/>
              <a:sym typeface="Open Sans"/>
            </a:endParaRPr>
          </a:p>
          <a:p>
            <a:pPr indent="0" lvl="0" marL="457200" rtl="0" algn="l">
              <a:lnSpc>
                <a:spcPct val="120000"/>
              </a:lnSpc>
              <a:spcBef>
                <a:spcPts val="0"/>
              </a:spcBef>
              <a:spcAft>
                <a:spcPts val="0"/>
              </a:spcAft>
              <a:buNone/>
            </a:pPr>
            <a:r>
              <a:t/>
            </a:r>
            <a:endParaRPr sz="1200">
              <a:solidFill>
                <a:srgbClr val="000000"/>
              </a:solidFill>
              <a:latin typeface="Open Sans"/>
              <a:ea typeface="Open Sans"/>
              <a:cs typeface="Open Sans"/>
              <a:sym typeface="Open Sans"/>
            </a:endParaRPr>
          </a:p>
          <a:p>
            <a:pPr indent="-295275" lvl="0" marL="457200" rtl="0" algn="l">
              <a:lnSpc>
                <a:spcPct val="100000"/>
              </a:lnSpc>
              <a:spcBef>
                <a:spcPts val="0"/>
              </a:spcBef>
              <a:spcAft>
                <a:spcPts val="0"/>
              </a:spcAft>
              <a:buClr>
                <a:srgbClr val="008575"/>
              </a:buClr>
              <a:buSzPts val="1050"/>
              <a:buFont typeface="Open Sans"/>
              <a:buChar char="●"/>
            </a:pPr>
            <a:r>
              <a:rPr lang="en" sz="1600">
                <a:solidFill>
                  <a:srgbClr val="008575"/>
                </a:solidFill>
                <a:latin typeface="PT Sans Narrow"/>
                <a:ea typeface="PT Sans Narrow"/>
                <a:cs typeface="PT Sans Narrow"/>
                <a:sym typeface="PT Sans Narrow"/>
              </a:rPr>
              <a:t>Data Preprocessing.</a:t>
            </a:r>
            <a:endParaRPr sz="1600">
              <a:solidFill>
                <a:srgbClr val="008575"/>
              </a:solidFill>
              <a:latin typeface="PT Sans Narrow"/>
              <a:ea typeface="PT Sans Narrow"/>
              <a:cs typeface="PT Sans Narrow"/>
              <a:sym typeface="PT Sans Narrow"/>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Import the libraries</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Reading the dataset</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Handling missing values</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Data Visualization</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Split the data into train and test</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Normalize the data</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Reshape the train and test data</a:t>
            </a:r>
            <a:endParaRPr sz="1600">
              <a:solidFill>
                <a:srgbClr val="008575"/>
              </a:solidFill>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Experimental Investigations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5275" lvl="0" marL="457200" rtl="0" algn="l">
              <a:lnSpc>
                <a:spcPct val="100000"/>
              </a:lnSpc>
              <a:spcBef>
                <a:spcPts val="0"/>
              </a:spcBef>
              <a:spcAft>
                <a:spcPts val="0"/>
              </a:spcAft>
              <a:buClr>
                <a:srgbClr val="008575"/>
              </a:buClr>
              <a:buSzPts val="1050"/>
              <a:buFont typeface="Open Sans"/>
              <a:buChar char="●"/>
            </a:pPr>
            <a:r>
              <a:rPr lang="en" sz="1600">
                <a:solidFill>
                  <a:srgbClr val="008575"/>
                </a:solidFill>
                <a:latin typeface="PT Sans Narrow"/>
                <a:ea typeface="PT Sans Narrow"/>
                <a:cs typeface="PT Sans Narrow"/>
                <a:sym typeface="PT Sans Narrow"/>
              </a:rPr>
              <a:t>Model Building</a:t>
            </a:r>
            <a:endParaRPr sz="1600">
              <a:solidFill>
                <a:srgbClr val="008575"/>
              </a:solidFill>
              <a:latin typeface="PT Sans Narrow"/>
              <a:ea typeface="PT Sans Narrow"/>
              <a:cs typeface="PT Sans Narrow"/>
              <a:sym typeface="PT Sans Narrow"/>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Import the model building Libraries</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Initializing the model</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Adding LSTM Layer</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Adding Output Layer</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Configure the Learning Process</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Training and testing the model</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Optimize the Model</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Save the Model</a:t>
            </a:r>
            <a:endParaRPr sz="1100">
              <a:solidFill>
                <a:srgbClr val="000000"/>
              </a:solidFill>
              <a:latin typeface="Open Sans"/>
              <a:ea typeface="Open Sans"/>
              <a:cs typeface="Open Sans"/>
              <a:sym typeface="Open Sans"/>
            </a:endParaRPr>
          </a:p>
          <a:p>
            <a:pPr indent="0" lvl="0" marL="0" rtl="0" algn="l">
              <a:lnSpc>
                <a:spcPct val="120000"/>
              </a:lnSpc>
              <a:spcBef>
                <a:spcPts val="0"/>
              </a:spcBef>
              <a:spcAft>
                <a:spcPts val="0"/>
              </a:spcAft>
              <a:buNone/>
            </a:pPr>
            <a:r>
              <a:t/>
            </a:r>
            <a:endParaRPr sz="1200">
              <a:solidFill>
                <a:srgbClr val="000000"/>
              </a:solidFill>
              <a:latin typeface="Open Sans"/>
              <a:ea typeface="Open Sans"/>
              <a:cs typeface="Open Sans"/>
              <a:sym typeface="Open Sans"/>
            </a:endParaRPr>
          </a:p>
          <a:p>
            <a:pPr indent="-295275" lvl="0" marL="457200" rtl="0" algn="l">
              <a:lnSpc>
                <a:spcPct val="100000"/>
              </a:lnSpc>
              <a:spcBef>
                <a:spcPts val="0"/>
              </a:spcBef>
              <a:spcAft>
                <a:spcPts val="0"/>
              </a:spcAft>
              <a:buClr>
                <a:srgbClr val="008575"/>
              </a:buClr>
              <a:buSzPts val="1050"/>
              <a:buFont typeface="Open Sans"/>
              <a:buChar char="●"/>
            </a:pPr>
            <a:r>
              <a:rPr lang="en" sz="1600">
                <a:solidFill>
                  <a:srgbClr val="008575"/>
                </a:solidFill>
                <a:latin typeface="PT Sans Narrow"/>
                <a:ea typeface="PT Sans Narrow"/>
                <a:cs typeface="PT Sans Narrow"/>
                <a:sym typeface="PT Sans Narrow"/>
              </a:rPr>
              <a:t>Application Building</a:t>
            </a:r>
            <a:endParaRPr sz="1600">
              <a:solidFill>
                <a:srgbClr val="008575"/>
              </a:solidFill>
              <a:latin typeface="PT Sans Narrow"/>
              <a:ea typeface="PT Sans Narrow"/>
              <a:cs typeface="PT Sans Narrow"/>
              <a:sym typeface="PT Sans Narrow"/>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Build HTML page.</a:t>
            </a:r>
            <a:endParaRPr sz="1100">
              <a:solidFill>
                <a:srgbClr val="000000"/>
              </a:solidFill>
              <a:latin typeface="Open Sans"/>
              <a:ea typeface="Open Sans"/>
              <a:cs typeface="Open Sans"/>
              <a:sym typeface="Open Sans"/>
            </a:endParaRPr>
          </a:p>
          <a:p>
            <a:pPr indent="-298450" lvl="0" marL="685800" rtl="0" algn="l">
              <a:lnSpc>
                <a:spcPct val="12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Build Python code.</a:t>
            </a:r>
            <a:endParaRPr sz="1100">
              <a:solidFill>
                <a:srgbClr val="000000"/>
              </a:solidFill>
              <a:latin typeface="Open Sans"/>
              <a:ea typeface="Open Sans"/>
              <a:cs typeface="Open Sans"/>
              <a:sym typeface="Open Sans"/>
            </a:endParaRPr>
          </a:p>
          <a:p>
            <a:pPr indent="0" lvl="0" marL="457200" rtl="0" algn="l">
              <a:lnSpc>
                <a:spcPct val="120000"/>
              </a:lnSpc>
              <a:spcBef>
                <a:spcPts val="0"/>
              </a:spcBef>
              <a:spcAft>
                <a:spcPts val="0"/>
              </a:spcAft>
              <a:buNone/>
            </a:pPr>
            <a:r>
              <a:t/>
            </a:r>
            <a:endParaRPr sz="1600">
              <a:solidFill>
                <a:srgbClr val="008575"/>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Hardware and Software Specifications</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8575"/>
                </a:solidFill>
                <a:latin typeface="PT Sans Narrow"/>
                <a:ea typeface="PT Sans Narrow"/>
                <a:cs typeface="PT Sans Narrow"/>
                <a:sym typeface="PT Sans Narrow"/>
              </a:rPr>
              <a:t>Libraries </a:t>
            </a:r>
            <a:endParaRPr sz="1600">
              <a:solidFill>
                <a:srgbClr val="008575"/>
              </a:solidFill>
              <a:latin typeface="PT Sans Narrow"/>
              <a:ea typeface="PT Sans Narrow"/>
              <a:cs typeface="PT Sans Narrow"/>
              <a:sym typeface="PT Sans Narrow"/>
            </a:endParaRPr>
          </a:p>
          <a:p>
            <a:pPr indent="0" lvl="0" marL="0" rtl="0" algn="l">
              <a:spcBef>
                <a:spcPts val="0"/>
              </a:spcBef>
              <a:spcAft>
                <a:spcPts val="0"/>
              </a:spcAft>
              <a:buNone/>
            </a:pPr>
            <a:r>
              <a:t/>
            </a:r>
            <a:endParaRPr b="1"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Pandas</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Numpy</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Matplotlib</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Seaborn</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Keras</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Tensorflow</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Sklearn</a:t>
            </a:r>
            <a:endParaRPr sz="1100">
              <a:solidFill>
                <a:srgbClr val="000000"/>
              </a:solidFill>
              <a:latin typeface="Open Sans"/>
              <a:ea typeface="Open Sans"/>
              <a:cs typeface="Open Sans"/>
              <a:sym typeface="Open Sans"/>
            </a:endParaRPr>
          </a:p>
          <a:p>
            <a:pPr indent="-171450" lvl="0" marL="457200" rtl="0" algn="l">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spcBef>
                <a:spcPts val="0"/>
              </a:spcBef>
              <a:spcAft>
                <a:spcPts val="0"/>
              </a:spcAft>
              <a:buNone/>
            </a:pPr>
            <a:r>
              <a:rPr lang="en" sz="1600">
                <a:solidFill>
                  <a:srgbClr val="008575"/>
                </a:solidFill>
                <a:latin typeface="PT Sans Narrow"/>
                <a:ea typeface="PT Sans Narrow"/>
                <a:cs typeface="PT Sans Narrow"/>
                <a:sym typeface="PT Sans Narrow"/>
              </a:rPr>
              <a:t>Software Requirements</a:t>
            </a:r>
            <a:endParaRPr sz="1600">
              <a:solidFill>
                <a:srgbClr val="008575"/>
              </a:solidFill>
              <a:latin typeface="PT Sans Narrow"/>
              <a:ea typeface="PT Sans Narrow"/>
              <a:cs typeface="PT Sans Narrow"/>
              <a:sym typeface="PT Sans Narrow"/>
            </a:endParaRPr>
          </a:p>
          <a:p>
            <a:pPr indent="-171450" lvl="0" marL="457200" rtl="0" algn="l">
              <a:spcBef>
                <a:spcPts val="0"/>
              </a:spcBef>
              <a:spcAft>
                <a:spcPts val="0"/>
              </a:spcAft>
              <a:buNone/>
            </a:pPr>
            <a:r>
              <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CPU: RAM 4GB</a:t>
            </a:r>
            <a:endParaRPr sz="1100">
              <a:solidFill>
                <a:srgbClr val="000000"/>
              </a:solidFill>
              <a:latin typeface="Open Sans"/>
              <a:ea typeface="Open Sans"/>
              <a:cs typeface="Open Sans"/>
              <a:sym typeface="Open Sans"/>
            </a:endParaRPr>
          </a:p>
          <a:p>
            <a:pPr indent="-24130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GPU: Memory 2GB</a:t>
            </a:r>
            <a:endParaRPr sz="1100">
              <a:solidFill>
                <a:srgbClr val="695D46"/>
              </a:solidFill>
              <a:latin typeface="Open Sans"/>
              <a:ea typeface="Open Sans"/>
              <a:cs typeface="Open Sans"/>
              <a:sym typeface="Open Sans"/>
            </a:endParaRPr>
          </a:p>
          <a:p>
            <a:pPr indent="0" lvl="0" marL="457200" rtl="0" algn="l">
              <a:lnSpc>
                <a:spcPct val="120000"/>
              </a:lnSpc>
              <a:spcBef>
                <a:spcPts val="0"/>
              </a:spcBef>
              <a:spcAft>
                <a:spcPts val="0"/>
              </a:spcAft>
              <a:buNone/>
            </a:pPr>
            <a:r>
              <a:t/>
            </a:r>
            <a:endParaRPr sz="1600">
              <a:solidFill>
                <a:srgbClr val="008575"/>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Flowchart</a:t>
            </a:r>
            <a:endParaRPr/>
          </a:p>
        </p:txBody>
      </p:sp>
      <p:pic>
        <p:nvPicPr>
          <p:cNvPr id="129" name="Google Shape;129;p20"/>
          <p:cNvPicPr preferRelativeResize="0"/>
          <p:nvPr/>
        </p:nvPicPr>
        <p:blipFill>
          <a:blip r:embed="rId3">
            <a:alphaModFix/>
          </a:blip>
          <a:stretch>
            <a:fillRect/>
          </a:stretch>
        </p:blipFill>
        <p:spPr>
          <a:xfrm>
            <a:off x="682500" y="1295400"/>
            <a:ext cx="5943600" cy="255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Conclusion</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45606"/>
              </a:lnSpc>
              <a:spcBef>
                <a:spcPts val="600"/>
              </a:spcBef>
              <a:spcAft>
                <a:spcPts val="0"/>
              </a:spcAft>
              <a:buNone/>
            </a:pPr>
            <a:r>
              <a:rPr lang="en" sz="1100">
                <a:solidFill>
                  <a:srgbClr val="695D46"/>
                </a:solidFill>
                <a:latin typeface="Open Sans"/>
                <a:ea typeface="Open Sans"/>
                <a:cs typeface="Open Sans"/>
                <a:sym typeface="Open Sans"/>
              </a:rPr>
              <a:t>In this project, we presented an effective RNN based predictive maintenance solution for predictive maintenance of airlines. The model uses LSTM for predicting the number of passengers  in the near future. The model created is shown to have very low loss rate and high overall accuracy.</a:t>
            </a:r>
            <a:endParaRPr sz="1600">
              <a:solidFill>
                <a:srgbClr val="008575"/>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