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312" r:id="rId3"/>
    <p:sldId id="258" r:id="rId4"/>
    <p:sldId id="261" r:id="rId5"/>
    <p:sldId id="260" r:id="rId6"/>
    <p:sldId id="308" r:id="rId7"/>
    <p:sldId id="262" r:id="rId8"/>
    <p:sldId id="309" r:id="rId9"/>
    <p:sldId id="263" r:id="rId10"/>
    <p:sldId id="310" r:id="rId11"/>
    <p:sldId id="313" r:id="rId12"/>
    <p:sldId id="311" r:id="rId13"/>
    <p:sldId id="314" r:id="rId14"/>
  </p:sldIdLst>
  <p:sldSz cx="9144000" cy="5143500" type="screen16x9"/>
  <p:notesSz cx="6858000" cy="9144000"/>
  <p:embeddedFontLst>
    <p:embeddedFont>
      <p:font typeface="Anton" panose="020B0604020202020204" charset="0"/>
      <p:regular r:id="rId16"/>
    </p:embeddedFont>
    <p:embeddedFont>
      <p:font typeface="Catamaran" panose="020B0604020202020204" charset="0"/>
      <p:regular r:id="rId17"/>
      <p:bold r:id="rId18"/>
    </p:embeddedFont>
    <p:embeddedFont>
      <p:font typeface="DM Sans" panose="020B0604020202020204" charset="0"/>
      <p:regular r:id="rId19"/>
      <p:bold r:id="rId20"/>
      <p:italic r:id="rId21"/>
      <p:boldItalic r:id="rId22"/>
    </p:embeddedFont>
    <p:embeddedFont>
      <p:font typeface="Bebas Neu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987429-37E5-48AE-9A10-5749530386BE}">
  <a:tblStyle styleId="{8F987429-37E5-48AE-9A10-5749530386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D4D293-DC0D-4C8E-9A35-070771C2194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345324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744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7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74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90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600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76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86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1"/>
          <p:cNvGrpSpPr/>
          <p:nvPr/>
        </p:nvGrpSpPr>
        <p:grpSpPr>
          <a:xfrm rot="5400000">
            <a:off x="1013603" y="2942924"/>
            <a:ext cx="894897" cy="2922106"/>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1"/>
          <p:cNvGrpSpPr/>
          <p:nvPr/>
        </p:nvGrpSpPr>
        <p:grpSpPr>
          <a:xfrm rot="-5400000">
            <a:off x="7956785" y="-950085"/>
            <a:ext cx="947978" cy="3517490"/>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32"/>
          <p:cNvGrpSpPr/>
          <p:nvPr/>
        </p:nvGrpSpPr>
        <p:grpSpPr>
          <a:xfrm rot="10800000">
            <a:off x="402247" y="-1174644"/>
            <a:ext cx="621971" cy="2700928"/>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a:off x="7456205" y="3275257"/>
            <a:ext cx="974558" cy="3164817"/>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2"/>
        <p:cNvGrpSpPr/>
        <p:nvPr/>
      </p:nvGrpSpPr>
      <p:grpSpPr>
        <a:xfrm>
          <a:off x="0" y="0"/>
          <a:ext cx="0" cy="0"/>
          <a:chOff x="0" y="0"/>
          <a:chExt cx="0" cy="0"/>
        </a:xfrm>
      </p:grpSpPr>
      <p:sp>
        <p:nvSpPr>
          <p:cNvPr id="123" name="Google Shape;123;p4"/>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5" name="Google Shape;125;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50"/>
            </a:lvl1pPr>
            <a:lvl2pPr marL="914400" lvl="1" indent="-317500" rtl="0">
              <a:lnSpc>
                <a:spcPct val="115000"/>
              </a:lnSpc>
              <a:spcBef>
                <a:spcPts val="1600"/>
              </a:spcBef>
              <a:spcAft>
                <a:spcPts val="0"/>
              </a:spcAft>
              <a:buSzPts val="1400"/>
              <a:buFont typeface="Nunito Light"/>
              <a:buChar char="○"/>
              <a:defRPr/>
            </a:lvl2pPr>
            <a:lvl3pPr marL="1371600" lvl="2" indent="-317500" rtl="0">
              <a:lnSpc>
                <a:spcPct val="115000"/>
              </a:lnSpc>
              <a:spcBef>
                <a:spcPts val="1600"/>
              </a:spcBef>
              <a:spcAft>
                <a:spcPts val="0"/>
              </a:spcAft>
              <a:buSzPts val="1400"/>
              <a:buFont typeface="Nunito Light"/>
              <a:buChar char="■"/>
              <a:defRPr/>
            </a:lvl3pPr>
            <a:lvl4pPr marL="1828800" lvl="3" indent="-317500" rtl="0">
              <a:lnSpc>
                <a:spcPct val="115000"/>
              </a:lnSpc>
              <a:spcBef>
                <a:spcPts val="1600"/>
              </a:spcBef>
              <a:spcAft>
                <a:spcPts val="0"/>
              </a:spcAft>
              <a:buSzPts val="1400"/>
              <a:buFont typeface="Nunito Light"/>
              <a:buChar char="●"/>
              <a:defRPr/>
            </a:lvl4pPr>
            <a:lvl5pPr marL="2286000" lvl="4" indent="-317500" rtl="0">
              <a:lnSpc>
                <a:spcPct val="115000"/>
              </a:lnSpc>
              <a:spcBef>
                <a:spcPts val="1600"/>
              </a:spcBef>
              <a:spcAft>
                <a:spcPts val="0"/>
              </a:spcAft>
              <a:buSzPts val="1400"/>
              <a:buFont typeface="Nunito Light"/>
              <a:buChar char="○"/>
              <a:defRPr/>
            </a:lvl5pPr>
            <a:lvl6pPr marL="2743200" lvl="5" indent="-317500" rtl="0">
              <a:lnSpc>
                <a:spcPct val="115000"/>
              </a:lnSpc>
              <a:spcBef>
                <a:spcPts val="1600"/>
              </a:spcBef>
              <a:spcAft>
                <a:spcPts val="0"/>
              </a:spcAft>
              <a:buSzPts val="1400"/>
              <a:buFont typeface="Nunito Light"/>
              <a:buChar char="■"/>
              <a:defRPr/>
            </a:lvl6pPr>
            <a:lvl7pPr marL="3200400" lvl="6" indent="-317500" rtl="0">
              <a:lnSpc>
                <a:spcPct val="115000"/>
              </a:lnSpc>
              <a:spcBef>
                <a:spcPts val="1600"/>
              </a:spcBef>
              <a:spcAft>
                <a:spcPts val="0"/>
              </a:spcAft>
              <a:buSzPts val="1400"/>
              <a:buFont typeface="Nunito Light"/>
              <a:buChar char="●"/>
              <a:defRPr/>
            </a:lvl7pPr>
            <a:lvl8pPr marL="3657600" lvl="7" indent="-317500" rtl="0">
              <a:lnSpc>
                <a:spcPct val="115000"/>
              </a:lnSpc>
              <a:spcBef>
                <a:spcPts val="1600"/>
              </a:spcBef>
              <a:spcAft>
                <a:spcPts val="0"/>
              </a:spcAft>
              <a:buSzPts val="1400"/>
              <a:buFont typeface="Nunito Light"/>
              <a:buChar char="○"/>
              <a:defRPr/>
            </a:lvl8pPr>
            <a:lvl9pPr marL="4114800" lvl="8" indent="-317500" rtl="0">
              <a:lnSpc>
                <a:spcPct val="115000"/>
              </a:lnSpc>
              <a:spcBef>
                <a:spcPts val="1600"/>
              </a:spcBef>
              <a:spcAft>
                <a:spcPts val="1600"/>
              </a:spcAft>
              <a:buSzPts val="1400"/>
              <a:buFont typeface="Nunito Light"/>
              <a:buChar char="■"/>
              <a:defRPr/>
            </a:lvl9pPr>
          </a:lstStyle>
          <a:p>
            <a:endParaRPr/>
          </a:p>
        </p:txBody>
      </p:sp>
      <p:grpSp>
        <p:nvGrpSpPr>
          <p:cNvPr id="126" name="Google Shape;126;p4"/>
          <p:cNvGrpSpPr/>
          <p:nvPr/>
        </p:nvGrpSpPr>
        <p:grpSpPr>
          <a:xfrm>
            <a:off x="7721817" y="2810680"/>
            <a:ext cx="752265" cy="2430964"/>
            <a:chOff x="2474121" y="2891575"/>
            <a:chExt cx="439279" cy="1419541"/>
          </a:xfrm>
        </p:grpSpPr>
        <p:sp>
          <p:nvSpPr>
            <p:cNvPr id="127" name="Google Shape;127;p4"/>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4"/>
          <p:cNvGrpSpPr/>
          <p:nvPr/>
        </p:nvGrpSpPr>
        <p:grpSpPr>
          <a:xfrm>
            <a:off x="8342852" y="2483467"/>
            <a:ext cx="796884" cy="2956853"/>
            <a:chOff x="4128096" y="2589445"/>
            <a:chExt cx="465334" cy="1726630"/>
          </a:xfrm>
        </p:grpSpPr>
        <p:sp>
          <p:nvSpPr>
            <p:cNvPr id="136" name="Google Shape;136;p4"/>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4"/>
          <p:cNvGrpSpPr/>
          <p:nvPr/>
        </p:nvGrpSpPr>
        <p:grpSpPr>
          <a:xfrm rot="10800000">
            <a:off x="8077615" y="-1139778"/>
            <a:ext cx="1062117" cy="2547605"/>
            <a:chOff x="3117442" y="2754471"/>
            <a:chExt cx="648978" cy="1556645"/>
          </a:xfrm>
        </p:grpSpPr>
        <p:sp>
          <p:nvSpPr>
            <p:cNvPr id="148" name="Google Shape;148;p4"/>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8"/>
        <p:cNvGrpSpPr/>
        <p:nvPr/>
      </p:nvGrpSpPr>
      <p:grpSpPr>
        <a:xfrm>
          <a:off x="0" y="0"/>
          <a:ext cx="0" cy="0"/>
          <a:chOff x="0" y="0"/>
          <a:chExt cx="0" cy="0"/>
        </a:xfrm>
      </p:grpSpPr>
      <p:sp>
        <p:nvSpPr>
          <p:cNvPr id="159" name="Google Shape;159;p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5"/>
          <p:cNvGrpSpPr/>
          <p:nvPr/>
        </p:nvGrpSpPr>
        <p:grpSpPr>
          <a:xfrm rot="10800000">
            <a:off x="396301" y="-696824"/>
            <a:ext cx="1221552" cy="2622110"/>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5"/>
          <p:cNvGrpSpPr/>
          <p:nvPr/>
        </p:nvGrpSpPr>
        <p:grpSpPr>
          <a:xfrm>
            <a:off x="6976252" y="3748210"/>
            <a:ext cx="1701243" cy="2750650"/>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5"/>
          <p:cNvSpPr txBox="1">
            <a:spLocks noGrp="1"/>
          </p:cNvSpPr>
          <p:nvPr>
            <p:ph type="subTitle" idx="1"/>
          </p:nvPr>
        </p:nvSpPr>
        <p:spPr>
          <a:xfrm>
            <a:off x="5040058"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5"/>
          <p:cNvSpPr txBox="1">
            <a:spLocks noGrp="1"/>
          </p:cNvSpPr>
          <p:nvPr>
            <p:ph type="subTitle" idx="2"/>
          </p:nvPr>
        </p:nvSpPr>
        <p:spPr>
          <a:xfrm>
            <a:off x="1543450"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5"/>
          <p:cNvSpPr txBox="1">
            <a:spLocks noGrp="1"/>
          </p:cNvSpPr>
          <p:nvPr>
            <p:ph type="subTitle" idx="3"/>
          </p:nvPr>
        </p:nvSpPr>
        <p:spPr>
          <a:xfrm>
            <a:off x="5040051"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7" name="Google Shape;197;p5"/>
          <p:cNvSpPr txBox="1">
            <a:spLocks noGrp="1"/>
          </p:cNvSpPr>
          <p:nvPr>
            <p:ph type="subTitle" idx="4"/>
          </p:nvPr>
        </p:nvSpPr>
        <p:spPr>
          <a:xfrm>
            <a:off x="1543450"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8"/>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txBox="1">
            <a:spLocks noGrp="1"/>
          </p:cNvSpPr>
          <p:nvPr>
            <p:ph type="title"/>
          </p:nvPr>
        </p:nvSpPr>
        <p:spPr>
          <a:xfrm>
            <a:off x="1523600" y="1750625"/>
            <a:ext cx="6096900" cy="1265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4"/>
        <p:cNvGrpSpPr/>
        <p:nvPr/>
      </p:nvGrpSpPr>
      <p:grpSpPr>
        <a:xfrm>
          <a:off x="0" y="0"/>
          <a:ext cx="0" cy="0"/>
          <a:chOff x="0" y="0"/>
          <a:chExt cx="0" cy="0"/>
        </a:xfrm>
      </p:grpSpPr>
      <p:sp>
        <p:nvSpPr>
          <p:cNvPr id="315" name="Google Shape;315;p1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3"/>
          <p:cNvGrpSpPr/>
          <p:nvPr/>
        </p:nvGrpSpPr>
        <p:grpSpPr>
          <a:xfrm>
            <a:off x="405347" y="2571756"/>
            <a:ext cx="994044" cy="321227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3"/>
          <p:cNvGrpSpPr/>
          <p:nvPr/>
        </p:nvGrpSpPr>
        <p:grpSpPr>
          <a:xfrm rot="-5400000">
            <a:off x="8584962" y="164005"/>
            <a:ext cx="1220922" cy="292836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7" name="Google Shape;337;p13"/>
          <p:cNvSpPr txBox="1">
            <a:spLocks noGrp="1"/>
          </p:cNvSpPr>
          <p:nvPr>
            <p:ph type="subTitle" idx="1"/>
          </p:nvPr>
        </p:nvSpPr>
        <p:spPr>
          <a:xfrm>
            <a:off x="1761313"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3"/>
          <p:cNvSpPr txBox="1">
            <a:spLocks noGrp="1"/>
          </p:cNvSpPr>
          <p:nvPr>
            <p:ph type="subTitle" idx="2"/>
          </p:nvPr>
        </p:nvSpPr>
        <p:spPr>
          <a:xfrm>
            <a:off x="4858838"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13"/>
          <p:cNvSpPr txBox="1">
            <a:spLocks noGrp="1"/>
          </p:cNvSpPr>
          <p:nvPr>
            <p:ph type="subTitle" idx="3"/>
          </p:nvPr>
        </p:nvSpPr>
        <p:spPr>
          <a:xfrm>
            <a:off x="1761313"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3"/>
          <p:cNvSpPr txBox="1">
            <a:spLocks noGrp="1"/>
          </p:cNvSpPr>
          <p:nvPr>
            <p:ph type="subTitle" idx="4"/>
          </p:nvPr>
        </p:nvSpPr>
        <p:spPr>
          <a:xfrm>
            <a:off x="4858838"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13"/>
          <p:cNvSpPr txBox="1">
            <a:spLocks noGrp="1"/>
          </p:cNvSpPr>
          <p:nvPr>
            <p:ph type="title" idx="5" hasCustomPrompt="1"/>
          </p:nvPr>
        </p:nvSpPr>
        <p:spPr>
          <a:xfrm>
            <a:off x="2639386"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6" hasCustomPrompt="1"/>
          </p:nvPr>
        </p:nvSpPr>
        <p:spPr>
          <a:xfrm>
            <a:off x="2639386"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title" idx="7" hasCustomPrompt="1"/>
          </p:nvPr>
        </p:nvSpPr>
        <p:spPr>
          <a:xfrm>
            <a:off x="5736911"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a:spLocks noGrp="1"/>
          </p:cNvSpPr>
          <p:nvPr>
            <p:ph type="title" idx="8" hasCustomPrompt="1"/>
          </p:nvPr>
        </p:nvSpPr>
        <p:spPr>
          <a:xfrm>
            <a:off x="5736911"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subTitle" idx="9"/>
          </p:nvPr>
        </p:nvSpPr>
        <p:spPr>
          <a:xfrm>
            <a:off x="1761325"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13"/>
          <p:cNvSpPr txBox="1">
            <a:spLocks noGrp="1"/>
          </p:cNvSpPr>
          <p:nvPr>
            <p:ph type="subTitle" idx="13"/>
          </p:nvPr>
        </p:nvSpPr>
        <p:spPr>
          <a:xfrm>
            <a:off x="4858851"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13"/>
          <p:cNvSpPr txBox="1">
            <a:spLocks noGrp="1"/>
          </p:cNvSpPr>
          <p:nvPr>
            <p:ph type="subTitle" idx="14"/>
          </p:nvPr>
        </p:nvSpPr>
        <p:spPr>
          <a:xfrm>
            <a:off x="1761325"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8" name="Google Shape;348;p13"/>
          <p:cNvSpPr txBox="1">
            <a:spLocks noGrp="1"/>
          </p:cNvSpPr>
          <p:nvPr>
            <p:ph type="subTitle" idx="15"/>
          </p:nvPr>
        </p:nvSpPr>
        <p:spPr>
          <a:xfrm>
            <a:off x="4858851"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49"/>
        <p:cNvGrpSpPr/>
        <p:nvPr/>
      </p:nvGrpSpPr>
      <p:grpSpPr>
        <a:xfrm>
          <a:off x="0" y="0"/>
          <a:ext cx="0" cy="0"/>
          <a:chOff x="0" y="0"/>
          <a:chExt cx="0" cy="0"/>
        </a:xfrm>
      </p:grpSpPr>
      <p:sp>
        <p:nvSpPr>
          <p:cNvPr id="350" name="Google Shape;350;p14"/>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4"/>
          <p:cNvGrpSpPr/>
          <p:nvPr/>
        </p:nvGrpSpPr>
        <p:grpSpPr>
          <a:xfrm>
            <a:off x="6244512" y="3338570"/>
            <a:ext cx="1206865" cy="2539995"/>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4"/>
          <p:cNvGrpSpPr/>
          <p:nvPr/>
        </p:nvGrpSpPr>
        <p:grpSpPr>
          <a:xfrm rot="-5400000">
            <a:off x="8258356" y="631052"/>
            <a:ext cx="771581" cy="250566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4"/>
          <p:cNvGrpSpPr/>
          <p:nvPr/>
        </p:nvGrpSpPr>
        <p:grpSpPr>
          <a:xfrm rot="-5400000">
            <a:off x="8420278" y="-126854"/>
            <a:ext cx="708512" cy="2313501"/>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4"/>
          <p:cNvGrpSpPr/>
          <p:nvPr/>
        </p:nvGrpSpPr>
        <p:grpSpPr>
          <a:xfrm rot="10800000">
            <a:off x="438850" y="-3"/>
            <a:ext cx="274372" cy="3323141"/>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14"/>
          <p:cNvSpPr txBox="1">
            <a:spLocks noGrp="1"/>
          </p:cNvSpPr>
          <p:nvPr>
            <p:ph type="title"/>
          </p:nvPr>
        </p:nvSpPr>
        <p:spPr>
          <a:xfrm>
            <a:off x="1063113" y="3343800"/>
            <a:ext cx="48315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90" name="Google Shape;390;p14"/>
          <p:cNvSpPr txBox="1">
            <a:spLocks noGrp="1"/>
          </p:cNvSpPr>
          <p:nvPr>
            <p:ph type="subTitle" idx="1"/>
          </p:nvPr>
        </p:nvSpPr>
        <p:spPr>
          <a:xfrm>
            <a:off x="1063125" y="1342850"/>
            <a:ext cx="5474100" cy="1815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391"/>
        <p:cNvGrpSpPr/>
        <p:nvPr/>
      </p:nvGrpSpPr>
      <p:grpSpPr>
        <a:xfrm>
          <a:off x="0" y="0"/>
          <a:ext cx="0" cy="0"/>
          <a:chOff x="0" y="0"/>
          <a:chExt cx="0" cy="0"/>
        </a:xfrm>
      </p:grpSpPr>
      <p:sp>
        <p:nvSpPr>
          <p:cNvPr id="392" name="Google Shape;392;p1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94" name="Google Shape;394;p15"/>
          <p:cNvSpPr txBox="1">
            <a:spLocks noGrp="1"/>
          </p:cNvSpPr>
          <p:nvPr>
            <p:ph type="subTitle" idx="1"/>
          </p:nvPr>
        </p:nvSpPr>
        <p:spPr>
          <a:xfrm>
            <a:off x="4876711"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5" name="Google Shape;395;p15"/>
          <p:cNvSpPr txBox="1">
            <a:spLocks noGrp="1"/>
          </p:cNvSpPr>
          <p:nvPr>
            <p:ph type="subTitle" idx="2"/>
          </p:nvPr>
        </p:nvSpPr>
        <p:spPr>
          <a:xfrm>
            <a:off x="1098100"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6" name="Google Shape;396;p15"/>
          <p:cNvGrpSpPr/>
          <p:nvPr/>
        </p:nvGrpSpPr>
        <p:grpSpPr>
          <a:xfrm>
            <a:off x="720015" y="4025448"/>
            <a:ext cx="1206865" cy="2539995"/>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7548076" y="3920250"/>
            <a:ext cx="882709" cy="3171055"/>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5"/>
          <p:cNvGrpSpPr/>
          <p:nvPr/>
        </p:nvGrpSpPr>
        <p:grpSpPr>
          <a:xfrm>
            <a:off x="1885691" y="4025467"/>
            <a:ext cx="771581" cy="250566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5"/>
          <p:cNvGrpSpPr/>
          <p:nvPr/>
        </p:nvGrpSpPr>
        <p:grpSpPr>
          <a:xfrm>
            <a:off x="2771212" y="4251934"/>
            <a:ext cx="708512" cy="2313501"/>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5"/>
          <p:cNvGrpSpPr/>
          <p:nvPr/>
        </p:nvGrpSpPr>
        <p:grpSpPr>
          <a:xfrm>
            <a:off x="6864701" y="3920254"/>
            <a:ext cx="633516" cy="2217456"/>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5"/>
          <p:cNvGrpSpPr/>
          <p:nvPr/>
        </p:nvGrpSpPr>
        <p:grpSpPr>
          <a:xfrm>
            <a:off x="6328335" y="3920219"/>
            <a:ext cx="438811" cy="2217514"/>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22"/>
          <p:cNvGrpSpPr/>
          <p:nvPr/>
        </p:nvGrpSpPr>
        <p:grpSpPr>
          <a:xfrm>
            <a:off x="6288929" y="3163786"/>
            <a:ext cx="1202441" cy="2581088"/>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2"/>
          <p:cNvGrpSpPr/>
          <p:nvPr/>
        </p:nvGrpSpPr>
        <p:grpSpPr>
          <a:xfrm>
            <a:off x="7058925" y="1134427"/>
            <a:ext cx="3167541" cy="1717086"/>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8" r:id="rId5"/>
    <p:sldLayoutId id="2147483659" r:id="rId6"/>
    <p:sldLayoutId id="2147483660" r:id="rId7"/>
    <p:sldLayoutId id="2147483661" r:id="rId8"/>
    <p:sldLayoutId id="2147483668" r:id="rId9"/>
    <p:sldLayoutId id="2147483677"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349320" y="835700"/>
            <a:ext cx="6411076" cy="1718400"/>
          </a:xfrm>
          <a:prstGeom prst="rect">
            <a:avLst/>
          </a:prstGeom>
        </p:spPr>
        <p:txBody>
          <a:bodyPr spcFirstLastPara="1" wrap="square" lIns="91425" tIns="91425" rIns="91425" bIns="91425" anchor="ctr" anchorCtr="0">
            <a:noAutofit/>
          </a:bodyPr>
          <a:lstStyle/>
          <a:p>
            <a:pPr lvl="0"/>
            <a:r>
              <a:rPr lang="fr-FR" dirty="0"/>
              <a:t>Profilage de code avec </a:t>
            </a:r>
            <a:r>
              <a:rPr lang="fr-FR" dirty="0" err="1"/>
              <a:t>NetBeans</a:t>
            </a:r>
            <a:r>
              <a:rPr lang="fr-FR" dirty="0"/>
              <a:t> Profiler</a:t>
            </a:r>
            <a:endParaRPr dirty="0"/>
          </a:p>
        </p:txBody>
      </p:sp>
      <p:sp>
        <p:nvSpPr>
          <p:cNvPr id="832" name="Google Shape;832;p36"/>
          <p:cNvSpPr txBox="1">
            <a:spLocks noGrp="1"/>
          </p:cNvSpPr>
          <p:nvPr>
            <p:ph type="subTitle" idx="1"/>
          </p:nvPr>
        </p:nvSpPr>
        <p:spPr>
          <a:xfrm>
            <a:off x="713225" y="2554100"/>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Membres du groupe :</a:t>
            </a:r>
            <a:endParaRPr lang="fr-FR" b="1" dirty="0"/>
          </a:p>
          <a:p>
            <a:pPr marL="0" lvl="0" indent="0"/>
            <a:r>
              <a:rPr lang="fr-FR" dirty="0">
                <a:latin typeface="+mn-lt"/>
              </a:rPr>
              <a:t>ALLAH-ASSOGBA </a:t>
            </a:r>
            <a:r>
              <a:rPr lang="fr-FR" dirty="0" err="1">
                <a:latin typeface="+mn-lt"/>
              </a:rPr>
              <a:t>Holali</a:t>
            </a:r>
            <a:r>
              <a:rPr lang="fr-FR" dirty="0">
                <a:latin typeface="+mn-lt"/>
              </a:rPr>
              <a:t> </a:t>
            </a:r>
            <a:r>
              <a:rPr lang="fr-FR" dirty="0" err="1">
                <a:latin typeface="+mn-lt"/>
              </a:rPr>
              <a:t>Yaogan</a:t>
            </a:r>
            <a:r>
              <a:rPr lang="fr-FR" dirty="0">
                <a:latin typeface="+mn-lt"/>
              </a:rPr>
              <a:t> </a:t>
            </a:r>
            <a:r>
              <a:rPr lang="fr-FR" dirty="0" smtClean="0">
                <a:latin typeface="+mn-lt"/>
              </a:rPr>
              <a:t>Frédéric</a:t>
            </a:r>
          </a:p>
          <a:p>
            <a:pPr marL="0" lvl="0" indent="0"/>
            <a:r>
              <a:rPr lang="fr-FR" dirty="0" smtClean="0">
                <a:latin typeface="+mn-lt"/>
              </a:rPr>
              <a:t>YERIMA Boucharatou</a:t>
            </a:r>
            <a:endParaRPr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 peut-on faire sur </a:t>
            </a:r>
            <a:r>
              <a:rPr lang="fr-FR" dirty="0" err="1" smtClean="0"/>
              <a:t>Netbeans</a:t>
            </a:r>
            <a:r>
              <a:rPr lang="fr-FR" dirty="0" smtClean="0"/>
              <a:t> Profiler ?</a:t>
            </a:r>
            <a:endParaRPr lang="fr-FR" dirty="0"/>
          </a:p>
        </p:txBody>
      </p:sp>
      <p:sp>
        <p:nvSpPr>
          <p:cNvPr id="3" name="Espace réservé du texte 2"/>
          <p:cNvSpPr>
            <a:spLocks noGrp="1"/>
          </p:cNvSpPr>
          <p:nvPr>
            <p:ph type="body" idx="1"/>
          </p:nvPr>
        </p:nvSpPr>
        <p:spPr/>
        <p:txBody>
          <a:bodyPr/>
          <a:lstStyle/>
          <a:p>
            <a:r>
              <a:rPr lang="fr-FR" sz="1200" b="1" dirty="0">
                <a:latin typeface="+mn-lt"/>
              </a:rPr>
              <a:t>Profilage de </a:t>
            </a:r>
            <a:r>
              <a:rPr lang="fr-FR" sz="1200" b="1" dirty="0" err="1" smtClean="0">
                <a:latin typeface="+mn-lt"/>
              </a:rPr>
              <a:t>performances:Il</a:t>
            </a:r>
            <a:r>
              <a:rPr lang="fr-FR" sz="1200" b="1" dirty="0" smtClean="0">
                <a:latin typeface="+mn-lt"/>
              </a:rPr>
              <a:t> </a:t>
            </a:r>
            <a:r>
              <a:rPr lang="fr-FR" sz="1200" dirty="0">
                <a:latin typeface="+mn-lt"/>
              </a:rPr>
              <a:t>fournit des informations détaillées sur les performances de l'application, ce qui permet d'identifier les goulots d'étranglement et les zones de code à optimiser</a:t>
            </a:r>
            <a:r>
              <a:rPr lang="fr-FR" sz="1200" dirty="0" smtClean="0">
                <a:latin typeface="+mn-lt"/>
              </a:rPr>
              <a:t>.</a:t>
            </a:r>
          </a:p>
          <a:p>
            <a:pPr marL="139700" indent="0">
              <a:buNone/>
            </a:pPr>
            <a:endParaRPr lang="fr-FR" sz="1200" dirty="0" smtClean="0">
              <a:latin typeface="+mn-lt"/>
            </a:endParaRPr>
          </a:p>
          <a:p>
            <a:r>
              <a:rPr lang="fr-FR" sz="1200" b="1" dirty="0">
                <a:latin typeface="+mn-lt"/>
              </a:rPr>
              <a:t>Profilage de la </a:t>
            </a:r>
            <a:r>
              <a:rPr lang="fr-FR" sz="1200" b="1" dirty="0" err="1" smtClean="0">
                <a:latin typeface="+mn-lt"/>
              </a:rPr>
              <a:t>mémoire:</a:t>
            </a:r>
            <a:r>
              <a:rPr lang="fr-FR" sz="1200" b="1" dirty="0" err="1">
                <a:latin typeface="+mn-lt"/>
              </a:rPr>
              <a:t>Il</a:t>
            </a:r>
            <a:r>
              <a:rPr lang="fr-FR" sz="1200" b="1" dirty="0">
                <a:latin typeface="+mn-lt"/>
              </a:rPr>
              <a:t> </a:t>
            </a:r>
            <a:r>
              <a:rPr lang="fr-FR" sz="1200" dirty="0">
                <a:latin typeface="+mn-lt"/>
              </a:rPr>
              <a:t>fournit des graphiques et des statistiques détaillées pour aider à diagnostiquer les problèmes de mémoire et à améliorer l'efficacité de l'application</a:t>
            </a:r>
            <a:r>
              <a:rPr lang="fr-FR" sz="1200" dirty="0" smtClean="0">
                <a:latin typeface="+mn-lt"/>
              </a:rPr>
              <a:t>.</a:t>
            </a:r>
          </a:p>
          <a:p>
            <a:pPr marL="139700" indent="0">
              <a:buNone/>
            </a:pPr>
            <a:endParaRPr lang="fr-FR" sz="1200" dirty="0" smtClean="0">
              <a:latin typeface="+mn-lt"/>
            </a:endParaRPr>
          </a:p>
          <a:p>
            <a:r>
              <a:rPr lang="fr-FR" sz="1200" b="1" dirty="0">
                <a:latin typeface="+mn-lt"/>
              </a:rPr>
              <a:t>Profilage de l'allocation des </a:t>
            </a:r>
            <a:r>
              <a:rPr lang="fr-FR" sz="1200" b="1" dirty="0" err="1" smtClean="0">
                <a:latin typeface="+mn-lt"/>
              </a:rPr>
              <a:t>objets</a:t>
            </a:r>
            <a:r>
              <a:rPr lang="fr-FR" sz="1200" dirty="0" err="1" smtClean="0">
                <a:latin typeface="+mn-lt"/>
              </a:rPr>
              <a:t>:Il</a:t>
            </a:r>
            <a:r>
              <a:rPr lang="fr-FR" sz="1200" dirty="0" smtClean="0">
                <a:latin typeface="+mn-lt"/>
              </a:rPr>
              <a:t> </a:t>
            </a:r>
            <a:r>
              <a:rPr lang="fr-FR" sz="1200" dirty="0">
                <a:latin typeface="+mn-lt"/>
              </a:rPr>
              <a:t>permet d'optimiser l'utilisation de la mémoire en réduisant les allocations inutiles et en optimisant la gestion des objets</a:t>
            </a:r>
            <a:r>
              <a:rPr lang="fr-FR" sz="1200" dirty="0" smtClean="0">
                <a:latin typeface="+mn-lt"/>
              </a:rPr>
              <a:t>.</a:t>
            </a:r>
          </a:p>
          <a:p>
            <a:pPr marL="139700" indent="0">
              <a:buNone/>
            </a:pPr>
            <a:endParaRPr lang="fr-FR" sz="1200" dirty="0" smtClean="0">
              <a:latin typeface="+mn-lt"/>
            </a:endParaRPr>
          </a:p>
          <a:p>
            <a:r>
              <a:rPr lang="fr-FR" sz="1200" b="1" dirty="0">
                <a:latin typeface="+mn-lt"/>
              </a:rPr>
              <a:t>Profilage des threads </a:t>
            </a:r>
            <a:r>
              <a:rPr lang="fr-FR" sz="1200" dirty="0">
                <a:latin typeface="+mn-lt"/>
              </a:rPr>
              <a:t>: </a:t>
            </a:r>
            <a:r>
              <a:rPr lang="fr-FR" sz="1200" dirty="0" smtClean="0">
                <a:latin typeface="+mn-lt"/>
              </a:rPr>
              <a:t>Il permet </a:t>
            </a:r>
            <a:r>
              <a:rPr lang="fr-FR" sz="1200" dirty="0">
                <a:latin typeface="+mn-lt"/>
              </a:rPr>
              <a:t>d'optimiser l'utilisation des threads et d'identifier les problèmes de synchronisation ou de concurrence</a:t>
            </a:r>
            <a:r>
              <a:rPr lang="fr-FR" sz="1200" dirty="0" smtClean="0">
                <a:latin typeface="+mn-lt"/>
              </a:rPr>
              <a:t>.</a:t>
            </a:r>
          </a:p>
          <a:p>
            <a:pPr marL="139700" indent="0">
              <a:buNone/>
            </a:pPr>
            <a:endParaRPr lang="fr-FR" sz="1200" b="1" dirty="0">
              <a:latin typeface="+mn-lt"/>
            </a:endParaRPr>
          </a:p>
          <a:p>
            <a:r>
              <a:rPr lang="fr-FR" sz="1200" b="1" dirty="0">
                <a:latin typeface="+mn-lt"/>
              </a:rPr>
              <a:t>Analyses avancées </a:t>
            </a:r>
            <a:r>
              <a:rPr lang="fr-FR" sz="1200" dirty="0">
                <a:latin typeface="+mn-lt"/>
              </a:rPr>
              <a:t>: </a:t>
            </a:r>
            <a:r>
              <a:rPr lang="fr-FR" sz="1200" dirty="0" smtClean="0">
                <a:latin typeface="+mn-lt"/>
              </a:rPr>
              <a:t>Cette fonctionnalité </a:t>
            </a:r>
            <a:r>
              <a:rPr lang="fr-FR" sz="1200" dirty="0">
                <a:latin typeface="+mn-lt"/>
              </a:rPr>
              <a:t>permettent d'obtenir des informations approfondies sur le comportement de l'application et d'optimiser les </a:t>
            </a:r>
            <a:r>
              <a:rPr lang="fr-FR" sz="1200" dirty="0" smtClean="0">
                <a:latin typeface="+mn-lt"/>
              </a:rPr>
              <a:t>performances.</a:t>
            </a:r>
          </a:p>
          <a:p>
            <a:pPr marL="139700" indent="0">
              <a:buNone/>
            </a:pPr>
            <a:endParaRPr lang="fr-FR" sz="1200" dirty="0">
              <a:latin typeface="+mn-lt"/>
            </a:endParaRPr>
          </a:p>
          <a:p>
            <a:pPr marL="139700" indent="0">
              <a:buNone/>
            </a:pPr>
            <a:r>
              <a:rPr lang="fr-FR" sz="1200" dirty="0">
                <a:latin typeface="+mn-lt"/>
              </a:rPr>
              <a:t>Le profiler </a:t>
            </a:r>
            <a:r>
              <a:rPr lang="fr-FR" sz="1200" dirty="0" err="1">
                <a:latin typeface="+mn-lt"/>
              </a:rPr>
              <a:t>NetBeans</a:t>
            </a:r>
            <a:r>
              <a:rPr lang="fr-FR" sz="1200" dirty="0">
                <a:latin typeface="+mn-lt"/>
              </a:rPr>
              <a:t> est intégré à l'environnement de développement </a:t>
            </a:r>
            <a:r>
              <a:rPr lang="fr-FR" sz="1200" dirty="0" err="1">
                <a:latin typeface="+mn-lt"/>
              </a:rPr>
              <a:t>NetBeans</a:t>
            </a:r>
            <a:r>
              <a:rPr lang="fr-FR" sz="1200" dirty="0">
                <a:latin typeface="+mn-lt"/>
              </a:rPr>
              <a:t>, ce qui facilite son utilisation et permet de profiler et de déboguer une application sans quitter l'environnement de </a:t>
            </a:r>
            <a:r>
              <a:rPr lang="fr-FR" sz="1200" dirty="0" smtClean="0">
                <a:latin typeface="+mn-lt"/>
              </a:rPr>
              <a:t>développement.</a:t>
            </a:r>
            <a:endParaRPr lang="fr-FR" sz="1200" dirty="0">
              <a:latin typeface="+mn-lt"/>
            </a:endParaRPr>
          </a:p>
        </p:txBody>
      </p:sp>
    </p:spTree>
    <p:extLst>
      <p:ext uri="{BB962C8B-B14F-4D97-AF65-F5344CB8AC3E}">
        <p14:creationId xmlns:p14="http://schemas.microsoft.com/office/powerpoint/2010/main" val="1822337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a:t>
            </a:r>
            <a:endParaRPr lang="fr-FR" dirty="0"/>
          </a:p>
        </p:txBody>
      </p:sp>
      <p:pic>
        <p:nvPicPr>
          <p:cNvPr id="4" name="Image 3"/>
          <p:cNvPicPr>
            <a:picLocks noChangeAspect="1"/>
          </p:cNvPicPr>
          <p:nvPr/>
        </p:nvPicPr>
        <p:blipFill>
          <a:blip r:embed="rId2"/>
          <a:stretch>
            <a:fillRect/>
          </a:stretch>
        </p:blipFill>
        <p:spPr>
          <a:xfrm>
            <a:off x="2982864" y="1334814"/>
            <a:ext cx="3188350" cy="3188350"/>
          </a:xfrm>
          <a:prstGeom prst="rect">
            <a:avLst/>
          </a:prstGeom>
        </p:spPr>
      </p:pic>
      <p:sp>
        <p:nvSpPr>
          <p:cNvPr id="3" name="Espace réservé du texte 2"/>
          <p:cNvSpPr>
            <a:spLocks noGrp="1"/>
          </p:cNvSpPr>
          <p:nvPr>
            <p:ph type="body" idx="1"/>
          </p:nvPr>
        </p:nvSpPr>
        <p:spPr>
          <a:xfrm>
            <a:off x="861847" y="1206964"/>
            <a:ext cx="6994593" cy="3433973"/>
          </a:xfrm>
        </p:spPr>
        <p:txBody>
          <a:bodyPr/>
          <a:lstStyle/>
          <a:p>
            <a:pPr marL="139700" indent="0">
              <a:buNone/>
            </a:pPr>
            <a:endParaRPr lang="fr-FR" dirty="0" smtClean="0"/>
          </a:p>
          <a:p>
            <a:pPr marL="139700" indent="0">
              <a:buNone/>
            </a:pPr>
            <a:endParaRPr lang="fr-FR" dirty="0"/>
          </a:p>
        </p:txBody>
      </p:sp>
    </p:spTree>
    <p:extLst>
      <p:ext uri="{BB962C8B-B14F-4D97-AF65-F5344CB8AC3E}">
        <p14:creationId xmlns:p14="http://schemas.microsoft.com/office/powerpoint/2010/main" val="1977238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texte 2"/>
          <p:cNvSpPr>
            <a:spLocks noGrp="1"/>
          </p:cNvSpPr>
          <p:nvPr>
            <p:ph type="body" idx="1"/>
          </p:nvPr>
        </p:nvSpPr>
        <p:spPr/>
        <p:txBody>
          <a:bodyPr/>
          <a:lstStyle/>
          <a:p>
            <a:r>
              <a:rPr lang="fr-FR" sz="1200" dirty="0">
                <a:latin typeface="+mn-lt"/>
              </a:rPr>
              <a:t>En utilisant </a:t>
            </a:r>
            <a:r>
              <a:rPr lang="fr-FR" sz="1200" dirty="0" err="1" smtClean="0">
                <a:latin typeface="+mn-lt"/>
              </a:rPr>
              <a:t>NetBeans</a:t>
            </a:r>
            <a:r>
              <a:rPr lang="fr-FR" sz="1200" dirty="0" smtClean="0">
                <a:latin typeface="+mn-lt"/>
              </a:rPr>
              <a:t> Profiler, </a:t>
            </a:r>
            <a:r>
              <a:rPr lang="fr-FR" sz="1200" dirty="0">
                <a:latin typeface="+mn-lt"/>
              </a:rPr>
              <a:t>les développeurs ont la possibilité d'offrir une expérience utilisateur exceptionnelle. Grâce à une optimisation efficace des performances, les applications deviennent plus réactives, plus fluides et plus agréables à utiliser. Les temps de réponse sont réduits, ce qui contribue à renforcer la satisfaction des utilisateurs et à fidéliser les clients</a:t>
            </a:r>
            <a:r>
              <a:rPr lang="fr-FR" sz="1200" dirty="0" smtClean="0">
                <a:latin typeface="+mn-lt"/>
              </a:rPr>
              <a:t>.</a:t>
            </a:r>
          </a:p>
          <a:p>
            <a:endParaRPr lang="fr-FR" sz="1200" dirty="0">
              <a:latin typeface="+mn-lt"/>
            </a:endParaRPr>
          </a:p>
          <a:p>
            <a:r>
              <a:rPr lang="fr-FR" sz="1200" dirty="0">
                <a:latin typeface="+mn-lt"/>
              </a:rPr>
              <a:t>En définitive</a:t>
            </a:r>
            <a:r>
              <a:rPr lang="fr-FR" sz="1200" dirty="0" smtClean="0">
                <a:latin typeface="+mn-lt"/>
              </a:rPr>
              <a:t>, </a:t>
            </a:r>
            <a:r>
              <a:rPr lang="fr-FR" sz="1200" dirty="0" err="1" smtClean="0">
                <a:latin typeface="+mn-lt"/>
              </a:rPr>
              <a:t>NetBeans</a:t>
            </a:r>
            <a:r>
              <a:rPr lang="fr-FR" sz="1200" dirty="0" smtClean="0">
                <a:latin typeface="+mn-lt"/>
              </a:rPr>
              <a:t> Profiler </a:t>
            </a:r>
            <a:r>
              <a:rPr lang="fr-FR" sz="1200" dirty="0">
                <a:latin typeface="+mn-lt"/>
              </a:rPr>
              <a:t>est un outil essentiel pour les développeurs Java qui cherchent à créer des applications de haute qualité. En leur fournissant des informations précieuses et en leur permettant de prendre des mesures concrètes pour optimiser leurs codes, il les aide à relever les défis de l'optimisation des performances. Grâce à cet outil puissant, les développeurs peuvent proposer des applications Java performantes, fiables et répondant aux attentes des utilisateurs.</a:t>
            </a:r>
          </a:p>
        </p:txBody>
      </p:sp>
    </p:spTree>
    <p:extLst>
      <p:ext uri="{BB962C8B-B14F-4D97-AF65-F5344CB8AC3E}">
        <p14:creationId xmlns:p14="http://schemas.microsoft.com/office/powerpoint/2010/main" val="2207424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4717" y="1986455"/>
            <a:ext cx="5885793" cy="584775"/>
          </a:xfrm>
          <a:prstGeom prst="rect">
            <a:avLst/>
          </a:prstGeom>
          <a:noFill/>
        </p:spPr>
        <p:txBody>
          <a:bodyPr wrap="square" rtlCol="0">
            <a:spAutoFit/>
          </a:bodyPr>
          <a:lstStyle/>
          <a:p>
            <a:r>
              <a:rPr lang="fr-FR" sz="3200" dirty="0" smtClean="0">
                <a:solidFill>
                  <a:schemeClr val="tx1"/>
                </a:solidFill>
              </a:rPr>
              <a:t>Merci pour votre attention !!!!!!!!</a:t>
            </a:r>
            <a:endParaRPr lang="fr-FR" sz="3200" dirty="0">
              <a:solidFill>
                <a:schemeClr val="tx1"/>
              </a:solidFill>
            </a:endParaRPr>
          </a:p>
        </p:txBody>
      </p:sp>
      <p:pic>
        <p:nvPicPr>
          <p:cNvPr id="4" name="Image 3"/>
          <p:cNvPicPr>
            <a:picLocks noChangeAspect="1"/>
          </p:cNvPicPr>
          <p:nvPr/>
        </p:nvPicPr>
        <p:blipFill>
          <a:blip r:embed="rId2"/>
          <a:stretch>
            <a:fillRect/>
          </a:stretch>
        </p:blipFill>
        <p:spPr>
          <a:xfrm>
            <a:off x="3976524" y="2806591"/>
            <a:ext cx="476250" cy="476250"/>
          </a:xfrm>
          <a:prstGeom prst="rect">
            <a:avLst/>
          </a:prstGeom>
        </p:spPr>
      </p:pic>
    </p:spTree>
    <p:extLst>
      <p:ext uri="{BB962C8B-B14F-4D97-AF65-F5344CB8AC3E}">
        <p14:creationId xmlns:p14="http://schemas.microsoft.com/office/powerpoint/2010/main" val="1625883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57187" y="190500"/>
            <a:ext cx="8429625" cy="4762500"/>
          </a:xfrm>
          <a:prstGeom prst="rect">
            <a:avLst/>
          </a:prstGeom>
        </p:spPr>
      </p:pic>
    </p:spTree>
    <p:extLst>
      <p:ext uri="{BB962C8B-B14F-4D97-AF65-F5344CB8AC3E}">
        <p14:creationId xmlns:p14="http://schemas.microsoft.com/office/powerpoint/2010/main" val="3638677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Plan du cours</a:t>
            </a:r>
            <a:endParaRPr dirty="0"/>
          </a:p>
        </p:txBody>
      </p:sp>
      <p:sp>
        <p:nvSpPr>
          <p:cNvPr id="847" name="Google Shape;847;p38"/>
          <p:cNvSpPr txBox="1">
            <a:spLocks noGrp="1"/>
          </p:cNvSpPr>
          <p:nvPr>
            <p:ph type="subTitle" idx="3"/>
          </p:nvPr>
        </p:nvSpPr>
        <p:spPr>
          <a:xfrm>
            <a:off x="2343886" y="3974296"/>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Outils de profilage de code</a:t>
            </a:r>
            <a:endParaRPr sz="1600" dirty="0">
              <a:solidFill>
                <a:srgbClr val="666666"/>
              </a:solidFill>
            </a:endParaRPr>
          </a:p>
        </p:txBody>
      </p:sp>
      <p:sp>
        <p:nvSpPr>
          <p:cNvPr id="848" name="Google Shape;848;p38"/>
          <p:cNvSpPr txBox="1">
            <a:spLocks noGrp="1"/>
          </p:cNvSpPr>
          <p:nvPr>
            <p:ph type="subTitle" idx="1"/>
          </p:nvPr>
        </p:nvSpPr>
        <p:spPr>
          <a:xfrm>
            <a:off x="2081100" y="1559629"/>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t>Introduction</a:t>
            </a:r>
            <a:endParaRPr dirty="0"/>
          </a:p>
        </p:txBody>
      </p:sp>
      <p:sp>
        <p:nvSpPr>
          <p:cNvPr id="849" name="Google Shape;849;p38"/>
          <p:cNvSpPr txBox="1">
            <a:spLocks noGrp="1"/>
          </p:cNvSpPr>
          <p:nvPr>
            <p:ph type="subTitle" idx="2"/>
          </p:nvPr>
        </p:nvSpPr>
        <p:spPr>
          <a:xfrm>
            <a:off x="2343886" y="2762560"/>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t>Définition et objectifs du profilage de code</a:t>
            </a:r>
            <a:endParaRPr dirty="0"/>
          </a:p>
        </p:txBody>
      </p:sp>
      <p:sp>
        <p:nvSpPr>
          <p:cNvPr id="850" name="Google Shape;850;p38"/>
          <p:cNvSpPr txBox="1">
            <a:spLocks noGrp="1"/>
          </p:cNvSpPr>
          <p:nvPr>
            <p:ph type="subTitle" idx="4"/>
          </p:nvPr>
        </p:nvSpPr>
        <p:spPr>
          <a:xfrm>
            <a:off x="4572000" y="1530980"/>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Les fonctionnalités de Netbeans Profiler</a:t>
            </a:r>
            <a:endParaRPr dirty="0"/>
          </a:p>
        </p:txBody>
      </p:sp>
      <p:sp>
        <p:nvSpPr>
          <p:cNvPr id="851" name="Google Shape;851;p38"/>
          <p:cNvSpPr txBox="1">
            <a:spLocks noGrp="1"/>
          </p:cNvSpPr>
          <p:nvPr>
            <p:ph type="title" idx="5"/>
          </p:nvPr>
        </p:nvSpPr>
        <p:spPr>
          <a:xfrm>
            <a:off x="2944366" y="1115406"/>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52" name="Google Shape;852;p38"/>
          <p:cNvSpPr txBox="1">
            <a:spLocks noGrp="1"/>
          </p:cNvSpPr>
          <p:nvPr>
            <p:ph type="title" idx="7"/>
          </p:nvPr>
        </p:nvSpPr>
        <p:spPr>
          <a:xfrm>
            <a:off x="3021171" y="2199966"/>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53" name="Google Shape;853;p38"/>
          <p:cNvSpPr txBox="1">
            <a:spLocks noGrp="1"/>
          </p:cNvSpPr>
          <p:nvPr>
            <p:ph type="title" idx="8"/>
          </p:nvPr>
        </p:nvSpPr>
        <p:spPr>
          <a:xfrm>
            <a:off x="5248388" y="1138106"/>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54" name="Google Shape;854;p38"/>
          <p:cNvSpPr txBox="1">
            <a:spLocks noGrp="1"/>
          </p:cNvSpPr>
          <p:nvPr>
            <p:ph type="title" idx="6"/>
          </p:nvPr>
        </p:nvSpPr>
        <p:spPr>
          <a:xfrm>
            <a:off x="3038328" y="3478513"/>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9" name="Google Shape;853;p38"/>
          <p:cNvSpPr txBox="1">
            <a:spLocks/>
          </p:cNvSpPr>
          <p:nvPr/>
        </p:nvSpPr>
        <p:spPr>
          <a:xfrm>
            <a:off x="5353828" y="2301467"/>
            <a:ext cx="767100" cy="55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smtClean="0"/>
              <a:t>05</a:t>
            </a:r>
            <a:endParaRPr lang="en" dirty="0"/>
          </a:p>
        </p:txBody>
      </p:sp>
      <p:sp>
        <p:nvSpPr>
          <p:cNvPr id="20" name="Google Shape;850;p38"/>
          <p:cNvSpPr txBox="1">
            <a:spLocks noGrp="1"/>
          </p:cNvSpPr>
          <p:nvPr>
            <p:ph type="subTitle" idx="4"/>
          </p:nvPr>
        </p:nvSpPr>
        <p:spPr>
          <a:xfrm>
            <a:off x="4575726" y="3983492"/>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dirty="0"/>
          </a:p>
        </p:txBody>
      </p:sp>
      <p:sp>
        <p:nvSpPr>
          <p:cNvPr id="22" name="Google Shape;853;p38"/>
          <p:cNvSpPr txBox="1">
            <a:spLocks/>
          </p:cNvSpPr>
          <p:nvPr/>
        </p:nvSpPr>
        <p:spPr>
          <a:xfrm>
            <a:off x="5366319" y="3477453"/>
            <a:ext cx="767100" cy="55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smtClean="0"/>
              <a:t>06</a:t>
            </a:r>
            <a:endParaRPr lang="en" dirty="0"/>
          </a:p>
        </p:txBody>
      </p:sp>
      <p:sp>
        <p:nvSpPr>
          <p:cNvPr id="23" name="Google Shape;850;p38"/>
          <p:cNvSpPr txBox="1">
            <a:spLocks noGrp="1"/>
          </p:cNvSpPr>
          <p:nvPr>
            <p:ph type="subTitle" idx="4"/>
          </p:nvPr>
        </p:nvSpPr>
        <p:spPr>
          <a:xfrm>
            <a:off x="4475428" y="2755566"/>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Démo</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fr-FR" dirty="0"/>
              <a:t>Objectifs du cours</a:t>
            </a:r>
            <a:endParaRPr dirty="0"/>
          </a:p>
        </p:txBody>
      </p:sp>
      <p:sp>
        <p:nvSpPr>
          <p:cNvPr id="878" name="Google Shape;878;p41"/>
          <p:cNvSpPr txBox="1">
            <a:spLocks noGrp="1"/>
          </p:cNvSpPr>
          <p:nvPr>
            <p:ph type="subTitle" idx="1"/>
          </p:nvPr>
        </p:nvSpPr>
        <p:spPr>
          <a:xfrm>
            <a:off x="719999" y="1722125"/>
            <a:ext cx="7417133" cy="2156400"/>
          </a:xfrm>
          <a:prstGeom prst="rect">
            <a:avLst/>
          </a:prstGeom>
        </p:spPr>
        <p:txBody>
          <a:bodyPr spcFirstLastPara="1" wrap="square" lIns="91425" tIns="91425" rIns="91425" bIns="91425" anchor="t" anchorCtr="0">
            <a:noAutofit/>
          </a:bodyPr>
          <a:lstStyle/>
          <a:p>
            <a:r>
              <a:rPr lang="fr-FR" dirty="0" smtClean="0"/>
              <a:t>Comprendre </a:t>
            </a:r>
            <a:r>
              <a:rPr lang="fr-FR" dirty="0"/>
              <a:t>les concepts fondamentaux du profilage de code.</a:t>
            </a:r>
          </a:p>
          <a:p>
            <a:r>
              <a:rPr lang="fr-FR" dirty="0"/>
              <a:t>Découvrir les fonctionnalités et les avantages de l'utilisation de </a:t>
            </a:r>
            <a:r>
              <a:rPr lang="fr-FR" dirty="0" err="1"/>
              <a:t>NetBeans</a:t>
            </a:r>
            <a:r>
              <a:rPr lang="fr-FR" dirty="0"/>
              <a:t> Profiler.</a:t>
            </a:r>
          </a:p>
          <a:p>
            <a:r>
              <a:rPr lang="fr-FR" dirty="0" smtClean="0"/>
              <a:t>Interpréter </a:t>
            </a:r>
            <a:r>
              <a:rPr lang="fr-FR" dirty="0"/>
              <a:t>les résultats du profilage et optimiser les performances du code.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872" name="Google Shape;872;p40"/>
          <p:cNvSpPr txBox="1">
            <a:spLocks noGrp="1"/>
          </p:cNvSpPr>
          <p:nvPr>
            <p:ph type="subTitle" idx="2"/>
          </p:nvPr>
        </p:nvSpPr>
        <p:spPr>
          <a:xfrm>
            <a:off x="720000" y="1133339"/>
            <a:ext cx="8167955" cy="3235776"/>
          </a:xfrm>
          <a:prstGeom prst="rect">
            <a:avLst/>
          </a:prstGeom>
        </p:spPr>
        <p:txBody>
          <a:bodyPr spcFirstLastPara="1" wrap="square" lIns="91425" tIns="91425" rIns="91425" bIns="91425" anchor="t" anchorCtr="0">
            <a:noAutofit/>
          </a:bodyPr>
          <a:lstStyle/>
          <a:p>
            <a:r>
              <a:rPr lang="fr-FR" sz="1200" dirty="0" smtClean="0">
                <a:latin typeface="+mn-lt"/>
              </a:rPr>
              <a:t>Le </a:t>
            </a:r>
            <a:r>
              <a:rPr lang="fr-FR" sz="1200" dirty="0">
                <a:latin typeface="+mn-lt"/>
              </a:rPr>
              <a:t>développement logiciel est un processus complexe qui nécessite une attention particulière pour garantir des performances optimales et une bonne utilisation des ressources.</a:t>
            </a:r>
          </a:p>
          <a:p>
            <a:r>
              <a:rPr lang="fr-FR" sz="1200" dirty="0">
                <a:latin typeface="+mn-lt"/>
              </a:rPr>
              <a:t>Le profilage de code est une technique essentielle pour analyser, mesurer et optimiser les performances d'une application ou d'un programme informatique</a:t>
            </a:r>
            <a:r>
              <a:rPr lang="fr-FR" sz="1200" dirty="0" smtClean="0">
                <a:latin typeface="+mn-lt"/>
              </a:rPr>
              <a:t>.</a:t>
            </a:r>
          </a:p>
          <a:p>
            <a:endParaRPr lang="fr-FR" sz="1200" dirty="0" smtClean="0">
              <a:latin typeface="+mn-lt"/>
            </a:endParaRPr>
          </a:p>
          <a:p>
            <a:r>
              <a:rPr lang="fr-FR" sz="1200" dirty="0" smtClean="0">
                <a:latin typeface="+mn-lt"/>
              </a:rPr>
              <a:t>Il est important car il permet :</a:t>
            </a:r>
          </a:p>
          <a:p>
            <a:pPr>
              <a:buFont typeface="Arial" panose="020B0604020202020204" pitchFamily="34" charset="0"/>
              <a:buChar char="•"/>
            </a:pPr>
            <a:r>
              <a:rPr lang="fr-FR" sz="1200" dirty="0" smtClean="0">
                <a:latin typeface="+mn-lt"/>
              </a:rPr>
              <a:t>d'identifier </a:t>
            </a:r>
            <a:r>
              <a:rPr lang="fr-FR" sz="1200" dirty="0">
                <a:latin typeface="+mn-lt"/>
              </a:rPr>
              <a:t>les goulots d'étranglement, les problèmes de performances et les fuites de mémoire dans une application.</a:t>
            </a:r>
          </a:p>
          <a:p>
            <a:pPr>
              <a:buFont typeface="Arial" panose="020B0604020202020204" pitchFamily="34" charset="0"/>
              <a:buChar char="•"/>
            </a:pPr>
            <a:r>
              <a:rPr lang="fr-FR" sz="1200" dirty="0" smtClean="0">
                <a:latin typeface="+mn-lt"/>
              </a:rPr>
              <a:t>d'optimiser </a:t>
            </a:r>
            <a:r>
              <a:rPr lang="fr-FR" sz="1200" dirty="0">
                <a:latin typeface="+mn-lt"/>
              </a:rPr>
              <a:t>l'utilisation des ressources et d'améliorer l'expérience utilisateur</a:t>
            </a:r>
            <a:r>
              <a:rPr lang="fr-FR" sz="1200" dirty="0" smtClean="0">
                <a:latin typeface="+mn-lt"/>
              </a:rPr>
              <a:t>.</a:t>
            </a:r>
          </a:p>
          <a:p>
            <a:pPr>
              <a:buFont typeface="Arial" panose="020B0604020202020204" pitchFamily="34" charset="0"/>
              <a:buChar char="•"/>
            </a:pPr>
            <a:endParaRPr lang="fr-FR" sz="1200" dirty="0">
              <a:latin typeface="+mn-lt"/>
            </a:endParaRPr>
          </a:p>
          <a:p>
            <a:r>
              <a:rPr lang="fr-FR" sz="1200" dirty="0">
                <a:latin typeface="+mn-lt"/>
              </a:rPr>
              <a:t>En identifiant les parties du code qui consomment le plus de temps et de ressources, on peut apporter des améliorations ciblées pour optimiser les performances globales de l'application.</a:t>
            </a:r>
          </a:p>
          <a:p>
            <a:endParaRPr lang="fr-FR" dirty="0" smtClean="0"/>
          </a:p>
          <a:p>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fr-FR" sz="1800" b="1" dirty="0" smtClean="0">
                <a:latin typeface="+mn-lt"/>
              </a:rPr>
              <a:t>Qu’est ce que le profilage de code ?</a:t>
            </a:r>
            <a:endParaRPr sz="1800" b="1" dirty="0">
              <a:latin typeface="+mn-lt"/>
            </a:endParaRPr>
          </a:p>
        </p:txBody>
      </p:sp>
      <p:sp>
        <p:nvSpPr>
          <p:cNvPr id="878" name="Google Shape;878;p41"/>
          <p:cNvSpPr txBox="1">
            <a:spLocks noGrp="1"/>
          </p:cNvSpPr>
          <p:nvPr>
            <p:ph type="subTitle" idx="1"/>
          </p:nvPr>
        </p:nvSpPr>
        <p:spPr>
          <a:xfrm>
            <a:off x="720000" y="920883"/>
            <a:ext cx="7417133" cy="913817"/>
          </a:xfrm>
          <a:prstGeom prst="rect">
            <a:avLst/>
          </a:prstGeom>
        </p:spPr>
        <p:txBody>
          <a:bodyPr spcFirstLastPara="1" wrap="square" lIns="91425" tIns="91425" rIns="91425" bIns="91425" anchor="t" anchorCtr="0">
            <a:noAutofit/>
          </a:bodyPr>
          <a:lstStyle/>
          <a:p>
            <a:pPr marL="139700" indent="0">
              <a:buNone/>
            </a:pPr>
            <a:r>
              <a:rPr lang="fr-FR" sz="1200" dirty="0">
                <a:latin typeface="+mn-lt"/>
              </a:rPr>
              <a:t>Le profilage de code est une technique utilisée dans le développement logiciel pour analyser et mesurer les performances d'une application ou d'un programme informatique.</a:t>
            </a:r>
          </a:p>
        </p:txBody>
      </p:sp>
      <p:sp>
        <p:nvSpPr>
          <p:cNvPr id="4" name="Google Shape;877;p41"/>
          <p:cNvSpPr txBox="1">
            <a:spLocks/>
          </p:cNvSpPr>
          <p:nvPr/>
        </p:nvSpPr>
        <p:spPr>
          <a:xfrm>
            <a:off x="720000" y="163511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fr-FR" sz="1800" b="1" dirty="0" smtClean="0">
                <a:latin typeface="+mn-lt"/>
              </a:rPr>
              <a:t>Quels sont les objectifs du profilage de code </a:t>
            </a:r>
            <a:r>
              <a:rPr lang="fr-FR" sz="2000" b="1" dirty="0" smtClean="0">
                <a:latin typeface="+mn-lt"/>
              </a:rPr>
              <a:t>?</a:t>
            </a:r>
            <a:endParaRPr lang="fr-FR" sz="2000" b="1" dirty="0">
              <a:latin typeface="+mn-lt"/>
            </a:endParaRPr>
          </a:p>
        </p:txBody>
      </p:sp>
      <p:sp>
        <p:nvSpPr>
          <p:cNvPr id="2" name="ZoneTexte 1"/>
          <p:cNvSpPr txBox="1"/>
          <p:nvPr/>
        </p:nvSpPr>
        <p:spPr>
          <a:xfrm>
            <a:off x="811658" y="2082758"/>
            <a:ext cx="6883686" cy="2523768"/>
          </a:xfrm>
          <a:prstGeom prst="rect">
            <a:avLst/>
          </a:prstGeom>
          <a:noFill/>
        </p:spPr>
        <p:txBody>
          <a:bodyPr wrap="square" rtlCol="0">
            <a:spAutoFit/>
          </a:bodyPr>
          <a:lstStyle/>
          <a:p>
            <a:r>
              <a:rPr lang="fr-FR" sz="1200" dirty="0" smtClean="0">
                <a:solidFill>
                  <a:schemeClr val="tx1"/>
                </a:solidFill>
                <a:latin typeface="+mn-lt"/>
                <a:cs typeface="Catamaran" panose="020B0604020202020204" charset="0"/>
              </a:rPr>
              <a:t>Entre autre, nous avons:</a:t>
            </a:r>
          </a:p>
          <a:p>
            <a:endParaRPr lang="fr-FR" sz="1200" b="1" dirty="0" smtClean="0">
              <a:solidFill>
                <a:schemeClr val="tx1"/>
              </a:solidFill>
              <a:latin typeface="+mn-lt"/>
              <a:cs typeface="Catamaran" panose="020B0604020202020204" charset="0"/>
            </a:endParaRPr>
          </a:p>
          <a:p>
            <a:pPr marL="285750" indent="-285750">
              <a:buClr>
                <a:schemeClr val="tx1"/>
              </a:buClr>
              <a:buFont typeface="Arial" panose="020B0604020202020204" pitchFamily="34" charset="0"/>
              <a:buChar char="•"/>
            </a:pPr>
            <a:r>
              <a:rPr lang="fr-FR" sz="1200" b="1" dirty="0" smtClean="0">
                <a:solidFill>
                  <a:schemeClr val="tx1"/>
                </a:solidFill>
                <a:latin typeface="+mn-lt"/>
                <a:cs typeface="Catamaran" panose="020B0604020202020204" charset="0"/>
              </a:rPr>
              <a:t>Identifier les goulots d'étranglement </a:t>
            </a:r>
            <a:r>
              <a:rPr lang="fr-FR" sz="1200" dirty="0" smtClean="0">
                <a:solidFill>
                  <a:schemeClr val="tx1"/>
                </a:solidFill>
                <a:latin typeface="+mn-lt"/>
                <a:cs typeface="Catamaran" panose="020B0604020202020204" charset="0"/>
              </a:rPr>
              <a:t>: Le profilage de code permet de localiser les parties du code qui ralentissent l'exécution de l'application.</a:t>
            </a:r>
          </a:p>
          <a:p>
            <a:endParaRPr lang="fr-FR" sz="1200" dirty="0" smtClean="0">
              <a:solidFill>
                <a:schemeClr val="tx1"/>
              </a:solidFill>
              <a:latin typeface="+mn-lt"/>
              <a:cs typeface="Catamaran" panose="020B0604020202020204" charset="0"/>
            </a:endParaRPr>
          </a:p>
          <a:p>
            <a:pPr marL="285750" indent="-285750">
              <a:buClr>
                <a:schemeClr val="tx1"/>
              </a:buClr>
              <a:buFont typeface="Arial" panose="020B0604020202020204" pitchFamily="34" charset="0"/>
              <a:buChar char="•"/>
            </a:pPr>
            <a:r>
              <a:rPr lang="fr-FR" sz="1200" b="1" dirty="0" smtClean="0">
                <a:solidFill>
                  <a:schemeClr val="tx1"/>
                </a:solidFill>
                <a:latin typeface="+mn-lt"/>
                <a:cs typeface="Catamaran" panose="020B0604020202020204" charset="0"/>
              </a:rPr>
              <a:t>Améliorer </a:t>
            </a:r>
            <a:r>
              <a:rPr lang="fr-FR" sz="1200" b="1" dirty="0">
                <a:solidFill>
                  <a:schemeClr val="tx1"/>
                </a:solidFill>
                <a:latin typeface="+mn-lt"/>
                <a:cs typeface="Catamaran" panose="020B0604020202020204" charset="0"/>
              </a:rPr>
              <a:t>l'efficacité du code </a:t>
            </a:r>
            <a:r>
              <a:rPr lang="fr-FR" sz="1200" dirty="0">
                <a:solidFill>
                  <a:schemeClr val="tx1"/>
                </a:solidFill>
                <a:latin typeface="+mn-lt"/>
                <a:cs typeface="Catamaran" panose="020B0604020202020204" charset="0"/>
              </a:rPr>
              <a:t>: En analysant le profil de code, les développeurs peuvent identifier les parties du code qui consomment le plus de </a:t>
            </a:r>
            <a:r>
              <a:rPr lang="fr-FR" sz="1200" dirty="0" smtClean="0">
                <a:solidFill>
                  <a:schemeClr val="tx1"/>
                </a:solidFill>
                <a:latin typeface="+mn-lt"/>
                <a:cs typeface="Catamaran" panose="020B0604020202020204" charset="0"/>
              </a:rPr>
              <a:t>ressources et donc  </a:t>
            </a:r>
            <a:r>
              <a:rPr lang="fr-FR" sz="1200" dirty="0">
                <a:solidFill>
                  <a:schemeClr val="tx1"/>
                </a:solidFill>
                <a:latin typeface="+mn-lt"/>
                <a:cs typeface="Catamaran" panose="020B0604020202020204" charset="0"/>
              </a:rPr>
              <a:t>optimiser ces sections en apportant des modifications ou des </a:t>
            </a:r>
            <a:r>
              <a:rPr lang="fr-FR" sz="1200" dirty="0" smtClean="0">
                <a:solidFill>
                  <a:schemeClr val="tx1"/>
                </a:solidFill>
                <a:latin typeface="+mn-lt"/>
                <a:cs typeface="Catamaran" panose="020B0604020202020204" charset="0"/>
              </a:rPr>
              <a:t>améliorations</a:t>
            </a:r>
          </a:p>
          <a:p>
            <a:pPr marL="285750" indent="-285750">
              <a:buClr>
                <a:schemeClr val="tx1"/>
              </a:buClr>
              <a:buFont typeface="Arial" panose="020B0604020202020204" pitchFamily="34" charset="0"/>
              <a:buChar char="•"/>
            </a:pPr>
            <a:endParaRPr lang="fr-FR" sz="1200" b="1" dirty="0">
              <a:solidFill>
                <a:schemeClr val="tx1"/>
              </a:solidFill>
              <a:latin typeface="+mn-lt"/>
              <a:cs typeface="Catamaran" panose="020B0604020202020204" charset="0"/>
            </a:endParaRPr>
          </a:p>
          <a:p>
            <a:pPr marL="285750" indent="-285750">
              <a:buClr>
                <a:schemeClr val="tx1"/>
              </a:buClr>
              <a:buFont typeface="Arial" panose="020B0604020202020204" pitchFamily="34" charset="0"/>
              <a:buChar char="•"/>
            </a:pPr>
            <a:r>
              <a:rPr lang="fr-FR" sz="1200" b="1" dirty="0">
                <a:solidFill>
                  <a:schemeClr val="tx1"/>
                </a:solidFill>
                <a:latin typeface="+mn-lt"/>
                <a:cs typeface="Catamaran" panose="020B0604020202020204" charset="0"/>
              </a:rPr>
              <a:t>Réduire les temps de réponse </a:t>
            </a:r>
            <a:r>
              <a:rPr lang="fr-FR" sz="1200" dirty="0">
                <a:solidFill>
                  <a:schemeClr val="tx1"/>
                </a:solidFill>
                <a:latin typeface="+mn-lt"/>
                <a:cs typeface="Catamaran" panose="020B0604020202020204" charset="0"/>
              </a:rPr>
              <a:t>: En identifiant les parties du code qui ralentissent l'application, le profilage de code permet d'optimiser ces sections pour réduire les temps de réponse.</a:t>
            </a:r>
            <a:endParaRPr lang="fr-FR" sz="1200" dirty="0" smtClean="0">
              <a:solidFill>
                <a:schemeClr val="tx1"/>
              </a:solidFill>
              <a:latin typeface="+mn-lt"/>
              <a:cs typeface="Catamaran" panose="020B0604020202020204" charset="0"/>
            </a:endParaRPr>
          </a:p>
          <a:p>
            <a:endParaRPr lang="fr-FR" dirty="0">
              <a:solidFill>
                <a:schemeClr val="tx1"/>
              </a:solidFill>
              <a:latin typeface="+mn-lt"/>
            </a:endParaRPr>
          </a:p>
        </p:txBody>
      </p:sp>
    </p:spTree>
    <p:extLst>
      <p:ext uri="{BB962C8B-B14F-4D97-AF65-F5344CB8AC3E}">
        <p14:creationId xmlns:p14="http://schemas.microsoft.com/office/powerpoint/2010/main" val="4275126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4" name="Google Shape;884;p42"/>
          <p:cNvSpPr txBox="1">
            <a:spLocks noGrp="1"/>
          </p:cNvSpPr>
          <p:nvPr>
            <p:ph type="subTitle" idx="1"/>
          </p:nvPr>
        </p:nvSpPr>
        <p:spPr>
          <a:xfrm>
            <a:off x="837092" y="1332576"/>
            <a:ext cx="6919895" cy="2355846"/>
          </a:xfrm>
          <a:prstGeom prst="rect">
            <a:avLst/>
          </a:prstGeom>
        </p:spPr>
        <p:txBody>
          <a:bodyPr spcFirstLastPara="1" wrap="square" lIns="91425" tIns="91425" rIns="91425" bIns="91425" anchor="ctr" anchorCtr="0">
            <a:noAutofit/>
          </a:bodyPr>
          <a:lstStyle/>
          <a:p>
            <a:pPr marL="171450" lvl="0" indent="-171450">
              <a:buSzPct val="200000"/>
              <a:buFont typeface="Arial" panose="020B0604020202020204" pitchFamily="34" charset="0"/>
              <a:buChar char="•"/>
            </a:pPr>
            <a:r>
              <a:rPr lang="fr-FR" sz="1200" b="1" dirty="0">
                <a:latin typeface="+mn-lt"/>
              </a:rPr>
              <a:t>Détecter les fuites de mémoire </a:t>
            </a:r>
            <a:r>
              <a:rPr lang="fr-FR" sz="1200" dirty="0">
                <a:latin typeface="+mn-lt"/>
              </a:rPr>
              <a:t>: Le profilage de code permet de détecter les fuites de mémoire, c'est-à-dire les portions de code qui allouent de la mémoire sans la libérer par la suite. </a:t>
            </a:r>
            <a:endParaRPr lang="fr-FR" sz="1200" dirty="0">
              <a:latin typeface="+mn-lt"/>
            </a:endParaRPr>
          </a:p>
          <a:p>
            <a:pPr marL="171450" lvl="0" indent="-171450">
              <a:buSzPct val="200000"/>
              <a:buFont typeface="Arial" panose="020B0604020202020204" pitchFamily="34" charset="0"/>
              <a:buChar char="•"/>
            </a:pPr>
            <a:endParaRPr lang="fr-FR" sz="1200" dirty="0">
              <a:latin typeface="+mn-lt"/>
            </a:endParaRPr>
          </a:p>
          <a:p>
            <a:pPr marL="171450" indent="-171450">
              <a:buSzPct val="200000"/>
              <a:buFont typeface="Arial" panose="020B0604020202020204" pitchFamily="34" charset="0"/>
              <a:buChar char="•"/>
            </a:pPr>
            <a:r>
              <a:rPr lang="fr-FR" sz="1200" b="1" dirty="0">
                <a:latin typeface="+mn-lt"/>
              </a:rPr>
              <a:t>Optimiser l'utilisation des ressources </a:t>
            </a:r>
            <a:r>
              <a:rPr lang="fr-FR" sz="1200" dirty="0">
                <a:latin typeface="+mn-lt"/>
              </a:rPr>
              <a:t>: Le profilage de code permet d'analyser la consommation des ressources telles que la mémoire, le processeur, le réseau, etc. Cela permet d'optimiser l'utilisation de ces ressources et d'assurer une utilisation efficace des ressources disponibles.</a:t>
            </a:r>
          </a:p>
          <a:p>
            <a:pPr marL="171450" lvl="0" indent="-171450">
              <a:buSzPct val="200000"/>
              <a:buFont typeface="Arial" panose="020B0604020202020204" pitchFamily="34" charset="0"/>
              <a:buChar char="•"/>
            </a:pPr>
            <a:endParaRPr lang="fr-FR" sz="1200" b="1" dirty="0" smtClean="0">
              <a:latin typeface="+mn-lt"/>
            </a:endParaRPr>
          </a:p>
          <a:p>
            <a:pPr marL="171450" indent="-171450">
              <a:buSzPct val="200000"/>
              <a:buFont typeface="Arial" panose="020B0604020202020204" pitchFamily="34" charset="0"/>
              <a:buChar char="•"/>
            </a:pPr>
            <a:r>
              <a:rPr lang="fr-FR" sz="1200" b="1" dirty="0">
                <a:latin typeface="+mn-lt"/>
              </a:rPr>
              <a:t>Valider les améliorations de performance </a:t>
            </a:r>
            <a:r>
              <a:rPr lang="fr-FR" sz="1200" dirty="0">
                <a:latin typeface="+mn-lt"/>
              </a:rPr>
              <a:t>: Le profilage de code permet de mesurer l'impact des modifications apportées au code sur les performances de l'application. Il permet de vérifier si les optimisations effectuées ont conduit aux améliorations attendues et d'itérer sur le processus d'optimisation si nécessaire.</a:t>
            </a:r>
          </a:p>
          <a:p>
            <a:pPr marL="0" lvl="0" indent="0"/>
            <a:endParaRPr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Outils de profilage</a:t>
            </a:r>
            <a:endParaRPr lang="fr-FR" dirty="0"/>
          </a:p>
        </p:txBody>
      </p:sp>
      <p:sp>
        <p:nvSpPr>
          <p:cNvPr id="3" name="Espace réservé du texte 2"/>
          <p:cNvSpPr>
            <a:spLocks noGrp="1"/>
          </p:cNvSpPr>
          <p:nvPr>
            <p:ph type="body" idx="1"/>
          </p:nvPr>
        </p:nvSpPr>
        <p:spPr/>
        <p:txBody>
          <a:bodyPr/>
          <a:lstStyle/>
          <a:p>
            <a:pPr marL="139700" indent="0">
              <a:buNone/>
            </a:pPr>
            <a:r>
              <a:rPr lang="en-US" sz="1200" dirty="0" smtClean="0">
                <a:latin typeface="+mn-lt"/>
              </a:rPr>
              <a:t>Pour faire le </a:t>
            </a:r>
            <a:r>
              <a:rPr lang="en-US" sz="1200" dirty="0" err="1" smtClean="0">
                <a:latin typeface="+mn-lt"/>
              </a:rPr>
              <a:t>profilage</a:t>
            </a:r>
            <a:r>
              <a:rPr lang="en-US" sz="1200" dirty="0" smtClean="0">
                <a:latin typeface="+mn-lt"/>
              </a:rPr>
              <a:t> de code, nous </a:t>
            </a:r>
            <a:r>
              <a:rPr lang="en-US" sz="1200" dirty="0" err="1" smtClean="0">
                <a:latin typeface="+mn-lt"/>
              </a:rPr>
              <a:t>pouvons</a:t>
            </a:r>
            <a:r>
              <a:rPr lang="en-US" sz="1200" dirty="0" smtClean="0">
                <a:latin typeface="+mn-lt"/>
              </a:rPr>
              <a:t> utilizer des </a:t>
            </a:r>
            <a:r>
              <a:rPr lang="en-US" sz="1200" dirty="0" err="1" smtClean="0">
                <a:latin typeface="+mn-lt"/>
              </a:rPr>
              <a:t>outils</a:t>
            </a:r>
            <a:r>
              <a:rPr lang="en-US" sz="1200" dirty="0" smtClean="0">
                <a:latin typeface="+mn-lt"/>
              </a:rPr>
              <a:t> </a:t>
            </a:r>
            <a:r>
              <a:rPr lang="en-US" sz="1200" dirty="0" err="1" smtClean="0">
                <a:latin typeface="+mn-lt"/>
              </a:rPr>
              <a:t>comme</a:t>
            </a:r>
            <a:r>
              <a:rPr lang="en-US" sz="1200" dirty="0" smtClean="0">
                <a:latin typeface="+mn-lt"/>
              </a:rPr>
              <a:t>:</a:t>
            </a:r>
          </a:p>
          <a:p>
            <a:pPr marL="139700" indent="0">
              <a:buNone/>
            </a:pPr>
            <a:endParaRPr lang="en-US" sz="1200" dirty="0">
              <a:latin typeface="+mn-lt"/>
            </a:endParaRPr>
          </a:p>
          <a:p>
            <a:r>
              <a:rPr lang="en-US" sz="1200" b="1" dirty="0" err="1" smtClean="0">
                <a:latin typeface="+mn-lt"/>
              </a:rPr>
              <a:t>Jprofiler</a:t>
            </a:r>
            <a:endParaRPr lang="en-US" sz="1200" b="1" dirty="0" smtClean="0">
              <a:latin typeface="+mn-lt"/>
            </a:endParaRPr>
          </a:p>
          <a:p>
            <a:r>
              <a:rPr lang="en-US" sz="1200" b="1" dirty="0" err="1" smtClean="0">
                <a:latin typeface="+mn-lt"/>
              </a:rPr>
              <a:t>YourKit</a:t>
            </a:r>
            <a:endParaRPr lang="en-US" sz="1200" b="1" dirty="0" smtClean="0">
              <a:latin typeface="+mn-lt"/>
            </a:endParaRPr>
          </a:p>
          <a:p>
            <a:r>
              <a:rPr lang="en-US" sz="1200" b="1" dirty="0" smtClean="0">
                <a:latin typeface="+mn-lt"/>
              </a:rPr>
              <a:t>Java </a:t>
            </a:r>
            <a:r>
              <a:rPr lang="en-US" sz="1200" b="1" dirty="0" err="1" smtClean="0">
                <a:latin typeface="+mn-lt"/>
              </a:rPr>
              <a:t>VisualVM</a:t>
            </a:r>
            <a:endParaRPr lang="en-US" sz="1200" b="1" dirty="0">
              <a:latin typeface="+mn-lt"/>
            </a:endParaRPr>
          </a:p>
          <a:p>
            <a:r>
              <a:rPr lang="en-US" sz="1200" b="1" dirty="0" err="1" smtClean="0">
                <a:latin typeface="+mn-lt"/>
              </a:rPr>
              <a:t>Netbeans</a:t>
            </a:r>
            <a:r>
              <a:rPr lang="en-US" sz="1200" b="1" dirty="0" smtClean="0">
                <a:latin typeface="+mn-lt"/>
              </a:rPr>
              <a:t> </a:t>
            </a:r>
            <a:r>
              <a:rPr lang="en-US" sz="1200" b="1" dirty="0">
                <a:latin typeface="+mn-lt"/>
              </a:rPr>
              <a:t>Profiler</a:t>
            </a:r>
            <a:r>
              <a:rPr lang="en-US" sz="1200" b="1" dirty="0" smtClean="0">
                <a:latin typeface="+mn-lt"/>
              </a:rPr>
              <a:t>.</a:t>
            </a:r>
          </a:p>
          <a:p>
            <a:pPr marL="139700" indent="0">
              <a:buNone/>
            </a:pPr>
            <a:endParaRPr lang="en-US" sz="1200" dirty="0">
              <a:latin typeface="+mn-lt"/>
            </a:endParaRPr>
          </a:p>
          <a:p>
            <a:pPr marL="139700" indent="0">
              <a:buNone/>
            </a:pPr>
            <a:r>
              <a:rPr lang="en-US" sz="1200" dirty="0" smtClean="0">
                <a:latin typeface="+mn-lt"/>
              </a:rPr>
              <a:t>Notre presentation </a:t>
            </a:r>
            <a:r>
              <a:rPr lang="en-US" sz="1200" dirty="0" err="1" smtClean="0">
                <a:latin typeface="+mn-lt"/>
              </a:rPr>
              <a:t>portera</a:t>
            </a:r>
            <a:r>
              <a:rPr lang="en-US" sz="1200" dirty="0" smtClean="0">
                <a:latin typeface="+mn-lt"/>
              </a:rPr>
              <a:t> sur le </a:t>
            </a:r>
            <a:r>
              <a:rPr lang="en-US" sz="1200" dirty="0" err="1" smtClean="0">
                <a:latin typeface="+mn-lt"/>
              </a:rPr>
              <a:t>profilage</a:t>
            </a:r>
            <a:r>
              <a:rPr lang="en-US" sz="1200" dirty="0" smtClean="0">
                <a:latin typeface="+mn-lt"/>
              </a:rPr>
              <a:t> de code avec </a:t>
            </a:r>
            <a:r>
              <a:rPr lang="en-US" sz="1200" b="1" dirty="0" err="1" smtClean="0">
                <a:latin typeface="+mn-lt"/>
              </a:rPr>
              <a:t>Netbeans</a:t>
            </a:r>
            <a:r>
              <a:rPr lang="en-US" sz="1200" b="1" dirty="0" smtClean="0">
                <a:latin typeface="+mn-lt"/>
              </a:rPr>
              <a:t> Profiler</a:t>
            </a:r>
            <a:r>
              <a:rPr lang="en-US" sz="1200" dirty="0" smtClean="0">
                <a:latin typeface="+mn-lt"/>
              </a:rPr>
              <a:t>.</a:t>
            </a:r>
            <a:endParaRPr lang="fr-FR" sz="1200" dirty="0">
              <a:latin typeface="+mn-lt"/>
            </a:endParaRPr>
          </a:p>
        </p:txBody>
      </p:sp>
    </p:spTree>
    <p:extLst>
      <p:ext uri="{BB962C8B-B14F-4D97-AF65-F5344CB8AC3E}">
        <p14:creationId xmlns:p14="http://schemas.microsoft.com/office/powerpoint/2010/main" val="643806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fr-FR" dirty="0"/>
              <a:t>Pourquoi utiliser </a:t>
            </a:r>
            <a:r>
              <a:rPr lang="fr-FR" dirty="0" err="1"/>
              <a:t>NetBeans</a:t>
            </a:r>
            <a:r>
              <a:rPr lang="fr-FR" dirty="0"/>
              <a:t> Profiler?</a:t>
            </a:r>
            <a:endParaRPr dirty="0"/>
          </a:p>
        </p:txBody>
      </p:sp>
      <p:sp>
        <p:nvSpPr>
          <p:cNvPr id="891" name="Google Shape;891;p43"/>
          <p:cNvSpPr txBox="1">
            <a:spLocks noGrp="1"/>
          </p:cNvSpPr>
          <p:nvPr>
            <p:ph type="subTitle" idx="2"/>
          </p:nvPr>
        </p:nvSpPr>
        <p:spPr>
          <a:xfrm>
            <a:off x="1245498" y="1168529"/>
            <a:ext cx="7651921" cy="2026733"/>
          </a:xfrm>
          <a:prstGeom prst="rect">
            <a:avLst/>
          </a:prstGeom>
        </p:spPr>
        <p:txBody>
          <a:bodyPr spcFirstLastPara="1" wrap="square" lIns="91425" tIns="91425" rIns="91425" bIns="91425" anchor="t" anchorCtr="0">
            <a:noAutofit/>
          </a:bodyPr>
          <a:lstStyle/>
          <a:p>
            <a:pPr marL="0" lvl="0" indent="0" algn="l"/>
            <a:r>
              <a:rPr lang="fr-FR" sz="1200" dirty="0" err="1">
                <a:latin typeface="+mn-lt"/>
              </a:rPr>
              <a:t>NetBeans</a:t>
            </a:r>
            <a:r>
              <a:rPr lang="fr-FR" sz="1200" dirty="0">
                <a:latin typeface="+mn-lt"/>
              </a:rPr>
              <a:t> Profiler est un outil de profilage de code intégré dans l'environnement de développement </a:t>
            </a:r>
            <a:r>
              <a:rPr lang="fr-FR" sz="1200" dirty="0" err="1">
                <a:latin typeface="+mn-lt"/>
              </a:rPr>
              <a:t>NetBeans</a:t>
            </a:r>
            <a:r>
              <a:rPr lang="fr-FR" sz="1200" dirty="0">
                <a:latin typeface="+mn-lt"/>
              </a:rPr>
              <a:t>. Il offre de nombreux avantages et fonctionnalités qui en font un choix attrayant pour le profilage de code</a:t>
            </a:r>
            <a:r>
              <a:rPr lang="fr-FR" sz="1200" dirty="0" smtClean="0">
                <a:latin typeface="+mn-lt"/>
              </a:rPr>
              <a:t>.</a:t>
            </a:r>
          </a:p>
          <a:p>
            <a:pPr marL="0" lvl="0" indent="0" algn="l"/>
            <a:r>
              <a:rPr lang="fr-FR" sz="1200" dirty="0">
                <a:latin typeface="+mn-lt"/>
              </a:rPr>
              <a:t>Voici quelques raisons pour lesquelles </a:t>
            </a:r>
            <a:r>
              <a:rPr lang="fr-FR" sz="1200" dirty="0" smtClean="0">
                <a:latin typeface="+mn-lt"/>
              </a:rPr>
              <a:t>il faut utiliser </a:t>
            </a:r>
            <a:r>
              <a:rPr lang="fr-FR" sz="1200" dirty="0" err="1" smtClean="0">
                <a:latin typeface="+mn-lt"/>
              </a:rPr>
              <a:t>NetBeans</a:t>
            </a:r>
            <a:r>
              <a:rPr lang="fr-FR" sz="1200" dirty="0" smtClean="0">
                <a:latin typeface="+mn-lt"/>
              </a:rPr>
              <a:t> </a:t>
            </a:r>
            <a:r>
              <a:rPr lang="fr-FR" sz="1200" dirty="0">
                <a:latin typeface="+mn-lt"/>
              </a:rPr>
              <a:t>Profiler </a:t>
            </a:r>
            <a:r>
              <a:rPr lang="fr-FR" sz="1200" dirty="0" smtClean="0">
                <a:latin typeface="+mn-lt"/>
              </a:rPr>
              <a:t>:</a:t>
            </a:r>
          </a:p>
          <a:p>
            <a:pPr marL="0" lvl="0" indent="0" algn="l"/>
            <a:endParaRPr lang="fr-FR" sz="1200" dirty="0" smtClean="0">
              <a:latin typeface="+mn-lt"/>
            </a:endParaRPr>
          </a:p>
          <a:p>
            <a:pPr marL="285750" lvl="0" indent="-285750" algn="l">
              <a:buFont typeface="Arial" panose="020B0604020202020204" pitchFamily="34" charset="0"/>
              <a:buChar char="•"/>
            </a:pPr>
            <a:r>
              <a:rPr lang="fr-FR" sz="1200" b="1" dirty="0">
                <a:latin typeface="+mn-lt"/>
              </a:rPr>
              <a:t>Intégration transparente </a:t>
            </a:r>
            <a:r>
              <a:rPr lang="fr-FR" sz="1200" dirty="0">
                <a:latin typeface="+mn-lt"/>
              </a:rPr>
              <a:t>: </a:t>
            </a:r>
            <a:r>
              <a:rPr lang="fr-FR" sz="1200" dirty="0" err="1">
                <a:latin typeface="+mn-lt"/>
              </a:rPr>
              <a:t>NetBeans</a:t>
            </a:r>
            <a:r>
              <a:rPr lang="fr-FR" sz="1200" dirty="0">
                <a:latin typeface="+mn-lt"/>
              </a:rPr>
              <a:t> Profiler est directement intégré à l'environnement de développement </a:t>
            </a:r>
            <a:r>
              <a:rPr lang="fr-FR" sz="1200" dirty="0" err="1">
                <a:latin typeface="+mn-lt"/>
              </a:rPr>
              <a:t>NetBeans</a:t>
            </a:r>
            <a:r>
              <a:rPr lang="fr-FR" sz="1200" dirty="0">
                <a:latin typeface="+mn-lt"/>
              </a:rPr>
              <a:t>, ce qui signifie qu'il est facile à utiliser et à configurer</a:t>
            </a:r>
            <a:r>
              <a:rPr lang="fr-FR" sz="1200" dirty="0" smtClean="0">
                <a:latin typeface="+mn-lt"/>
              </a:rPr>
              <a:t>.</a:t>
            </a:r>
          </a:p>
          <a:p>
            <a:pPr marL="0" lvl="0" indent="0" algn="l"/>
            <a:endParaRPr lang="fr-FR" sz="1200" dirty="0" smtClean="0">
              <a:latin typeface="+mn-lt"/>
            </a:endParaRPr>
          </a:p>
          <a:p>
            <a:pPr marL="285750" lvl="0" indent="-285750" algn="l">
              <a:buFont typeface="Arial" panose="020B0604020202020204" pitchFamily="34" charset="0"/>
              <a:buChar char="•"/>
            </a:pPr>
            <a:r>
              <a:rPr lang="fr-FR" sz="1200" b="1" dirty="0">
                <a:latin typeface="+mn-lt"/>
              </a:rPr>
              <a:t>Prise en charge des applications Java </a:t>
            </a:r>
            <a:r>
              <a:rPr lang="fr-FR" sz="1200" dirty="0">
                <a:latin typeface="+mn-lt"/>
              </a:rPr>
              <a:t>: </a:t>
            </a:r>
            <a:r>
              <a:rPr lang="fr-FR" sz="1200" dirty="0" err="1">
                <a:latin typeface="+mn-lt"/>
              </a:rPr>
              <a:t>NetBeans</a:t>
            </a:r>
            <a:r>
              <a:rPr lang="fr-FR" sz="1200" dirty="0">
                <a:latin typeface="+mn-lt"/>
              </a:rPr>
              <a:t> Profiler est spécifiquement conçu pour le profilage d'applications </a:t>
            </a:r>
            <a:r>
              <a:rPr lang="fr-FR" sz="1200" dirty="0" smtClean="0">
                <a:latin typeface="+mn-lt"/>
              </a:rPr>
              <a:t>Java</a:t>
            </a:r>
          </a:p>
          <a:p>
            <a:pPr marL="0" lvl="0" indent="0" algn="l"/>
            <a:endParaRPr lang="fr-FR" sz="1200" dirty="0" smtClean="0">
              <a:latin typeface="+mn-lt"/>
            </a:endParaRPr>
          </a:p>
          <a:p>
            <a:pPr marL="285750" lvl="0" indent="-285750" algn="l">
              <a:buFont typeface="Arial" panose="020B0604020202020204" pitchFamily="34" charset="0"/>
              <a:buChar char="•"/>
            </a:pPr>
            <a:r>
              <a:rPr lang="fr-FR" sz="1200" b="1" dirty="0" smtClean="0">
                <a:latin typeface="+mn-lt"/>
              </a:rPr>
              <a:t>Visualisation </a:t>
            </a:r>
            <a:r>
              <a:rPr lang="fr-FR" sz="1200" b="1" dirty="0">
                <a:latin typeface="+mn-lt"/>
              </a:rPr>
              <a:t>des données </a:t>
            </a:r>
            <a:r>
              <a:rPr lang="fr-FR" sz="1200" dirty="0">
                <a:latin typeface="+mn-lt"/>
              </a:rPr>
              <a:t>: </a:t>
            </a:r>
            <a:r>
              <a:rPr lang="fr-FR" sz="1200" dirty="0" err="1">
                <a:latin typeface="+mn-lt"/>
              </a:rPr>
              <a:t>NetBeans</a:t>
            </a:r>
            <a:r>
              <a:rPr lang="fr-FR" sz="1200" dirty="0">
                <a:latin typeface="+mn-lt"/>
              </a:rPr>
              <a:t> Profiler propose des outils de visualisation avancés pour représenter les données de profilage. </a:t>
            </a:r>
            <a:endParaRPr lang="fr-FR" sz="1200" dirty="0" smtClean="0">
              <a:latin typeface="+mn-lt"/>
            </a:endParaRPr>
          </a:p>
          <a:p>
            <a:pPr marL="0" lvl="0" indent="0" algn="l"/>
            <a:endParaRPr lang="fr-FR" sz="1200" dirty="0" smtClean="0">
              <a:latin typeface="+mn-lt"/>
            </a:endParaRPr>
          </a:p>
          <a:p>
            <a:pPr marL="285750" lvl="0" indent="-285750" algn="l">
              <a:buFont typeface="Arial" panose="020B0604020202020204" pitchFamily="34" charset="0"/>
              <a:buChar char="•"/>
            </a:pPr>
            <a:r>
              <a:rPr lang="fr-FR" sz="1200" b="1" dirty="0">
                <a:latin typeface="+mn-lt"/>
              </a:rPr>
              <a:t>Optimisation en temps réel </a:t>
            </a:r>
            <a:r>
              <a:rPr lang="fr-FR" sz="1200" dirty="0">
                <a:latin typeface="+mn-lt"/>
              </a:rPr>
              <a:t>: </a:t>
            </a:r>
            <a:r>
              <a:rPr lang="fr-FR" sz="1200" dirty="0" err="1">
                <a:latin typeface="+mn-lt"/>
              </a:rPr>
              <a:t>NetBeans</a:t>
            </a:r>
            <a:r>
              <a:rPr lang="fr-FR" sz="1200" dirty="0">
                <a:latin typeface="+mn-lt"/>
              </a:rPr>
              <a:t> Profiler vous permet de modifier votre code en temps réel pendant le processus de profilage</a:t>
            </a:r>
            <a:endParaRPr sz="120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3009</TotalTime>
  <Words>929</Words>
  <Application>Microsoft Office PowerPoint</Application>
  <PresentationFormat>Affichage à l'écran (16:9)</PresentationFormat>
  <Paragraphs>83</Paragraphs>
  <Slides>13</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Anton</vt:lpstr>
      <vt:lpstr>Catamaran</vt:lpstr>
      <vt:lpstr>DM Sans</vt:lpstr>
      <vt:lpstr>Nunito Light</vt:lpstr>
      <vt:lpstr>Arial</vt:lpstr>
      <vt:lpstr>Bebas Neue</vt:lpstr>
      <vt:lpstr>Java Programming Workshop by Slidesgo</vt:lpstr>
      <vt:lpstr>Profilage de code avec NetBeans Profiler</vt:lpstr>
      <vt:lpstr>Présentation PowerPoint</vt:lpstr>
      <vt:lpstr>Plan du cours</vt:lpstr>
      <vt:lpstr>Objectifs du cours</vt:lpstr>
      <vt:lpstr>Introduction</vt:lpstr>
      <vt:lpstr>Qu’est ce que le profilage de code ?</vt:lpstr>
      <vt:lpstr>Présentation PowerPoint</vt:lpstr>
      <vt:lpstr>Outils de profilage</vt:lpstr>
      <vt:lpstr>Pourquoi utiliser NetBeans Profiler?</vt:lpstr>
      <vt:lpstr>Que peut-on faire sur Netbeans Profiler ?</vt:lpstr>
      <vt:lpstr>Démo</vt:lpstr>
      <vt:lpstr>Conclusion</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Profilage de code avec NetBeans Profiler</dc:title>
  <dc:creator>HP</dc:creator>
  <cp:lastModifiedBy>Compte Microsoft</cp:lastModifiedBy>
  <cp:revision>18</cp:revision>
  <dcterms:modified xsi:type="dcterms:W3CDTF">2023-07-09T22:38:00Z</dcterms:modified>
</cp:coreProperties>
</file>