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5.jpg" ContentType="image/jpg"/>
  <Override PartName="/ppt/media/image18.jpg" ContentType="image/jpg"/>
  <Override PartName="/ppt/media/image19.jpg" ContentType="image/jpg"/>
  <Override PartName="/ppt/media/image20.jpg" ContentType="image/jpg"/>
  <Override PartName="/ppt/media/image21.jpg" ContentType="image/jpg"/>
  <Override PartName="/ppt/media/image23.jpg" ContentType="image/jpg"/>
  <Override PartName="/ppt/media/image24.jpg" ContentType="image/jpg"/>
  <Override PartName="/ppt/media/image25.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303" r:id="rId5"/>
    <p:sldId id="260" r:id="rId6"/>
    <p:sldId id="261" r:id="rId7"/>
    <p:sldId id="259"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03"/>
  </p:normalViewPr>
  <p:slideViewPr>
    <p:cSldViewPr snapToGrid="0">
      <p:cViewPr>
        <p:scale>
          <a:sx n="38" d="100"/>
          <a:sy n="38" d="100"/>
        </p:scale>
        <p:origin x="2440" y="20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6423F-3D5A-B708-96B7-8DE46E6F4BA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80F6D8E-99D2-C5DE-7C80-88E080AA70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6C8514E-D7D0-D0ED-552C-347E56D279B2}"/>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5" name="Footer Placeholder 4">
            <a:extLst>
              <a:ext uri="{FF2B5EF4-FFF2-40B4-BE49-F238E27FC236}">
                <a16:creationId xmlns:a16="http://schemas.microsoft.com/office/drawing/2014/main" id="{AE79877A-14E8-0421-1565-AC33E11989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CF13F-2F0E-C095-86B5-F93ABB23E865}"/>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345680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515E2-4609-C0CC-37B2-AE989FFCD04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BF1D36-B073-7174-A116-9B8C461BA4E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D06E6A-5961-61C9-E0D7-F580C2694A24}"/>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5" name="Footer Placeholder 4">
            <a:extLst>
              <a:ext uri="{FF2B5EF4-FFF2-40B4-BE49-F238E27FC236}">
                <a16:creationId xmlns:a16="http://schemas.microsoft.com/office/drawing/2014/main" id="{94D77D5E-3B9C-8369-38D9-CA58E22B3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4F0C8-766F-818F-3BD1-A6DDFF31D01E}"/>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361668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CD8B43-DF68-D6C0-A702-6050BBE078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E89E21-4806-4AF1-E39C-EF3105CD42A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B0EB1F-FAD4-5FBE-DC55-C639345F604F}"/>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5" name="Footer Placeholder 4">
            <a:extLst>
              <a:ext uri="{FF2B5EF4-FFF2-40B4-BE49-F238E27FC236}">
                <a16:creationId xmlns:a16="http://schemas.microsoft.com/office/drawing/2014/main" id="{71062BA1-4613-B061-9299-096E193BD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A7369-27A4-D8E2-4920-C775A9CFC3B0}"/>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312107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C8B0-1B53-B385-4876-7B423FE1F9D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C46FF71-828F-6210-ACA3-7BAF9C2C172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974570-EFEA-1068-B819-351057D55857}"/>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5" name="Footer Placeholder 4">
            <a:extLst>
              <a:ext uri="{FF2B5EF4-FFF2-40B4-BE49-F238E27FC236}">
                <a16:creationId xmlns:a16="http://schemas.microsoft.com/office/drawing/2014/main" id="{F9E47731-7B60-E9E7-DF7E-C8D9D2BBE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92540-0EB0-8DA8-407A-29F19AB7B28D}"/>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2079599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3778B-1EBC-5325-8FEC-915BCBF68AD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0F8B769-3B18-15B7-A153-05F7A3BDE1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E691733-C8DD-54CE-2C51-E83749A1382F}"/>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5" name="Footer Placeholder 4">
            <a:extLst>
              <a:ext uri="{FF2B5EF4-FFF2-40B4-BE49-F238E27FC236}">
                <a16:creationId xmlns:a16="http://schemas.microsoft.com/office/drawing/2014/main" id="{0447E89B-EC87-2D40-87BD-C05AAED56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6F94F-1225-BDA9-4335-248C43965704}"/>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199840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C9286-5ACC-C27E-15C2-BEA52C36936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5803D35-89FC-CD2D-5DE5-2C607CF670D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DA9A0C6-C334-2AE9-6F89-DE8B30BEF9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EEEC070-AA3A-8279-9816-6536116A34E6}"/>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6" name="Footer Placeholder 5">
            <a:extLst>
              <a:ext uri="{FF2B5EF4-FFF2-40B4-BE49-F238E27FC236}">
                <a16:creationId xmlns:a16="http://schemas.microsoft.com/office/drawing/2014/main" id="{B8B658A8-FFD5-2343-1420-2E1038151D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90D9F-2647-A5F5-A1C7-5B6B07182CC0}"/>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1711710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338B-513B-E049-FB9B-524EF1BD656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C0356B-063A-B2F5-A2B9-524CD3B976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00B8C39-290D-A032-133C-D13C736289B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0858F0D-CE3B-46CF-F34A-1051E3FCDF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0F898F-4096-4EB2-3D16-5AEA652BF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471746B-86FD-41EA-1A2E-7018138A02F0}"/>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8" name="Footer Placeholder 7">
            <a:extLst>
              <a:ext uri="{FF2B5EF4-FFF2-40B4-BE49-F238E27FC236}">
                <a16:creationId xmlns:a16="http://schemas.microsoft.com/office/drawing/2014/main" id="{D0B7F8B4-2061-FD38-7FDC-5573C5C2C2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DCF84A-E9DE-F290-1646-367CF3FE4CCA}"/>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3059514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EC695-F623-50E9-3885-BAF51DE578D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974DBC5-6C6B-5C31-7363-B7A12F4298F7}"/>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4" name="Footer Placeholder 3">
            <a:extLst>
              <a:ext uri="{FF2B5EF4-FFF2-40B4-BE49-F238E27FC236}">
                <a16:creationId xmlns:a16="http://schemas.microsoft.com/office/drawing/2014/main" id="{CC4A9AD6-9995-F227-3DCD-18C14EBF7D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B274E1-9BCA-47DF-9BC5-5BEEAF89E6A9}"/>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2280763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443CAF-83BF-E9CD-6E08-FA424767071E}"/>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3" name="Footer Placeholder 2">
            <a:extLst>
              <a:ext uri="{FF2B5EF4-FFF2-40B4-BE49-F238E27FC236}">
                <a16:creationId xmlns:a16="http://schemas.microsoft.com/office/drawing/2014/main" id="{5B5BED8C-FA00-4069-484A-4F7511EADE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240168-703A-19B3-AA2F-96BC915CA068}"/>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124775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F42E-D653-3CEA-2191-F1EC3E504B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33F879D-233D-98F0-8193-551947992A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B57B7AA-CC16-F1A2-F2D3-0035EDD89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D0FFEF-F34A-7F0C-0026-DEE5C27F9A16}"/>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6" name="Footer Placeholder 5">
            <a:extLst>
              <a:ext uri="{FF2B5EF4-FFF2-40B4-BE49-F238E27FC236}">
                <a16:creationId xmlns:a16="http://schemas.microsoft.com/office/drawing/2014/main" id="{FB71E9E3-D9F9-22D6-DC01-64F7D84DCE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E94F0F-D934-BC40-7A7E-CA40ED53FB15}"/>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74811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5255-834F-63D4-7B2A-7E1AA23C80C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D9E8A88-FE91-6D04-B418-E2A138EC28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6E8B70-81FC-799E-A73D-96DFDDCC6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B721A4-87A7-6185-493F-E5EB4CCB1E7C}"/>
              </a:ext>
            </a:extLst>
          </p:cNvPr>
          <p:cNvSpPr>
            <a:spLocks noGrp="1"/>
          </p:cNvSpPr>
          <p:nvPr>
            <p:ph type="dt" sz="half" idx="10"/>
          </p:nvPr>
        </p:nvSpPr>
        <p:spPr/>
        <p:txBody>
          <a:bodyPr/>
          <a:lstStyle/>
          <a:p>
            <a:fld id="{E9D0E15F-2571-EC41-9B34-D69D228E1D8B}" type="datetimeFigureOut">
              <a:rPr lang="en-US" smtClean="0"/>
              <a:t>7/7/25</a:t>
            </a:fld>
            <a:endParaRPr lang="en-US"/>
          </a:p>
        </p:txBody>
      </p:sp>
      <p:sp>
        <p:nvSpPr>
          <p:cNvPr id="6" name="Footer Placeholder 5">
            <a:extLst>
              <a:ext uri="{FF2B5EF4-FFF2-40B4-BE49-F238E27FC236}">
                <a16:creationId xmlns:a16="http://schemas.microsoft.com/office/drawing/2014/main" id="{5DF42998-6926-3D0B-F069-A41E84199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B6520D-E6AF-FBFB-09EB-E145BFB25B9D}"/>
              </a:ext>
            </a:extLst>
          </p:cNvPr>
          <p:cNvSpPr>
            <a:spLocks noGrp="1"/>
          </p:cNvSpPr>
          <p:nvPr>
            <p:ph type="sldNum" sz="quarter" idx="12"/>
          </p:nvPr>
        </p:nvSpPr>
        <p:spPr/>
        <p:txBody>
          <a:bodyPr/>
          <a:lstStyle/>
          <a:p>
            <a:fld id="{B9A0DA29-E340-1C45-9BD9-733A66058271}" type="slidenum">
              <a:rPr lang="en-US" smtClean="0"/>
              <a:t>‹#›</a:t>
            </a:fld>
            <a:endParaRPr lang="en-US"/>
          </a:p>
        </p:txBody>
      </p:sp>
    </p:spTree>
    <p:extLst>
      <p:ext uri="{BB962C8B-B14F-4D97-AF65-F5344CB8AC3E}">
        <p14:creationId xmlns:p14="http://schemas.microsoft.com/office/powerpoint/2010/main" val="77787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350E70-B091-124C-5DCC-AF8549F190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F1F012-52AC-CDC3-3361-0DE91BBFD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EA3586-0841-FAA6-298F-C4E0E4732C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D0E15F-2571-EC41-9B34-D69D228E1D8B}" type="datetimeFigureOut">
              <a:rPr lang="en-US" smtClean="0"/>
              <a:t>7/7/25</a:t>
            </a:fld>
            <a:endParaRPr lang="en-US"/>
          </a:p>
        </p:txBody>
      </p:sp>
      <p:sp>
        <p:nvSpPr>
          <p:cNvPr id="5" name="Footer Placeholder 4">
            <a:extLst>
              <a:ext uri="{FF2B5EF4-FFF2-40B4-BE49-F238E27FC236}">
                <a16:creationId xmlns:a16="http://schemas.microsoft.com/office/drawing/2014/main" id="{9BDA5C4F-1860-9669-9B7C-39FF75877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9C20AE-A401-A4A4-9CC4-326BB484AD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A0DA29-E340-1C45-9BD9-733A66058271}" type="slidenum">
              <a:rPr lang="en-US" smtClean="0"/>
              <a:t>‹#›</a:t>
            </a:fld>
            <a:endParaRPr lang="en-US"/>
          </a:p>
        </p:txBody>
      </p:sp>
    </p:spTree>
    <p:extLst>
      <p:ext uri="{BB962C8B-B14F-4D97-AF65-F5344CB8AC3E}">
        <p14:creationId xmlns:p14="http://schemas.microsoft.com/office/powerpoint/2010/main" val="2694145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ChaingYuChin/IBM-DS-course/blob/main/EDA_with_Visualization.ipynb"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ChaingYuChin/IBM-DS-course/blob/main/EDA_with_SQL.ipynb"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ChaingYuChin/IBM-DS-course/blob/main/Interactive_Visual_Analytics_with_Folium.ipynb"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ChaingYuChin/IBM-DS-course/blob/main/spacex_dash_app.p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haingYuChin/IBM-DS-course/blob/main/Machine_Learning_Prediction.ipynb"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ChaingYuChin/IBM-DS-course/blob/main/Data_Collection_Api_.ipyn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ChaingYuChin/IBM-DS-course/blob/main/Data_Collection_with_Web_Scraping.ipynb"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haingYuChin/IBM-DS-course/blob/main/Data_wrangling_.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F24170-DCBB-06E1-52B9-29D94EF57202}"/>
              </a:ext>
            </a:extLst>
          </p:cNvPr>
          <p:cNvSpPr>
            <a:spLocks noGrp="1"/>
          </p:cNvSpPr>
          <p:nvPr>
            <p:ph type="subTitle" idx="1"/>
          </p:nvPr>
        </p:nvSpPr>
        <p:spPr>
          <a:xfrm>
            <a:off x="1524000" y="2601119"/>
            <a:ext cx="9144000" cy="1655762"/>
          </a:xfrm>
        </p:spPr>
        <p:txBody>
          <a:bodyPr>
            <a:normAutofit fontScale="85000" lnSpcReduction="20000"/>
          </a:bodyPr>
          <a:lstStyle/>
          <a:p>
            <a:r>
              <a:rPr lang="en-GB" sz="4000" b="1" dirty="0"/>
              <a:t>SpaceX Falcon 9 Landing Prediction Project</a:t>
            </a:r>
            <a:br>
              <a:rPr lang="en-GB" sz="4000" dirty="0"/>
            </a:br>
            <a:r>
              <a:rPr lang="en-GB" sz="4000" dirty="0"/>
              <a:t>Data Science Capstone</a:t>
            </a:r>
            <a:br>
              <a:rPr lang="en-GB" sz="4000" dirty="0"/>
            </a:br>
            <a:r>
              <a:rPr lang="en-GB" sz="4000" dirty="0"/>
              <a:t>YuChin Chiang</a:t>
            </a:r>
            <a:br>
              <a:rPr lang="en-GB" sz="4000" dirty="0"/>
            </a:br>
            <a:r>
              <a:rPr lang="en-GB" sz="4000" dirty="0"/>
              <a:t>2025/07/07</a:t>
            </a:r>
          </a:p>
          <a:p>
            <a:endParaRPr lang="en-US" dirty="0"/>
          </a:p>
        </p:txBody>
      </p:sp>
    </p:spTree>
    <p:extLst>
      <p:ext uri="{BB962C8B-B14F-4D97-AF65-F5344CB8AC3E}">
        <p14:creationId xmlns:p14="http://schemas.microsoft.com/office/powerpoint/2010/main" val="2034559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6534150"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 </a:t>
            </a:r>
            <a:r>
              <a:rPr spc="-340" dirty="0"/>
              <a:t>Data</a:t>
            </a:r>
            <a:r>
              <a:rPr spc="-650" dirty="0"/>
              <a:t> </a:t>
            </a:r>
            <a:r>
              <a:rPr spc="-270" dirty="0"/>
              <a:t>Visualization</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10</a:t>
            </a:fld>
            <a:endParaRPr dirty="0"/>
          </a:p>
        </p:txBody>
      </p:sp>
      <p:sp>
        <p:nvSpPr>
          <p:cNvPr id="4" name="object 4"/>
          <p:cNvSpPr txBox="1"/>
          <p:nvPr/>
        </p:nvSpPr>
        <p:spPr>
          <a:xfrm>
            <a:off x="1176019" y="1824608"/>
            <a:ext cx="9963150" cy="2992486"/>
          </a:xfrm>
          <a:prstGeom prst="rect">
            <a:avLst/>
          </a:prstGeom>
        </p:spPr>
        <p:txBody>
          <a:bodyPr vert="horz" wrap="square" lIns="0" tIns="42545" rIns="0" bIns="0" rtlCol="0">
            <a:spAutoFit/>
          </a:bodyPr>
          <a:lstStyle/>
          <a:p>
            <a:pPr marL="12700" marR="556260">
              <a:lnSpc>
                <a:spcPts val="2210"/>
              </a:lnSpc>
              <a:spcBef>
                <a:spcPts val="335"/>
              </a:spcBef>
            </a:pPr>
            <a:r>
              <a:rPr sz="2000" spc="-20" dirty="0">
                <a:solidFill>
                  <a:srgbClr val="404040"/>
                </a:solidFill>
                <a:latin typeface="Carlito"/>
                <a:cs typeface="Carlito"/>
              </a:rPr>
              <a:t>Exploratory </a:t>
            </a:r>
            <a:r>
              <a:rPr sz="2000" spc="-25" dirty="0">
                <a:solidFill>
                  <a:srgbClr val="404040"/>
                </a:solidFill>
                <a:latin typeface="Carlito"/>
                <a:cs typeface="Carlito"/>
              </a:rPr>
              <a:t>Data </a:t>
            </a:r>
            <a:r>
              <a:rPr sz="2000" spc="-15" dirty="0">
                <a:solidFill>
                  <a:srgbClr val="404040"/>
                </a:solidFill>
                <a:latin typeface="Carlito"/>
                <a:cs typeface="Carlito"/>
              </a:rPr>
              <a:t>Analysis </a:t>
            </a:r>
            <a:r>
              <a:rPr sz="2000" spc="-20" dirty="0">
                <a:solidFill>
                  <a:srgbClr val="404040"/>
                </a:solidFill>
                <a:latin typeface="Carlito"/>
                <a:cs typeface="Carlito"/>
              </a:rPr>
              <a:t>performed </a:t>
            </a:r>
            <a:r>
              <a:rPr sz="2000" spc="-5" dirty="0">
                <a:solidFill>
                  <a:srgbClr val="404040"/>
                </a:solidFill>
                <a:latin typeface="Carlito"/>
                <a:cs typeface="Carlito"/>
              </a:rPr>
              <a:t>on variables </a:t>
            </a:r>
            <a:r>
              <a:rPr sz="2000" spc="-15" dirty="0">
                <a:solidFill>
                  <a:srgbClr val="404040"/>
                </a:solidFill>
                <a:latin typeface="Carlito"/>
                <a:cs typeface="Carlito"/>
              </a:rPr>
              <a:t>Flight </a:t>
            </a:r>
            <a:r>
              <a:rPr sz="2000" spc="-50" dirty="0">
                <a:solidFill>
                  <a:srgbClr val="404040"/>
                </a:solidFill>
                <a:latin typeface="Carlito"/>
                <a:cs typeface="Carlito"/>
              </a:rPr>
              <a:t>Number,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Class </a:t>
            </a:r>
            <a:r>
              <a:rPr sz="2000" dirty="0">
                <a:solidFill>
                  <a:srgbClr val="404040"/>
                </a:solidFill>
                <a:latin typeface="Carlito"/>
                <a:cs typeface="Carlito"/>
              </a:rPr>
              <a:t>and</a:t>
            </a:r>
            <a:r>
              <a:rPr sz="2000" spc="-45" dirty="0">
                <a:solidFill>
                  <a:srgbClr val="404040"/>
                </a:solidFill>
                <a:latin typeface="Carlito"/>
                <a:cs typeface="Carlito"/>
              </a:rPr>
              <a:t> </a:t>
            </a:r>
            <a:r>
              <a:rPr sz="2000" spc="-130" dirty="0">
                <a:solidFill>
                  <a:srgbClr val="404040"/>
                </a:solidFill>
                <a:latin typeface="Carlito"/>
                <a:cs typeface="Carlito"/>
              </a:rPr>
              <a:t>Year.</a:t>
            </a:r>
            <a:endParaRPr sz="2000" dirty="0">
              <a:latin typeface="Carlito"/>
              <a:cs typeface="Carlito"/>
            </a:endParaRPr>
          </a:p>
          <a:p>
            <a:pPr marL="12700">
              <a:lnSpc>
                <a:spcPct val="100000"/>
              </a:lnSpc>
              <a:spcBef>
                <a:spcPts val="1050"/>
              </a:spcBef>
            </a:pPr>
            <a:r>
              <a:rPr sz="2000" u="heavy" spc="-5" dirty="0">
                <a:solidFill>
                  <a:srgbClr val="404040"/>
                </a:solidFill>
                <a:uFill>
                  <a:solidFill>
                    <a:srgbClr val="404040"/>
                  </a:solidFill>
                </a:uFill>
                <a:latin typeface="Carlito"/>
                <a:cs typeface="Carlito"/>
              </a:rPr>
              <a:t>Plots</a:t>
            </a:r>
            <a:r>
              <a:rPr sz="2000" u="heavy" spc="-5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Used:</a:t>
            </a:r>
            <a:endParaRPr sz="2000" dirty="0">
              <a:latin typeface="Carlito"/>
              <a:cs typeface="Carlito"/>
            </a:endParaRPr>
          </a:p>
          <a:p>
            <a:pPr marL="12700" marR="405765">
              <a:lnSpc>
                <a:spcPts val="2210"/>
              </a:lnSpc>
              <a:spcBef>
                <a:spcPts val="1430"/>
              </a:spcBef>
            </a:pPr>
            <a:r>
              <a:rPr sz="2000" spc="-15"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20" dirty="0">
                <a:solidFill>
                  <a:srgbClr val="404040"/>
                </a:solidFill>
                <a:latin typeface="Carlito"/>
                <a:cs typeface="Carlito"/>
              </a:rPr>
              <a:t>vs. </a:t>
            </a:r>
            <a:r>
              <a:rPr sz="2000" spc="-5" dirty="0">
                <a:solidFill>
                  <a:srgbClr val="404040"/>
                </a:solidFill>
                <a:latin typeface="Carlito"/>
                <a:cs typeface="Carlito"/>
              </a:rPr>
              <a:t>Launch </a:t>
            </a:r>
            <a:r>
              <a:rPr sz="2000" spc="-15" dirty="0">
                <a:solidFill>
                  <a:srgbClr val="404040"/>
                </a:solidFill>
                <a:latin typeface="Carlito"/>
                <a:cs typeface="Carlito"/>
              </a:rPr>
              <a:t>Site,  </a:t>
            </a:r>
            <a:r>
              <a:rPr sz="2000" spc="-5" dirty="0">
                <a:solidFill>
                  <a:srgbClr val="404040"/>
                </a:solidFill>
                <a:latin typeface="Carlito"/>
                <a:cs typeface="Carlito"/>
              </a:rPr>
              <a:t>Orbit </a:t>
            </a:r>
            <a:r>
              <a:rPr sz="2000" spc="-20" dirty="0">
                <a:solidFill>
                  <a:srgbClr val="404040"/>
                </a:solidFill>
                <a:latin typeface="Carlito"/>
                <a:cs typeface="Carlito"/>
              </a:rPr>
              <a:t>vs. </a:t>
            </a:r>
            <a:r>
              <a:rPr sz="2000" dirty="0">
                <a:solidFill>
                  <a:srgbClr val="404040"/>
                </a:solidFill>
                <a:latin typeface="Carlito"/>
                <a:cs typeface="Carlito"/>
              </a:rPr>
              <a:t>Success </a:t>
            </a:r>
            <a:r>
              <a:rPr sz="2000" spc="-20" dirty="0">
                <a:solidFill>
                  <a:srgbClr val="404040"/>
                </a:solidFill>
                <a:latin typeface="Carlito"/>
                <a:cs typeface="Carlito"/>
              </a:rPr>
              <a:t>Rate, </a:t>
            </a:r>
            <a:r>
              <a:rPr sz="2000" spc="-10" dirty="0">
                <a:solidFill>
                  <a:srgbClr val="404040"/>
                </a:solidFill>
                <a:latin typeface="Carlito"/>
                <a:cs typeface="Carlito"/>
              </a:rPr>
              <a:t>Flight </a:t>
            </a:r>
            <a:r>
              <a:rPr sz="2000" dirty="0">
                <a:solidFill>
                  <a:srgbClr val="404040"/>
                </a:solidFill>
                <a:latin typeface="Carlito"/>
                <a:cs typeface="Carlito"/>
              </a:rPr>
              <a:t>Number </a:t>
            </a:r>
            <a:r>
              <a:rPr sz="2000" spc="-20" dirty="0">
                <a:solidFill>
                  <a:srgbClr val="404040"/>
                </a:solidFill>
                <a:latin typeface="Carlito"/>
                <a:cs typeface="Carlito"/>
              </a:rPr>
              <a:t>vs. </a:t>
            </a:r>
            <a:r>
              <a:rPr sz="2000" spc="-5" dirty="0">
                <a:solidFill>
                  <a:srgbClr val="404040"/>
                </a:solidFill>
                <a:latin typeface="Carlito"/>
                <a:cs typeface="Carlito"/>
              </a:rPr>
              <a:t>Orbit, </a:t>
            </a:r>
            <a:r>
              <a:rPr sz="2000" spc="-25" dirty="0">
                <a:solidFill>
                  <a:srgbClr val="404040"/>
                </a:solidFill>
                <a:latin typeface="Carlito"/>
                <a:cs typeface="Carlito"/>
              </a:rPr>
              <a:t>Payload </a:t>
            </a:r>
            <a:r>
              <a:rPr sz="2000" spc="-15" dirty="0">
                <a:solidFill>
                  <a:srgbClr val="404040"/>
                </a:solidFill>
                <a:latin typeface="Carlito"/>
                <a:cs typeface="Carlito"/>
              </a:rPr>
              <a:t>vs </a:t>
            </a:r>
            <a:r>
              <a:rPr sz="2000" spc="-5" dirty="0">
                <a:solidFill>
                  <a:srgbClr val="404040"/>
                </a:solidFill>
                <a:latin typeface="Carlito"/>
                <a:cs typeface="Carlito"/>
              </a:rPr>
              <a:t>Orbit, </a:t>
            </a:r>
            <a:r>
              <a:rPr sz="2000" dirty="0">
                <a:solidFill>
                  <a:srgbClr val="404040"/>
                </a:solidFill>
                <a:latin typeface="Carlito"/>
                <a:cs typeface="Carlito"/>
              </a:rPr>
              <a:t>and Success </a:t>
            </a:r>
            <a:r>
              <a:rPr sz="2000" spc="-60" dirty="0">
                <a:solidFill>
                  <a:srgbClr val="404040"/>
                </a:solidFill>
                <a:latin typeface="Carlito"/>
                <a:cs typeface="Carlito"/>
              </a:rPr>
              <a:t>Yearly</a:t>
            </a:r>
            <a:r>
              <a:rPr sz="2000" spc="70" dirty="0">
                <a:solidFill>
                  <a:srgbClr val="404040"/>
                </a:solidFill>
                <a:latin typeface="Carlito"/>
                <a:cs typeface="Carlito"/>
              </a:rPr>
              <a:t> </a:t>
            </a:r>
            <a:r>
              <a:rPr sz="2000" spc="-60" dirty="0">
                <a:solidFill>
                  <a:srgbClr val="404040"/>
                </a:solidFill>
                <a:latin typeface="Carlito"/>
                <a:cs typeface="Carlito"/>
              </a:rPr>
              <a:t>Trend</a:t>
            </a:r>
            <a:endParaRPr sz="2000" dirty="0">
              <a:latin typeface="Carlito"/>
              <a:cs typeface="Carlito"/>
            </a:endParaRPr>
          </a:p>
          <a:p>
            <a:pPr marL="12700">
              <a:lnSpc>
                <a:spcPts val="2300"/>
              </a:lnSpc>
              <a:spcBef>
                <a:spcPts val="1160"/>
              </a:spcBef>
            </a:pPr>
            <a:r>
              <a:rPr sz="2000" spc="-25" dirty="0">
                <a:solidFill>
                  <a:srgbClr val="404040"/>
                </a:solidFill>
                <a:latin typeface="Carlito"/>
                <a:cs typeface="Carlito"/>
              </a:rPr>
              <a:t>Scatter </a:t>
            </a:r>
            <a:r>
              <a:rPr sz="2000" spc="-5" dirty="0">
                <a:solidFill>
                  <a:srgbClr val="404040"/>
                </a:solidFill>
                <a:latin typeface="Carlito"/>
                <a:cs typeface="Carlito"/>
              </a:rPr>
              <a:t>plots, line </a:t>
            </a:r>
            <a:r>
              <a:rPr sz="2000" dirty="0">
                <a:solidFill>
                  <a:srgbClr val="404040"/>
                </a:solidFill>
                <a:latin typeface="Carlito"/>
                <a:cs typeface="Carlito"/>
              </a:rPr>
              <a:t>charts, and </a:t>
            </a:r>
            <a:r>
              <a:rPr sz="2000" spc="-5" dirty="0">
                <a:solidFill>
                  <a:srgbClr val="404040"/>
                </a:solidFill>
                <a:latin typeface="Carlito"/>
                <a:cs typeface="Carlito"/>
              </a:rPr>
              <a:t>bar plots </a:t>
            </a:r>
            <a:r>
              <a:rPr sz="2000" spc="-20" dirty="0">
                <a:solidFill>
                  <a:srgbClr val="404040"/>
                </a:solidFill>
                <a:latin typeface="Carlito"/>
                <a:cs typeface="Carlito"/>
              </a:rPr>
              <a:t>were </a:t>
            </a:r>
            <a:r>
              <a:rPr sz="2000" spc="-5" dirty="0">
                <a:solidFill>
                  <a:srgbClr val="404040"/>
                </a:solidFill>
                <a:latin typeface="Carlito"/>
                <a:cs typeface="Carlito"/>
              </a:rPr>
              <a:t>used </a:t>
            </a:r>
            <a:r>
              <a:rPr sz="2000" spc="-20" dirty="0">
                <a:solidFill>
                  <a:srgbClr val="404040"/>
                </a:solidFill>
                <a:latin typeface="Carlito"/>
                <a:cs typeface="Carlito"/>
              </a:rPr>
              <a:t>to compare </a:t>
            </a:r>
            <a:r>
              <a:rPr sz="2000" spc="-5" dirty="0">
                <a:solidFill>
                  <a:srgbClr val="404040"/>
                </a:solidFill>
                <a:latin typeface="Carlito"/>
                <a:cs typeface="Carlito"/>
              </a:rPr>
              <a:t>relationships between variables</a:t>
            </a:r>
            <a:r>
              <a:rPr sz="2000" spc="-20" dirty="0">
                <a:solidFill>
                  <a:srgbClr val="404040"/>
                </a:solidFill>
                <a:latin typeface="Carlito"/>
                <a:cs typeface="Carlito"/>
              </a:rPr>
              <a:t> to</a:t>
            </a:r>
            <a:endParaRPr sz="2000" dirty="0">
              <a:latin typeface="Carlito"/>
              <a:cs typeface="Carlito"/>
            </a:endParaRPr>
          </a:p>
          <a:p>
            <a:pPr marL="12700">
              <a:lnSpc>
                <a:spcPts val="2300"/>
              </a:lnSpc>
            </a:pPr>
            <a:r>
              <a:rPr sz="2000" spc="-5" dirty="0">
                <a:solidFill>
                  <a:srgbClr val="404040"/>
                </a:solidFill>
                <a:latin typeface="Carlito"/>
                <a:cs typeface="Carlito"/>
              </a:rPr>
              <a:t>decide if </a:t>
            </a:r>
            <a:r>
              <a:rPr sz="2000" dirty="0">
                <a:solidFill>
                  <a:srgbClr val="404040"/>
                </a:solidFill>
                <a:latin typeface="Carlito"/>
                <a:cs typeface="Carlito"/>
              </a:rPr>
              <a:t>a </a:t>
            </a:r>
            <a:r>
              <a:rPr sz="2000" spc="-10" dirty="0">
                <a:solidFill>
                  <a:srgbClr val="404040"/>
                </a:solidFill>
                <a:latin typeface="Carlito"/>
                <a:cs typeface="Carlito"/>
              </a:rPr>
              <a:t>relationship </a:t>
            </a:r>
            <a:r>
              <a:rPr sz="2000" spc="-25" dirty="0">
                <a:solidFill>
                  <a:srgbClr val="404040"/>
                </a:solidFill>
                <a:latin typeface="Carlito"/>
                <a:cs typeface="Carlito"/>
              </a:rPr>
              <a:t>exists </a:t>
            </a:r>
            <a:r>
              <a:rPr sz="2000" dirty="0">
                <a:solidFill>
                  <a:srgbClr val="404040"/>
                </a:solidFill>
                <a:latin typeface="Carlito"/>
                <a:cs typeface="Carlito"/>
              </a:rPr>
              <a:t>so </a:t>
            </a:r>
            <a:r>
              <a:rPr sz="2000" spc="-5" dirty="0">
                <a:solidFill>
                  <a:srgbClr val="404040"/>
                </a:solidFill>
                <a:latin typeface="Carlito"/>
                <a:cs typeface="Carlito"/>
              </a:rPr>
              <a:t>that they could </a:t>
            </a:r>
            <a:r>
              <a:rPr sz="2000" dirty="0">
                <a:solidFill>
                  <a:srgbClr val="404040"/>
                </a:solidFill>
                <a:latin typeface="Carlito"/>
                <a:cs typeface="Carlito"/>
              </a:rPr>
              <a:t>be </a:t>
            </a:r>
            <a:r>
              <a:rPr sz="2000" spc="-5" dirty="0">
                <a:solidFill>
                  <a:srgbClr val="404040"/>
                </a:solidFill>
                <a:latin typeface="Carlito"/>
                <a:cs typeface="Carlito"/>
              </a:rPr>
              <a:t>used in </a:t>
            </a:r>
            <a:r>
              <a:rPr sz="2000" spc="-10" dirty="0">
                <a:solidFill>
                  <a:srgbClr val="404040"/>
                </a:solidFill>
                <a:latin typeface="Carlito"/>
                <a:cs typeface="Carlito"/>
              </a:rPr>
              <a:t>training </a:t>
            </a:r>
            <a:r>
              <a:rPr sz="2000" dirty="0">
                <a:solidFill>
                  <a:srgbClr val="404040"/>
                </a:solidFill>
                <a:latin typeface="Carlito"/>
                <a:cs typeface="Carlito"/>
              </a:rPr>
              <a:t>the machine </a:t>
            </a:r>
            <a:r>
              <a:rPr sz="2000" spc="-5" dirty="0">
                <a:solidFill>
                  <a:srgbClr val="404040"/>
                </a:solidFill>
                <a:latin typeface="Carlito"/>
                <a:cs typeface="Carlito"/>
              </a:rPr>
              <a:t>learning</a:t>
            </a:r>
            <a:r>
              <a:rPr sz="2000" spc="-45" dirty="0">
                <a:solidFill>
                  <a:srgbClr val="404040"/>
                </a:solidFill>
                <a:latin typeface="Carlito"/>
                <a:cs typeface="Carlito"/>
              </a:rPr>
              <a:t> </a:t>
            </a:r>
            <a:r>
              <a:rPr sz="2000" spc="-5" dirty="0">
                <a:solidFill>
                  <a:srgbClr val="404040"/>
                </a:solidFill>
                <a:latin typeface="Carlito"/>
                <a:cs typeface="Carlito"/>
              </a:rPr>
              <a:t>model</a:t>
            </a:r>
            <a:endParaRPr sz="2000" dirty="0">
              <a:latin typeface="Carlito"/>
              <a:cs typeface="Carlito"/>
            </a:endParaRPr>
          </a:p>
          <a:p>
            <a:pPr marL="12700" marR="5080">
              <a:lnSpc>
                <a:spcPct val="100000"/>
              </a:lnSpc>
              <a:spcBef>
                <a:spcPts val="1105"/>
              </a:spcBef>
            </a:pPr>
            <a:r>
              <a:rPr sz="2000" u="heavy" dirty="0">
                <a:solidFill>
                  <a:srgbClr val="404040"/>
                </a:solidFill>
                <a:uFill>
                  <a:solidFill>
                    <a:srgbClr val="404040"/>
                  </a:solidFill>
                </a:uFill>
                <a:latin typeface="Carlito"/>
                <a:cs typeface="Carlito"/>
                <a:hlinkClick r:id="rId2"/>
              </a:rPr>
              <a:t>GitHub </a:t>
            </a:r>
            <a:r>
              <a:rPr sz="2000" u="heavy" spc="-5" dirty="0" err="1">
                <a:solidFill>
                  <a:srgbClr val="404040"/>
                </a:solidFill>
                <a:uFill>
                  <a:solidFill>
                    <a:srgbClr val="404040"/>
                  </a:solidFill>
                </a:uFill>
                <a:latin typeface="Carlito"/>
                <a:cs typeface="Carlito"/>
                <a:hlinkClick r:id="rId2"/>
              </a:rPr>
              <a:t>url</a:t>
            </a:r>
            <a:endParaRPr sz="2000" dirty="0">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3245485" cy="756920"/>
          </a:xfrm>
          <a:prstGeom prst="rect">
            <a:avLst/>
          </a:prstGeom>
        </p:spPr>
        <p:txBody>
          <a:bodyPr vert="horz" wrap="square" lIns="0" tIns="12700" rIns="0" bIns="0" rtlCol="0">
            <a:spAutoFit/>
          </a:bodyPr>
          <a:lstStyle/>
          <a:p>
            <a:pPr marL="12700">
              <a:lnSpc>
                <a:spcPct val="100000"/>
              </a:lnSpc>
              <a:spcBef>
                <a:spcPts val="100"/>
              </a:spcBef>
            </a:pPr>
            <a:r>
              <a:rPr spc="-670" dirty="0"/>
              <a:t>EDA </a:t>
            </a:r>
            <a:r>
              <a:rPr spc="-45" dirty="0"/>
              <a:t>with</a:t>
            </a:r>
            <a:r>
              <a:rPr spc="-280" dirty="0"/>
              <a:t> </a:t>
            </a:r>
            <a:r>
              <a:rPr spc="-770" dirty="0"/>
              <a:t>SQL</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11</a:t>
            </a:fld>
            <a:endParaRPr dirty="0"/>
          </a:p>
        </p:txBody>
      </p:sp>
      <p:sp>
        <p:nvSpPr>
          <p:cNvPr id="4" name="object 4"/>
          <p:cNvSpPr txBox="1"/>
          <p:nvPr/>
        </p:nvSpPr>
        <p:spPr>
          <a:xfrm>
            <a:off x="1176019" y="1622485"/>
            <a:ext cx="9687560" cy="2979021"/>
          </a:xfrm>
          <a:prstGeom prst="rect">
            <a:avLst/>
          </a:prstGeom>
        </p:spPr>
        <p:txBody>
          <a:bodyPr vert="horz" wrap="square" lIns="0" tIns="162560" rIns="0" bIns="0" rtlCol="0">
            <a:spAutoFit/>
          </a:bodyPr>
          <a:lstStyle/>
          <a:p>
            <a:pPr marL="12700">
              <a:lnSpc>
                <a:spcPct val="100000"/>
              </a:lnSpc>
              <a:spcBef>
                <a:spcPts val="1280"/>
              </a:spcBef>
            </a:pPr>
            <a:r>
              <a:rPr sz="2000" spc="-5" dirty="0">
                <a:solidFill>
                  <a:srgbClr val="404040"/>
                </a:solidFill>
                <a:latin typeface="Carlito"/>
                <a:cs typeface="Carlito"/>
              </a:rPr>
              <a:t>Loaded </a:t>
            </a:r>
            <a:r>
              <a:rPr sz="2000" spc="-25" dirty="0">
                <a:solidFill>
                  <a:srgbClr val="404040"/>
                </a:solidFill>
                <a:latin typeface="Carlito"/>
                <a:cs typeface="Carlito"/>
              </a:rPr>
              <a:t>data </a:t>
            </a:r>
            <a:r>
              <a:rPr sz="2000" spc="-10" dirty="0">
                <a:solidFill>
                  <a:srgbClr val="404040"/>
                </a:solidFill>
                <a:latin typeface="Carlito"/>
                <a:cs typeface="Carlito"/>
              </a:rPr>
              <a:t>set </a:t>
            </a:r>
            <a:r>
              <a:rPr sz="2000" spc="-25" dirty="0">
                <a:solidFill>
                  <a:srgbClr val="404040"/>
                </a:solidFill>
                <a:latin typeface="Carlito"/>
                <a:cs typeface="Carlito"/>
              </a:rPr>
              <a:t>into </a:t>
            </a:r>
            <a:r>
              <a:rPr sz="2000" dirty="0">
                <a:solidFill>
                  <a:srgbClr val="404040"/>
                </a:solidFill>
                <a:latin typeface="Carlito"/>
                <a:cs typeface="Carlito"/>
              </a:rPr>
              <a:t>IBM DB2</a:t>
            </a:r>
            <a:r>
              <a:rPr sz="2000" spc="-125" dirty="0">
                <a:solidFill>
                  <a:srgbClr val="404040"/>
                </a:solidFill>
                <a:latin typeface="Carlito"/>
                <a:cs typeface="Carlito"/>
              </a:rPr>
              <a:t> </a:t>
            </a:r>
            <a:r>
              <a:rPr sz="2000" spc="-5" dirty="0">
                <a:solidFill>
                  <a:srgbClr val="404040"/>
                </a:solidFill>
                <a:latin typeface="Carlito"/>
                <a:cs typeface="Carlito"/>
              </a:rPr>
              <a:t>Database.</a:t>
            </a:r>
            <a:endParaRPr sz="2000" dirty="0">
              <a:latin typeface="Carlito"/>
              <a:cs typeface="Carlito"/>
            </a:endParaRPr>
          </a:p>
          <a:p>
            <a:pPr marL="12700">
              <a:lnSpc>
                <a:spcPct val="100000"/>
              </a:lnSpc>
              <a:spcBef>
                <a:spcPts val="1175"/>
              </a:spcBef>
            </a:pPr>
            <a:r>
              <a:rPr sz="2000" spc="-5" dirty="0">
                <a:solidFill>
                  <a:srgbClr val="404040"/>
                </a:solidFill>
                <a:latin typeface="Carlito"/>
                <a:cs typeface="Carlito"/>
              </a:rPr>
              <a:t>Queried using SQL </a:t>
            </a:r>
            <a:r>
              <a:rPr sz="2000" dirty="0">
                <a:solidFill>
                  <a:srgbClr val="404040"/>
                </a:solidFill>
                <a:latin typeface="Carlito"/>
                <a:cs typeface="Carlito"/>
              </a:rPr>
              <a:t>Python</a:t>
            </a:r>
            <a:r>
              <a:rPr sz="2000" spc="-100" dirty="0">
                <a:solidFill>
                  <a:srgbClr val="404040"/>
                </a:solidFill>
                <a:latin typeface="Carlito"/>
                <a:cs typeface="Carlito"/>
              </a:rPr>
              <a:t> </a:t>
            </a:r>
            <a:r>
              <a:rPr sz="2000" spc="-25" dirty="0">
                <a:solidFill>
                  <a:srgbClr val="404040"/>
                </a:solidFill>
                <a:latin typeface="Carlito"/>
                <a:cs typeface="Carlito"/>
              </a:rPr>
              <a:t>integration.</a:t>
            </a:r>
            <a:endParaRPr sz="2000" dirty="0">
              <a:latin typeface="Carlito"/>
              <a:cs typeface="Carlito"/>
            </a:endParaRPr>
          </a:p>
          <a:p>
            <a:pPr marL="12700">
              <a:lnSpc>
                <a:spcPct val="100000"/>
              </a:lnSpc>
              <a:spcBef>
                <a:spcPts val="1560"/>
              </a:spcBef>
            </a:pPr>
            <a:r>
              <a:rPr sz="2000" spc="-5" dirty="0">
                <a:solidFill>
                  <a:srgbClr val="404040"/>
                </a:solidFill>
                <a:latin typeface="Carlito"/>
                <a:cs typeface="Carlito"/>
              </a:rPr>
              <a:t>Queries </a:t>
            </a:r>
            <a:r>
              <a:rPr sz="2000" spc="-20" dirty="0">
                <a:solidFill>
                  <a:srgbClr val="404040"/>
                </a:solidFill>
                <a:latin typeface="Carlito"/>
                <a:cs typeface="Carlito"/>
              </a:rPr>
              <a:t>were </a:t>
            </a:r>
            <a:r>
              <a:rPr sz="2000" dirty="0">
                <a:solidFill>
                  <a:srgbClr val="404040"/>
                </a:solidFill>
                <a:latin typeface="Carlito"/>
                <a:cs typeface="Carlito"/>
              </a:rPr>
              <a:t>made </a:t>
            </a:r>
            <a:r>
              <a:rPr sz="2000" spc="-20" dirty="0">
                <a:solidFill>
                  <a:srgbClr val="404040"/>
                </a:solidFill>
                <a:latin typeface="Carlito"/>
                <a:cs typeface="Carlito"/>
              </a:rPr>
              <a:t>to </a:t>
            </a:r>
            <a:r>
              <a:rPr sz="2000" spc="-10" dirty="0">
                <a:solidFill>
                  <a:srgbClr val="404040"/>
                </a:solidFill>
                <a:latin typeface="Carlito"/>
                <a:cs typeface="Carlito"/>
              </a:rPr>
              <a:t>get </a:t>
            </a:r>
            <a:r>
              <a:rPr sz="2000" dirty="0">
                <a:solidFill>
                  <a:srgbClr val="404040"/>
                </a:solidFill>
                <a:latin typeface="Carlito"/>
                <a:cs typeface="Carlito"/>
              </a:rPr>
              <a:t>a </a:t>
            </a:r>
            <a:r>
              <a:rPr sz="2000" spc="-25" dirty="0">
                <a:solidFill>
                  <a:srgbClr val="404040"/>
                </a:solidFill>
                <a:latin typeface="Carlito"/>
                <a:cs typeface="Carlito"/>
              </a:rPr>
              <a:t>better </a:t>
            </a:r>
            <a:r>
              <a:rPr sz="2000" spc="-20" dirty="0">
                <a:solidFill>
                  <a:srgbClr val="404040"/>
                </a:solidFill>
                <a:latin typeface="Carlito"/>
                <a:cs typeface="Carlito"/>
              </a:rPr>
              <a:t>understanding </a:t>
            </a:r>
            <a:r>
              <a:rPr sz="2000" spc="-5" dirty="0">
                <a:solidFill>
                  <a:srgbClr val="404040"/>
                </a:solidFill>
                <a:latin typeface="Carlito"/>
                <a:cs typeface="Carlito"/>
              </a:rPr>
              <a:t>of </a:t>
            </a:r>
            <a:r>
              <a:rPr sz="2000" dirty="0">
                <a:solidFill>
                  <a:srgbClr val="404040"/>
                </a:solidFill>
                <a:latin typeface="Carlito"/>
                <a:cs typeface="Carlito"/>
              </a:rPr>
              <a:t>the</a:t>
            </a:r>
            <a:r>
              <a:rPr sz="2000" spc="25" dirty="0">
                <a:solidFill>
                  <a:srgbClr val="404040"/>
                </a:solidFill>
                <a:latin typeface="Carlito"/>
                <a:cs typeface="Carlito"/>
              </a:rPr>
              <a:t> </a:t>
            </a:r>
            <a:r>
              <a:rPr sz="2000" spc="-20" dirty="0">
                <a:solidFill>
                  <a:srgbClr val="404040"/>
                </a:solidFill>
                <a:latin typeface="Carlito"/>
                <a:cs typeface="Carlito"/>
              </a:rPr>
              <a:t>dataset.</a:t>
            </a:r>
            <a:endParaRPr sz="2000" dirty="0">
              <a:latin typeface="Carlito"/>
              <a:cs typeface="Carlito"/>
            </a:endParaRPr>
          </a:p>
          <a:p>
            <a:pPr marL="12700" marR="434975">
              <a:lnSpc>
                <a:spcPts val="2200"/>
              </a:lnSpc>
              <a:spcBef>
                <a:spcPts val="1440"/>
              </a:spcBef>
            </a:pPr>
            <a:r>
              <a:rPr sz="2000" spc="-5" dirty="0">
                <a:solidFill>
                  <a:srgbClr val="404040"/>
                </a:solidFill>
                <a:latin typeface="Carlito"/>
                <a:cs typeface="Carlito"/>
              </a:rPr>
              <a:t>Queried </a:t>
            </a:r>
            <a:r>
              <a:rPr sz="2000" spc="-20" dirty="0">
                <a:solidFill>
                  <a:srgbClr val="404040"/>
                </a:solidFill>
                <a:latin typeface="Carlito"/>
                <a:cs typeface="Carlito"/>
              </a:rPr>
              <a:t>information </a:t>
            </a:r>
            <a:r>
              <a:rPr sz="2000" dirty="0">
                <a:solidFill>
                  <a:srgbClr val="404040"/>
                </a:solidFill>
                <a:latin typeface="Carlito"/>
                <a:cs typeface="Carlito"/>
              </a:rPr>
              <a:t>about launch </a:t>
            </a:r>
            <a:r>
              <a:rPr sz="2000" spc="-20" dirty="0">
                <a:solidFill>
                  <a:srgbClr val="404040"/>
                </a:solidFill>
                <a:latin typeface="Carlito"/>
                <a:cs typeface="Carlito"/>
              </a:rPr>
              <a:t>site </a:t>
            </a:r>
            <a:r>
              <a:rPr sz="2000" spc="-5" dirty="0">
                <a:solidFill>
                  <a:srgbClr val="404040"/>
                </a:solidFill>
                <a:latin typeface="Carlito"/>
                <a:cs typeface="Carlito"/>
              </a:rPr>
              <a:t>names, mission </a:t>
            </a:r>
            <a:r>
              <a:rPr sz="2000" spc="-20" dirty="0">
                <a:solidFill>
                  <a:srgbClr val="404040"/>
                </a:solidFill>
                <a:latin typeface="Carlito"/>
                <a:cs typeface="Carlito"/>
              </a:rPr>
              <a:t>outcomes, various pay </a:t>
            </a:r>
            <a:r>
              <a:rPr sz="2000" dirty="0">
                <a:solidFill>
                  <a:srgbClr val="404040"/>
                </a:solidFill>
                <a:latin typeface="Carlito"/>
                <a:cs typeface="Carlito"/>
              </a:rPr>
              <a:t>load </a:t>
            </a:r>
            <a:r>
              <a:rPr sz="2000" spc="-25" dirty="0">
                <a:solidFill>
                  <a:srgbClr val="404040"/>
                </a:solidFill>
                <a:latin typeface="Carlito"/>
                <a:cs typeface="Carlito"/>
              </a:rPr>
              <a:t>sizes </a:t>
            </a:r>
            <a:r>
              <a:rPr sz="2000" spc="-5" dirty="0">
                <a:solidFill>
                  <a:srgbClr val="404040"/>
                </a:solidFill>
                <a:latin typeface="Carlito"/>
                <a:cs typeface="Carlito"/>
              </a:rPr>
              <a:t>of  </a:t>
            </a:r>
            <a:r>
              <a:rPr sz="2000" spc="-25" dirty="0">
                <a:solidFill>
                  <a:srgbClr val="404040"/>
                </a:solidFill>
                <a:latin typeface="Carlito"/>
                <a:cs typeface="Carlito"/>
              </a:rPr>
              <a:t>customers </a:t>
            </a:r>
            <a:r>
              <a:rPr sz="2000" dirty="0">
                <a:solidFill>
                  <a:srgbClr val="404040"/>
                </a:solidFill>
                <a:latin typeface="Carlito"/>
                <a:cs typeface="Carlito"/>
              </a:rPr>
              <a:t>and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dirty="0">
                <a:solidFill>
                  <a:srgbClr val="404040"/>
                </a:solidFill>
                <a:latin typeface="Carlito"/>
                <a:cs typeface="Carlito"/>
              </a:rPr>
              <a:t>and landing</a:t>
            </a:r>
            <a:r>
              <a:rPr sz="2000" spc="5" dirty="0">
                <a:solidFill>
                  <a:srgbClr val="404040"/>
                </a:solidFill>
                <a:latin typeface="Carlito"/>
                <a:cs typeface="Carlito"/>
              </a:rPr>
              <a:t> </a:t>
            </a:r>
            <a:r>
              <a:rPr sz="2000" spc="-15" dirty="0">
                <a:solidFill>
                  <a:srgbClr val="404040"/>
                </a:solidFill>
                <a:latin typeface="Carlito"/>
                <a:cs typeface="Carlito"/>
              </a:rPr>
              <a:t>outcomes</a:t>
            </a:r>
            <a:endParaRPr sz="2000" dirty="0">
              <a:latin typeface="Carlito"/>
              <a:cs typeface="Carlito"/>
            </a:endParaRPr>
          </a:p>
          <a:p>
            <a:pPr>
              <a:lnSpc>
                <a:spcPct val="100000"/>
              </a:lnSpc>
              <a:spcBef>
                <a:spcPts val="30"/>
              </a:spcBef>
            </a:pPr>
            <a:endParaRPr sz="2450" dirty="0">
              <a:latin typeface="Carlito"/>
              <a:cs typeface="Carlito"/>
            </a:endParaRPr>
          </a:p>
          <a:p>
            <a:pPr marL="12700" marR="5080">
              <a:lnSpc>
                <a:spcPct val="149000"/>
              </a:lnSpc>
            </a:pPr>
            <a:r>
              <a:rPr sz="2000" u="heavy" dirty="0">
                <a:solidFill>
                  <a:srgbClr val="404040"/>
                </a:solidFill>
                <a:uFill>
                  <a:solidFill>
                    <a:srgbClr val="404040"/>
                  </a:solidFill>
                </a:uFill>
                <a:latin typeface="Carlito"/>
                <a:cs typeface="Carlito"/>
                <a:hlinkClick r:id="rId2"/>
              </a:rPr>
              <a:t>GitHub </a:t>
            </a:r>
            <a:r>
              <a:rPr sz="2000" u="heavy" spc="-5" dirty="0" err="1">
                <a:solidFill>
                  <a:srgbClr val="404040"/>
                </a:solidFill>
                <a:uFill>
                  <a:solidFill>
                    <a:srgbClr val="404040"/>
                  </a:solidFill>
                </a:uFill>
                <a:latin typeface="Carlito"/>
                <a:cs typeface="Carlito"/>
                <a:hlinkClick r:id="rId2"/>
              </a:rPr>
              <a:t>url</a:t>
            </a:r>
            <a:endParaRPr sz="2000" dirty="0">
              <a:latin typeface="Carlito"/>
              <a:cs typeface="Carl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733790"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315" dirty="0"/>
              <a:t>an </a:t>
            </a:r>
            <a:r>
              <a:rPr spc="-190" dirty="0"/>
              <a:t>interactive </a:t>
            </a:r>
            <a:r>
              <a:rPr spc="-295" dirty="0"/>
              <a:t>map </a:t>
            </a:r>
            <a:r>
              <a:rPr spc="-45" dirty="0"/>
              <a:t>with</a:t>
            </a:r>
            <a:r>
              <a:rPr spc="-780" dirty="0"/>
              <a:t> </a:t>
            </a:r>
            <a:r>
              <a:rPr spc="-270" dirty="0"/>
              <a:t>Folium</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12</a:t>
            </a:fld>
            <a:endParaRPr dirty="0"/>
          </a:p>
        </p:txBody>
      </p:sp>
      <p:sp>
        <p:nvSpPr>
          <p:cNvPr id="4" name="object 4"/>
          <p:cNvSpPr txBox="1"/>
          <p:nvPr/>
        </p:nvSpPr>
        <p:spPr>
          <a:xfrm>
            <a:off x="1176019" y="1824608"/>
            <a:ext cx="9765665" cy="1787028"/>
          </a:xfrm>
          <a:prstGeom prst="rect">
            <a:avLst/>
          </a:prstGeom>
        </p:spPr>
        <p:txBody>
          <a:bodyPr vert="horz" wrap="square" lIns="0" tIns="42545" rIns="0" bIns="0" rtlCol="0">
            <a:spAutoFit/>
          </a:bodyPr>
          <a:lstStyle/>
          <a:p>
            <a:pPr marL="12700" marR="5080">
              <a:lnSpc>
                <a:spcPts val="2210"/>
              </a:lnSpc>
              <a:spcBef>
                <a:spcPts val="335"/>
              </a:spcBef>
            </a:pPr>
            <a:r>
              <a:rPr sz="2000" spc="-15" dirty="0">
                <a:solidFill>
                  <a:srgbClr val="404040"/>
                </a:solidFill>
                <a:latin typeface="Carlito"/>
                <a:cs typeface="Carlito"/>
              </a:rPr>
              <a:t>Folium </a:t>
            </a:r>
            <a:r>
              <a:rPr sz="2000" spc="-5" dirty="0">
                <a:solidFill>
                  <a:srgbClr val="404040"/>
                </a:solidFill>
                <a:latin typeface="Carlito"/>
                <a:cs typeface="Carlito"/>
              </a:rPr>
              <a:t>maps mark Launch Sites, successful </a:t>
            </a:r>
            <a:r>
              <a:rPr sz="2000" dirty="0">
                <a:solidFill>
                  <a:srgbClr val="404040"/>
                </a:solidFill>
                <a:latin typeface="Carlito"/>
                <a:cs typeface="Carlito"/>
              </a:rPr>
              <a:t>and </a:t>
            </a:r>
            <a:r>
              <a:rPr sz="2000" spc="-5" dirty="0">
                <a:solidFill>
                  <a:srgbClr val="404040"/>
                </a:solidFill>
                <a:latin typeface="Carlito"/>
                <a:cs typeface="Carlito"/>
              </a:rPr>
              <a:t>unsuccessful </a:t>
            </a:r>
            <a:r>
              <a:rPr sz="2000" dirty="0">
                <a:solidFill>
                  <a:srgbClr val="404040"/>
                </a:solidFill>
                <a:latin typeface="Carlito"/>
                <a:cs typeface="Carlito"/>
              </a:rPr>
              <a:t>landings, and a </a:t>
            </a:r>
            <a:r>
              <a:rPr sz="2000" spc="-25" dirty="0">
                <a:solidFill>
                  <a:srgbClr val="404040"/>
                </a:solidFill>
                <a:latin typeface="Carlito"/>
                <a:cs typeface="Carlito"/>
              </a:rPr>
              <a:t>proximity example  </a:t>
            </a:r>
            <a:r>
              <a:rPr sz="2000" spc="-20" dirty="0">
                <a:solidFill>
                  <a:srgbClr val="404040"/>
                </a:solidFill>
                <a:latin typeface="Carlito"/>
                <a:cs typeface="Carlito"/>
              </a:rPr>
              <a:t>to </a:t>
            </a:r>
            <a:r>
              <a:rPr sz="2000" spc="-40" dirty="0">
                <a:solidFill>
                  <a:srgbClr val="404040"/>
                </a:solidFill>
                <a:latin typeface="Carlito"/>
                <a:cs typeface="Carlito"/>
              </a:rPr>
              <a:t>key </a:t>
            </a:r>
            <a:r>
              <a:rPr sz="2000" spc="-5" dirty="0">
                <a:solidFill>
                  <a:srgbClr val="404040"/>
                </a:solidFill>
                <a:latin typeface="Carlito"/>
                <a:cs typeface="Carlito"/>
              </a:rPr>
              <a:t>locations: </a:t>
            </a:r>
            <a:r>
              <a:rPr sz="2000" spc="-60" dirty="0">
                <a:solidFill>
                  <a:srgbClr val="404040"/>
                </a:solidFill>
                <a:latin typeface="Carlito"/>
                <a:cs typeface="Carlito"/>
              </a:rPr>
              <a:t>Railway, Highway, </a:t>
            </a:r>
            <a:r>
              <a:rPr sz="2000" spc="-20" dirty="0">
                <a:solidFill>
                  <a:srgbClr val="404040"/>
                </a:solidFill>
                <a:latin typeface="Carlito"/>
                <a:cs typeface="Carlito"/>
              </a:rPr>
              <a:t>Coast, </a:t>
            </a:r>
            <a:r>
              <a:rPr sz="2000" dirty="0">
                <a:solidFill>
                  <a:srgbClr val="404040"/>
                </a:solidFill>
                <a:latin typeface="Carlito"/>
                <a:cs typeface="Carlito"/>
              </a:rPr>
              <a:t>and</a:t>
            </a:r>
            <a:r>
              <a:rPr sz="2000" spc="35" dirty="0">
                <a:solidFill>
                  <a:srgbClr val="404040"/>
                </a:solidFill>
                <a:latin typeface="Carlito"/>
                <a:cs typeface="Carlito"/>
              </a:rPr>
              <a:t> </a:t>
            </a:r>
            <a:r>
              <a:rPr sz="2000" spc="-60" dirty="0">
                <a:solidFill>
                  <a:srgbClr val="404040"/>
                </a:solidFill>
                <a:latin typeface="Carlito"/>
                <a:cs typeface="Carlito"/>
              </a:rPr>
              <a:t>City.</a:t>
            </a:r>
            <a:endParaRPr sz="2000" dirty="0">
              <a:latin typeface="Carlito"/>
              <a:cs typeface="Carlito"/>
            </a:endParaRPr>
          </a:p>
          <a:p>
            <a:pPr marL="12700" marR="311150">
              <a:lnSpc>
                <a:spcPts val="2300"/>
              </a:lnSpc>
              <a:spcBef>
                <a:spcPts val="1115"/>
              </a:spcBef>
            </a:pPr>
            <a:r>
              <a:rPr sz="2000" spc="-5" dirty="0">
                <a:solidFill>
                  <a:srgbClr val="404040"/>
                </a:solidFill>
                <a:latin typeface="Carlito"/>
                <a:cs typeface="Carlito"/>
              </a:rPr>
              <a:t>This </a:t>
            </a:r>
            <a:r>
              <a:rPr sz="2000" spc="-15" dirty="0">
                <a:solidFill>
                  <a:srgbClr val="404040"/>
                </a:solidFill>
                <a:latin typeface="Carlito"/>
                <a:cs typeface="Carlito"/>
              </a:rPr>
              <a:t>allows </a:t>
            </a:r>
            <a:r>
              <a:rPr sz="2000" spc="-5" dirty="0">
                <a:solidFill>
                  <a:srgbClr val="404040"/>
                </a:solidFill>
                <a:latin typeface="Carlito"/>
                <a:cs typeface="Carlito"/>
              </a:rPr>
              <a:t>us </a:t>
            </a:r>
            <a:r>
              <a:rPr sz="2000" spc="-20" dirty="0">
                <a:solidFill>
                  <a:srgbClr val="404040"/>
                </a:solidFill>
                <a:latin typeface="Carlito"/>
                <a:cs typeface="Carlito"/>
              </a:rPr>
              <a:t>to understand why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25" dirty="0">
                <a:solidFill>
                  <a:srgbClr val="404040"/>
                </a:solidFill>
                <a:latin typeface="Carlito"/>
                <a:cs typeface="Carlito"/>
              </a:rPr>
              <a:t>may </a:t>
            </a:r>
            <a:r>
              <a:rPr sz="2000" dirty="0">
                <a:solidFill>
                  <a:srgbClr val="404040"/>
                </a:solidFill>
                <a:latin typeface="Carlito"/>
                <a:cs typeface="Carlito"/>
              </a:rPr>
              <a:t>be </a:t>
            </a:r>
            <a:r>
              <a:rPr sz="2000" spc="-20" dirty="0">
                <a:solidFill>
                  <a:srgbClr val="404040"/>
                </a:solidFill>
                <a:latin typeface="Carlito"/>
                <a:cs typeface="Carlito"/>
              </a:rPr>
              <a:t>located </a:t>
            </a:r>
            <a:r>
              <a:rPr sz="2000" spc="-5" dirty="0">
                <a:solidFill>
                  <a:srgbClr val="404040"/>
                </a:solidFill>
                <a:latin typeface="Carlito"/>
                <a:cs typeface="Carlito"/>
              </a:rPr>
              <a:t>where they </a:t>
            </a:r>
            <a:r>
              <a:rPr sz="2000" spc="-20" dirty="0">
                <a:solidFill>
                  <a:srgbClr val="404040"/>
                </a:solidFill>
                <a:latin typeface="Carlito"/>
                <a:cs typeface="Carlito"/>
              </a:rPr>
              <a:t>are. </a:t>
            </a:r>
            <a:r>
              <a:rPr sz="2000" dirty="0">
                <a:solidFill>
                  <a:srgbClr val="404040"/>
                </a:solidFill>
                <a:latin typeface="Carlito"/>
                <a:cs typeface="Carlito"/>
              </a:rPr>
              <a:t>Also </a:t>
            </a:r>
            <a:r>
              <a:rPr sz="2000" spc="-20" dirty="0">
                <a:solidFill>
                  <a:srgbClr val="404040"/>
                </a:solidFill>
                <a:latin typeface="Carlito"/>
                <a:cs typeface="Carlito"/>
              </a:rPr>
              <a:t>visualizes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25" dirty="0">
                <a:solidFill>
                  <a:srgbClr val="404040"/>
                </a:solidFill>
                <a:latin typeface="Carlito"/>
                <a:cs typeface="Carlito"/>
              </a:rPr>
              <a:t>relative </a:t>
            </a:r>
            <a:r>
              <a:rPr sz="2000" spc="-20" dirty="0">
                <a:solidFill>
                  <a:srgbClr val="404040"/>
                </a:solidFill>
                <a:latin typeface="Carlito"/>
                <a:cs typeface="Carlito"/>
              </a:rPr>
              <a:t>to</a:t>
            </a:r>
            <a:r>
              <a:rPr sz="2000" spc="-25"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2700">
              <a:lnSpc>
                <a:spcPct val="100000"/>
              </a:lnSpc>
              <a:spcBef>
                <a:spcPts val="1070"/>
              </a:spcBef>
            </a:pPr>
            <a:r>
              <a:rPr sz="2000" u="heavy" dirty="0">
                <a:solidFill>
                  <a:srgbClr val="404040"/>
                </a:solidFill>
                <a:uFill>
                  <a:solidFill>
                    <a:srgbClr val="404040"/>
                  </a:solidFill>
                </a:uFill>
                <a:latin typeface="Carlito"/>
                <a:cs typeface="Carlito"/>
                <a:hlinkClick r:id="rId2"/>
              </a:rPr>
              <a:t>GitHub</a:t>
            </a:r>
            <a:r>
              <a:rPr sz="2000" u="heavy" spc="5" dirty="0">
                <a:solidFill>
                  <a:srgbClr val="404040"/>
                </a:solidFill>
                <a:uFill>
                  <a:solidFill>
                    <a:srgbClr val="404040"/>
                  </a:solidFill>
                </a:uFill>
                <a:latin typeface="Carlito"/>
                <a:cs typeface="Carlito"/>
                <a:hlinkClick r:id="rId2"/>
              </a:rPr>
              <a:t> </a:t>
            </a:r>
            <a:r>
              <a:rPr sz="2000" u="heavy" spc="-5" dirty="0" err="1">
                <a:solidFill>
                  <a:srgbClr val="404040"/>
                </a:solidFill>
                <a:uFill>
                  <a:solidFill>
                    <a:srgbClr val="404040"/>
                  </a:solidFill>
                </a:uFill>
                <a:latin typeface="Carlito"/>
                <a:cs typeface="Carlito"/>
                <a:hlinkClick r:id="rId2"/>
              </a:rPr>
              <a:t>url</a:t>
            </a:r>
            <a:endParaRPr lang="en-GB" sz="2000" u="heavy" spc="-5" dirty="0">
              <a:solidFill>
                <a:srgbClr val="404040"/>
              </a:solidFill>
              <a:uFill>
                <a:solidFill>
                  <a:srgbClr val="404040"/>
                </a:solidFill>
              </a:uFill>
              <a:latin typeface="Carlito"/>
              <a:cs typeface="Carl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8329295" cy="756920"/>
          </a:xfrm>
          <a:prstGeom prst="rect">
            <a:avLst/>
          </a:prstGeom>
        </p:spPr>
        <p:txBody>
          <a:bodyPr vert="horz" wrap="square" lIns="0" tIns="12700" rIns="0" bIns="0" rtlCol="0">
            <a:spAutoFit/>
          </a:bodyPr>
          <a:lstStyle/>
          <a:p>
            <a:pPr marL="12700">
              <a:lnSpc>
                <a:spcPct val="100000"/>
              </a:lnSpc>
              <a:spcBef>
                <a:spcPts val="100"/>
              </a:spcBef>
            </a:pPr>
            <a:r>
              <a:rPr spc="-245" dirty="0"/>
              <a:t>Build </a:t>
            </a:r>
            <a:r>
              <a:rPr spc="-415" dirty="0"/>
              <a:t>a </a:t>
            </a:r>
            <a:r>
              <a:rPr spc="-340" dirty="0"/>
              <a:t>Dashboard </a:t>
            </a:r>
            <a:r>
              <a:rPr spc="-45" dirty="0"/>
              <a:t>with </a:t>
            </a:r>
            <a:r>
              <a:rPr spc="-210" dirty="0"/>
              <a:t>Plotly</a:t>
            </a:r>
            <a:r>
              <a:rPr spc="-800" dirty="0"/>
              <a:t> </a:t>
            </a:r>
            <a:r>
              <a:rPr spc="-450" dirty="0"/>
              <a:t>Dash</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13</a:t>
            </a:fld>
            <a:endParaRPr dirty="0"/>
          </a:p>
        </p:txBody>
      </p:sp>
      <p:sp>
        <p:nvSpPr>
          <p:cNvPr id="4" name="object 4"/>
          <p:cNvSpPr txBox="1"/>
          <p:nvPr/>
        </p:nvSpPr>
        <p:spPr>
          <a:xfrm>
            <a:off x="609600" y="1676247"/>
            <a:ext cx="11430000" cy="3308598"/>
          </a:xfrm>
          <a:prstGeom prst="rect">
            <a:avLst/>
          </a:prstGeom>
        </p:spPr>
        <p:txBody>
          <a:bodyPr vert="horz" wrap="square" lIns="0" tIns="152400" rIns="0" bIns="0" rtlCol="0">
            <a:spAutoFit/>
          </a:bodyPr>
          <a:lstStyle/>
          <a:p>
            <a:pPr marL="12700">
              <a:lnSpc>
                <a:spcPct val="100000"/>
              </a:lnSpc>
              <a:spcBef>
                <a:spcPts val="1200"/>
              </a:spcBef>
            </a:pPr>
            <a:r>
              <a:rPr sz="2000" spc="-10" dirty="0">
                <a:solidFill>
                  <a:srgbClr val="404040"/>
                </a:solidFill>
                <a:latin typeface="Carlito"/>
                <a:cs typeface="Carlito"/>
              </a:rPr>
              <a:t>Dashboard </a:t>
            </a:r>
            <a:r>
              <a:rPr sz="2000" dirty="0">
                <a:solidFill>
                  <a:srgbClr val="404040"/>
                </a:solidFill>
                <a:latin typeface="Carlito"/>
                <a:cs typeface="Carlito"/>
              </a:rPr>
              <a:t>includes a </a:t>
            </a:r>
            <a:r>
              <a:rPr sz="2000" spc="-5" dirty="0">
                <a:solidFill>
                  <a:srgbClr val="404040"/>
                </a:solidFill>
                <a:latin typeface="Carlito"/>
                <a:cs typeface="Carlito"/>
              </a:rPr>
              <a:t>pie </a:t>
            </a:r>
            <a:r>
              <a:rPr sz="2000" dirty="0">
                <a:solidFill>
                  <a:srgbClr val="404040"/>
                </a:solidFill>
                <a:latin typeface="Carlito"/>
                <a:cs typeface="Carlito"/>
              </a:rPr>
              <a:t>chart and a </a:t>
            </a:r>
            <a:r>
              <a:rPr sz="2000" spc="-25" dirty="0">
                <a:solidFill>
                  <a:srgbClr val="404040"/>
                </a:solidFill>
                <a:latin typeface="Carlito"/>
                <a:cs typeface="Carlito"/>
              </a:rPr>
              <a:t>scatter</a:t>
            </a:r>
            <a:r>
              <a:rPr sz="2000" spc="-135" dirty="0">
                <a:solidFill>
                  <a:srgbClr val="404040"/>
                </a:solidFill>
                <a:latin typeface="Carlito"/>
                <a:cs typeface="Carlito"/>
              </a:rPr>
              <a:t> </a:t>
            </a:r>
            <a:r>
              <a:rPr sz="2000" spc="-5" dirty="0">
                <a:solidFill>
                  <a:srgbClr val="404040"/>
                </a:solidFill>
                <a:latin typeface="Carlito"/>
                <a:cs typeface="Carlito"/>
              </a:rPr>
              <a:t>plot.</a:t>
            </a:r>
            <a:endParaRPr sz="2000" dirty="0">
              <a:latin typeface="Carlito"/>
              <a:cs typeface="Carlito"/>
            </a:endParaRPr>
          </a:p>
          <a:p>
            <a:pPr marL="12700" marR="84455">
              <a:lnSpc>
                <a:spcPts val="2290"/>
              </a:lnSpc>
              <a:spcBef>
                <a:spcPts val="1275"/>
              </a:spcBef>
            </a:pPr>
            <a:r>
              <a:rPr sz="2000" spc="-5" dirty="0">
                <a:solidFill>
                  <a:srgbClr val="404040"/>
                </a:solidFill>
                <a:latin typeface="Carlito"/>
                <a:cs typeface="Carlito"/>
              </a:rPr>
              <a:t>Pie </a:t>
            </a:r>
            <a:r>
              <a:rPr sz="2000" dirty="0">
                <a:solidFill>
                  <a:srgbClr val="404040"/>
                </a:solidFill>
                <a:latin typeface="Carlito"/>
                <a:cs typeface="Carlito"/>
              </a:rPr>
              <a:t>chart </a:t>
            </a:r>
            <a:r>
              <a:rPr sz="2000" spc="-5" dirty="0">
                <a:solidFill>
                  <a:srgbClr val="404040"/>
                </a:solidFill>
                <a:latin typeface="Carlito"/>
                <a:cs typeface="Carlito"/>
              </a:rPr>
              <a:t>can be selected </a:t>
            </a:r>
            <a:r>
              <a:rPr sz="2000" spc="-20" dirty="0">
                <a:solidFill>
                  <a:srgbClr val="404040"/>
                </a:solidFill>
                <a:latin typeface="Carlito"/>
                <a:cs typeface="Carlito"/>
              </a:rPr>
              <a:t>to </a:t>
            </a:r>
            <a:r>
              <a:rPr sz="2000" spc="-5" dirty="0">
                <a:solidFill>
                  <a:srgbClr val="404040"/>
                </a:solidFill>
                <a:latin typeface="Carlito"/>
                <a:cs typeface="Carlito"/>
              </a:rPr>
              <a:t>show 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dirty="0">
                <a:solidFill>
                  <a:srgbClr val="404040"/>
                </a:solidFill>
                <a:latin typeface="Carlito"/>
                <a:cs typeface="Carlito"/>
              </a:rPr>
              <a:t>and  </a:t>
            </a:r>
            <a:r>
              <a:rPr sz="2000" spc="-5" dirty="0">
                <a:solidFill>
                  <a:srgbClr val="404040"/>
                </a:solidFill>
                <a:latin typeface="Carlito"/>
                <a:cs typeface="Carlito"/>
              </a:rPr>
              <a:t>can </a:t>
            </a:r>
            <a:r>
              <a:rPr sz="2000" dirty="0">
                <a:solidFill>
                  <a:srgbClr val="404040"/>
                </a:solidFill>
                <a:latin typeface="Carlito"/>
                <a:cs typeface="Carlito"/>
              </a:rPr>
              <a:t>be </a:t>
            </a:r>
            <a:r>
              <a:rPr sz="2000" spc="-5" dirty="0">
                <a:solidFill>
                  <a:srgbClr val="404040"/>
                </a:solidFill>
                <a:latin typeface="Carlito"/>
                <a:cs typeface="Carlito"/>
              </a:rPr>
              <a:t>selected </a:t>
            </a:r>
            <a:r>
              <a:rPr sz="2000" spc="-20" dirty="0">
                <a:solidFill>
                  <a:srgbClr val="404040"/>
                </a:solidFill>
                <a:latin typeface="Carlito"/>
                <a:cs typeface="Carlito"/>
              </a:rPr>
              <a:t>to </a:t>
            </a:r>
            <a:r>
              <a:rPr sz="2000" spc="-5" dirty="0">
                <a:solidFill>
                  <a:srgbClr val="404040"/>
                </a:solidFill>
                <a:latin typeface="Carlito"/>
                <a:cs typeface="Carlito"/>
              </a:rPr>
              <a:t>show </a:t>
            </a:r>
            <a:r>
              <a:rPr sz="2000" dirty="0">
                <a:solidFill>
                  <a:srgbClr val="404040"/>
                </a:solidFill>
                <a:latin typeface="Carlito"/>
                <a:cs typeface="Carlito"/>
              </a:rPr>
              <a:t>individual 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110" dirty="0">
                <a:solidFill>
                  <a:srgbClr val="404040"/>
                </a:solidFill>
                <a:latin typeface="Carlito"/>
                <a:cs typeface="Carlito"/>
              </a:rPr>
              <a:t> </a:t>
            </a:r>
            <a:r>
              <a:rPr sz="2000" spc="-30" dirty="0">
                <a:solidFill>
                  <a:srgbClr val="404040"/>
                </a:solidFill>
                <a:latin typeface="Carlito"/>
                <a:cs typeface="Carlito"/>
              </a:rPr>
              <a:t>rates.</a:t>
            </a:r>
            <a:endParaRPr sz="2000" dirty="0">
              <a:latin typeface="Carlito"/>
              <a:cs typeface="Carlito"/>
            </a:endParaRPr>
          </a:p>
          <a:p>
            <a:pPr marL="12700" marR="5080">
              <a:lnSpc>
                <a:spcPts val="2210"/>
              </a:lnSpc>
              <a:spcBef>
                <a:spcPts val="1375"/>
              </a:spcBef>
            </a:pPr>
            <a:r>
              <a:rPr sz="2000" spc="-25" dirty="0">
                <a:solidFill>
                  <a:srgbClr val="404040"/>
                </a:solidFill>
                <a:latin typeface="Carlito"/>
                <a:cs typeface="Carlito"/>
              </a:rPr>
              <a:t>Scatter </a:t>
            </a:r>
            <a:r>
              <a:rPr sz="2000" spc="-5" dirty="0">
                <a:solidFill>
                  <a:srgbClr val="404040"/>
                </a:solidFill>
                <a:latin typeface="Carlito"/>
                <a:cs typeface="Carlito"/>
              </a:rPr>
              <a:t>plot </a:t>
            </a:r>
            <a:r>
              <a:rPr sz="2000" spc="-40" dirty="0">
                <a:solidFill>
                  <a:srgbClr val="404040"/>
                </a:solidFill>
                <a:latin typeface="Carlito"/>
                <a:cs typeface="Carlito"/>
              </a:rPr>
              <a:t>takes </a:t>
            </a:r>
            <a:r>
              <a:rPr sz="2000" spc="-20" dirty="0">
                <a:solidFill>
                  <a:srgbClr val="404040"/>
                </a:solidFill>
                <a:latin typeface="Carlito"/>
                <a:cs typeface="Carlito"/>
              </a:rPr>
              <a:t>two </a:t>
            </a:r>
            <a:r>
              <a:rPr sz="2000" dirty="0">
                <a:solidFill>
                  <a:srgbClr val="404040"/>
                </a:solidFill>
                <a:latin typeface="Carlito"/>
                <a:cs typeface="Carlito"/>
              </a:rPr>
              <a:t>inputs: All </a:t>
            </a:r>
            <a:r>
              <a:rPr sz="2000" spc="-20" dirty="0">
                <a:solidFill>
                  <a:srgbClr val="404040"/>
                </a:solidFill>
                <a:latin typeface="Carlito"/>
                <a:cs typeface="Carlito"/>
              </a:rPr>
              <a:t>sites </a:t>
            </a:r>
            <a:r>
              <a:rPr sz="2000" spc="-5" dirty="0">
                <a:solidFill>
                  <a:srgbClr val="404040"/>
                </a:solidFill>
                <a:latin typeface="Carlito"/>
                <a:cs typeface="Carlito"/>
              </a:rPr>
              <a:t>or </a:t>
            </a:r>
            <a:r>
              <a:rPr sz="2000" dirty="0">
                <a:solidFill>
                  <a:srgbClr val="404040"/>
                </a:solidFill>
                <a:latin typeface="Carlito"/>
                <a:cs typeface="Carlito"/>
              </a:rPr>
              <a:t>individual </a:t>
            </a:r>
            <a:r>
              <a:rPr sz="2000" spc="-20" dirty="0">
                <a:solidFill>
                  <a:srgbClr val="404040"/>
                </a:solidFill>
                <a:latin typeface="Carlito"/>
                <a:cs typeface="Carlito"/>
              </a:rPr>
              <a:t>site </a:t>
            </a:r>
            <a:r>
              <a:rPr sz="2000" dirty="0">
                <a:solidFill>
                  <a:srgbClr val="404040"/>
                </a:solidFill>
                <a:latin typeface="Carlito"/>
                <a:cs typeface="Carlito"/>
              </a:rPr>
              <a:t>and </a:t>
            </a:r>
            <a:r>
              <a:rPr sz="2000" spc="-5" dirty="0">
                <a:solidFill>
                  <a:srgbClr val="404040"/>
                </a:solidFill>
                <a:latin typeface="Carlito"/>
                <a:cs typeface="Carlito"/>
              </a:rPr>
              <a:t>payload mass on </a:t>
            </a:r>
            <a:r>
              <a:rPr sz="2000" dirty="0">
                <a:solidFill>
                  <a:srgbClr val="404040"/>
                </a:solidFill>
                <a:latin typeface="Carlito"/>
                <a:cs typeface="Carlito"/>
              </a:rPr>
              <a:t>a </a:t>
            </a:r>
            <a:r>
              <a:rPr sz="2000" spc="-5" dirty="0">
                <a:solidFill>
                  <a:srgbClr val="404040"/>
                </a:solidFill>
                <a:latin typeface="Carlito"/>
                <a:cs typeface="Carlito"/>
              </a:rPr>
              <a:t>slider between </a:t>
            </a:r>
            <a:r>
              <a:rPr sz="2000" dirty="0">
                <a:solidFill>
                  <a:srgbClr val="404040"/>
                </a:solidFill>
                <a:latin typeface="Carlito"/>
                <a:cs typeface="Carlito"/>
              </a:rPr>
              <a:t>0  and 10000</a:t>
            </a:r>
            <a:r>
              <a:rPr sz="2000" spc="-100" dirty="0">
                <a:solidFill>
                  <a:srgbClr val="404040"/>
                </a:solidFill>
                <a:latin typeface="Carlito"/>
                <a:cs typeface="Carlito"/>
              </a:rPr>
              <a:t> </a:t>
            </a:r>
            <a:r>
              <a:rPr sz="2000" dirty="0">
                <a:solidFill>
                  <a:srgbClr val="404040"/>
                </a:solidFill>
                <a:latin typeface="Carlito"/>
                <a:cs typeface="Carlito"/>
              </a:rPr>
              <a:t>kg.</a:t>
            </a:r>
            <a:endParaRPr sz="2000" dirty="0">
              <a:latin typeface="Carlito"/>
              <a:cs typeface="Carlito"/>
            </a:endParaRPr>
          </a:p>
          <a:p>
            <a:pPr marL="12700">
              <a:lnSpc>
                <a:spcPct val="100000"/>
              </a:lnSpc>
              <a:spcBef>
                <a:spcPts val="1050"/>
              </a:spcBef>
            </a:pPr>
            <a:r>
              <a:rPr sz="2000" spc="-5" dirty="0">
                <a:solidFill>
                  <a:srgbClr val="404040"/>
                </a:solidFill>
                <a:latin typeface="Carlito"/>
                <a:cs typeface="Carlito"/>
              </a:rPr>
              <a:t>The pie </a:t>
            </a:r>
            <a:r>
              <a:rPr sz="2000" dirty="0">
                <a:solidFill>
                  <a:srgbClr val="404040"/>
                </a:solidFill>
                <a:latin typeface="Carlito"/>
                <a:cs typeface="Carlito"/>
              </a:rPr>
              <a:t>chart is </a:t>
            </a:r>
            <a:r>
              <a:rPr sz="2000" spc="-5" dirty="0">
                <a:solidFill>
                  <a:srgbClr val="404040"/>
                </a:solidFill>
                <a:latin typeface="Carlito"/>
                <a:cs typeface="Carlito"/>
              </a:rPr>
              <a:t>used </a:t>
            </a:r>
            <a:r>
              <a:rPr sz="2000" spc="-20" dirty="0">
                <a:solidFill>
                  <a:srgbClr val="404040"/>
                </a:solidFill>
                <a:latin typeface="Carlito"/>
                <a:cs typeface="Carlito"/>
              </a:rPr>
              <a:t>to visualize </a:t>
            </a: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success</a:t>
            </a:r>
            <a:r>
              <a:rPr sz="2000" spc="20" dirty="0">
                <a:solidFill>
                  <a:srgbClr val="404040"/>
                </a:solidFill>
                <a:latin typeface="Carlito"/>
                <a:cs typeface="Carlito"/>
              </a:rPr>
              <a:t> </a:t>
            </a:r>
            <a:r>
              <a:rPr sz="2000" spc="-40" dirty="0">
                <a:solidFill>
                  <a:srgbClr val="404040"/>
                </a:solidFill>
                <a:latin typeface="Carlito"/>
                <a:cs typeface="Carlito"/>
              </a:rPr>
              <a:t>rate.</a:t>
            </a:r>
            <a:endParaRPr sz="2000" dirty="0">
              <a:latin typeface="Carlito"/>
              <a:cs typeface="Carlito"/>
            </a:endParaRPr>
          </a:p>
          <a:p>
            <a:pPr marL="12700">
              <a:lnSpc>
                <a:spcPts val="2350"/>
              </a:lnSpc>
              <a:spcBef>
                <a:spcPts val="1105"/>
              </a:spcBef>
            </a:pPr>
            <a:r>
              <a:rPr sz="2000" spc="-5" dirty="0">
                <a:solidFill>
                  <a:srgbClr val="404040"/>
                </a:solidFill>
                <a:latin typeface="Carlito"/>
                <a:cs typeface="Carlito"/>
              </a:rPr>
              <a:t>The </a:t>
            </a:r>
            <a:r>
              <a:rPr sz="2000" spc="-25" dirty="0">
                <a:solidFill>
                  <a:srgbClr val="404040"/>
                </a:solidFill>
                <a:latin typeface="Carlito"/>
                <a:cs typeface="Carlito"/>
              </a:rPr>
              <a:t>scatter </a:t>
            </a:r>
            <a:r>
              <a:rPr sz="2000" spc="-5" dirty="0">
                <a:solidFill>
                  <a:srgbClr val="404040"/>
                </a:solidFill>
                <a:latin typeface="Carlito"/>
                <a:cs typeface="Carlito"/>
              </a:rPr>
              <a:t>plot can help </a:t>
            </a:r>
            <a:r>
              <a:rPr sz="2000" dirty="0">
                <a:solidFill>
                  <a:srgbClr val="404040"/>
                </a:solidFill>
                <a:latin typeface="Carlito"/>
                <a:cs typeface="Carlito"/>
              </a:rPr>
              <a:t>us </a:t>
            </a:r>
            <a:r>
              <a:rPr sz="2000" spc="-5" dirty="0">
                <a:solidFill>
                  <a:srgbClr val="404040"/>
                </a:solidFill>
                <a:latin typeface="Carlito"/>
                <a:cs typeface="Carlito"/>
              </a:rPr>
              <a:t>see how </a:t>
            </a:r>
            <a:r>
              <a:rPr sz="2000" dirty="0">
                <a:solidFill>
                  <a:srgbClr val="404040"/>
                </a:solidFill>
                <a:latin typeface="Carlito"/>
                <a:cs typeface="Carlito"/>
              </a:rPr>
              <a:t>success </a:t>
            </a:r>
            <a:r>
              <a:rPr sz="2000" spc="-10" dirty="0">
                <a:solidFill>
                  <a:srgbClr val="404040"/>
                </a:solidFill>
                <a:latin typeface="Carlito"/>
                <a:cs typeface="Carlito"/>
              </a:rPr>
              <a:t>varies </a:t>
            </a:r>
            <a:r>
              <a:rPr sz="2000" spc="-20" dirty="0">
                <a:solidFill>
                  <a:srgbClr val="404040"/>
                </a:solidFill>
                <a:latin typeface="Carlito"/>
                <a:cs typeface="Carlito"/>
              </a:rPr>
              <a:t>across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5" dirty="0">
                <a:solidFill>
                  <a:srgbClr val="404040"/>
                </a:solidFill>
                <a:latin typeface="Carlito"/>
                <a:cs typeface="Carlito"/>
              </a:rPr>
              <a:t> </a:t>
            </a:r>
            <a:r>
              <a:rPr sz="2000" dirty="0">
                <a:solidFill>
                  <a:srgbClr val="404040"/>
                </a:solidFill>
                <a:latin typeface="Carlito"/>
                <a:cs typeface="Carlito"/>
              </a:rPr>
              <a:t>and</a:t>
            </a:r>
            <a:endParaRPr sz="2000" dirty="0">
              <a:latin typeface="Carlito"/>
              <a:cs typeface="Carlito"/>
            </a:endParaRPr>
          </a:p>
          <a:p>
            <a:pPr marL="12700">
              <a:lnSpc>
                <a:spcPts val="2350"/>
              </a:lnSpc>
            </a:pPr>
            <a:r>
              <a:rPr sz="2000" spc="-20" dirty="0">
                <a:solidFill>
                  <a:srgbClr val="404040"/>
                </a:solidFill>
                <a:latin typeface="Carlito"/>
                <a:cs typeface="Carlito"/>
              </a:rPr>
              <a:t>booster </a:t>
            </a:r>
            <a:r>
              <a:rPr sz="2000" spc="-25" dirty="0">
                <a:solidFill>
                  <a:srgbClr val="404040"/>
                </a:solidFill>
                <a:latin typeface="Carlito"/>
                <a:cs typeface="Carlito"/>
              </a:rPr>
              <a:t>version</a:t>
            </a:r>
            <a:r>
              <a:rPr sz="2000" dirty="0">
                <a:solidFill>
                  <a:srgbClr val="404040"/>
                </a:solidFill>
                <a:latin typeface="Carlito"/>
                <a:cs typeface="Carlito"/>
              </a:rPr>
              <a:t> </a:t>
            </a:r>
            <a:r>
              <a:rPr sz="2000" spc="-45" dirty="0">
                <a:solidFill>
                  <a:srgbClr val="404040"/>
                </a:solidFill>
                <a:latin typeface="Carlito"/>
                <a:cs typeface="Carlito"/>
              </a:rPr>
              <a:t>category.</a:t>
            </a:r>
            <a:endParaRPr sz="2000" dirty="0">
              <a:latin typeface="Carlito"/>
              <a:cs typeface="Carlito"/>
            </a:endParaRPr>
          </a:p>
          <a:p>
            <a:pPr marL="12700">
              <a:lnSpc>
                <a:spcPct val="100000"/>
              </a:lnSpc>
              <a:spcBef>
                <a:spcPts val="925"/>
              </a:spcBef>
            </a:pPr>
            <a:r>
              <a:rPr sz="2000" u="heavy" dirty="0">
                <a:solidFill>
                  <a:srgbClr val="404040"/>
                </a:solidFill>
                <a:uFill>
                  <a:solidFill>
                    <a:srgbClr val="404040"/>
                  </a:solidFill>
                </a:uFill>
                <a:latin typeface="Carlito"/>
                <a:cs typeface="Carlito"/>
                <a:hlinkClick r:id="rId2"/>
              </a:rPr>
              <a:t>GitHub</a:t>
            </a:r>
            <a:r>
              <a:rPr sz="2000" u="heavy" spc="5" dirty="0">
                <a:solidFill>
                  <a:srgbClr val="404040"/>
                </a:solidFill>
                <a:uFill>
                  <a:solidFill>
                    <a:srgbClr val="404040"/>
                  </a:solidFill>
                </a:uFill>
                <a:latin typeface="Carlito"/>
                <a:cs typeface="Carlito"/>
                <a:hlinkClick r:id="rId2"/>
              </a:rPr>
              <a:t> </a:t>
            </a:r>
            <a:r>
              <a:rPr sz="2000" u="heavy" spc="-5" dirty="0" err="1">
                <a:solidFill>
                  <a:srgbClr val="404040"/>
                </a:solidFill>
                <a:uFill>
                  <a:solidFill>
                    <a:srgbClr val="404040"/>
                  </a:solidFill>
                </a:uFill>
                <a:latin typeface="Carlito"/>
                <a:cs typeface="Carlito"/>
                <a:hlinkClick r:id="rId2"/>
              </a:rPr>
              <a:t>url</a:t>
            </a:r>
            <a:endParaRPr sz="2000" dirty="0">
              <a:latin typeface="Carlito"/>
              <a:cs typeface="Carli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919084" cy="756920"/>
          </a:xfrm>
          <a:prstGeom prst="rect">
            <a:avLst/>
          </a:prstGeom>
        </p:spPr>
        <p:txBody>
          <a:bodyPr vert="horz" wrap="square" lIns="0" tIns="12700" rIns="0" bIns="0" rtlCol="0">
            <a:spAutoFit/>
          </a:bodyPr>
          <a:lstStyle/>
          <a:p>
            <a:pPr marL="12700">
              <a:lnSpc>
                <a:spcPct val="100000"/>
              </a:lnSpc>
              <a:spcBef>
                <a:spcPts val="100"/>
              </a:spcBef>
            </a:pPr>
            <a:r>
              <a:rPr spc="-250" dirty="0"/>
              <a:t>Predictive </a:t>
            </a:r>
            <a:r>
              <a:rPr spc="-355" dirty="0"/>
              <a:t>analysis</a:t>
            </a:r>
            <a:r>
              <a:rPr spc="-555" dirty="0"/>
              <a:t> </a:t>
            </a:r>
            <a:r>
              <a:rPr spc="-280" dirty="0"/>
              <a:t>(Classification)</a:t>
            </a:r>
          </a:p>
        </p:txBody>
      </p:sp>
      <p:sp>
        <p:nvSpPr>
          <p:cNvPr id="4" name="object 4"/>
          <p:cNvSpPr txBox="1"/>
          <p:nvPr/>
        </p:nvSpPr>
        <p:spPr>
          <a:xfrm>
            <a:off x="7808085" y="6134227"/>
            <a:ext cx="3061208" cy="321242"/>
          </a:xfrm>
          <a:prstGeom prst="rect">
            <a:avLst/>
          </a:prstGeom>
        </p:spPr>
        <p:txBody>
          <a:bodyPr vert="horz" wrap="square" lIns="0" tIns="13335" rIns="0" bIns="0" rtlCol="0">
            <a:spAutoFit/>
          </a:bodyPr>
          <a:lstStyle/>
          <a:p>
            <a:pPr marL="12700" algn="r">
              <a:lnSpc>
                <a:spcPct val="100000"/>
              </a:lnSpc>
              <a:spcBef>
                <a:spcPts val="105"/>
              </a:spcBef>
            </a:pPr>
            <a:r>
              <a:rPr sz="2000" u="heavy" dirty="0">
                <a:solidFill>
                  <a:srgbClr val="404040"/>
                </a:solidFill>
                <a:uFill>
                  <a:solidFill>
                    <a:srgbClr val="404040"/>
                  </a:solidFill>
                </a:uFill>
                <a:latin typeface="Carlito"/>
                <a:cs typeface="Carlito"/>
                <a:hlinkClick r:id="rId2"/>
              </a:rPr>
              <a:t>GitHub</a:t>
            </a:r>
            <a:r>
              <a:rPr sz="2000" u="heavy" spc="-95" dirty="0">
                <a:solidFill>
                  <a:srgbClr val="404040"/>
                </a:solidFill>
                <a:uFill>
                  <a:solidFill>
                    <a:srgbClr val="404040"/>
                  </a:solidFill>
                </a:uFill>
                <a:latin typeface="Carlito"/>
                <a:cs typeface="Carlito"/>
                <a:hlinkClick r:id="rId2"/>
              </a:rPr>
              <a:t> </a:t>
            </a:r>
            <a:r>
              <a:rPr sz="2000" u="heavy" spc="-5" dirty="0" err="1">
                <a:solidFill>
                  <a:srgbClr val="404040"/>
                </a:solidFill>
                <a:uFill>
                  <a:solidFill>
                    <a:srgbClr val="404040"/>
                  </a:solidFill>
                </a:uFill>
                <a:latin typeface="Carlito"/>
                <a:cs typeface="Carlito"/>
                <a:hlinkClick r:id="rId2"/>
              </a:rPr>
              <a:t>url</a:t>
            </a:r>
            <a:endParaRPr lang="en-IN" sz="2000" u="heavy" spc="-5" dirty="0">
              <a:solidFill>
                <a:srgbClr val="404040"/>
              </a:solidFill>
              <a:uFill>
                <a:solidFill>
                  <a:srgbClr val="404040"/>
                </a:solidFill>
              </a:uFill>
              <a:latin typeface="Carlito"/>
              <a:cs typeface="Carlito"/>
            </a:endParaRPr>
          </a:p>
        </p:txBody>
      </p:sp>
      <p:grpSp>
        <p:nvGrpSpPr>
          <p:cNvPr id="5" name="object 5"/>
          <p:cNvGrpSpPr/>
          <p:nvPr/>
        </p:nvGrpSpPr>
        <p:grpSpPr>
          <a:xfrm>
            <a:off x="2298443" y="1922955"/>
            <a:ext cx="1938655" cy="1728470"/>
            <a:chOff x="3822191" y="1933955"/>
            <a:chExt cx="1938655" cy="1728470"/>
          </a:xfrm>
          <a:solidFill>
            <a:schemeClr val="tx1"/>
          </a:solidFill>
        </p:grpSpPr>
        <p:sp>
          <p:nvSpPr>
            <p:cNvPr id="6" name="object 6"/>
            <p:cNvSpPr/>
            <p:nvPr/>
          </p:nvSpPr>
          <p:spPr>
            <a:xfrm>
              <a:off x="4133087" y="2229611"/>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7" name="object 7"/>
            <p:cNvSpPr/>
            <p:nvPr/>
          </p:nvSpPr>
          <p:spPr>
            <a:xfrm>
              <a:off x="3829811" y="1941575"/>
              <a:ext cx="1923414" cy="1153795"/>
            </a:xfrm>
            <a:custGeom>
              <a:avLst/>
              <a:gdLst/>
              <a:ahLst/>
              <a:cxnLst/>
              <a:rect l="l" t="t" r="r" b="b"/>
              <a:pathLst>
                <a:path w="1923414" h="1153795">
                  <a:moveTo>
                    <a:pt x="1807845" y="0"/>
                  </a:moveTo>
                  <a:lnTo>
                    <a:pt x="115315" y="0"/>
                  </a:lnTo>
                  <a:lnTo>
                    <a:pt x="70485" y="9016"/>
                  </a:lnTo>
                  <a:lnTo>
                    <a:pt x="33782" y="33782"/>
                  </a:lnTo>
                  <a:lnTo>
                    <a:pt x="9016" y="70485"/>
                  </a:lnTo>
                  <a:lnTo>
                    <a:pt x="0" y="115315"/>
                  </a:lnTo>
                  <a:lnTo>
                    <a:pt x="0" y="1038225"/>
                  </a:lnTo>
                  <a:lnTo>
                    <a:pt x="9016" y="1083056"/>
                  </a:lnTo>
                  <a:lnTo>
                    <a:pt x="33782" y="1119759"/>
                  </a:lnTo>
                  <a:lnTo>
                    <a:pt x="70485" y="1144524"/>
                  </a:lnTo>
                  <a:lnTo>
                    <a:pt x="115315" y="1153540"/>
                  </a:lnTo>
                  <a:lnTo>
                    <a:pt x="1807845" y="1153540"/>
                  </a:lnTo>
                  <a:lnTo>
                    <a:pt x="1852676" y="1144524"/>
                  </a:lnTo>
                  <a:lnTo>
                    <a:pt x="1889378" y="1119759"/>
                  </a:lnTo>
                  <a:lnTo>
                    <a:pt x="1914143" y="1083056"/>
                  </a:lnTo>
                  <a:lnTo>
                    <a:pt x="1923161" y="1038225"/>
                  </a:lnTo>
                  <a:lnTo>
                    <a:pt x="1923161" y="115315"/>
                  </a:lnTo>
                  <a:lnTo>
                    <a:pt x="1914143" y="70485"/>
                  </a:lnTo>
                  <a:lnTo>
                    <a:pt x="1889378" y="33782"/>
                  </a:lnTo>
                  <a:lnTo>
                    <a:pt x="1852676" y="9016"/>
                  </a:lnTo>
                  <a:lnTo>
                    <a:pt x="1807845" y="0"/>
                  </a:lnTo>
                  <a:close/>
                </a:path>
              </a:pathLst>
            </a:custGeom>
            <a:grpFill/>
          </p:spPr>
          <p:txBody>
            <a:bodyPr wrap="square" lIns="0" tIns="0" rIns="0" bIns="0" rtlCol="0"/>
            <a:lstStyle/>
            <a:p>
              <a:endParaRPr/>
            </a:p>
          </p:txBody>
        </p:sp>
        <p:sp>
          <p:nvSpPr>
            <p:cNvPr id="8" name="object 8"/>
            <p:cNvSpPr/>
            <p:nvPr/>
          </p:nvSpPr>
          <p:spPr>
            <a:xfrm>
              <a:off x="3829811" y="1941575"/>
              <a:ext cx="1923414" cy="1153795"/>
            </a:xfrm>
            <a:custGeom>
              <a:avLst/>
              <a:gdLst/>
              <a:ahLst/>
              <a:cxnLst/>
              <a:rect l="l" t="t" r="r" b="b"/>
              <a:pathLst>
                <a:path w="1923414" h="1153795">
                  <a:moveTo>
                    <a:pt x="0" y="115315"/>
                  </a:moveTo>
                  <a:lnTo>
                    <a:pt x="9016" y="70485"/>
                  </a:lnTo>
                  <a:lnTo>
                    <a:pt x="33782" y="33782"/>
                  </a:lnTo>
                  <a:lnTo>
                    <a:pt x="70485" y="9016"/>
                  </a:lnTo>
                  <a:lnTo>
                    <a:pt x="115315" y="0"/>
                  </a:lnTo>
                  <a:lnTo>
                    <a:pt x="1807845" y="0"/>
                  </a:lnTo>
                  <a:lnTo>
                    <a:pt x="1852676" y="9016"/>
                  </a:lnTo>
                  <a:lnTo>
                    <a:pt x="1889378" y="33782"/>
                  </a:lnTo>
                  <a:lnTo>
                    <a:pt x="1914143" y="70485"/>
                  </a:lnTo>
                  <a:lnTo>
                    <a:pt x="1923161" y="115315"/>
                  </a:lnTo>
                  <a:lnTo>
                    <a:pt x="1923161" y="1038225"/>
                  </a:lnTo>
                  <a:lnTo>
                    <a:pt x="1914143" y="1083056"/>
                  </a:lnTo>
                  <a:lnTo>
                    <a:pt x="1889378" y="1119759"/>
                  </a:lnTo>
                  <a:lnTo>
                    <a:pt x="1852676" y="1144524"/>
                  </a:lnTo>
                  <a:lnTo>
                    <a:pt x="1807845" y="1153540"/>
                  </a:lnTo>
                  <a:lnTo>
                    <a:pt x="115315" y="1153540"/>
                  </a:lnTo>
                  <a:lnTo>
                    <a:pt x="70485" y="1144524"/>
                  </a:lnTo>
                  <a:lnTo>
                    <a:pt x="33782"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9" name="object 9"/>
          <p:cNvSpPr txBox="1"/>
          <p:nvPr/>
        </p:nvSpPr>
        <p:spPr>
          <a:xfrm>
            <a:off x="2474973" y="2208960"/>
            <a:ext cx="156845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Split </a:t>
            </a:r>
            <a:r>
              <a:rPr sz="1700" dirty="0">
                <a:solidFill>
                  <a:srgbClr val="FFFFFF"/>
                </a:solidFill>
                <a:latin typeface="Carlito"/>
                <a:cs typeface="Carlito"/>
              </a:rPr>
              <a:t>label</a:t>
            </a:r>
            <a:r>
              <a:rPr sz="1700" spc="-195" dirty="0">
                <a:solidFill>
                  <a:srgbClr val="FFFFFF"/>
                </a:solidFill>
                <a:latin typeface="Carlito"/>
                <a:cs typeface="Carlito"/>
              </a:rPr>
              <a:t> </a:t>
            </a:r>
            <a:r>
              <a:rPr sz="1700" spc="-5" dirty="0">
                <a:solidFill>
                  <a:srgbClr val="FFFFFF"/>
                </a:solidFill>
                <a:latin typeface="Carlito"/>
                <a:cs typeface="Carlito"/>
              </a:rPr>
              <a:t>column</a:t>
            </a:r>
            <a:endParaRPr sz="1700">
              <a:latin typeface="Carlito"/>
              <a:cs typeface="Carlito"/>
            </a:endParaRPr>
          </a:p>
        </p:txBody>
      </p:sp>
      <p:sp>
        <p:nvSpPr>
          <p:cNvPr id="10" name="object 10"/>
          <p:cNvSpPr txBox="1"/>
          <p:nvPr/>
        </p:nvSpPr>
        <p:spPr>
          <a:xfrm>
            <a:off x="2394202" y="2445180"/>
            <a:ext cx="1722755"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‘Class’ </a:t>
            </a:r>
            <a:r>
              <a:rPr sz="1700" spc="-15" dirty="0">
                <a:solidFill>
                  <a:srgbClr val="FFFFFF"/>
                </a:solidFill>
                <a:latin typeface="Carlito"/>
                <a:cs typeface="Carlito"/>
              </a:rPr>
              <a:t>from</a:t>
            </a:r>
            <a:r>
              <a:rPr sz="1700" spc="-200" dirty="0">
                <a:solidFill>
                  <a:srgbClr val="FFFFFF"/>
                </a:solidFill>
                <a:latin typeface="Carlito"/>
                <a:cs typeface="Carlito"/>
              </a:rPr>
              <a:t> </a:t>
            </a:r>
            <a:r>
              <a:rPr sz="1700" spc="-15" dirty="0">
                <a:solidFill>
                  <a:srgbClr val="FFFFFF"/>
                </a:solidFill>
                <a:latin typeface="Carlito"/>
                <a:cs typeface="Carlito"/>
              </a:rPr>
              <a:t>dataset</a:t>
            </a:r>
            <a:endParaRPr sz="1700">
              <a:latin typeface="Carlito"/>
              <a:cs typeface="Carlito"/>
            </a:endParaRPr>
          </a:p>
        </p:txBody>
      </p:sp>
      <p:grpSp>
        <p:nvGrpSpPr>
          <p:cNvPr id="11" name="object 11"/>
          <p:cNvGrpSpPr/>
          <p:nvPr/>
        </p:nvGrpSpPr>
        <p:grpSpPr>
          <a:xfrm>
            <a:off x="2298443" y="3364659"/>
            <a:ext cx="1938655" cy="1729739"/>
            <a:chOff x="3822191" y="3375659"/>
            <a:chExt cx="1938655" cy="1729739"/>
          </a:xfrm>
          <a:solidFill>
            <a:schemeClr val="tx1"/>
          </a:solidFill>
        </p:grpSpPr>
        <p:sp>
          <p:nvSpPr>
            <p:cNvPr id="12" name="object 12"/>
            <p:cNvSpPr/>
            <p:nvPr/>
          </p:nvSpPr>
          <p:spPr>
            <a:xfrm>
              <a:off x="4133087" y="3672839"/>
              <a:ext cx="173990" cy="1432560"/>
            </a:xfrm>
            <a:custGeom>
              <a:avLst/>
              <a:gdLst/>
              <a:ahLst/>
              <a:cxnLst/>
              <a:rect l="l" t="t" r="r" b="b"/>
              <a:pathLst>
                <a:path w="173989" h="1432560">
                  <a:moveTo>
                    <a:pt x="173482" y="0"/>
                  </a:moveTo>
                  <a:lnTo>
                    <a:pt x="0" y="0"/>
                  </a:lnTo>
                  <a:lnTo>
                    <a:pt x="0" y="1432560"/>
                  </a:lnTo>
                  <a:lnTo>
                    <a:pt x="173482" y="1432560"/>
                  </a:lnTo>
                  <a:lnTo>
                    <a:pt x="173482" y="0"/>
                  </a:lnTo>
                  <a:close/>
                </a:path>
              </a:pathLst>
            </a:custGeom>
            <a:grpFill/>
          </p:spPr>
          <p:txBody>
            <a:bodyPr wrap="square" lIns="0" tIns="0" rIns="0" bIns="0" rtlCol="0"/>
            <a:lstStyle/>
            <a:p>
              <a:endParaRPr/>
            </a:p>
          </p:txBody>
        </p:sp>
        <p:sp>
          <p:nvSpPr>
            <p:cNvPr id="13" name="object 13"/>
            <p:cNvSpPr/>
            <p:nvPr/>
          </p:nvSpPr>
          <p:spPr>
            <a:xfrm>
              <a:off x="3829811" y="3383279"/>
              <a:ext cx="1923414" cy="1155065"/>
            </a:xfrm>
            <a:custGeom>
              <a:avLst/>
              <a:gdLst/>
              <a:ahLst/>
              <a:cxnLst/>
              <a:rect l="l" t="t" r="r" b="b"/>
              <a:pathLst>
                <a:path w="1923414" h="1155064">
                  <a:moveTo>
                    <a:pt x="1807590" y="0"/>
                  </a:moveTo>
                  <a:lnTo>
                    <a:pt x="115570" y="0"/>
                  </a:lnTo>
                  <a:lnTo>
                    <a:pt x="70612" y="9017"/>
                  </a:lnTo>
                  <a:lnTo>
                    <a:pt x="33782" y="33782"/>
                  </a:lnTo>
                  <a:lnTo>
                    <a:pt x="9016" y="70485"/>
                  </a:lnTo>
                  <a:lnTo>
                    <a:pt x="0" y="115570"/>
                  </a:lnTo>
                  <a:lnTo>
                    <a:pt x="0" y="1039114"/>
                  </a:lnTo>
                  <a:lnTo>
                    <a:pt x="9016" y="1084199"/>
                  </a:lnTo>
                  <a:lnTo>
                    <a:pt x="33782" y="1120902"/>
                  </a:lnTo>
                  <a:lnTo>
                    <a:pt x="70612" y="1145667"/>
                  </a:lnTo>
                  <a:lnTo>
                    <a:pt x="115570" y="1154684"/>
                  </a:lnTo>
                  <a:lnTo>
                    <a:pt x="1807590" y="1154684"/>
                  </a:lnTo>
                  <a:lnTo>
                    <a:pt x="1852549" y="1145667"/>
                  </a:lnTo>
                  <a:lnTo>
                    <a:pt x="1889378" y="1120902"/>
                  </a:lnTo>
                  <a:lnTo>
                    <a:pt x="1914143" y="1084199"/>
                  </a:lnTo>
                  <a:lnTo>
                    <a:pt x="1923161" y="1039114"/>
                  </a:lnTo>
                  <a:lnTo>
                    <a:pt x="1923161" y="115570"/>
                  </a:lnTo>
                  <a:lnTo>
                    <a:pt x="1914143" y="70485"/>
                  </a:lnTo>
                  <a:lnTo>
                    <a:pt x="1889378" y="33782"/>
                  </a:lnTo>
                  <a:lnTo>
                    <a:pt x="1852549" y="9017"/>
                  </a:lnTo>
                  <a:lnTo>
                    <a:pt x="1807590" y="0"/>
                  </a:lnTo>
                  <a:close/>
                </a:path>
              </a:pathLst>
            </a:custGeom>
            <a:grpFill/>
          </p:spPr>
          <p:txBody>
            <a:bodyPr wrap="square" lIns="0" tIns="0" rIns="0" bIns="0" rtlCol="0"/>
            <a:lstStyle/>
            <a:p>
              <a:endParaRPr/>
            </a:p>
          </p:txBody>
        </p:sp>
        <p:sp>
          <p:nvSpPr>
            <p:cNvPr id="14" name="object 14"/>
            <p:cNvSpPr/>
            <p:nvPr/>
          </p:nvSpPr>
          <p:spPr>
            <a:xfrm>
              <a:off x="3829811" y="3383279"/>
              <a:ext cx="1923414" cy="1155065"/>
            </a:xfrm>
            <a:custGeom>
              <a:avLst/>
              <a:gdLst/>
              <a:ahLst/>
              <a:cxnLst/>
              <a:rect l="l" t="t" r="r" b="b"/>
              <a:pathLst>
                <a:path w="1923414" h="1155064">
                  <a:moveTo>
                    <a:pt x="0" y="115570"/>
                  </a:moveTo>
                  <a:lnTo>
                    <a:pt x="9016" y="70485"/>
                  </a:lnTo>
                  <a:lnTo>
                    <a:pt x="33782" y="33782"/>
                  </a:lnTo>
                  <a:lnTo>
                    <a:pt x="70612" y="9017"/>
                  </a:lnTo>
                  <a:lnTo>
                    <a:pt x="115570" y="0"/>
                  </a:lnTo>
                  <a:lnTo>
                    <a:pt x="1807590" y="0"/>
                  </a:lnTo>
                  <a:lnTo>
                    <a:pt x="1852549" y="9017"/>
                  </a:lnTo>
                  <a:lnTo>
                    <a:pt x="1889378" y="33782"/>
                  </a:lnTo>
                  <a:lnTo>
                    <a:pt x="1914143" y="70485"/>
                  </a:lnTo>
                  <a:lnTo>
                    <a:pt x="1923161" y="115570"/>
                  </a:lnTo>
                  <a:lnTo>
                    <a:pt x="1923161" y="1039114"/>
                  </a:lnTo>
                  <a:lnTo>
                    <a:pt x="1914143" y="1084199"/>
                  </a:lnTo>
                  <a:lnTo>
                    <a:pt x="1889378" y="1120902"/>
                  </a:lnTo>
                  <a:lnTo>
                    <a:pt x="1852549" y="1145667"/>
                  </a:lnTo>
                  <a:lnTo>
                    <a:pt x="1807590" y="1154684"/>
                  </a:lnTo>
                  <a:lnTo>
                    <a:pt x="115570" y="1154684"/>
                  </a:lnTo>
                  <a:lnTo>
                    <a:pt x="70612" y="1145667"/>
                  </a:lnTo>
                  <a:lnTo>
                    <a:pt x="33782"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15" name="object 15"/>
          <p:cNvSpPr txBox="1"/>
          <p:nvPr/>
        </p:nvSpPr>
        <p:spPr>
          <a:xfrm>
            <a:off x="2487166" y="3533315"/>
            <a:ext cx="1524635"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Fit </a:t>
            </a:r>
            <a:r>
              <a:rPr sz="1700" dirty="0">
                <a:solidFill>
                  <a:srgbClr val="FFFFFF"/>
                </a:solidFill>
                <a:latin typeface="Carlito"/>
                <a:cs typeface="Carlito"/>
              </a:rPr>
              <a:t>and</a:t>
            </a:r>
            <a:r>
              <a:rPr sz="1700" spc="-170" dirty="0">
                <a:solidFill>
                  <a:srgbClr val="FFFFFF"/>
                </a:solidFill>
                <a:latin typeface="Carlito"/>
                <a:cs typeface="Carlito"/>
              </a:rPr>
              <a:t> </a:t>
            </a:r>
            <a:r>
              <a:rPr sz="1700" spc="-45" dirty="0">
                <a:solidFill>
                  <a:srgbClr val="FFFFFF"/>
                </a:solidFill>
                <a:latin typeface="Carlito"/>
                <a:cs typeface="Carlito"/>
              </a:rPr>
              <a:t>Transform</a:t>
            </a:r>
            <a:endParaRPr sz="1700">
              <a:latin typeface="Carlito"/>
              <a:cs typeface="Carlito"/>
            </a:endParaRPr>
          </a:p>
        </p:txBody>
      </p:sp>
      <p:sp>
        <p:nvSpPr>
          <p:cNvPr id="16" name="object 16"/>
          <p:cNvSpPr txBox="1"/>
          <p:nvPr/>
        </p:nvSpPr>
        <p:spPr>
          <a:xfrm>
            <a:off x="2621278" y="3769282"/>
            <a:ext cx="1281430"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spc="-15" dirty="0">
                <a:solidFill>
                  <a:srgbClr val="FFFFFF"/>
                </a:solidFill>
                <a:latin typeface="Carlito"/>
                <a:cs typeface="Carlito"/>
              </a:rPr>
              <a:t>Features</a:t>
            </a:r>
            <a:r>
              <a:rPr sz="1700" spc="-135" dirty="0">
                <a:solidFill>
                  <a:srgbClr val="FFFFFF"/>
                </a:solidFill>
                <a:latin typeface="Carlito"/>
                <a:cs typeface="Carlito"/>
              </a:rPr>
              <a:t> </a:t>
            </a:r>
            <a:r>
              <a:rPr sz="1700" dirty="0">
                <a:solidFill>
                  <a:srgbClr val="FFFFFF"/>
                </a:solidFill>
                <a:latin typeface="Carlito"/>
                <a:cs typeface="Carlito"/>
              </a:rPr>
              <a:t>using</a:t>
            </a:r>
            <a:endParaRPr sz="1700">
              <a:latin typeface="Carlito"/>
              <a:cs typeface="Carlito"/>
            </a:endParaRPr>
          </a:p>
        </p:txBody>
      </p:sp>
      <p:sp>
        <p:nvSpPr>
          <p:cNvPr id="17" name="object 17"/>
          <p:cNvSpPr txBox="1"/>
          <p:nvPr/>
        </p:nvSpPr>
        <p:spPr>
          <a:xfrm>
            <a:off x="2574034" y="4007026"/>
            <a:ext cx="1367790"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Standard</a:t>
            </a:r>
            <a:r>
              <a:rPr sz="1700" spc="-200" dirty="0">
                <a:solidFill>
                  <a:srgbClr val="FFFFFF"/>
                </a:solidFill>
                <a:latin typeface="Carlito"/>
                <a:cs typeface="Carlito"/>
              </a:rPr>
              <a:t> </a:t>
            </a:r>
            <a:r>
              <a:rPr sz="1700" spc="-5" dirty="0">
                <a:solidFill>
                  <a:srgbClr val="FFFFFF"/>
                </a:solidFill>
                <a:latin typeface="Carlito"/>
                <a:cs typeface="Carlito"/>
              </a:rPr>
              <a:t>Scaler</a:t>
            </a:r>
            <a:endParaRPr sz="1700">
              <a:latin typeface="Carlito"/>
              <a:cs typeface="Carlito"/>
            </a:endParaRPr>
          </a:p>
        </p:txBody>
      </p:sp>
      <p:grpSp>
        <p:nvGrpSpPr>
          <p:cNvPr id="18" name="object 18"/>
          <p:cNvGrpSpPr/>
          <p:nvPr/>
        </p:nvGrpSpPr>
        <p:grpSpPr>
          <a:xfrm>
            <a:off x="2298443" y="4807888"/>
            <a:ext cx="2950845" cy="1169035"/>
            <a:chOff x="3822191" y="4818888"/>
            <a:chExt cx="2950845" cy="1169035"/>
          </a:xfrm>
          <a:solidFill>
            <a:schemeClr val="tx1"/>
          </a:solidFill>
        </p:grpSpPr>
        <p:sp>
          <p:nvSpPr>
            <p:cNvPr id="19" name="object 19"/>
            <p:cNvSpPr/>
            <p:nvPr/>
          </p:nvSpPr>
          <p:spPr>
            <a:xfrm>
              <a:off x="4224527" y="5023104"/>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20" name="object 20"/>
            <p:cNvSpPr/>
            <p:nvPr/>
          </p:nvSpPr>
          <p:spPr>
            <a:xfrm>
              <a:off x="3829811" y="4826508"/>
              <a:ext cx="1923414" cy="1153795"/>
            </a:xfrm>
            <a:custGeom>
              <a:avLst/>
              <a:gdLst/>
              <a:ahLst/>
              <a:cxnLst/>
              <a:rect l="l" t="t" r="r" b="b"/>
              <a:pathLst>
                <a:path w="1923414" h="1153795">
                  <a:moveTo>
                    <a:pt x="1807845" y="0"/>
                  </a:moveTo>
                  <a:lnTo>
                    <a:pt x="115315" y="0"/>
                  </a:lnTo>
                  <a:lnTo>
                    <a:pt x="70485" y="9017"/>
                  </a:lnTo>
                  <a:lnTo>
                    <a:pt x="33782" y="33782"/>
                  </a:lnTo>
                  <a:lnTo>
                    <a:pt x="9016" y="70485"/>
                  </a:lnTo>
                  <a:lnTo>
                    <a:pt x="0" y="115316"/>
                  </a:lnTo>
                  <a:lnTo>
                    <a:pt x="0" y="1038186"/>
                  </a:lnTo>
                  <a:lnTo>
                    <a:pt x="9016" y="1083081"/>
                  </a:lnTo>
                  <a:lnTo>
                    <a:pt x="33782" y="1119759"/>
                  </a:lnTo>
                  <a:lnTo>
                    <a:pt x="70485" y="1144473"/>
                  </a:lnTo>
                  <a:lnTo>
                    <a:pt x="115315" y="1153541"/>
                  </a:lnTo>
                  <a:lnTo>
                    <a:pt x="1807845" y="1153541"/>
                  </a:lnTo>
                  <a:lnTo>
                    <a:pt x="1852676" y="1144473"/>
                  </a:lnTo>
                  <a:lnTo>
                    <a:pt x="1889378" y="1119759"/>
                  </a:lnTo>
                  <a:lnTo>
                    <a:pt x="1914143" y="1083081"/>
                  </a:lnTo>
                  <a:lnTo>
                    <a:pt x="1923161" y="1038186"/>
                  </a:lnTo>
                  <a:lnTo>
                    <a:pt x="1923161" y="115316"/>
                  </a:lnTo>
                  <a:lnTo>
                    <a:pt x="1914143" y="70485"/>
                  </a:lnTo>
                  <a:lnTo>
                    <a:pt x="1889378" y="33782"/>
                  </a:lnTo>
                  <a:lnTo>
                    <a:pt x="1852676" y="9017"/>
                  </a:lnTo>
                  <a:lnTo>
                    <a:pt x="1807845" y="0"/>
                  </a:lnTo>
                  <a:close/>
                </a:path>
              </a:pathLst>
            </a:custGeom>
            <a:grpFill/>
          </p:spPr>
          <p:txBody>
            <a:bodyPr wrap="square" lIns="0" tIns="0" rIns="0" bIns="0" rtlCol="0"/>
            <a:lstStyle/>
            <a:p>
              <a:endParaRPr/>
            </a:p>
          </p:txBody>
        </p:sp>
        <p:sp>
          <p:nvSpPr>
            <p:cNvPr id="21" name="object 21"/>
            <p:cNvSpPr/>
            <p:nvPr/>
          </p:nvSpPr>
          <p:spPr>
            <a:xfrm>
              <a:off x="3829811" y="4826508"/>
              <a:ext cx="1923414" cy="1153795"/>
            </a:xfrm>
            <a:custGeom>
              <a:avLst/>
              <a:gdLst/>
              <a:ahLst/>
              <a:cxnLst/>
              <a:rect l="l" t="t" r="r" b="b"/>
              <a:pathLst>
                <a:path w="1923414" h="1153795">
                  <a:moveTo>
                    <a:pt x="0" y="115316"/>
                  </a:moveTo>
                  <a:lnTo>
                    <a:pt x="9016" y="70485"/>
                  </a:lnTo>
                  <a:lnTo>
                    <a:pt x="33782" y="33782"/>
                  </a:lnTo>
                  <a:lnTo>
                    <a:pt x="70485" y="9017"/>
                  </a:lnTo>
                  <a:lnTo>
                    <a:pt x="115315" y="0"/>
                  </a:lnTo>
                  <a:lnTo>
                    <a:pt x="1807845" y="0"/>
                  </a:lnTo>
                  <a:lnTo>
                    <a:pt x="1852676" y="9017"/>
                  </a:lnTo>
                  <a:lnTo>
                    <a:pt x="1889378" y="33782"/>
                  </a:lnTo>
                  <a:lnTo>
                    <a:pt x="1914143" y="70485"/>
                  </a:lnTo>
                  <a:lnTo>
                    <a:pt x="1923161" y="115316"/>
                  </a:lnTo>
                  <a:lnTo>
                    <a:pt x="1923161" y="1038186"/>
                  </a:lnTo>
                  <a:lnTo>
                    <a:pt x="1914143" y="1083081"/>
                  </a:lnTo>
                  <a:lnTo>
                    <a:pt x="1889378" y="1119759"/>
                  </a:lnTo>
                  <a:lnTo>
                    <a:pt x="1852676" y="1144473"/>
                  </a:lnTo>
                  <a:lnTo>
                    <a:pt x="1807845" y="1153541"/>
                  </a:lnTo>
                  <a:lnTo>
                    <a:pt x="115315" y="1153541"/>
                  </a:lnTo>
                  <a:lnTo>
                    <a:pt x="70485" y="1144473"/>
                  </a:lnTo>
                  <a:lnTo>
                    <a:pt x="33782"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2" name="object 22"/>
          <p:cNvSpPr txBox="1"/>
          <p:nvPr/>
        </p:nvSpPr>
        <p:spPr>
          <a:xfrm>
            <a:off x="2580130" y="5093841"/>
            <a:ext cx="1344930" cy="285750"/>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30" dirty="0">
                <a:solidFill>
                  <a:srgbClr val="FFFFFF"/>
                </a:solidFill>
                <a:latin typeface="Carlito"/>
                <a:cs typeface="Carlito"/>
              </a:rPr>
              <a:t>Train_test_split</a:t>
            </a:r>
            <a:endParaRPr sz="1700">
              <a:latin typeface="Carlito"/>
              <a:cs typeface="Carlito"/>
            </a:endParaRPr>
          </a:p>
        </p:txBody>
      </p:sp>
      <p:sp>
        <p:nvSpPr>
          <p:cNvPr id="23" name="object 23"/>
          <p:cNvSpPr txBox="1"/>
          <p:nvPr/>
        </p:nvSpPr>
        <p:spPr>
          <a:xfrm>
            <a:off x="3060190" y="5330747"/>
            <a:ext cx="411480"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a:t>
            </a:r>
            <a:r>
              <a:rPr sz="1700" spc="-25" dirty="0">
                <a:solidFill>
                  <a:srgbClr val="FFFFFF"/>
                </a:solidFill>
                <a:latin typeface="Carlito"/>
                <a:cs typeface="Carlito"/>
              </a:rPr>
              <a:t>a</a:t>
            </a:r>
            <a:r>
              <a:rPr sz="1700" spc="-45" dirty="0">
                <a:solidFill>
                  <a:srgbClr val="FFFFFF"/>
                </a:solidFill>
                <a:latin typeface="Carlito"/>
                <a:cs typeface="Carlito"/>
              </a:rPr>
              <a:t>t</a:t>
            </a:r>
            <a:r>
              <a:rPr sz="1700" dirty="0">
                <a:solidFill>
                  <a:srgbClr val="FFFFFF"/>
                </a:solidFill>
                <a:latin typeface="Carlito"/>
                <a:cs typeface="Carlito"/>
              </a:rPr>
              <a:t>a</a:t>
            </a:r>
            <a:endParaRPr sz="1700">
              <a:latin typeface="Carlito"/>
              <a:cs typeface="Carlito"/>
            </a:endParaRPr>
          </a:p>
        </p:txBody>
      </p:sp>
      <p:grpSp>
        <p:nvGrpSpPr>
          <p:cNvPr id="24" name="object 24"/>
          <p:cNvGrpSpPr/>
          <p:nvPr/>
        </p:nvGrpSpPr>
        <p:grpSpPr>
          <a:xfrm>
            <a:off x="4857240" y="3661840"/>
            <a:ext cx="1938655" cy="2315210"/>
            <a:chOff x="6380988" y="3672840"/>
            <a:chExt cx="1938655" cy="2315210"/>
          </a:xfrm>
          <a:solidFill>
            <a:schemeClr val="tx1"/>
          </a:solidFill>
        </p:grpSpPr>
        <p:sp>
          <p:nvSpPr>
            <p:cNvPr id="25" name="object 25"/>
            <p:cNvSpPr/>
            <p:nvPr/>
          </p:nvSpPr>
          <p:spPr>
            <a:xfrm>
              <a:off x="6691884" y="3672840"/>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26" name="object 26"/>
            <p:cNvSpPr/>
            <p:nvPr/>
          </p:nvSpPr>
          <p:spPr>
            <a:xfrm>
              <a:off x="6388608" y="4826508"/>
              <a:ext cx="1923414" cy="1153795"/>
            </a:xfrm>
            <a:custGeom>
              <a:avLst/>
              <a:gdLst/>
              <a:ahLst/>
              <a:cxnLst/>
              <a:rect l="l" t="t" r="r" b="b"/>
              <a:pathLst>
                <a:path w="1923415" h="1153795">
                  <a:moveTo>
                    <a:pt x="1807844" y="0"/>
                  </a:moveTo>
                  <a:lnTo>
                    <a:pt x="115315" y="0"/>
                  </a:lnTo>
                  <a:lnTo>
                    <a:pt x="70484" y="9017"/>
                  </a:lnTo>
                  <a:lnTo>
                    <a:pt x="33781" y="33782"/>
                  </a:lnTo>
                  <a:lnTo>
                    <a:pt x="9016" y="70485"/>
                  </a:lnTo>
                  <a:lnTo>
                    <a:pt x="0" y="115316"/>
                  </a:lnTo>
                  <a:lnTo>
                    <a:pt x="0" y="1038186"/>
                  </a:lnTo>
                  <a:lnTo>
                    <a:pt x="9016" y="1083081"/>
                  </a:lnTo>
                  <a:lnTo>
                    <a:pt x="33781" y="1119759"/>
                  </a:lnTo>
                  <a:lnTo>
                    <a:pt x="70484" y="1144473"/>
                  </a:lnTo>
                  <a:lnTo>
                    <a:pt x="115315" y="1153541"/>
                  </a:lnTo>
                  <a:lnTo>
                    <a:pt x="1807844" y="1153541"/>
                  </a:lnTo>
                  <a:lnTo>
                    <a:pt x="1852675" y="1144473"/>
                  </a:lnTo>
                  <a:lnTo>
                    <a:pt x="1889378" y="1119759"/>
                  </a:lnTo>
                  <a:lnTo>
                    <a:pt x="1914143" y="1083081"/>
                  </a:lnTo>
                  <a:lnTo>
                    <a:pt x="1923161" y="1038186"/>
                  </a:lnTo>
                  <a:lnTo>
                    <a:pt x="1923161" y="115316"/>
                  </a:lnTo>
                  <a:lnTo>
                    <a:pt x="1914143" y="70485"/>
                  </a:lnTo>
                  <a:lnTo>
                    <a:pt x="1889378" y="33782"/>
                  </a:lnTo>
                  <a:lnTo>
                    <a:pt x="1852675" y="9017"/>
                  </a:lnTo>
                  <a:lnTo>
                    <a:pt x="1807844" y="0"/>
                  </a:lnTo>
                  <a:close/>
                </a:path>
              </a:pathLst>
            </a:custGeom>
            <a:grpFill/>
          </p:spPr>
          <p:txBody>
            <a:bodyPr wrap="square" lIns="0" tIns="0" rIns="0" bIns="0" rtlCol="0"/>
            <a:lstStyle/>
            <a:p>
              <a:endParaRPr/>
            </a:p>
          </p:txBody>
        </p:sp>
        <p:sp>
          <p:nvSpPr>
            <p:cNvPr id="27" name="object 27"/>
            <p:cNvSpPr/>
            <p:nvPr/>
          </p:nvSpPr>
          <p:spPr>
            <a:xfrm>
              <a:off x="6388608" y="4826508"/>
              <a:ext cx="1923414" cy="1153795"/>
            </a:xfrm>
            <a:custGeom>
              <a:avLst/>
              <a:gdLst/>
              <a:ahLst/>
              <a:cxnLst/>
              <a:rect l="l" t="t" r="r" b="b"/>
              <a:pathLst>
                <a:path w="1923415" h="1153795">
                  <a:moveTo>
                    <a:pt x="0" y="115316"/>
                  </a:moveTo>
                  <a:lnTo>
                    <a:pt x="9016" y="70485"/>
                  </a:lnTo>
                  <a:lnTo>
                    <a:pt x="33781" y="33782"/>
                  </a:lnTo>
                  <a:lnTo>
                    <a:pt x="70484" y="9017"/>
                  </a:lnTo>
                  <a:lnTo>
                    <a:pt x="115315" y="0"/>
                  </a:lnTo>
                  <a:lnTo>
                    <a:pt x="1807844" y="0"/>
                  </a:lnTo>
                  <a:lnTo>
                    <a:pt x="1852675" y="9017"/>
                  </a:lnTo>
                  <a:lnTo>
                    <a:pt x="1889378" y="33782"/>
                  </a:lnTo>
                  <a:lnTo>
                    <a:pt x="1914143" y="70485"/>
                  </a:lnTo>
                  <a:lnTo>
                    <a:pt x="1923161" y="115316"/>
                  </a:lnTo>
                  <a:lnTo>
                    <a:pt x="1923161" y="1038186"/>
                  </a:lnTo>
                  <a:lnTo>
                    <a:pt x="1914143" y="1083081"/>
                  </a:lnTo>
                  <a:lnTo>
                    <a:pt x="1889378" y="1119759"/>
                  </a:lnTo>
                  <a:lnTo>
                    <a:pt x="1852675" y="1144473"/>
                  </a:lnTo>
                  <a:lnTo>
                    <a:pt x="1807844" y="1153541"/>
                  </a:lnTo>
                  <a:lnTo>
                    <a:pt x="115315" y="1153541"/>
                  </a:lnTo>
                  <a:lnTo>
                    <a:pt x="70484" y="1144473"/>
                  </a:lnTo>
                  <a:lnTo>
                    <a:pt x="33781" y="1119759"/>
                  </a:lnTo>
                  <a:lnTo>
                    <a:pt x="9016" y="1083081"/>
                  </a:lnTo>
                  <a:lnTo>
                    <a:pt x="0" y="1038186"/>
                  </a:lnTo>
                  <a:lnTo>
                    <a:pt x="0" y="115316"/>
                  </a:lnTo>
                  <a:close/>
                </a:path>
              </a:pathLst>
            </a:custGeom>
            <a:grpFill/>
            <a:ln w="15240">
              <a:solidFill>
                <a:srgbClr val="FFFFFF"/>
              </a:solidFill>
            </a:ln>
          </p:spPr>
          <p:txBody>
            <a:bodyPr wrap="square" lIns="0" tIns="0" rIns="0" bIns="0" rtlCol="0"/>
            <a:lstStyle/>
            <a:p>
              <a:endParaRPr/>
            </a:p>
          </p:txBody>
        </p:sp>
      </p:grpSp>
      <p:sp>
        <p:nvSpPr>
          <p:cNvPr id="28" name="object 28"/>
          <p:cNvSpPr txBox="1"/>
          <p:nvPr/>
        </p:nvSpPr>
        <p:spPr>
          <a:xfrm>
            <a:off x="5212078" y="4975909"/>
            <a:ext cx="1219835"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spc="-10" dirty="0">
                <a:solidFill>
                  <a:srgbClr val="FFFFFF"/>
                </a:solidFill>
                <a:latin typeface="Carlito"/>
                <a:cs typeface="Carlito"/>
              </a:rPr>
              <a:t>GridSearchCV</a:t>
            </a:r>
            <a:endParaRPr sz="1700">
              <a:latin typeface="Carlito"/>
              <a:cs typeface="Carlito"/>
            </a:endParaRPr>
          </a:p>
        </p:txBody>
      </p:sp>
      <p:sp>
        <p:nvSpPr>
          <p:cNvPr id="29" name="object 29"/>
          <p:cNvSpPr txBox="1"/>
          <p:nvPr/>
        </p:nvSpPr>
        <p:spPr>
          <a:xfrm>
            <a:off x="4962142" y="5206033"/>
            <a:ext cx="1732280" cy="539750"/>
          </a:xfrm>
          <a:prstGeom prst="rect">
            <a:avLst/>
          </a:prstGeom>
          <a:solidFill>
            <a:schemeClr val="tx1"/>
          </a:solidFill>
        </p:spPr>
        <p:txBody>
          <a:bodyPr vert="horz" wrap="square" lIns="0" tIns="25400" rIns="0" bIns="0" rtlCol="0">
            <a:spAutoFit/>
          </a:bodyPr>
          <a:lstStyle/>
          <a:p>
            <a:pPr marL="12700" marR="5080" indent="223520">
              <a:lnSpc>
                <a:spcPts val="2000"/>
              </a:lnSpc>
              <a:spcBef>
                <a:spcPts val="200"/>
              </a:spcBef>
            </a:pPr>
            <a:r>
              <a:rPr sz="1700" spc="-5" dirty="0">
                <a:solidFill>
                  <a:srgbClr val="FFFFFF"/>
                </a:solidFill>
                <a:latin typeface="Carlito"/>
                <a:cs typeface="Carlito"/>
              </a:rPr>
              <a:t>(cv=10) to find  optimal</a:t>
            </a:r>
            <a:r>
              <a:rPr sz="1700" spc="-155" dirty="0">
                <a:solidFill>
                  <a:srgbClr val="FFFFFF"/>
                </a:solidFill>
                <a:latin typeface="Carlito"/>
                <a:cs typeface="Carlito"/>
              </a:rPr>
              <a:t> </a:t>
            </a:r>
            <a:r>
              <a:rPr sz="1700" spc="-20" dirty="0">
                <a:solidFill>
                  <a:srgbClr val="FFFFFF"/>
                </a:solidFill>
                <a:latin typeface="Carlito"/>
                <a:cs typeface="Carlito"/>
              </a:rPr>
              <a:t>parameters</a:t>
            </a:r>
            <a:endParaRPr sz="1700">
              <a:latin typeface="Carlito"/>
              <a:cs typeface="Carlito"/>
            </a:endParaRPr>
          </a:p>
        </p:txBody>
      </p:sp>
      <p:grpSp>
        <p:nvGrpSpPr>
          <p:cNvPr id="30" name="object 30"/>
          <p:cNvGrpSpPr/>
          <p:nvPr/>
        </p:nvGrpSpPr>
        <p:grpSpPr>
          <a:xfrm>
            <a:off x="4857240" y="2218611"/>
            <a:ext cx="1938655" cy="2316480"/>
            <a:chOff x="6380988" y="2229611"/>
            <a:chExt cx="1938655" cy="2316480"/>
          </a:xfrm>
          <a:solidFill>
            <a:schemeClr val="tx1"/>
          </a:solidFill>
        </p:grpSpPr>
        <p:sp>
          <p:nvSpPr>
            <p:cNvPr id="31" name="object 31"/>
            <p:cNvSpPr/>
            <p:nvPr/>
          </p:nvSpPr>
          <p:spPr>
            <a:xfrm>
              <a:off x="6691884" y="2229611"/>
              <a:ext cx="172085" cy="1432560"/>
            </a:xfrm>
            <a:custGeom>
              <a:avLst/>
              <a:gdLst/>
              <a:ahLst/>
              <a:cxnLst/>
              <a:rect l="l" t="t" r="r" b="b"/>
              <a:pathLst>
                <a:path w="172084" h="1432560">
                  <a:moveTo>
                    <a:pt x="171703" y="0"/>
                  </a:moveTo>
                  <a:lnTo>
                    <a:pt x="0" y="0"/>
                  </a:lnTo>
                  <a:lnTo>
                    <a:pt x="0" y="1432560"/>
                  </a:lnTo>
                  <a:lnTo>
                    <a:pt x="171703" y="1432560"/>
                  </a:lnTo>
                  <a:lnTo>
                    <a:pt x="171703" y="0"/>
                  </a:lnTo>
                  <a:close/>
                </a:path>
              </a:pathLst>
            </a:custGeom>
            <a:grpFill/>
          </p:spPr>
          <p:txBody>
            <a:bodyPr wrap="square" lIns="0" tIns="0" rIns="0" bIns="0" rtlCol="0"/>
            <a:lstStyle/>
            <a:p>
              <a:endParaRPr/>
            </a:p>
          </p:txBody>
        </p:sp>
        <p:sp>
          <p:nvSpPr>
            <p:cNvPr id="32" name="object 32"/>
            <p:cNvSpPr/>
            <p:nvPr/>
          </p:nvSpPr>
          <p:spPr>
            <a:xfrm>
              <a:off x="6388608" y="3383279"/>
              <a:ext cx="1923414" cy="1155065"/>
            </a:xfrm>
            <a:custGeom>
              <a:avLst/>
              <a:gdLst/>
              <a:ahLst/>
              <a:cxnLst/>
              <a:rect l="l" t="t" r="r" b="b"/>
              <a:pathLst>
                <a:path w="1923415" h="1155064">
                  <a:moveTo>
                    <a:pt x="1807590" y="0"/>
                  </a:moveTo>
                  <a:lnTo>
                    <a:pt x="115569" y="0"/>
                  </a:lnTo>
                  <a:lnTo>
                    <a:pt x="70612" y="9017"/>
                  </a:lnTo>
                  <a:lnTo>
                    <a:pt x="33781" y="33782"/>
                  </a:lnTo>
                  <a:lnTo>
                    <a:pt x="9016" y="70485"/>
                  </a:lnTo>
                  <a:lnTo>
                    <a:pt x="0" y="115570"/>
                  </a:lnTo>
                  <a:lnTo>
                    <a:pt x="0" y="1039114"/>
                  </a:lnTo>
                  <a:lnTo>
                    <a:pt x="9016" y="1084199"/>
                  </a:lnTo>
                  <a:lnTo>
                    <a:pt x="33781" y="1120902"/>
                  </a:lnTo>
                  <a:lnTo>
                    <a:pt x="70612" y="1145667"/>
                  </a:lnTo>
                  <a:lnTo>
                    <a:pt x="115569" y="1154684"/>
                  </a:lnTo>
                  <a:lnTo>
                    <a:pt x="1807590" y="1154684"/>
                  </a:lnTo>
                  <a:lnTo>
                    <a:pt x="1852548" y="1145667"/>
                  </a:lnTo>
                  <a:lnTo>
                    <a:pt x="1889378" y="1120902"/>
                  </a:lnTo>
                  <a:lnTo>
                    <a:pt x="1914143" y="1084199"/>
                  </a:lnTo>
                  <a:lnTo>
                    <a:pt x="1923161" y="1039114"/>
                  </a:lnTo>
                  <a:lnTo>
                    <a:pt x="1923161" y="115570"/>
                  </a:lnTo>
                  <a:lnTo>
                    <a:pt x="1914143" y="70485"/>
                  </a:lnTo>
                  <a:lnTo>
                    <a:pt x="1889378" y="33782"/>
                  </a:lnTo>
                  <a:lnTo>
                    <a:pt x="1852548" y="9017"/>
                  </a:lnTo>
                  <a:lnTo>
                    <a:pt x="1807590" y="0"/>
                  </a:lnTo>
                  <a:close/>
                </a:path>
              </a:pathLst>
            </a:custGeom>
            <a:grpFill/>
          </p:spPr>
          <p:txBody>
            <a:bodyPr wrap="square" lIns="0" tIns="0" rIns="0" bIns="0" rtlCol="0"/>
            <a:lstStyle/>
            <a:p>
              <a:endParaRPr/>
            </a:p>
          </p:txBody>
        </p:sp>
        <p:sp>
          <p:nvSpPr>
            <p:cNvPr id="33" name="object 33"/>
            <p:cNvSpPr/>
            <p:nvPr/>
          </p:nvSpPr>
          <p:spPr>
            <a:xfrm>
              <a:off x="6388608" y="3383279"/>
              <a:ext cx="1923414" cy="1155065"/>
            </a:xfrm>
            <a:custGeom>
              <a:avLst/>
              <a:gdLst/>
              <a:ahLst/>
              <a:cxnLst/>
              <a:rect l="l" t="t" r="r" b="b"/>
              <a:pathLst>
                <a:path w="1923415" h="1155064">
                  <a:moveTo>
                    <a:pt x="0" y="115570"/>
                  </a:moveTo>
                  <a:lnTo>
                    <a:pt x="9016" y="70485"/>
                  </a:lnTo>
                  <a:lnTo>
                    <a:pt x="33781" y="33782"/>
                  </a:lnTo>
                  <a:lnTo>
                    <a:pt x="70612" y="9017"/>
                  </a:lnTo>
                  <a:lnTo>
                    <a:pt x="115569" y="0"/>
                  </a:lnTo>
                  <a:lnTo>
                    <a:pt x="1807590" y="0"/>
                  </a:lnTo>
                  <a:lnTo>
                    <a:pt x="1852548" y="9017"/>
                  </a:lnTo>
                  <a:lnTo>
                    <a:pt x="1889378" y="33782"/>
                  </a:lnTo>
                  <a:lnTo>
                    <a:pt x="1914143" y="70485"/>
                  </a:lnTo>
                  <a:lnTo>
                    <a:pt x="1923161" y="115570"/>
                  </a:lnTo>
                  <a:lnTo>
                    <a:pt x="1923161" y="1039114"/>
                  </a:lnTo>
                  <a:lnTo>
                    <a:pt x="1914143" y="1084199"/>
                  </a:lnTo>
                  <a:lnTo>
                    <a:pt x="1889378" y="1120902"/>
                  </a:lnTo>
                  <a:lnTo>
                    <a:pt x="1852548" y="1145667"/>
                  </a:lnTo>
                  <a:lnTo>
                    <a:pt x="1807590" y="1154684"/>
                  </a:lnTo>
                  <a:lnTo>
                    <a:pt x="115569" y="1154684"/>
                  </a:lnTo>
                  <a:lnTo>
                    <a:pt x="70612" y="1145667"/>
                  </a:lnTo>
                  <a:lnTo>
                    <a:pt x="33781" y="1120902"/>
                  </a:lnTo>
                  <a:lnTo>
                    <a:pt x="9016" y="1084199"/>
                  </a:lnTo>
                  <a:lnTo>
                    <a:pt x="0" y="1039114"/>
                  </a:lnTo>
                  <a:lnTo>
                    <a:pt x="0" y="115570"/>
                  </a:lnTo>
                  <a:close/>
                </a:path>
              </a:pathLst>
            </a:custGeom>
            <a:grpFill/>
            <a:ln w="15240">
              <a:solidFill>
                <a:srgbClr val="FFFFFF"/>
              </a:solidFill>
            </a:ln>
          </p:spPr>
          <p:txBody>
            <a:bodyPr wrap="square" lIns="0" tIns="0" rIns="0" bIns="0" rtlCol="0"/>
            <a:lstStyle/>
            <a:p>
              <a:endParaRPr/>
            </a:p>
          </p:txBody>
        </p:sp>
      </p:grpSp>
      <p:sp>
        <p:nvSpPr>
          <p:cNvPr id="34" name="object 34"/>
          <p:cNvSpPr txBox="1"/>
          <p:nvPr/>
        </p:nvSpPr>
        <p:spPr>
          <a:xfrm>
            <a:off x="5022847" y="3414444"/>
            <a:ext cx="159385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Use</a:t>
            </a:r>
            <a:r>
              <a:rPr sz="1700" spc="-100" dirty="0">
                <a:solidFill>
                  <a:srgbClr val="FFFFFF"/>
                </a:solidFill>
                <a:latin typeface="Carlito"/>
                <a:cs typeface="Carlito"/>
              </a:rPr>
              <a:t> </a:t>
            </a:r>
            <a:r>
              <a:rPr sz="1700" spc="-10" dirty="0">
                <a:solidFill>
                  <a:srgbClr val="FFFFFF"/>
                </a:solidFill>
                <a:latin typeface="Carlito"/>
                <a:cs typeface="Carlito"/>
              </a:rPr>
              <a:t>GridSearchCV</a:t>
            </a:r>
            <a:endParaRPr sz="1700">
              <a:latin typeface="Carlito"/>
              <a:cs typeface="Carlito"/>
            </a:endParaRPr>
          </a:p>
        </p:txBody>
      </p:sp>
      <p:sp>
        <p:nvSpPr>
          <p:cNvPr id="35" name="object 35"/>
          <p:cNvSpPr txBox="1"/>
          <p:nvPr/>
        </p:nvSpPr>
        <p:spPr>
          <a:xfrm>
            <a:off x="5079235" y="3650028"/>
            <a:ext cx="1483995"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on LogReg,</a:t>
            </a:r>
            <a:r>
              <a:rPr sz="1700" spc="-200" dirty="0">
                <a:solidFill>
                  <a:srgbClr val="FFFFFF"/>
                </a:solidFill>
                <a:latin typeface="Carlito"/>
                <a:cs typeface="Carlito"/>
              </a:rPr>
              <a:t> </a:t>
            </a:r>
            <a:r>
              <a:rPr sz="1700" spc="-5" dirty="0">
                <a:solidFill>
                  <a:srgbClr val="FFFFFF"/>
                </a:solidFill>
                <a:latin typeface="Carlito"/>
                <a:cs typeface="Carlito"/>
              </a:rPr>
              <a:t>SVM,</a:t>
            </a:r>
            <a:endParaRPr sz="1700">
              <a:latin typeface="Carlito"/>
              <a:cs typeface="Carlito"/>
            </a:endParaRPr>
          </a:p>
        </p:txBody>
      </p:sp>
      <p:sp>
        <p:nvSpPr>
          <p:cNvPr id="36" name="object 36"/>
          <p:cNvSpPr txBox="1"/>
          <p:nvPr/>
        </p:nvSpPr>
        <p:spPr>
          <a:xfrm>
            <a:off x="5012180" y="3888408"/>
            <a:ext cx="1602740"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Decision </a:t>
            </a:r>
            <a:r>
              <a:rPr sz="1700" spc="-45" dirty="0">
                <a:solidFill>
                  <a:srgbClr val="FFFFFF"/>
                </a:solidFill>
                <a:latin typeface="Carlito"/>
                <a:cs typeface="Carlito"/>
              </a:rPr>
              <a:t>Tree,</a:t>
            </a:r>
            <a:r>
              <a:rPr sz="1700" spc="-235" dirty="0">
                <a:solidFill>
                  <a:srgbClr val="FFFFFF"/>
                </a:solidFill>
                <a:latin typeface="Carlito"/>
                <a:cs typeface="Carlito"/>
              </a:rPr>
              <a:t> </a:t>
            </a:r>
            <a:r>
              <a:rPr sz="1700" dirty="0">
                <a:solidFill>
                  <a:srgbClr val="FFFFFF"/>
                </a:solidFill>
                <a:latin typeface="Carlito"/>
                <a:cs typeface="Carlito"/>
              </a:rPr>
              <a:t>and</a:t>
            </a:r>
            <a:endParaRPr sz="1700">
              <a:latin typeface="Carlito"/>
              <a:cs typeface="Carlito"/>
            </a:endParaRPr>
          </a:p>
        </p:txBody>
      </p:sp>
      <p:sp>
        <p:nvSpPr>
          <p:cNvPr id="37" name="object 37"/>
          <p:cNvSpPr txBox="1"/>
          <p:nvPr/>
        </p:nvSpPr>
        <p:spPr>
          <a:xfrm>
            <a:off x="5271513" y="4124627"/>
            <a:ext cx="1100455" cy="285115"/>
          </a:xfrm>
          <a:prstGeom prst="rect">
            <a:avLst/>
          </a:prstGeom>
          <a:solidFill>
            <a:schemeClr val="tx1"/>
          </a:solidFill>
        </p:spPr>
        <p:txBody>
          <a:bodyPr vert="horz" wrap="square" lIns="0" tIns="12700" rIns="0" bIns="0" rtlCol="0">
            <a:spAutoFit/>
          </a:bodyPr>
          <a:lstStyle/>
          <a:p>
            <a:pPr marL="12700">
              <a:lnSpc>
                <a:spcPct val="100000"/>
              </a:lnSpc>
              <a:spcBef>
                <a:spcPts val="100"/>
              </a:spcBef>
            </a:pPr>
            <a:r>
              <a:rPr sz="1700" dirty="0">
                <a:solidFill>
                  <a:srgbClr val="FFFFFF"/>
                </a:solidFill>
                <a:latin typeface="Carlito"/>
                <a:cs typeface="Carlito"/>
              </a:rPr>
              <a:t>KNN</a:t>
            </a:r>
            <a:r>
              <a:rPr sz="1700" spc="-14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38" name="object 38"/>
          <p:cNvGrpSpPr/>
          <p:nvPr/>
        </p:nvGrpSpPr>
        <p:grpSpPr>
          <a:xfrm>
            <a:off x="4857240" y="1922955"/>
            <a:ext cx="2950845" cy="1169035"/>
            <a:chOff x="6380988" y="1933955"/>
            <a:chExt cx="2950845" cy="1169035"/>
          </a:xfrm>
          <a:solidFill>
            <a:schemeClr val="tx1"/>
          </a:solidFill>
        </p:grpSpPr>
        <p:sp>
          <p:nvSpPr>
            <p:cNvPr id="39" name="object 39"/>
            <p:cNvSpPr/>
            <p:nvPr/>
          </p:nvSpPr>
          <p:spPr>
            <a:xfrm>
              <a:off x="6783324" y="2138171"/>
              <a:ext cx="2548255" cy="173990"/>
            </a:xfrm>
            <a:custGeom>
              <a:avLst/>
              <a:gdLst/>
              <a:ahLst/>
              <a:cxnLst/>
              <a:rect l="l" t="t" r="r" b="b"/>
              <a:pathLst>
                <a:path w="2548254" h="173989">
                  <a:moveTo>
                    <a:pt x="2548001" y="0"/>
                  </a:moveTo>
                  <a:lnTo>
                    <a:pt x="0" y="0"/>
                  </a:lnTo>
                  <a:lnTo>
                    <a:pt x="0" y="173482"/>
                  </a:lnTo>
                  <a:lnTo>
                    <a:pt x="2548001" y="173482"/>
                  </a:lnTo>
                  <a:lnTo>
                    <a:pt x="2548001" y="0"/>
                  </a:lnTo>
                  <a:close/>
                </a:path>
              </a:pathLst>
            </a:custGeom>
            <a:grpFill/>
          </p:spPr>
          <p:txBody>
            <a:bodyPr wrap="square" lIns="0" tIns="0" rIns="0" bIns="0" rtlCol="0"/>
            <a:lstStyle/>
            <a:p>
              <a:endParaRPr/>
            </a:p>
          </p:txBody>
        </p:sp>
        <p:sp>
          <p:nvSpPr>
            <p:cNvPr id="40" name="object 40"/>
            <p:cNvSpPr/>
            <p:nvPr/>
          </p:nvSpPr>
          <p:spPr>
            <a:xfrm>
              <a:off x="6388608" y="1941575"/>
              <a:ext cx="1923414" cy="1153795"/>
            </a:xfrm>
            <a:custGeom>
              <a:avLst/>
              <a:gdLst/>
              <a:ahLst/>
              <a:cxnLst/>
              <a:rect l="l" t="t" r="r" b="b"/>
              <a:pathLst>
                <a:path w="1923415" h="1153795">
                  <a:moveTo>
                    <a:pt x="1807844" y="0"/>
                  </a:moveTo>
                  <a:lnTo>
                    <a:pt x="115315" y="0"/>
                  </a:lnTo>
                  <a:lnTo>
                    <a:pt x="70484" y="9016"/>
                  </a:lnTo>
                  <a:lnTo>
                    <a:pt x="33781" y="33782"/>
                  </a:lnTo>
                  <a:lnTo>
                    <a:pt x="9016" y="70485"/>
                  </a:lnTo>
                  <a:lnTo>
                    <a:pt x="0" y="115315"/>
                  </a:lnTo>
                  <a:lnTo>
                    <a:pt x="0" y="1038225"/>
                  </a:lnTo>
                  <a:lnTo>
                    <a:pt x="9016" y="1083056"/>
                  </a:lnTo>
                  <a:lnTo>
                    <a:pt x="33781" y="1119759"/>
                  </a:lnTo>
                  <a:lnTo>
                    <a:pt x="70484" y="1144524"/>
                  </a:lnTo>
                  <a:lnTo>
                    <a:pt x="115315" y="1153540"/>
                  </a:lnTo>
                  <a:lnTo>
                    <a:pt x="1807844" y="1153540"/>
                  </a:lnTo>
                  <a:lnTo>
                    <a:pt x="1852675" y="1144524"/>
                  </a:lnTo>
                  <a:lnTo>
                    <a:pt x="1889378" y="1119759"/>
                  </a:lnTo>
                  <a:lnTo>
                    <a:pt x="1914143" y="1083056"/>
                  </a:lnTo>
                  <a:lnTo>
                    <a:pt x="1923161" y="1038225"/>
                  </a:lnTo>
                  <a:lnTo>
                    <a:pt x="1923161" y="115315"/>
                  </a:lnTo>
                  <a:lnTo>
                    <a:pt x="1914143" y="70485"/>
                  </a:lnTo>
                  <a:lnTo>
                    <a:pt x="1889378" y="33782"/>
                  </a:lnTo>
                  <a:lnTo>
                    <a:pt x="1852675" y="9016"/>
                  </a:lnTo>
                  <a:lnTo>
                    <a:pt x="1807844" y="0"/>
                  </a:lnTo>
                  <a:close/>
                </a:path>
              </a:pathLst>
            </a:custGeom>
            <a:grpFill/>
          </p:spPr>
          <p:txBody>
            <a:bodyPr wrap="square" lIns="0" tIns="0" rIns="0" bIns="0" rtlCol="0"/>
            <a:lstStyle/>
            <a:p>
              <a:endParaRPr/>
            </a:p>
          </p:txBody>
        </p:sp>
        <p:sp>
          <p:nvSpPr>
            <p:cNvPr id="41" name="object 41"/>
            <p:cNvSpPr/>
            <p:nvPr/>
          </p:nvSpPr>
          <p:spPr>
            <a:xfrm>
              <a:off x="6388608" y="1941575"/>
              <a:ext cx="1923414" cy="1153795"/>
            </a:xfrm>
            <a:custGeom>
              <a:avLst/>
              <a:gdLst/>
              <a:ahLst/>
              <a:cxnLst/>
              <a:rect l="l" t="t" r="r" b="b"/>
              <a:pathLst>
                <a:path w="1923415" h="1153795">
                  <a:moveTo>
                    <a:pt x="0" y="115315"/>
                  </a:moveTo>
                  <a:lnTo>
                    <a:pt x="9016" y="70485"/>
                  </a:lnTo>
                  <a:lnTo>
                    <a:pt x="33781" y="33782"/>
                  </a:lnTo>
                  <a:lnTo>
                    <a:pt x="70484" y="9016"/>
                  </a:lnTo>
                  <a:lnTo>
                    <a:pt x="115315" y="0"/>
                  </a:lnTo>
                  <a:lnTo>
                    <a:pt x="1807844" y="0"/>
                  </a:lnTo>
                  <a:lnTo>
                    <a:pt x="1852675" y="9016"/>
                  </a:lnTo>
                  <a:lnTo>
                    <a:pt x="1889378" y="33782"/>
                  </a:lnTo>
                  <a:lnTo>
                    <a:pt x="1914143" y="70485"/>
                  </a:lnTo>
                  <a:lnTo>
                    <a:pt x="1923161" y="115315"/>
                  </a:lnTo>
                  <a:lnTo>
                    <a:pt x="1923161" y="1038225"/>
                  </a:lnTo>
                  <a:lnTo>
                    <a:pt x="1914143" y="1083056"/>
                  </a:lnTo>
                  <a:lnTo>
                    <a:pt x="1889378" y="1119759"/>
                  </a:lnTo>
                  <a:lnTo>
                    <a:pt x="1852675" y="1144524"/>
                  </a:lnTo>
                  <a:lnTo>
                    <a:pt x="1807844" y="1153540"/>
                  </a:lnTo>
                  <a:lnTo>
                    <a:pt x="115315" y="1153540"/>
                  </a:lnTo>
                  <a:lnTo>
                    <a:pt x="70484" y="1144524"/>
                  </a:lnTo>
                  <a:lnTo>
                    <a:pt x="33781" y="1119759"/>
                  </a:lnTo>
                  <a:lnTo>
                    <a:pt x="9016"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2" name="object 42"/>
          <p:cNvSpPr txBox="1"/>
          <p:nvPr/>
        </p:nvSpPr>
        <p:spPr>
          <a:xfrm>
            <a:off x="5090158" y="2208960"/>
            <a:ext cx="145542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20" dirty="0">
                <a:solidFill>
                  <a:srgbClr val="FFFFFF"/>
                </a:solidFill>
                <a:latin typeface="Carlito"/>
                <a:cs typeface="Carlito"/>
              </a:rPr>
              <a:t>Score </a:t>
            </a:r>
            <a:r>
              <a:rPr sz="1700" dirty="0">
                <a:solidFill>
                  <a:srgbClr val="FFFFFF"/>
                </a:solidFill>
                <a:latin typeface="Carlito"/>
                <a:cs typeface="Carlito"/>
              </a:rPr>
              <a:t>models</a:t>
            </a:r>
            <a:r>
              <a:rPr sz="1700" spc="-185" dirty="0">
                <a:solidFill>
                  <a:srgbClr val="FFFFFF"/>
                </a:solidFill>
                <a:latin typeface="Carlito"/>
                <a:cs typeface="Carlito"/>
              </a:rPr>
              <a:t> </a:t>
            </a:r>
            <a:r>
              <a:rPr sz="1700" dirty="0">
                <a:solidFill>
                  <a:srgbClr val="FFFFFF"/>
                </a:solidFill>
                <a:latin typeface="Carlito"/>
                <a:cs typeface="Carlito"/>
              </a:rPr>
              <a:t>on</a:t>
            </a:r>
            <a:endParaRPr sz="1700">
              <a:latin typeface="Carlito"/>
              <a:cs typeface="Carlito"/>
            </a:endParaRPr>
          </a:p>
        </p:txBody>
      </p:sp>
      <p:sp>
        <p:nvSpPr>
          <p:cNvPr id="43" name="object 43"/>
          <p:cNvSpPr txBox="1"/>
          <p:nvPr/>
        </p:nvSpPr>
        <p:spPr>
          <a:xfrm>
            <a:off x="5282182" y="2445180"/>
            <a:ext cx="107188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dirty="0">
                <a:solidFill>
                  <a:srgbClr val="FFFFFF"/>
                </a:solidFill>
                <a:latin typeface="Carlito"/>
                <a:cs typeface="Carlito"/>
              </a:rPr>
              <a:t>split </a:t>
            </a:r>
            <a:r>
              <a:rPr sz="1700" spc="-20" dirty="0">
                <a:solidFill>
                  <a:srgbClr val="FFFFFF"/>
                </a:solidFill>
                <a:latin typeface="Carlito"/>
                <a:cs typeface="Carlito"/>
              </a:rPr>
              <a:t>test</a:t>
            </a:r>
            <a:r>
              <a:rPr sz="1700" spc="-190" dirty="0">
                <a:solidFill>
                  <a:srgbClr val="FFFFFF"/>
                </a:solidFill>
                <a:latin typeface="Carlito"/>
                <a:cs typeface="Carlito"/>
              </a:rPr>
              <a:t> </a:t>
            </a:r>
            <a:r>
              <a:rPr sz="1700" spc="-5" dirty="0">
                <a:solidFill>
                  <a:srgbClr val="FFFFFF"/>
                </a:solidFill>
                <a:latin typeface="Carlito"/>
                <a:cs typeface="Carlito"/>
              </a:rPr>
              <a:t>set</a:t>
            </a:r>
            <a:endParaRPr sz="1700">
              <a:latin typeface="Carlito"/>
              <a:cs typeface="Carlito"/>
            </a:endParaRPr>
          </a:p>
        </p:txBody>
      </p:sp>
      <p:grpSp>
        <p:nvGrpSpPr>
          <p:cNvPr id="44" name="object 44"/>
          <p:cNvGrpSpPr/>
          <p:nvPr/>
        </p:nvGrpSpPr>
        <p:grpSpPr>
          <a:xfrm>
            <a:off x="7414511" y="1922955"/>
            <a:ext cx="1938655" cy="1728470"/>
            <a:chOff x="8938259" y="1933955"/>
            <a:chExt cx="1938655" cy="1728470"/>
          </a:xfrm>
          <a:solidFill>
            <a:schemeClr val="tx1"/>
          </a:solidFill>
        </p:grpSpPr>
        <p:sp>
          <p:nvSpPr>
            <p:cNvPr id="45" name="object 45"/>
            <p:cNvSpPr/>
            <p:nvPr/>
          </p:nvSpPr>
          <p:spPr>
            <a:xfrm>
              <a:off x="9249155" y="2229611"/>
              <a:ext cx="173990" cy="1432560"/>
            </a:xfrm>
            <a:custGeom>
              <a:avLst/>
              <a:gdLst/>
              <a:ahLst/>
              <a:cxnLst/>
              <a:rect l="l" t="t" r="r" b="b"/>
              <a:pathLst>
                <a:path w="173990" h="1432560">
                  <a:moveTo>
                    <a:pt x="173481" y="0"/>
                  </a:moveTo>
                  <a:lnTo>
                    <a:pt x="0" y="0"/>
                  </a:lnTo>
                  <a:lnTo>
                    <a:pt x="0" y="1432560"/>
                  </a:lnTo>
                  <a:lnTo>
                    <a:pt x="173481" y="1432560"/>
                  </a:lnTo>
                  <a:lnTo>
                    <a:pt x="173481" y="0"/>
                  </a:lnTo>
                  <a:close/>
                </a:path>
              </a:pathLst>
            </a:custGeom>
            <a:grpFill/>
          </p:spPr>
          <p:txBody>
            <a:bodyPr wrap="square" lIns="0" tIns="0" rIns="0" bIns="0" rtlCol="0"/>
            <a:lstStyle/>
            <a:p>
              <a:endParaRPr/>
            </a:p>
          </p:txBody>
        </p:sp>
        <p:sp>
          <p:nvSpPr>
            <p:cNvPr id="46" name="object 46"/>
            <p:cNvSpPr/>
            <p:nvPr/>
          </p:nvSpPr>
          <p:spPr>
            <a:xfrm>
              <a:off x="8945879" y="1941575"/>
              <a:ext cx="1923414" cy="1153795"/>
            </a:xfrm>
            <a:custGeom>
              <a:avLst/>
              <a:gdLst/>
              <a:ahLst/>
              <a:cxnLst/>
              <a:rect l="l" t="t" r="r" b="b"/>
              <a:pathLst>
                <a:path w="1923415" h="1153795">
                  <a:moveTo>
                    <a:pt x="1807845" y="0"/>
                  </a:moveTo>
                  <a:lnTo>
                    <a:pt x="115316" y="0"/>
                  </a:lnTo>
                  <a:lnTo>
                    <a:pt x="70485" y="9016"/>
                  </a:lnTo>
                  <a:lnTo>
                    <a:pt x="33781" y="33782"/>
                  </a:lnTo>
                  <a:lnTo>
                    <a:pt x="9017" y="70485"/>
                  </a:lnTo>
                  <a:lnTo>
                    <a:pt x="0" y="115315"/>
                  </a:lnTo>
                  <a:lnTo>
                    <a:pt x="0" y="1038225"/>
                  </a:lnTo>
                  <a:lnTo>
                    <a:pt x="9017" y="1083056"/>
                  </a:lnTo>
                  <a:lnTo>
                    <a:pt x="33781" y="1119759"/>
                  </a:lnTo>
                  <a:lnTo>
                    <a:pt x="70485" y="1144524"/>
                  </a:lnTo>
                  <a:lnTo>
                    <a:pt x="115316" y="1153540"/>
                  </a:lnTo>
                  <a:lnTo>
                    <a:pt x="1807845" y="1153540"/>
                  </a:lnTo>
                  <a:lnTo>
                    <a:pt x="1852676" y="1144524"/>
                  </a:lnTo>
                  <a:lnTo>
                    <a:pt x="1889378" y="1119759"/>
                  </a:lnTo>
                  <a:lnTo>
                    <a:pt x="1914144" y="1083056"/>
                  </a:lnTo>
                  <a:lnTo>
                    <a:pt x="1923161" y="1038225"/>
                  </a:lnTo>
                  <a:lnTo>
                    <a:pt x="1923161" y="115315"/>
                  </a:lnTo>
                  <a:lnTo>
                    <a:pt x="1914144" y="70485"/>
                  </a:lnTo>
                  <a:lnTo>
                    <a:pt x="1889378" y="33782"/>
                  </a:lnTo>
                  <a:lnTo>
                    <a:pt x="1852676" y="9016"/>
                  </a:lnTo>
                  <a:lnTo>
                    <a:pt x="1807845" y="0"/>
                  </a:lnTo>
                  <a:close/>
                </a:path>
              </a:pathLst>
            </a:custGeom>
            <a:grpFill/>
          </p:spPr>
          <p:txBody>
            <a:bodyPr wrap="square" lIns="0" tIns="0" rIns="0" bIns="0" rtlCol="0"/>
            <a:lstStyle/>
            <a:p>
              <a:endParaRPr/>
            </a:p>
          </p:txBody>
        </p:sp>
        <p:sp>
          <p:nvSpPr>
            <p:cNvPr id="47" name="object 47"/>
            <p:cNvSpPr/>
            <p:nvPr/>
          </p:nvSpPr>
          <p:spPr>
            <a:xfrm>
              <a:off x="8945879" y="1941575"/>
              <a:ext cx="1923414" cy="1153795"/>
            </a:xfrm>
            <a:custGeom>
              <a:avLst/>
              <a:gdLst/>
              <a:ahLst/>
              <a:cxnLst/>
              <a:rect l="l" t="t" r="r" b="b"/>
              <a:pathLst>
                <a:path w="1923415" h="1153795">
                  <a:moveTo>
                    <a:pt x="0" y="115315"/>
                  </a:moveTo>
                  <a:lnTo>
                    <a:pt x="9017" y="70485"/>
                  </a:lnTo>
                  <a:lnTo>
                    <a:pt x="33781" y="33782"/>
                  </a:lnTo>
                  <a:lnTo>
                    <a:pt x="70485" y="9016"/>
                  </a:lnTo>
                  <a:lnTo>
                    <a:pt x="115316" y="0"/>
                  </a:lnTo>
                  <a:lnTo>
                    <a:pt x="1807845" y="0"/>
                  </a:lnTo>
                  <a:lnTo>
                    <a:pt x="1852676" y="9016"/>
                  </a:lnTo>
                  <a:lnTo>
                    <a:pt x="1889378" y="33782"/>
                  </a:lnTo>
                  <a:lnTo>
                    <a:pt x="1914144" y="70485"/>
                  </a:lnTo>
                  <a:lnTo>
                    <a:pt x="1923161" y="115315"/>
                  </a:lnTo>
                  <a:lnTo>
                    <a:pt x="1923161" y="1038225"/>
                  </a:lnTo>
                  <a:lnTo>
                    <a:pt x="1914144" y="1083056"/>
                  </a:lnTo>
                  <a:lnTo>
                    <a:pt x="1889378" y="1119759"/>
                  </a:lnTo>
                  <a:lnTo>
                    <a:pt x="1852676" y="1144524"/>
                  </a:lnTo>
                  <a:lnTo>
                    <a:pt x="1807845" y="1153540"/>
                  </a:lnTo>
                  <a:lnTo>
                    <a:pt x="115316" y="1153540"/>
                  </a:lnTo>
                  <a:lnTo>
                    <a:pt x="70485" y="1144524"/>
                  </a:lnTo>
                  <a:lnTo>
                    <a:pt x="33781" y="1119759"/>
                  </a:lnTo>
                  <a:lnTo>
                    <a:pt x="9017" y="1083056"/>
                  </a:lnTo>
                  <a:lnTo>
                    <a:pt x="0" y="1038225"/>
                  </a:lnTo>
                  <a:lnTo>
                    <a:pt x="0" y="115315"/>
                  </a:lnTo>
                  <a:close/>
                </a:path>
              </a:pathLst>
            </a:custGeom>
            <a:grpFill/>
            <a:ln w="15240">
              <a:solidFill>
                <a:srgbClr val="FFFFFF"/>
              </a:solidFill>
            </a:ln>
          </p:spPr>
          <p:txBody>
            <a:bodyPr wrap="square" lIns="0" tIns="0" rIns="0" bIns="0" rtlCol="0"/>
            <a:lstStyle/>
            <a:p>
              <a:endParaRPr/>
            </a:p>
          </p:txBody>
        </p:sp>
      </p:grpSp>
      <p:sp>
        <p:nvSpPr>
          <p:cNvPr id="48" name="object 48"/>
          <p:cNvSpPr txBox="1"/>
          <p:nvPr/>
        </p:nvSpPr>
        <p:spPr>
          <a:xfrm>
            <a:off x="7616949" y="2208960"/>
            <a:ext cx="1519555"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5" dirty="0">
                <a:solidFill>
                  <a:srgbClr val="FFFFFF"/>
                </a:solidFill>
                <a:latin typeface="Carlito"/>
                <a:cs typeface="Carlito"/>
              </a:rPr>
              <a:t>Confusion</a:t>
            </a:r>
            <a:r>
              <a:rPr sz="1700" spc="-170" dirty="0">
                <a:solidFill>
                  <a:srgbClr val="FFFFFF"/>
                </a:solidFill>
                <a:latin typeface="Carlito"/>
                <a:cs typeface="Carlito"/>
              </a:rPr>
              <a:t> </a:t>
            </a:r>
            <a:r>
              <a:rPr sz="1700" spc="-5" dirty="0">
                <a:solidFill>
                  <a:srgbClr val="FFFFFF"/>
                </a:solidFill>
                <a:latin typeface="Carlito"/>
                <a:cs typeface="Carlito"/>
              </a:rPr>
              <a:t>Matrix</a:t>
            </a:r>
            <a:endParaRPr sz="1700">
              <a:latin typeface="Carlito"/>
              <a:cs typeface="Carlito"/>
            </a:endParaRPr>
          </a:p>
        </p:txBody>
      </p:sp>
      <p:sp>
        <p:nvSpPr>
          <p:cNvPr id="49" name="object 49"/>
          <p:cNvSpPr txBox="1"/>
          <p:nvPr/>
        </p:nvSpPr>
        <p:spPr>
          <a:xfrm>
            <a:off x="7775445" y="2445180"/>
            <a:ext cx="1202690" cy="285115"/>
          </a:xfrm>
          <a:prstGeom prst="rect">
            <a:avLst/>
          </a:prstGeom>
          <a:solidFill>
            <a:schemeClr val="tx1"/>
          </a:solidFill>
        </p:spPr>
        <p:txBody>
          <a:bodyPr vert="horz" wrap="square" lIns="0" tIns="13335" rIns="0" bIns="0" rtlCol="0">
            <a:spAutoFit/>
          </a:bodyPr>
          <a:lstStyle/>
          <a:p>
            <a:pPr marL="12700">
              <a:lnSpc>
                <a:spcPct val="100000"/>
              </a:lnSpc>
              <a:spcBef>
                <a:spcPts val="105"/>
              </a:spcBef>
            </a:pPr>
            <a:r>
              <a:rPr sz="1700" spc="-25" dirty="0">
                <a:solidFill>
                  <a:srgbClr val="FFFFFF"/>
                </a:solidFill>
                <a:latin typeface="Carlito"/>
                <a:cs typeface="Carlito"/>
              </a:rPr>
              <a:t>for </a:t>
            </a:r>
            <a:r>
              <a:rPr sz="1700" dirty="0">
                <a:solidFill>
                  <a:srgbClr val="FFFFFF"/>
                </a:solidFill>
                <a:latin typeface="Carlito"/>
                <a:cs typeface="Carlito"/>
              </a:rPr>
              <a:t>all</a:t>
            </a:r>
            <a:r>
              <a:rPr sz="1700" spc="-165"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grpSp>
        <p:nvGrpSpPr>
          <p:cNvPr id="50" name="object 50"/>
          <p:cNvGrpSpPr/>
          <p:nvPr/>
        </p:nvGrpSpPr>
        <p:grpSpPr>
          <a:xfrm>
            <a:off x="7414511" y="3364659"/>
            <a:ext cx="1938655" cy="1170305"/>
            <a:chOff x="8938259" y="3375659"/>
            <a:chExt cx="1938655" cy="1170305"/>
          </a:xfrm>
          <a:solidFill>
            <a:schemeClr val="tx1"/>
          </a:solidFill>
        </p:grpSpPr>
        <p:sp>
          <p:nvSpPr>
            <p:cNvPr id="51" name="object 51"/>
            <p:cNvSpPr/>
            <p:nvPr/>
          </p:nvSpPr>
          <p:spPr>
            <a:xfrm>
              <a:off x="8945879" y="3383279"/>
              <a:ext cx="1923414" cy="1155065"/>
            </a:xfrm>
            <a:custGeom>
              <a:avLst/>
              <a:gdLst/>
              <a:ahLst/>
              <a:cxnLst/>
              <a:rect l="l" t="t" r="r" b="b"/>
              <a:pathLst>
                <a:path w="1923415" h="1155064">
                  <a:moveTo>
                    <a:pt x="1807591" y="0"/>
                  </a:moveTo>
                  <a:lnTo>
                    <a:pt x="115570" y="0"/>
                  </a:lnTo>
                  <a:lnTo>
                    <a:pt x="70612" y="9017"/>
                  </a:lnTo>
                  <a:lnTo>
                    <a:pt x="33781" y="33782"/>
                  </a:lnTo>
                  <a:lnTo>
                    <a:pt x="9017" y="70485"/>
                  </a:lnTo>
                  <a:lnTo>
                    <a:pt x="0" y="115570"/>
                  </a:lnTo>
                  <a:lnTo>
                    <a:pt x="0" y="1039114"/>
                  </a:lnTo>
                  <a:lnTo>
                    <a:pt x="9017" y="1084199"/>
                  </a:lnTo>
                  <a:lnTo>
                    <a:pt x="33781" y="1120902"/>
                  </a:lnTo>
                  <a:lnTo>
                    <a:pt x="70612" y="1145667"/>
                  </a:lnTo>
                  <a:lnTo>
                    <a:pt x="115570" y="1154684"/>
                  </a:lnTo>
                  <a:lnTo>
                    <a:pt x="1807591" y="1154684"/>
                  </a:lnTo>
                  <a:lnTo>
                    <a:pt x="1852549" y="1145667"/>
                  </a:lnTo>
                  <a:lnTo>
                    <a:pt x="1889378" y="1120902"/>
                  </a:lnTo>
                  <a:lnTo>
                    <a:pt x="1914144" y="1084199"/>
                  </a:lnTo>
                  <a:lnTo>
                    <a:pt x="1923161" y="1039114"/>
                  </a:lnTo>
                  <a:lnTo>
                    <a:pt x="1923161" y="115570"/>
                  </a:lnTo>
                  <a:lnTo>
                    <a:pt x="1914144" y="70485"/>
                  </a:lnTo>
                  <a:lnTo>
                    <a:pt x="1889378" y="33782"/>
                  </a:lnTo>
                  <a:lnTo>
                    <a:pt x="1852549" y="9017"/>
                  </a:lnTo>
                  <a:lnTo>
                    <a:pt x="1807591" y="0"/>
                  </a:lnTo>
                  <a:close/>
                </a:path>
              </a:pathLst>
            </a:custGeom>
            <a:grpFill/>
          </p:spPr>
          <p:txBody>
            <a:bodyPr wrap="square" lIns="0" tIns="0" rIns="0" bIns="0" rtlCol="0"/>
            <a:lstStyle/>
            <a:p>
              <a:endParaRPr/>
            </a:p>
          </p:txBody>
        </p:sp>
        <p:sp>
          <p:nvSpPr>
            <p:cNvPr id="52" name="object 52"/>
            <p:cNvSpPr/>
            <p:nvPr/>
          </p:nvSpPr>
          <p:spPr>
            <a:xfrm>
              <a:off x="8945879" y="3383279"/>
              <a:ext cx="1923414" cy="1155065"/>
            </a:xfrm>
            <a:custGeom>
              <a:avLst/>
              <a:gdLst/>
              <a:ahLst/>
              <a:cxnLst/>
              <a:rect l="l" t="t" r="r" b="b"/>
              <a:pathLst>
                <a:path w="1923415" h="1155064">
                  <a:moveTo>
                    <a:pt x="0" y="115570"/>
                  </a:moveTo>
                  <a:lnTo>
                    <a:pt x="9017" y="70485"/>
                  </a:lnTo>
                  <a:lnTo>
                    <a:pt x="33781" y="33782"/>
                  </a:lnTo>
                  <a:lnTo>
                    <a:pt x="70612" y="9017"/>
                  </a:lnTo>
                  <a:lnTo>
                    <a:pt x="115570" y="0"/>
                  </a:lnTo>
                  <a:lnTo>
                    <a:pt x="1807591" y="0"/>
                  </a:lnTo>
                  <a:lnTo>
                    <a:pt x="1852549" y="9017"/>
                  </a:lnTo>
                  <a:lnTo>
                    <a:pt x="1889378" y="33782"/>
                  </a:lnTo>
                  <a:lnTo>
                    <a:pt x="1914144" y="70485"/>
                  </a:lnTo>
                  <a:lnTo>
                    <a:pt x="1923161" y="115570"/>
                  </a:lnTo>
                  <a:lnTo>
                    <a:pt x="1923161" y="1039114"/>
                  </a:lnTo>
                  <a:lnTo>
                    <a:pt x="1914144" y="1084199"/>
                  </a:lnTo>
                  <a:lnTo>
                    <a:pt x="1889378" y="1120902"/>
                  </a:lnTo>
                  <a:lnTo>
                    <a:pt x="1852549" y="1145667"/>
                  </a:lnTo>
                  <a:lnTo>
                    <a:pt x="1807591" y="1154684"/>
                  </a:lnTo>
                  <a:lnTo>
                    <a:pt x="115570" y="1154684"/>
                  </a:lnTo>
                  <a:lnTo>
                    <a:pt x="70612" y="1145667"/>
                  </a:lnTo>
                  <a:lnTo>
                    <a:pt x="33781" y="1120902"/>
                  </a:lnTo>
                  <a:lnTo>
                    <a:pt x="9017" y="1084199"/>
                  </a:lnTo>
                  <a:lnTo>
                    <a:pt x="0" y="1039114"/>
                  </a:lnTo>
                  <a:lnTo>
                    <a:pt x="0" y="115570"/>
                  </a:lnTo>
                  <a:close/>
                </a:path>
              </a:pathLst>
            </a:custGeom>
            <a:grpFill/>
            <a:ln w="15239">
              <a:solidFill>
                <a:srgbClr val="FFFFFF"/>
              </a:solidFill>
            </a:ln>
          </p:spPr>
          <p:txBody>
            <a:bodyPr wrap="square" lIns="0" tIns="0" rIns="0" bIns="0" rtlCol="0"/>
            <a:lstStyle/>
            <a:p>
              <a:endParaRPr/>
            </a:p>
          </p:txBody>
        </p:sp>
      </p:grpSp>
      <p:sp>
        <p:nvSpPr>
          <p:cNvPr id="53" name="object 53"/>
          <p:cNvSpPr txBox="1"/>
          <p:nvPr/>
        </p:nvSpPr>
        <p:spPr>
          <a:xfrm>
            <a:off x="7531606" y="3645457"/>
            <a:ext cx="1709420" cy="539750"/>
          </a:xfrm>
          <a:prstGeom prst="rect">
            <a:avLst/>
          </a:prstGeom>
          <a:solidFill>
            <a:schemeClr val="tx1"/>
          </a:solidFill>
        </p:spPr>
        <p:txBody>
          <a:bodyPr vert="horz" wrap="square" lIns="0" tIns="25400" rIns="0" bIns="0" rtlCol="0">
            <a:spAutoFit/>
          </a:bodyPr>
          <a:lstStyle/>
          <a:p>
            <a:pPr marL="123825" marR="5080" indent="-111760">
              <a:lnSpc>
                <a:spcPts val="2000"/>
              </a:lnSpc>
              <a:spcBef>
                <a:spcPts val="200"/>
              </a:spcBef>
            </a:pPr>
            <a:r>
              <a:rPr sz="1700" dirty="0">
                <a:solidFill>
                  <a:srgbClr val="FFFFFF"/>
                </a:solidFill>
                <a:latin typeface="Carlito"/>
                <a:cs typeface="Carlito"/>
              </a:rPr>
              <a:t>Barplot </a:t>
            </a:r>
            <a:r>
              <a:rPr sz="1700" spc="-5" dirty="0">
                <a:solidFill>
                  <a:srgbClr val="FFFFFF"/>
                </a:solidFill>
                <a:latin typeface="Carlito"/>
                <a:cs typeface="Carlito"/>
              </a:rPr>
              <a:t>to</a:t>
            </a:r>
            <a:r>
              <a:rPr sz="1700" spc="-155" dirty="0">
                <a:solidFill>
                  <a:srgbClr val="FFFFFF"/>
                </a:solidFill>
                <a:latin typeface="Carlito"/>
                <a:cs typeface="Carlito"/>
              </a:rPr>
              <a:t> </a:t>
            </a:r>
            <a:r>
              <a:rPr sz="1700" spc="-20" dirty="0">
                <a:solidFill>
                  <a:srgbClr val="FFFFFF"/>
                </a:solidFill>
                <a:latin typeface="Carlito"/>
                <a:cs typeface="Carlito"/>
              </a:rPr>
              <a:t>compare  </a:t>
            </a:r>
            <a:r>
              <a:rPr sz="1700" spc="-10" dirty="0">
                <a:solidFill>
                  <a:srgbClr val="FFFFFF"/>
                </a:solidFill>
                <a:latin typeface="Carlito"/>
                <a:cs typeface="Carlito"/>
              </a:rPr>
              <a:t>scores </a:t>
            </a:r>
            <a:r>
              <a:rPr sz="1700" dirty="0">
                <a:solidFill>
                  <a:srgbClr val="FFFFFF"/>
                </a:solidFill>
                <a:latin typeface="Carlito"/>
                <a:cs typeface="Carlito"/>
              </a:rPr>
              <a:t>of</a:t>
            </a:r>
            <a:r>
              <a:rPr sz="1700" spc="-150" dirty="0">
                <a:solidFill>
                  <a:srgbClr val="FFFFFF"/>
                </a:solidFill>
                <a:latin typeface="Carlito"/>
                <a:cs typeface="Carlito"/>
              </a:rPr>
              <a:t> </a:t>
            </a:r>
            <a:r>
              <a:rPr sz="1700" dirty="0">
                <a:solidFill>
                  <a:srgbClr val="FFFFFF"/>
                </a:solidFill>
                <a:latin typeface="Carlito"/>
                <a:cs typeface="Carlito"/>
              </a:rPr>
              <a:t>models</a:t>
            </a:r>
            <a:endParaRPr sz="1700">
              <a:latin typeface="Carlito"/>
              <a:cs typeface="Carlito"/>
            </a:endParaRPr>
          </a:p>
        </p:txBody>
      </p:sp>
      <p:sp>
        <p:nvSpPr>
          <p:cNvPr id="54" name="object 54"/>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5" dirty="0">
                <a:uFill>
                  <a:solidFill>
                    <a:srgbClr val="7D7D7D"/>
                  </a:solidFill>
                </a:uFill>
              </a:rPr>
              <a:t>Results	</a:t>
            </a:r>
          </a:p>
        </p:txBody>
      </p:sp>
      <p:sp>
        <p:nvSpPr>
          <p:cNvPr id="4" name="object 4"/>
          <p:cNvSpPr txBox="1"/>
          <p:nvPr/>
        </p:nvSpPr>
        <p:spPr>
          <a:xfrm>
            <a:off x="1328166" y="5183504"/>
            <a:ext cx="9043035" cy="848994"/>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This is </a:t>
            </a:r>
            <a:r>
              <a:rPr sz="1800" dirty="0">
                <a:latin typeface="Carlito"/>
                <a:cs typeface="Carlito"/>
              </a:rPr>
              <a:t>a </a:t>
            </a:r>
            <a:r>
              <a:rPr sz="1800" spc="-20" dirty="0">
                <a:latin typeface="Carlito"/>
                <a:cs typeface="Carlito"/>
              </a:rPr>
              <a:t>preview </a:t>
            </a:r>
            <a:r>
              <a:rPr sz="1800" spc="-5" dirty="0">
                <a:latin typeface="Carlito"/>
                <a:cs typeface="Carlito"/>
              </a:rPr>
              <a:t>of </a:t>
            </a:r>
            <a:r>
              <a:rPr sz="1800" dirty="0">
                <a:latin typeface="Carlito"/>
                <a:cs typeface="Carlito"/>
              </a:rPr>
              <a:t>the </a:t>
            </a:r>
            <a:r>
              <a:rPr sz="1800" spc="-15" dirty="0">
                <a:latin typeface="Carlito"/>
                <a:cs typeface="Carlito"/>
              </a:rPr>
              <a:t>Plotly dashboard. </a:t>
            </a:r>
            <a:r>
              <a:rPr sz="1800" spc="-5" dirty="0">
                <a:latin typeface="Carlito"/>
                <a:cs typeface="Carlito"/>
              </a:rPr>
              <a:t>The </a:t>
            </a:r>
            <a:r>
              <a:rPr sz="1800" spc="-20" dirty="0">
                <a:latin typeface="Carlito"/>
                <a:cs typeface="Carlito"/>
              </a:rPr>
              <a:t>following </a:t>
            </a:r>
            <a:r>
              <a:rPr sz="1800" spc="-5" dirty="0">
                <a:latin typeface="Carlito"/>
                <a:cs typeface="Carlito"/>
              </a:rPr>
              <a:t>sides will show </a:t>
            </a:r>
            <a:r>
              <a:rPr sz="1800" dirty="0">
                <a:latin typeface="Carlito"/>
                <a:cs typeface="Carlito"/>
              </a:rPr>
              <a:t>the </a:t>
            </a:r>
            <a:r>
              <a:rPr sz="1800" spc="-15" dirty="0">
                <a:latin typeface="Carlito"/>
                <a:cs typeface="Carlito"/>
              </a:rPr>
              <a:t>results </a:t>
            </a:r>
            <a:r>
              <a:rPr sz="1800" spc="-5" dirty="0">
                <a:latin typeface="Carlito"/>
                <a:cs typeface="Carlito"/>
              </a:rPr>
              <a:t>of </a:t>
            </a:r>
            <a:r>
              <a:rPr sz="1800" spc="-20" dirty="0">
                <a:latin typeface="Carlito"/>
                <a:cs typeface="Carlito"/>
              </a:rPr>
              <a:t>EDA </a:t>
            </a:r>
            <a:r>
              <a:rPr sz="1800" spc="-5" dirty="0">
                <a:latin typeface="Carlito"/>
                <a:cs typeface="Carlito"/>
              </a:rPr>
              <a:t>with </a:t>
            </a:r>
            <a:r>
              <a:rPr lang="en-GB" sz="1800" spc="-5" dirty="0">
                <a:latin typeface="Carlito"/>
                <a:cs typeface="Carlito"/>
              </a:rPr>
              <a:t>visualization,</a:t>
            </a:r>
            <a:r>
              <a:rPr sz="1800" spc="-20" dirty="0">
                <a:latin typeface="Carlito"/>
                <a:cs typeface="Carlito"/>
              </a:rPr>
              <a:t> EDA </a:t>
            </a:r>
            <a:r>
              <a:rPr sz="1800" spc="-5" dirty="0">
                <a:latin typeface="Carlito"/>
                <a:cs typeface="Carlito"/>
              </a:rPr>
              <a:t>with </a:t>
            </a:r>
            <a:r>
              <a:rPr sz="1800" dirty="0">
                <a:latin typeface="Carlito"/>
                <a:cs typeface="Carlito"/>
              </a:rPr>
              <a:t>SQL, </a:t>
            </a:r>
            <a:r>
              <a:rPr sz="1800" spc="-25" dirty="0">
                <a:latin typeface="Carlito"/>
                <a:cs typeface="Carlito"/>
              </a:rPr>
              <a:t>Interactive </a:t>
            </a:r>
            <a:r>
              <a:rPr sz="1800" dirty="0">
                <a:latin typeface="Carlito"/>
                <a:cs typeface="Carlito"/>
              </a:rPr>
              <a:t>Map </a:t>
            </a:r>
            <a:r>
              <a:rPr sz="1800" spc="-5" dirty="0">
                <a:latin typeface="Carlito"/>
                <a:cs typeface="Carlito"/>
              </a:rPr>
              <a:t>with </a:t>
            </a:r>
            <a:r>
              <a:rPr sz="1800" spc="-20" dirty="0">
                <a:latin typeface="Carlito"/>
                <a:cs typeface="Carlito"/>
              </a:rPr>
              <a:t>Folium, </a:t>
            </a:r>
            <a:r>
              <a:rPr sz="1800" dirty="0">
                <a:latin typeface="Carlito"/>
                <a:cs typeface="Carlito"/>
              </a:rPr>
              <a:t>and </a:t>
            </a:r>
            <a:r>
              <a:rPr sz="1800" spc="-10" dirty="0">
                <a:latin typeface="Carlito"/>
                <a:cs typeface="Carlito"/>
              </a:rPr>
              <a:t>finally </a:t>
            </a:r>
            <a:r>
              <a:rPr sz="1800" dirty="0">
                <a:latin typeface="Carlito"/>
                <a:cs typeface="Carlito"/>
              </a:rPr>
              <a:t>the </a:t>
            </a:r>
            <a:r>
              <a:rPr sz="1800" spc="-15" dirty="0">
                <a:latin typeface="Carlito"/>
                <a:cs typeface="Carlito"/>
              </a:rPr>
              <a:t>results </a:t>
            </a:r>
            <a:r>
              <a:rPr sz="1800" spc="-5" dirty="0">
                <a:latin typeface="Carlito"/>
                <a:cs typeface="Carlito"/>
              </a:rPr>
              <a:t>of our </a:t>
            </a:r>
            <a:r>
              <a:rPr sz="1800" dirty="0">
                <a:latin typeface="Carlito"/>
                <a:cs typeface="Carlito"/>
              </a:rPr>
              <a:t>model </a:t>
            </a:r>
            <a:r>
              <a:rPr sz="1800" spc="-5" dirty="0">
                <a:latin typeface="Carlito"/>
                <a:cs typeface="Carlito"/>
              </a:rPr>
              <a:t>with </a:t>
            </a:r>
            <a:r>
              <a:rPr lang="en-GB" sz="1800" spc="-5" dirty="0">
                <a:latin typeface="Carlito"/>
                <a:cs typeface="Carlito"/>
              </a:rPr>
              <a:t>about</a:t>
            </a:r>
            <a:r>
              <a:rPr sz="1800" dirty="0">
                <a:latin typeface="Carlito"/>
                <a:cs typeface="Carlito"/>
              </a:rPr>
              <a:t> 83%</a:t>
            </a:r>
            <a:r>
              <a:rPr sz="1800" spc="-5" dirty="0">
                <a:latin typeface="Carlito"/>
                <a:cs typeface="Carlito"/>
              </a:rPr>
              <a:t> </a:t>
            </a:r>
            <a:r>
              <a:rPr sz="1800" spc="-45" dirty="0">
                <a:latin typeface="Carlito"/>
                <a:cs typeface="Carlito"/>
              </a:rPr>
              <a:t>accuracy.</a:t>
            </a:r>
            <a:endParaRPr sz="1800" dirty="0">
              <a:latin typeface="Carlito"/>
              <a:cs typeface="Carlito"/>
            </a:endParaRP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15</a:t>
            </a:fld>
            <a:endParaRPr dirty="0"/>
          </a:p>
        </p:txBody>
      </p:sp>
      <p:pic>
        <p:nvPicPr>
          <p:cNvPr id="7" name="Picture 6">
            <a:extLst>
              <a:ext uri="{FF2B5EF4-FFF2-40B4-BE49-F238E27FC236}">
                <a16:creationId xmlns:a16="http://schemas.microsoft.com/office/drawing/2014/main" id="{ED8F4877-D962-4130-8512-2C5408972F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71800" y="1735136"/>
            <a:ext cx="5963918" cy="335470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51952" y="2868269"/>
            <a:ext cx="8888095" cy="1121461"/>
          </a:xfrm>
          <a:prstGeom prst="rect">
            <a:avLst/>
          </a:prstGeom>
        </p:spPr>
        <p:txBody>
          <a:bodyPr vert="horz" wrap="square" lIns="0" tIns="13335" rIns="0" bIns="0" rtlCol="0">
            <a:spAutoFit/>
          </a:bodyPr>
          <a:lstStyle/>
          <a:p>
            <a:pPr marL="12700" algn="ctr">
              <a:lnSpc>
                <a:spcPct val="100000"/>
              </a:lnSpc>
              <a:spcBef>
                <a:spcPts val="105"/>
              </a:spcBef>
            </a:pPr>
            <a:r>
              <a:rPr sz="7200" spc="-1125" dirty="0">
                <a:solidFill>
                  <a:srgbClr val="242424"/>
                </a:solidFill>
                <a:latin typeface="+mj-lt"/>
                <a:cs typeface="Arial"/>
              </a:rPr>
              <a:t>E</a:t>
            </a:r>
            <a:r>
              <a:rPr lang="en-IN" sz="7200" spc="-1125" dirty="0">
                <a:solidFill>
                  <a:srgbClr val="242424"/>
                </a:solidFill>
                <a:latin typeface="+mj-lt"/>
                <a:cs typeface="Arial"/>
              </a:rPr>
              <a:t>   </a:t>
            </a:r>
            <a:r>
              <a:rPr sz="7200" spc="-1125" dirty="0">
                <a:solidFill>
                  <a:srgbClr val="242424"/>
                </a:solidFill>
                <a:latin typeface="+mj-lt"/>
                <a:cs typeface="Arial"/>
              </a:rPr>
              <a:t>D</a:t>
            </a:r>
            <a:r>
              <a:rPr lang="en-IN" sz="7200" spc="-1125" dirty="0">
                <a:solidFill>
                  <a:srgbClr val="242424"/>
                </a:solidFill>
                <a:latin typeface="+mj-lt"/>
                <a:cs typeface="Arial"/>
              </a:rPr>
              <a:t>  </a:t>
            </a:r>
            <a:r>
              <a:rPr sz="7200" spc="-1125" dirty="0">
                <a:solidFill>
                  <a:srgbClr val="242424"/>
                </a:solidFill>
                <a:latin typeface="+mj-lt"/>
                <a:cs typeface="Arial"/>
              </a:rPr>
              <a:t>A </a:t>
            </a:r>
            <a:r>
              <a:rPr lang="en-IN" sz="7200" spc="-1125" dirty="0">
                <a:solidFill>
                  <a:srgbClr val="242424"/>
                </a:solidFill>
                <a:latin typeface="+mj-lt"/>
                <a:cs typeface="Arial"/>
              </a:rPr>
              <a:t>   </a:t>
            </a:r>
            <a:r>
              <a:rPr sz="7200" spc="-50" dirty="0">
                <a:solidFill>
                  <a:srgbClr val="242424"/>
                </a:solidFill>
                <a:latin typeface="+mj-lt"/>
                <a:cs typeface="Arial"/>
              </a:rPr>
              <a:t>with</a:t>
            </a:r>
            <a:r>
              <a:rPr sz="7200" spc="-1270" dirty="0">
                <a:solidFill>
                  <a:srgbClr val="242424"/>
                </a:solidFill>
                <a:latin typeface="+mj-lt"/>
                <a:cs typeface="Arial"/>
              </a:rPr>
              <a:t> </a:t>
            </a:r>
            <a:r>
              <a:rPr sz="7200" spc="-425" dirty="0">
                <a:solidFill>
                  <a:srgbClr val="242424"/>
                </a:solidFill>
                <a:latin typeface="+mj-lt"/>
                <a:cs typeface="Arial"/>
              </a:rPr>
              <a:t>Visualization</a:t>
            </a:r>
            <a:endParaRPr sz="7200" dirty="0">
              <a:latin typeface="+mj-lt"/>
              <a:cs typeface="Arial"/>
            </a:endParaRPr>
          </a:p>
        </p:txBody>
      </p:sp>
      <p:sp>
        <p:nvSpPr>
          <p:cNvPr id="4" name="object 4"/>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16</a:t>
            </a:fld>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1"/>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bg1">
                <a:lumMod val="75000"/>
              </a:schemeClr>
            </a:solidFill>
          </p:spPr>
          <p:txBody>
            <a:bodyPr wrap="square" lIns="0" tIns="0" rIns="0" bIns="0" rtlCol="0"/>
            <a:lstStyle/>
            <a:p>
              <a:endParaRPr/>
            </a:p>
          </p:txBody>
        </p:sp>
      </p:grpSp>
      <p:sp>
        <p:nvSpPr>
          <p:cNvPr id="5" name="object 5"/>
          <p:cNvSpPr txBox="1">
            <a:spLocks noGrp="1"/>
          </p:cNvSpPr>
          <p:nvPr>
            <p:ph type="title"/>
          </p:nvPr>
        </p:nvSpPr>
        <p:spPr>
          <a:xfrm>
            <a:off x="806907" y="456438"/>
            <a:ext cx="5162550" cy="574040"/>
          </a:xfrm>
          <a:prstGeom prst="rect">
            <a:avLst/>
          </a:prstGeom>
        </p:spPr>
        <p:txBody>
          <a:bodyPr vert="horz" wrap="square" lIns="0" tIns="12700" rIns="0" bIns="0" rtlCol="0">
            <a:spAutoFit/>
          </a:bodyPr>
          <a:lstStyle/>
          <a:p>
            <a:pPr marL="12700">
              <a:lnSpc>
                <a:spcPct val="100000"/>
              </a:lnSpc>
              <a:spcBef>
                <a:spcPts val="100"/>
              </a:spcBef>
            </a:pPr>
            <a:r>
              <a:rPr sz="3600" spc="-204" dirty="0"/>
              <a:t>Flight </a:t>
            </a:r>
            <a:r>
              <a:rPr sz="3600" spc="-229" dirty="0"/>
              <a:t>Number </a:t>
            </a:r>
            <a:r>
              <a:rPr sz="3600" spc="-300" dirty="0"/>
              <a:t>vs. </a:t>
            </a:r>
            <a:r>
              <a:rPr sz="3600" spc="-310" dirty="0"/>
              <a:t>Launch</a:t>
            </a:r>
            <a:r>
              <a:rPr sz="3600" spc="-765" dirty="0"/>
              <a:t> </a:t>
            </a:r>
            <a:r>
              <a:rPr sz="3600" spc="-265" dirty="0"/>
              <a:t>Site</a:t>
            </a:r>
            <a:endParaRPr sz="3600" dirty="0"/>
          </a:p>
        </p:txBody>
      </p:sp>
      <p:sp>
        <p:nvSpPr>
          <p:cNvPr id="6" name="object 6"/>
          <p:cNvSpPr txBox="1"/>
          <p:nvPr/>
        </p:nvSpPr>
        <p:spPr>
          <a:xfrm>
            <a:off x="806907" y="5146750"/>
            <a:ext cx="6850380" cy="911225"/>
          </a:xfrm>
          <a:prstGeom prst="rect">
            <a:avLst/>
          </a:prstGeom>
        </p:spPr>
        <p:txBody>
          <a:bodyPr vert="horz" wrap="square" lIns="0" tIns="13335" rIns="0" bIns="0" rtlCol="0">
            <a:spAutoFit/>
          </a:bodyPr>
          <a:lstStyle/>
          <a:p>
            <a:pPr marL="12700" marR="5080" algn="just">
              <a:lnSpc>
                <a:spcPct val="120900"/>
              </a:lnSpc>
              <a:spcBef>
                <a:spcPts val="105"/>
              </a:spcBef>
            </a:pPr>
            <a:r>
              <a:rPr sz="1600" spc="-20" dirty="0">
                <a:solidFill>
                  <a:srgbClr val="FFFFFF"/>
                </a:solidFill>
                <a:latin typeface="Carlito"/>
                <a:cs typeface="Carlito"/>
              </a:rPr>
              <a:t>Graphic </a:t>
            </a:r>
            <a:r>
              <a:rPr sz="1600" spc="-10" dirty="0">
                <a:solidFill>
                  <a:srgbClr val="FFFFFF"/>
                </a:solidFill>
                <a:latin typeface="Carlito"/>
                <a:cs typeface="Carlito"/>
              </a:rPr>
              <a:t>suggests </a:t>
            </a:r>
            <a:r>
              <a:rPr sz="1600" spc="-5" dirty="0">
                <a:solidFill>
                  <a:srgbClr val="FFFFFF"/>
                </a:solidFill>
                <a:latin typeface="Carlito"/>
                <a:cs typeface="Carlito"/>
              </a:rPr>
              <a:t>an </a:t>
            </a:r>
            <a:r>
              <a:rPr sz="1600" spc="-20" dirty="0">
                <a:solidFill>
                  <a:srgbClr val="FFFFFF"/>
                </a:solidFill>
                <a:latin typeface="Carlito"/>
                <a:cs typeface="Carlito"/>
              </a:rPr>
              <a:t>increase </a:t>
            </a:r>
            <a:r>
              <a:rPr sz="1600" dirty="0">
                <a:solidFill>
                  <a:srgbClr val="FFFFFF"/>
                </a:solidFill>
                <a:latin typeface="Carlito"/>
                <a:cs typeface="Carlito"/>
              </a:rPr>
              <a:t>in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20" dirty="0">
                <a:solidFill>
                  <a:srgbClr val="FFFFFF"/>
                </a:solidFill>
                <a:latin typeface="Carlito"/>
                <a:cs typeface="Carlito"/>
              </a:rPr>
              <a:t>over </a:t>
            </a:r>
            <a:r>
              <a:rPr sz="1600" spc="-5" dirty="0">
                <a:solidFill>
                  <a:srgbClr val="FFFFFF"/>
                </a:solidFill>
                <a:latin typeface="Carlito"/>
                <a:cs typeface="Carlito"/>
              </a:rPr>
              <a:t>time </a:t>
            </a:r>
            <a:r>
              <a:rPr sz="1600" spc="-20" dirty="0">
                <a:solidFill>
                  <a:srgbClr val="FFFFFF"/>
                </a:solidFill>
                <a:latin typeface="Carlito"/>
                <a:cs typeface="Carlito"/>
              </a:rPr>
              <a:t>(indicated </a:t>
            </a:r>
            <a:r>
              <a:rPr sz="1600" dirty="0">
                <a:solidFill>
                  <a:srgbClr val="FFFFFF"/>
                </a:solidFill>
                <a:latin typeface="Carlito"/>
                <a:cs typeface="Carlito"/>
              </a:rPr>
              <a:t>in </a:t>
            </a:r>
            <a:r>
              <a:rPr sz="1600" spc="-10" dirty="0">
                <a:solidFill>
                  <a:srgbClr val="FFFFFF"/>
                </a:solidFill>
                <a:latin typeface="Carlito"/>
                <a:cs typeface="Carlito"/>
              </a:rPr>
              <a:t>Flight </a:t>
            </a:r>
            <a:r>
              <a:rPr sz="1600" spc="-5" dirty="0">
                <a:solidFill>
                  <a:srgbClr val="FFFFFF"/>
                </a:solidFill>
                <a:latin typeface="Carlito"/>
                <a:cs typeface="Carlito"/>
              </a:rPr>
              <a:t>Number).  </a:t>
            </a:r>
            <a:r>
              <a:rPr sz="1600" spc="-25" dirty="0">
                <a:solidFill>
                  <a:srgbClr val="FFFFFF"/>
                </a:solidFill>
                <a:latin typeface="Carlito"/>
                <a:cs typeface="Carlito"/>
              </a:rPr>
              <a:t>Likely </a:t>
            </a:r>
            <a:r>
              <a:rPr sz="1600" spc="-5" dirty="0">
                <a:solidFill>
                  <a:srgbClr val="FFFFFF"/>
                </a:solidFill>
                <a:latin typeface="Carlito"/>
                <a:cs typeface="Carlito"/>
              </a:rPr>
              <a:t>a big </a:t>
            </a:r>
            <a:r>
              <a:rPr sz="1600" spc="-25" dirty="0">
                <a:solidFill>
                  <a:srgbClr val="FFFFFF"/>
                </a:solidFill>
                <a:latin typeface="Carlito"/>
                <a:cs typeface="Carlito"/>
              </a:rPr>
              <a:t>breakthrough </a:t>
            </a:r>
            <a:r>
              <a:rPr sz="1600" spc="-20" dirty="0">
                <a:solidFill>
                  <a:srgbClr val="FFFFFF"/>
                </a:solidFill>
                <a:latin typeface="Carlito"/>
                <a:cs typeface="Carlito"/>
              </a:rPr>
              <a:t>around </a:t>
            </a:r>
            <a:r>
              <a:rPr sz="1600" spc="-10" dirty="0">
                <a:solidFill>
                  <a:srgbClr val="FFFFFF"/>
                </a:solidFill>
                <a:latin typeface="Carlito"/>
                <a:cs typeface="Carlito"/>
              </a:rPr>
              <a:t>flight </a:t>
            </a:r>
            <a:r>
              <a:rPr sz="1600" spc="-15" dirty="0">
                <a:solidFill>
                  <a:srgbClr val="FFFFFF"/>
                </a:solidFill>
                <a:latin typeface="Carlito"/>
                <a:cs typeface="Carlito"/>
              </a:rPr>
              <a:t>20 </a:t>
            </a:r>
            <a:r>
              <a:rPr sz="1600" spc="-5" dirty="0">
                <a:solidFill>
                  <a:srgbClr val="FFFFFF"/>
                </a:solidFill>
                <a:latin typeface="Carlito"/>
                <a:cs typeface="Carlito"/>
              </a:rPr>
              <a:t>which </a:t>
            </a:r>
            <a:r>
              <a:rPr sz="1600" spc="-15" dirty="0">
                <a:solidFill>
                  <a:srgbClr val="FFFFFF"/>
                </a:solidFill>
                <a:latin typeface="Carlito"/>
                <a:cs typeface="Carlito"/>
              </a:rPr>
              <a:t>significantly </a:t>
            </a:r>
            <a:r>
              <a:rPr sz="1600" spc="-20" dirty="0">
                <a:solidFill>
                  <a:srgbClr val="FFFFFF"/>
                </a:solidFill>
                <a:latin typeface="Carlito"/>
                <a:cs typeface="Carlito"/>
              </a:rPr>
              <a:t>increased </a:t>
            </a:r>
            <a:r>
              <a:rPr sz="1600" spc="-15" dirty="0">
                <a:solidFill>
                  <a:srgbClr val="FFFFFF"/>
                </a:solidFill>
                <a:latin typeface="Carlito"/>
                <a:cs typeface="Carlito"/>
              </a:rPr>
              <a:t>success </a:t>
            </a:r>
            <a:r>
              <a:rPr sz="1600" spc="-25" dirty="0">
                <a:solidFill>
                  <a:srgbClr val="FFFFFF"/>
                </a:solidFill>
                <a:latin typeface="Carlito"/>
                <a:cs typeface="Carlito"/>
              </a:rPr>
              <a:t>rate.  </a:t>
            </a:r>
            <a:r>
              <a:rPr sz="1600" spc="-20" dirty="0">
                <a:solidFill>
                  <a:srgbClr val="FFFFFF"/>
                </a:solidFill>
                <a:latin typeface="Carlito"/>
                <a:cs typeface="Carlito"/>
              </a:rPr>
              <a:t>CCAFS appears </a:t>
            </a:r>
            <a:r>
              <a:rPr sz="1600" spc="-15" dirty="0">
                <a:solidFill>
                  <a:srgbClr val="FFFFFF"/>
                </a:solidFill>
                <a:latin typeface="Carlito"/>
                <a:cs typeface="Carlito"/>
              </a:rPr>
              <a:t>to </a:t>
            </a:r>
            <a:r>
              <a:rPr sz="1600" spc="-5" dirty="0">
                <a:solidFill>
                  <a:srgbClr val="FFFFFF"/>
                </a:solidFill>
                <a:latin typeface="Carlito"/>
                <a:cs typeface="Carlito"/>
              </a:rPr>
              <a:t>be the main </a:t>
            </a:r>
            <a:r>
              <a:rPr sz="1600" spc="-10" dirty="0">
                <a:solidFill>
                  <a:srgbClr val="FFFFFF"/>
                </a:solidFill>
                <a:latin typeface="Carlito"/>
                <a:cs typeface="Carlito"/>
              </a:rPr>
              <a:t>launch </a:t>
            </a:r>
            <a:r>
              <a:rPr sz="1600" spc="-15" dirty="0">
                <a:solidFill>
                  <a:srgbClr val="FFFFFF"/>
                </a:solidFill>
                <a:latin typeface="Carlito"/>
                <a:cs typeface="Carlito"/>
              </a:rPr>
              <a:t>site </a:t>
            </a:r>
            <a:r>
              <a:rPr sz="1600" spc="-5" dirty="0">
                <a:solidFill>
                  <a:srgbClr val="FFFFFF"/>
                </a:solidFill>
                <a:latin typeface="Carlito"/>
                <a:cs typeface="Carlito"/>
              </a:rPr>
              <a:t>as it has the </a:t>
            </a:r>
            <a:r>
              <a:rPr sz="1600" spc="-20" dirty="0">
                <a:solidFill>
                  <a:srgbClr val="FFFFFF"/>
                </a:solidFill>
                <a:latin typeface="Carlito"/>
                <a:cs typeface="Carlito"/>
              </a:rPr>
              <a:t>most</a:t>
            </a:r>
            <a:r>
              <a:rPr sz="1600" spc="-90" dirty="0">
                <a:solidFill>
                  <a:srgbClr val="FFFFFF"/>
                </a:solidFill>
                <a:latin typeface="Carlito"/>
                <a:cs typeface="Carlito"/>
              </a:rPr>
              <a:t> </a:t>
            </a:r>
            <a:r>
              <a:rPr sz="1600" spc="-20" dirty="0">
                <a:solidFill>
                  <a:srgbClr val="FFFFFF"/>
                </a:solidFill>
                <a:latin typeface="Carlito"/>
                <a:cs typeface="Carlito"/>
              </a:rPr>
              <a:t>volume.</a:t>
            </a:r>
            <a:endParaRPr sz="1600" dirty="0">
              <a:latin typeface="Carlito"/>
              <a:cs typeface="Carlito"/>
            </a:endParaRPr>
          </a:p>
        </p:txBody>
      </p:sp>
      <p:sp>
        <p:nvSpPr>
          <p:cNvPr id="7" name="object 7"/>
          <p:cNvSpPr/>
          <p:nvPr/>
        </p:nvSpPr>
        <p:spPr>
          <a:xfrm>
            <a:off x="39623" y="1632204"/>
            <a:ext cx="12100560" cy="2377440"/>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77900"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0"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17</a:t>
            </a:fld>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1"/>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bg1">
                <a:lumMod val="75000"/>
              </a:schemeClr>
            </a:solidFill>
          </p:spPr>
          <p:txBody>
            <a:bodyPr wrap="square" lIns="0" tIns="0" rIns="0" bIns="0" rtlCol="0"/>
            <a:lstStyle/>
            <a:p>
              <a:endParaRPr/>
            </a:p>
          </p:txBody>
        </p:sp>
      </p:grpSp>
      <p:sp>
        <p:nvSpPr>
          <p:cNvPr id="5" name="object 5"/>
          <p:cNvSpPr txBox="1">
            <a:spLocks noGrp="1"/>
          </p:cNvSpPr>
          <p:nvPr>
            <p:ph type="title"/>
          </p:nvPr>
        </p:nvSpPr>
        <p:spPr>
          <a:xfrm>
            <a:off x="902614" y="506095"/>
            <a:ext cx="4025265" cy="574040"/>
          </a:xfrm>
          <a:prstGeom prst="rect">
            <a:avLst/>
          </a:prstGeom>
        </p:spPr>
        <p:txBody>
          <a:bodyPr vert="horz" wrap="square" lIns="0" tIns="12700" rIns="0" bIns="0" rtlCol="0">
            <a:spAutoFit/>
          </a:bodyPr>
          <a:lstStyle/>
          <a:p>
            <a:pPr marL="12700">
              <a:lnSpc>
                <a:spcPct val="100000"/>
              </a:lnSpc>
              <a:spcBef>
                <a:spcPts val="100"/>
              </a:spcBef>
            </a:pPr>
            <a:r>
              <a:rPr sz="3600" spc="-335" dirty="0"/>
              <a:t>Payload </a:t>
            </a:r>
            <a:r>
              <a:rPr sz="3600" spc="-300" dirty="0"/>
              <a:t>vs. </a:t>
            </a:r>
            <a:r>
              <a:rPr sz="3600" spc="-310" dirty="0"/>
              <a:t>Launch</a:t>
            </a:r>
            <a:r>
              <a:rPr sz="3600" spc="-495" dirty="0"/>
              <a:t> </a:t>
            </a:r>
            <a:r>
              <a:rPr sz="3600" spc="-260" dirty="0"/>
              <a:t>Site</a:t>
            </a:r>
            <a:endParaRPr sz="3600" dirty="0"/>
          </a:p>
        </p:txBody>
      </p:sp>
      <p:sp>
        <p:nvSpPr>
          <p:cNvPr id="6" name="object 6"/>
          <p:cNvSpPr txBox="1"/>
          <p:nvPr/>
        </p:nvSpPr>
        <p:spPr>
          <a:xfrm>
            <a:off x="902614" y="5103774"/>
            <a:ext cx="5099050" cy="617220"/>
          </a:xfrm>
          <a:prstGeom prst="rect">
            <a:avLst/>
          </a:prstGeom>
        </p:spPr>
        <p:txBody>
          <a:bodyPr vert="horz" wrap="square" lIns="0" tIns="12700" rIns="0" bIns="0" rtlCol="0">
            <a:spAutoFit/>
          </a:bodyPr>
          <a:lstStyle/>
          <a:p>
            <a:pPr marL="12700" marR="5080">
              <a:lnSpc>
                <a:spcPct val="121400"/>
              </a:lnSpc>
              <a:spcBef>
                <a:spcPts val="100"/>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0" dirty="0">
                <a:solidFill>
                  <a:srgbClr val="FFFFFF"/>
                </a:solidFill>
                <a:latin typeface="Carlito"/>
                <a:cs typeface="Carlito"/>
              </a:rPr>
              <a:t>fall mostly between </a:t>
            </a:r>
            <a:r>
              <a:rPr sz="1600" spc="-10" dirty="0">
                <a:solidFill>
                  <a:srgbClr val="FFFFFF"/>
                </a:solidFill>
                <a:latin typeface="Carlito"/>
                <a:cs typeface="Carlito"/>
              </a:rPr>
              <a:t>0-6000 </a:t>
            </a:r>
            <a:r>
              <a:rPr sz="1600" spc="-5" dirty="0">
                <a:solidFill>
                  <a:srgbClr val="FFFFFF"/>
                </a:solidFill>
                <a:latin typeface="Carlito"/>
                <a:cs typeface="Carlito"/>
              </a:rPr>
              <a:t>kg.  </a:t>
            </a:r>
            <a:r>
              <a:rPr sz="1600" spc="-25" dirty="0">
                <a:solidFill>
                  <a:srgbClr val="FFFFFF"/>
                </a:solidFill>
                <a:latin typeface="Carlito"/>
                <a:cs typeface="Carlito"/>
              </a:rPr>
              <a:t>Different </a:t>
            </a:r>
            <a:r>
              <a:rPr sz="1600" spc="-5" dirty="0">
                <a:solidFill>
                  <a:srgbClr val="FFFFFF"/>
                </a:solidFill>
                <a:latin typeface="Carlito"/>
                <a:cs typeface="Carlito"/>
              </a:rPr>
              <a:t>launch </a:t>
            </a:r>
            <a:r>
              <a:rPr sz="1600" spc="-10" dirty="0">
                <a:solidFill>
                  <a:srgbClr val="FFFFFF"/>
                </a:solidFill>
                <a:latin typeface="Carlito"/>
                <a:cs typeface="Carlito"/>
              </a:rPr>
              <a:t>sites </a:t>
            </a:r>
            <a:r>
              <a:rPr sz="1600" spc="-5" dirty="0">
                <a:solidFill>
                  <a:srgbClr val="FFFFFF"/>
                </a:solidFill>
                <a:latin typeface="Carlito"/>
                <a:cs typeface="Carlito"/>
              </a:rPr>
              <a:t>also </a:t>
            </a:r>
            <a:r>
              <a:rPr sz="1600" spc="-15" dirty="0">
                <a:solidFill>
                  <a:srgbClr val="FFFFFF"/>
                </a:solidFill>
                <a:latin typeface="Carlito"/>
                <a:cs typeface="Carlito"/>
              </a:rPr>
              <a:t>seem to use </a:t>
            </a:r>
            <a:r>
              <a:rPr sz="1600" spc="-25" dirty="0">
                <a:solidFill>
                  <a:srgbClr val="FFFFFF"/>
                </a:solidFill>
                <a:latin typeface="Carlito"/>
                <a:cs typeface="Carlito"/>
              </a:rPr>
              <a:t>different </a:t>
            </a:r>
            <a:r>
              <a:rPr sz="1600" spc="-20" dirty="0">
                <a:solidFill>
                  <a:srgbClr val="FFFFFF"/>
                </a:solidFill>
                <a:latin typeface="Carlito"/>
                <a:cs typeface="Carlito"/>
              </a:rPr>
              <a:t>payload</a:t>
            </a:r>
            <a:r>
              <a:rPr sz="1600" spc="-10" dirty="0">
                <a:solidFill>
                  <a:srgbClr val="FFFFFF"/>
                </a:solidFill>
                <a:latin typeface="Carlito"/>
                <a:cs typeface="Carlito"/>
              </a:rPr>
              <a:t> </a:t>
            </a:r>
            <a:r>
              <a:rPr sz="1600" spc="-5" dirty="0">
                <a:solidFill>
                  <a:srgbClr val="FFFFFF"/>
                </a:solidFill>
                <a:latin typeface="Carlito"/>
                <a:cs typeface="Carlito"/>
              </a:rPr>
              <a:t>mass.</a:t>
            </a:r>
            <a:endParaRPr sz="1600">
              <a:latin typeface="Carlito"/>
              <a:cs typeface="Carlito"/>
            </a:endParaRPr>
          </a:p>
        </p:txBody>
      </p:sp>
      <p:sp>
        <p:nvSpPr>
          <p:cNvPr id="7" name="object 7"/>
          <p:cNvSpPr/>
          <p:nvPr/>
        </p:nvSpPr>
        <p:spPr>
          <a:xfrm>
            <a:off x="39623" y="1653539"/>
            <a:ext cx="12100560" cy="237743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18</a:t>
            </a:fld>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1"/>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bg1">
                <a:lumMod val="75000"/>
              </a:schemeClr>
            </a:solidFill>
          </p:spPr>
          <p:txBody>
            <a:bodyPr wrap="square" lIns="0" tIns="0" rIns="0" bIns="0" rtlCol="0"/>
            <a:lstStyle/>
            <a:p>
              <a:endParaRPr/>
            </a:p>
          </p:txBody>
        </p:sp>
      </p:grpSp>
      <p:sp>
        <p:nvSpPr>
          <p:cNvPr id="5" name="object 5"/>
          <p:cNvSpPr txBox="1">
            <a:spLocks noGrp="1"/>
          </p:cNvSpPr>
          <p:nvPr>
            <p:ph type="title"/>
          </p:nvPr>
        </p:nvSpPr>
        <p:spPr>
          <a:xfrm>
            <a:off x="723391" y="488696"/>
            <a:ext cx="4573905" cy="574040"/>
          </a:xfrm>
          <a:prstGeom prst="rect">
            <a:avLst/>
          </a:prstGeom>
        </p:spPr>
        <p:txBody>
          <a:bodyPr vert="horz" wrap="square" lIns="0" tIns="12700" rIns="0" bIns="0" rtlCol="0">
            <a:spAutoFit/>
          </a:bodyPr>
          <a:lstStyle/>
          <a:p>
            <a:pPr marL="12700">
              <a:lnSpc>
                <a:spcPct val="100000"/>
              </a:lnSpc>
              <a:spcBef>
                <a:spcPts val="100"/>
              </a:spcBef>
            </a:pPr>
            <a:r>
              <a:rPr sz="3600" spc="-425" dirty="0"/>
              <a:t>Success </a:t>
            </a:r>
            <a:r>
              <a:rPr sz="3600" spc="-165" dirty="0"/>
              <a:t>rate </a:t>
            </a:r>
            <a:r>
              <a:rPr sz="3600" spc="-300" dirty="0"/>
              <a:t>vs. </a:t>
            </a:r>
            <a:r>
              <a:rPr sz="3600" spc="-135" dirty="0"/>
              <a:t>Orbit</a:t>
            </a:r>
            <a:r>
              <a:rPr sz="3600" spc="-670" dirty="0"/>
              <a:t> </a:t>
            </a:r>
            <a:r>
              <a:rPr sz="3600" spc="-145" dirty="0"/>
              <a:t>type</a:t>
            </a:r>
            <a:endParaRPr sz="3600" dirty="0"/>
          </a:p>
        </p:txBody>
      </p:sp>
      <p:sp>
        <p:nvSpPr>
          <p:cNvPr id="6" name="object 6"/>
          <p:cNvSpPr txBox="1"/>
          <p:nvPr/>
        </p:nvSpPr>
        <p:spPr>
          <a:xfrm>
            <a:off x="1248662" y="5068671"/>
            <a:ext cx="6502400" cy="1499870"/>
          </a:xfrm>
          <a:prstGeom prst="rect">
            <a:avLst/>
          </a:prstGeom>
        </p:spPr>
        <p:txBody>
          <a:bodyPr vert="horz" wrap="square" lIns="0" tIns="12700" rIns="0" bIns="0" rtlCol="0">
            <a:spAutoFit/>
          </a:bodyPr>
          <a:lstStyle/>
          <a:p>
            <a:pPr marL="12700" marR="5080">
              <a:lnSpc>
                <a:spcPct val="120800"/>
              </a:lnSpc>
              <a:spcBef>
                <a:spcPts val="100"/>
              </a:spcBef>
            </a:pPr>
            <a:r>
              <a:rPr sz="1600" spc="-15" dirty="0">
                <a:solidFill>
                  <a:srgbClr val="FFFFFF"/>
                </a:solidFill>
                <a:latin typeface="Carlito"/>
                <a:cs typeface="Carlito"/>
              </a:rPr>
              <a:t>ES-L1 </a:t>
            </a:r>
            <a:r>
              <a:rPr sz="1600" spc="-20" dirty="0">
                <a:solidFill>
                  <a:srgbClr val="FFFFFF"/>
                </a:solidFill>
                <a:latin typeface="Carlito"/>
                <a:cs typeface="Carlito"/>
              </a:rPr>
              <a:t>(1), </a:t>
            </a:r>
            <a:r>
              <a:rPr sz="1600" spc="-25" dirty="0">
                <a:solidFill>
                  <a:srgbClr val="FFFFFF"/>
                </a:solidFill>
                <a:latin typeface="Carlito"/>
                <a:cs typeface="Carlito"/>
              </a:rPr>
              <a:t>GEO </a:t>
            </a:r>
            <a:r>
              <a:rPr sz="1600" spc="-20" dirty="0">
                <a:solidFill>
                  <a:srgbClr val="FFFFFF"/>
                </a:solidFill>
                <a:latin typeface="Carlito"/>
                <a:cs typeface="Carlito"/>
              </a:rPr>
              <a:t>(1), HEO </a:t>
            </a:r>
            <a:r>
              <a:rPr sz="1600" spc="-15" dirty="0">
                <a:solidFill>
                  <a:srgbClr val="FFFFFF"/>
                </a:solidFill>
                <a:latin typeface="Carlito"/>
                <a:cs typeface="Carlito"/>
              </a:rPr>
              <a:t>(1) </a:t>
            </a:r>
            <a:r>
              <a:rPr sz="1600" spc="-25" dirty="0">
                <a:solidFill>
                  <a:srgbClr val="FFFFFF"/>
                </a:solidFill>
                <a:latin typeface="Carlito"/>
                <a:cs typeface="Carlito"/>
              </a:rPr>
              <a:t>have </a:t>
            </a:r>
            <a:r>
              <a:rPr sz="1600" spc="-20" dirty="0">
                <a:solidFill>
                  <a:srgbClr val="FFFFFF"/>
                </a:solidFill>
                <a:latin typeface="Carlito"/>
                <a:cs typeface="Carlito"/>
              </a:rPr>
              <a:t>100%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(sample </a:t>
            </a:r>
            <a:r>
              <a:rPr sz="1600" spc="-20" dirty="0">
                <a:solidFill>
                  <a:srgbClr val="FFFFFF"/>
                </a:solidFill>
                <a:latin typeface="Carlito"/>
                <a:cs typeface="Carlito"/>
              </a:rPr>
              <a:t>sizes </a:t>
            </a:r>
            <a:r>
              <a:rPr sz="1600" spc="-5" dirty="0">
                <a:solidFill>
                  <a:srgbClr val="FFFFFF"/>
                </a:solidFill>
                <a:latin typeface="Carlito"/>
                <a:cs typeface="Carlito"/>
              </a:rPr>
              <a:t>in </a:t>
            </a:r>
            <a:r>
              <a:rPr sz="1600" spc="-20" dirty="0">
                <a:solidFill>
                  <a:srgbClr val="FFFFFF"/>
                </a:solidFill>
                <a:latin typeface="Carlito"/>
                <a:cs typeface="Carlito"/>
              </a:rPr>
              <a:t>parenthesis)  </a:t>
            </a:r>
            <a:r>
              <a:rPr sz="1600" spc="-10" dirty="0">
                <a:solidFill>
                  <a:srgbClr val="FFFFFF"/>
                </a:solidFill>
                <a:latin typeface="Carlito"/>
                <a:cs typeface="Carlito"/>
              </a:rPr>
              <a:t>SSO </a:t>
            </a:r>
            <a:r>
              <a:rPr sz="1600" spc="-15" dirty="0">
                <a:solidFill>
                  <a:srgbClr val="FFFFFF"/>
                </a:solidFill>
                <a:latin typeface="Carlito"/>
                <a:cs typeface="Carlito"/>
              </a:rPr>
              <a:t>(5) </a:t>
            </a:r>
            <a:r>
              <a:rPr sz="1600" spc="-5" dirty="0">
                <a:solidFill>
                  <a:srgbClr val="FFFFFF"/>
                </a:solidFill>
                <a:latin typeface="Carlito"/>
                <a:cs typeface="Carlito"/>
              </a:rPr>
              <a:t>has </a:t>
            </a:r>
            <a:r>
              <a:rPr sz="1600" spc="-20" dirty="0">
                <a:solidFill>
                  <a:srgbClr val="FFFFFF"/>
                </a:solidFill>
                <a:latin typeface="Carlito"/>
                <a:cs typeface="Carlito"/>
              </a:rPr>
              <a:t>100% </a:t>
            </a:r>
            <a:r>
              <a:rPr sz="1600" spc="-10" dirty="0">
                <a:solidFill>
                  <a:srgbClr val="FFFFFF"/>
                </a:solidFill>
                <a:latin typeface="Carlito"/>
                <a:cs typeface="Carlito"/>
              </a:rPr>
              <a:t>success</a:t>
            </a:r>
            <a:r>
              <a:rPr sz="1600" spc="45" dirty="0">
                <a:solidFill>
                  <a:srgbClr val="FFFFFF"/>
                </a:solidFill>
                <a:latin typeface="Carlito"/>
                <a:cs typeface="Carlito"/>
              </a:rPr>
              <a:t> </a:t>
            </a:r>
            <a:r>
              <a:rPr sz="1600" spc="-40" dirty="0">
                <a:solidFill>
                  <a:srgbClr val="FFFFFF"/>
                </a:solidFill>
                <a:latin typeface="Carlito"/>
                <a:cs typeface="Carlito"/>
              </a:rPr>
              <a:t>rate</a:t>
            </a:r>
            <a:endParaRPr sz="1600" dirty="0">
              <a:latin typeface="Carlito"/>
              <a:cs typeface="Carlito"/>
            </a:endParaRPr>
          </a:p>
          <a:p>
            <a:pPr marL="12700">
              <a:lnSpc>
                <a:spcPct val="100000"/>
              </a:lnSpc>
              <a:spcBef>
                <a:spcPts val="250"/>
              </a:spcBef>
            </a:pPr>
            <a:r>
              <a:rPr sz="1600" spc="-25" dirty="0">
                <a:solidFill>
                  <a:srgbClr val="FFFFFF"/>
                </a:solidFill>
                <a:latin typeface="Carlito"/>
                <a:cs typeface="Carlito"/>
              </a:rPr>
              <a:t>VLEO </a:t>
            </a:r>
            <a:r>
              <a:rPr sz="1600" spc="-20" dirty="0">
                <a:solidFill>
                  <a:srgbClr val="FFFFFF"/>
                </a:solidFill>
                <a:latin typeface="Carlito"/>
                <a:cs typeface="Carlito"/>
              </a:rPr>
              <a:t>(14) </a:t>
            </a:r>
            <a:r>
              <a:rPr sz="1600" spc="-5" dirty="0">
                <a:solidFill>
                  <a:srgbClr val="FFFFFF"/>
                </a:solidFill>
                <a:latin typeface="Carlito"/>
                <a:cs typeface="Carlito"/>
              </a:rPr>
              <a:t>has </a:t>
            </a:r>
            <a:r>
              <a:rPr sz="1600" spc="-20" dirty="0">
                <a:solidFill>
                  <a:srgbClr val="FFFFFF"/>
                </a:solidFill>
                <a:latin typeface="Carlito"/>
                <a:cs typeface="Carlito"/>
              </a:rPr>
              <a:t>decent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5" dirty="0">
                <a:solidFill>
                  <a:srgbClr val="FFFFFF"/>
                </a:solidFill>
                <a:latin typeface="Carlito"/>
                <a:cs typeface="Carlito"/>
              </a:rPr>
              <a:t>and</a:t>
            </a:r>
            <a:r>
              <a:rPr sz="1600" spc="150" dirty="0">
                <a:solidFill>
                  <a:srgbClr val="FFFFFF"/>
                </a:solidFill>
                <a:latin typeface="Carlito"/>
                <a:cs typeface="Carlito"/>
              </a:rPr>
              <a:t> </a:t>
            </a:r>
            <a:r>
              <a:rPr sz="1600" spc="-25" dirty="0">
                <a:solidFill>
                  <a:srgbClr val="FFFFFF"/>
                </a:solidFill>
                <a:latin typeface="Carlito"/>
                <a:cs typeface="Carlito"/>
              </a:rPr>
              <a:t>attempts</a:t>
            </a:r>
            <a:endParaRPr sz="1600" dirty="0">
              <a:latin typeface="Carlito"/>
              <a:cs typeface="Carlito"/>
            </a:endParaRPr>
          </a:p>
          <a:p>
            <a:pPr marL="12700">
              <a:lnSpc>
                <a:spcPct val="100000"/>
              </a:lnSpc>
              <a:spcBef>
                <a:spcPts val="395"/>
              </a:spcBef>
            </a:pPr>
            <a:r>
              <a:rPr sz="1600" spc="-5" dirty="0">
                <a:solidFill>
                  <a:srgbClr val="FFFFFF"/>
                </a:solidFill>
                <a:latin typeface="Carlito"/>
                <a:cs typeface="Carlito"/>
              </a:rPr>
              <a:t>SO </a:t>
            </a:r>
            <a:r>
              <a:rPr sz="1600" spc="-15" dirty="0">
                <a:solidFill>
                  <a:srgbClr val="FFFFFF"/>
                </a:solidFill>
                <a:latin typeface="Carlito"/>
                <a:cs typeface="Carlito"/>
              </a:rPr>
              <a:t>(1) </a:t>
            </a:r>
            <a:r>
              <a:rPr sz="1600" spc="-5" dirty="0">
                <a:solidFill>
                  <a:srgbClr val="FFFFFF"/>
                </a:solidFill>
                <a:latin typeface="Carlito"/>
                <a:cs typeface="Carlito"/>
              </a:rPr>
              <a:t>has </a:t>
            </a:r>
            <a:r>
              <a:rPr sz="1600" spc="-15" dirty="0">
                <a:solidFill>
                  <a:srgbClr val="FFFFFF"/>
                </a:solidFill>
                <a:latin typeface="Carlito"/>
                <a:cs typeface="Carlito"/>
              </a:rPr>
              <a:t>0% success</a:t>
            </a:r>
            <a:r>
              <a:rPr sz="1600" spc="85" dirty="0">
                <a:solidFill>
                  <a:srgbClr val="FFFFFF"/>
                </a:solidFill>
                <a:latin typeface="Carlito"/>
                <a:cs typeface="Carlito"/>
              </a:rPr>
              <a:t> </a:t>
            </a:r>
            <a:r>
              <a:rPr sz="1600" spc="-40" dirty="0">
                <a:solidFill>
                  <a:srgbClr val="FFFFFF"/>
                </a:solidFill>
                <a:latin typeface="Carlito"/>
                <a:cs typeface="Carlito"/>
              </a:rPr>
              <a:t>rate</a:t>
            </a:r>
            <a:endParaRPr sz="1600" dirty="0">
              <a:latin typeface="Carlito"/>
              <a:cs typeface="Carlito"/>
            </a:endParaRPr>
          </a:p>
          <a:p>
            <a:pPr marL="12700">
              <a:lnSpc>
                <a:spcPct val="100000"/>
              </a:lnSpc>
              <a:spcBef>
                <a:spcPts val="565"/>
              </a:spcBef>
            </a:pPr>
            <a:r>
              <a:rPr sz="1600" spc="-40" dirty="0">
                <a:solidFill>
                  <a:srgbClr val="FFFFFF"/>
                </a:solidFill>
                <a:latin typeface="Carlito"/>
                <a:cs typeface="Carlito"/>
              </a:rPr>
              <a:t>GTO </a:t>
            </a:r>
            <a:r>
              <a:rPr sz="1600" spc="-20" dirty="0">
                <a:solidFill>
                  <a:srgbClr val="FFFFFF"/>
                </a:solidFill>
                <a:latin typeface="Carlito"/>
                <a:cs typeface="Carlito"/>
              </a:rPr>
              <a:t>(27) </a:t>
            </a:r>
            <a:r>
              <a:rPr sz="1600" spc="-5" dirty="0">
                <a:solidFill>
                  <a:srgbClr val="FFFFFF"/>
                </a:solidFill>
                <a:latin typeface="Carlito"/>
                <a:cs typeface="Carlito"/>
              </a:rPr>
              <a:t>has the </a:t>
            </a:r>
            <a:r>
              <a:rPr sz="1600" spc="-20" dirty="0">
                <a:solidFill>
                  <a:srgbClr val="FFFFFF"/>
                </a:solidFill>
                <a:latin typeface="Carlito"/>
                <a:cs typeface="Carlito"/>
              </a:rPr>
              <a:t>around 50% </a:t>
            </a:r>
            <a:r>
              <a:rPr sz="1600" spc="-15" dirty="0">
                <a:solidFill>
                  <a:srgbClr val="FFFFFF"/>
                </a:solidFill>
                <a:latin typeface="Carlito"/>
                <a:cs typeface="Carlito"/>
              </a:rPr>
              <a:t>success </a:t>
            </a:r>
            <a:r>
              <a:rPr sz="1600" spc="-40" dirty="0">
                <a:solidFill>
                  <a:srgbClr val="FFFFFF"/>
                </a:solidFill>
                <a:latin typeface="Carlito"/>
                <a:cs typeface="Carlito"/>
              </a:rPr>
              <a:t>rate </a:t>
            </a:r>
            <a:r>
              <a:rPr sz="1600" spc="-15" dirty="0">
                <a:solidFill>
                  <a:srgbClr val="FFFFFF"/>
                </a:solidFill>
                <a:latin typeface="Carlito"/>
                <a:cs typeface="Carlito"/>
              </a:rPr>
              <a:t>but </a:t>
            </a:r>
            <a:r>
              <a:rPr sz="1600" spc="-20" dirty="0">
                <a:solidFill>
                  <a:srgbClr val="FFFFFF"/>
                </a:solidFill>
                <a:latin typeface="Carlito"/>
                <a:cs typeface="Carlito"/>
              </a:rPr>
              <a:t>largest</a:t>
            </a:r>
            <a:r>
              <a:rPr sz="1600" spc="225" dirty="0">
                <a:solidFill>
                  <a:srgbClr val="FFFFFF"/>
                </a:solidFill>
                <a:latin typeface="Carlito"/>
                <a:cs typeface="Carlito"/>
              </a:rPr>
              <a:t> </a:t>
            </a:r>
            <a:r>
              <a:rPr sz="1600" spc="-5" dirty="0">
                <a:solidFill>
                  <a:srgbClr val="FFFFFF"/>
                </a:solidFill>
                <a:latin typeface="Carlito"/>
                <a:cs typeface="Carlito"/>
              </a:rPr>
              <a:t>sample</a:t>
            </a:r>
            <a:endParaRPr sz="1600" dirty="0">
              <a:latin typeface="Carlito"/>
              <a:cs typeface="Carlito"/>
            </a:endParaRPr>
          </a:p>
        </p:txBody>
      </p:sp>
      <p:sp>
        <p:nvSpPr>
          <p:cNvPr id="7" name="object 7"/>
          <p:cNvSpPr/>
          <p:nvPr/>
        </p:nvSpPr>
        <p:spPr>
          <a:xfrm>
            <a:off x="2321051" y="1185672"/>
            <a:ext cx="5430011" cy="351434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403463" y="3387597"/>
            <a:ext cx="2179320" cy="1123315"/>
          </a:xfrm>
          <a:prstGeom prst="rect">
            <a:avLst/>
          </a:prstGeom>
        </p:spPr>
        <p:txBody>
          <a:bodyPr vert="horz" wrap="square" lIns="0" tIns="12700" rIns="0" bIns="0" rtlCol="0">
            <a:spAutoFit/>
          </a:bodyPr>
          <a:lstStyle/>
          <a:p>
            <a:pPr marL="12700" marR="5080">
              <a:lnSpc>
                <a:spcPct val="100000"/>
              </a:lnSpc>
              <a:spcBef>
                <a:spcPts val="100"/>
              </a:spcBef>
            </a:pPr>
            <a:r>
              <a:rPr sz="1800" spc="-5" dirty="0">
                <a:latin typeface="Carlito"/>
                <a:cs typeface="Carlito"/>
              </a:rPr>
              <a:t>Success </a:t>
            </a:r>
            <a:r>
              <a:rPr sz="1800" spc="-25" dirty="0">
                <a:latin typeface="Carlito"/>
                <a:cs typeface="Carlito"/>
              </a:rPr>
              <a:t>Rate </a:t>
            </a:r>
            <a:r>
              <a:rPr sz="1800" spc="-20" dirty="0">
                <a:latin typeface="Carlito"/>
                <a:cs typeface="Carlito"/>
              </a:rPr>
              <a:t>Scale</a:t>
            </a:r>
            <a:r>
              <a:rPr sz="1800" spc="-65" dirty="0">
                <a:latin typeface="Carlito"/>
                <a:cs typeface="Carlito"/>
              </a:rPr>
              <a:t> </a:t>
            </a:r>
            <a:r>
              <a:rPr sz="1800" spc="-5" dirty="0">
                <a:latin typeface="Carlito"/>
                <a:cs typeface="Carlito"/>
              </a:rPr>
              <a:t>with  </a:t>
            </a:r>
            <a:r>
              <a:rPr sz="1800" dirty="0">
                <a:latin typeface="Carlito"/>
                <a:cs typeface="Carlito"/>
              </a:rPr>
              <a:t>0 as</a:t>
            </a:r>
            <a:r>
              <a:rPr sz="1800" spc="-70" dirty="0">
                <a:latin typeface="Carlito"/>
                <a:cs typeface="Carlito"/>
              </a:rPr>
              <a:t> </a:t>
            </a:r>
            <a:r>
              <a:rPr sz="1800" spc="-5" dirty="0">
                <a:latin typeface="Carlito"/>
                <a:cs typeface="Carlito"/>
              </a:rPr>
              <a:t>0%</a:t>
            </a:r>
            <a:endParaRPr sz="1800">
              <a:latin typeface="Carlito"/>
              <a:cs typeface="Carlito"/>
            </a:endParaRPr>
          </a:p>
          <a:p>
            <a:pPr marL="12700" marR="1182370">
              <a:lnSpc>
                <a:spcPct val="100000"/>
              </a:lnSpc>
            </a:pPr>
            <a:r>
              <a:rPr sz="1800" dirty="0">
                <a:latin typeface="Carlito"/>
                <a:cs typeface="Carlito"/>
              </a:rPr>
              <a:t>0.6 as</a:t>
            </a:r>
            <a:r>
              <a:rPr sz="1800" spc="-195" dirty="0">
                <a:latin typeface="Carlito"/>
                <a:cs typeface="Carlito"/>
              </a:rPr>
              <a:t> </a:t>
            </a:r>
            <a:r>
              <a:rPr sz="1800" dirty="0">
                <a:latin typeface="Carlito"/>
                <a:cs typeface="Carlito"/>
              </a:rPr>
              <a:t>60%  1 as</a:t>
            </a:r>
            <a:r>
              <a:rPr sz="1800" spc="-125" dirty="0">
                <a:latin typeface="Carlito"/>
                <a:cs typeface="Carlito"/>
              </a:rPr>
              <a:t> </a:t>
            </a:r>
            <a:r>
              <a:rPr sz="1800" spc="-5" dirty="0">
                <a:latin typeface="Carlito"/>
                <a:cs typeface="Carlito"/>
              </a:rPr>
              <a:t>100%</a:t>
            </a:r>
            <a:endParaRPr sz="18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19</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666A2A-EA32-EA36-550B-9E7A3DD14FDD}"/>
              </a:ext>
            </a:extLst>
          </p:cNvPr>
          <p:cNvSpPr>
            <a:spLocks noGrp="1"/>
          </p:cNvSpPr>
          <p:nvPr>
            <p:ph type="title"/>
          </p:nvPr>
        </p:nvSpPr>
        <p:spPr>
          <a:xfrm>
            <a:off x="612648" y="603504"/>
            <a:ext cx="3553412" cy="1527048"/>
          </a:xfrm>
        </p:spPr>
        <p:txBody>
          <a:bodyPr anchor="b">
            <a:normAutofit/>
          </a:bodyPr>
          <a:lstStyle/>
          <a:p>
            <a:r>
              <a:rPr lang="en-GB" dirty="0"/>
              <a:t>Executive Summary</a:t>
            </a:r>
            <a:endParaRPr lang="en-US" dirty="0"/>
          </a:p>
        </p:txBody>
      </p:sp>
      <p:sp>
        <p:nvSpPr>
          <p:cNvPr id="3" name="Content Placeholder 2">
            <a:extLst>
              <a:ext uri="{FF2B5EF4-FFF2-40B4-BE49-F238E27FC236}">
                <a16:creationId xmlns:a16="http://schemas.microsoft.com/office/drawing/2014/main" id="{D3CBE20C-875B-801D-81EC-E7B581AFCC77}"/>
              </a:ext>
            </a:extLst>
          </p:cNvPr>
          <p:cNvSpPr>
            <a:spLocks noGrp="1"/>
          </p:cNvSpPr>
          <p:nvPr>
            <p:ph idx="1"/>
          </p:nvPr>
        </p:nvSpPr>
        <p:spPr>
          <a:xfrm>
            <a:off x="612648" y="2212848"/>
            <a:ext cx="3553412" cy="4122420"/>
          </a:xfrm>
        </p:spPr>
        <p:txBody>
          <a:bodyPr>
            <a:normAutofit/>
          </a:bodyPr>
          <a:lstStyle/>
          <a:p>
            <a:pPr marL="0" indent="0">
              <a:buNone/>
            </a:pPr>
            <a:r>
              <a:rPr lang="en-US" sz="1800"/>
              <a:t>This project aimed to predict the landing outcome of Falcon 9 first stage boosters using historical SpaceX launch data. We collected, cleaned, and analysed the data, performed exploratory data analysis, created visualisations, built interactive dashboards, and developed machine learning classification models to predict landing success.</a:t>
            </a:r>
          </a:p>
        </p:txBody>
      </p:sp>
      <p:pic>
        <p:nvPicPr>
          <p:cNvPr id="5" name="Picture 4" descr="A large cylindrical object in a factory&#10;&#10;AI-generated content may be incorrect.">
            <a:extLst>
              <a:ext uri="{FF2B5EF4-FFF2-40B4-BE49-F238E27FC236}">
                <a16:creationId xmlns:a16="http://schemas.microsoft.com/office/drawing/2014/main" id="{3256890D-F47D-5CCF-382F-A76D3D7AFE46}"/>
              </a:ext>
            </a:extLst>
          </p:cNvPr>
          <p:cNvPicPr>
            <a:picLocks noChangeAspect="1"/>
          </p:cNvPicPr>
          <p:nvPr/>
        </p:nvPicPr>
        <p:blipFill>
          <a:blip r:embed="rId2"/>
          <a:srcRect l="8905" r="28992" b="1"/>
          <a:stretch>
            <a:fillRect/>
          </a:stretch>
        </p:blipFill>
        <p:spPr>
          <a:xfrm>
            <a:off x="4752550" y="10"/>
            <a:ext cx="7439450" cy="6857990"/>
          </a:xfrm>
          <a:prstGeom prst="rect">
            <a:avLst/>
          </a:prstGeom>
        </p:spPr>
      </p:pic>
    </p:spTree>
    <p:extLst>
      <p:ext uri="{BB962C8B-B14F-4D97-AF65-F5344CB8AC3E}">
        <p14:creationId xmlns:p14="http://schemas.microsoft.com/office/powerpoint/2010/main" val="31591613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5" y="4914900"/>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1"/>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bg1">
                <a:lumMod val="65000"/>
              </a:schemeClr>
            </a:solidFill>
          </p:spPr>
          <p:txBody>
            <a:bodyPr wrap="square" lIns="0" tIns="0" rIns="0" bIns="0" rtlCol="0"/>
            <a:lstStyle/>
            <a:p>
              <a:endParaRPr/>
            </a:p>
          </p:txBody>
        </p:sp>
      </p:grpSp>
      <p:sp>
        <p:nvSpPr>
          <p:cNvPr id="5" name="object 5"/>
          <p:cNvSpPr txBox="1">
            <a:spLocks noGrp="1"/>
          </p:cNvSpPr>
          <p:nvPr>
            <p:ph type="title"/>
          </p:nvPr>
        </p:nvSpPr>
        <p:spPr>
          <a:xfrm>
            <a:off x="902614" y="642620"/>
            <a:ext cx="4941570" cy="574040"/>
          </a:xfrm>
          <a:prstGeom prst="rect">
            <a:avLst/>
          </a:prstGeom>
        </p:spPr>
        <p:txBody>
          <a:bodyPr vert="horz" wrap="square" lIns="0" tIns="12700" rIns="0" bIns="0" rtlCol="0">
            <a:spAutoFit/>
          </a:bodyPr>
          <a:lstStyle/>
          <a:p>
            <a:pPr marL="12700">
              <a:lnSpc>
                <a:spcPct val="100000"/>
              </a:lnSpc>
              <a:spcBef>
                <a:spcPts val="100"/>
              </a:spcBef>
            </a:pPr>
            <a:r>
              <a:rPr sz="3600" spc="-204" dirty="0"/>
              <a:t>Flight </a:t>
            </a:r>
            <a:r>
              <a:rPr sz="3600" spc="-229" dirty="0" err="1"/>
              <a:t>N</a:t>
            </a:r>
            <a:r>
              <a:rPr lang="en-US" sz="3600" spc="-229" dirty="0" err="1"/>
              <a:t>x</a:t>
            </a:r>
            <a:r>
              <a:rPr sz="3600" spc="-229" dirty="0" err="1"/>
              <a:t>umber</a:t>
            </a:r>
            <a:r>
              <a:rPr sz="3600" spc="-229" dirty="0"/>
              <a:t> </a:t>
            </a:r>
            <a:r>
              <a:rPr sz="3600" spc="-300" dirty="0"/>
              <a:t>vs. </a:t>
            </a:r>
            <a:r>
              <a:rPr sz="3600" spc="-135" dirty="0"/>
              <a:t>Orbit</a:t>
            </a:r>
            <a:r>
              <a:rPr sz="3600" spc="-760" dirty="0"/>
              <a:t> </a:t>
            </a:r>
            <a:r>
              <a:rPr sz="3600" spc="-145" dirty="0"/>
              <a:t>type</a:t>
            </a:r>
            <a:endParaRPr sz="3600" dirty="0"/>
          </a:p>
        </p:txBody>
      </p:sp>
      <p:sp>
        <p:nvSpPr>
          <p:cNvPr id="6" name="object 6"/>
          <p:cNvSpPr txBox="1"/>
          <p:nvPr/>
        </p:nvSpPr>
        <p:spPr>
          <a:xfrm>
            <a:off x="1118108" y="5003952"/>
            <a:ext cx="8640445" cy="1207135"/>
          </a:xfrm>
          <a:prstGeom prst="rect">
            <a:avLst/>
          </a:prstGeom>
        </p:spPr>
        <p:txBody>
          <a:bodyPr vert="horz" wrap="square" lIns="0" tIns="12700" rIns="0" bIns="0" rtlCol="0">
            <a:spAutoFit/>
          </a:bodyPr>
          <a:lstStyle/>
          <a:p>
            <a:pPr marL="12700" marR="3951604">
              <a:lnSpc>
                <a:spcPct val="121200"/>
              </a:lnSpc>
              <a:spcBef>
                <a:spcPts val="100"/>
              </a:spcBef>
            </a:pPr>
            <a:r>
              <a:rPr sz="1600" spc="-15" dirty="0">
                <a:solidFill>
                  <a:srgbClr val="FFFFFF"/>
                </a:solidFill>
                <a:latin typeface="Carlito"/>
                <a:cs typeface="Carlito"/>
              </a:rPr>
              <a:t>Launch Orbit </a:t>
            </a:r>
            <a:r>
              <a:rPr sz="1600" spc="-25" dirty="0">
                <a:solidFill>
                  <a:srgbClr val="FFFFFF"/>
                </a:solidFill>
                <a:latin typeface="Carlito"/>
                <a:cs typeface="Carlito"/>
              </a:rPr>
              <a:t>preferences </a:t>
            </a:r>
            <a:r>
              <a:rPr sz="1600" spc="-5" dirty="0">
                <a:solidFill>
                  <a:srgbClr val="FFFFFF"/>
                </a:solidFill>
                <a:latin typeface="Carlito"/>
                <a:cs typeface="Carlito"/>
              </a:rPr>
              <a:t>changed </a:t>
            </a:r>
            <a:r>
              <a:rPr sz="1600" spc="-20" dirty="0">
                <a:solidFill>
                  <a:srgbClr val="FFFFFF"/>
                </a:solidFill>
                <a:latin typeface="Carlito"/>
                <a:cs typeface="Carlito"/>
              </a:rPr>
              <a:t>over </a:t>
            </a:r>
            <a:r>
              <a:rPr sz="1600" spc="-10" dirty="0">
                <a:solidFill>
                  <a:srgbClr val="FFFFFF"/>
                </a:solidFill>
                <a:latin typeface="Carlito"/>
                <a:cs typeface="Carlito"/>
              </a:rPr>
              <a:t>Flight </a:t>
            </a:r>
            <a:r>
              <a:rPr sz="1600" spc="-50" dirty="0">
                <a:solidFill>
                  <a:srgbClr val="FFFFFF"/>
                </a:solidFill>
                <a:latin typeface="Carlito"/>
                <a:cs typeface="Carlito"/>
              </a:rPr>
              <a:t>Number.  </a:t>
            </a:r>
            <a:r>
              <a:rPr sz="1600" spc="-15" dirty="0">
                <a:solidFill>
                  <a:srgbClr val="FFFFFF"/>
                </a:solidFill>
                <a:latin typeface="Carlito"/>
                <a:cs typeface="Carlito"/>
              </a:rPr>
              <a:t>Launch </a:t>
            </a:r>
            <a:r>
              <a:rPr sz="1600" spc="-25" dirty="0">
                <a:solidFill>
                  <a:srgbClr val="FFFFFF"/>
                </a:solidFill>
                <a:latin typeface="Carlito"/>
                <a:cs typeface="Carlito"/>
              </a:rPr>
              <a:t>Outcome </a:t>
            </a:r>
            <a:r>
              <a:rPr sz="1600" spc="-15" dirty="0">
                <a:solidFill>
                  <a:srgbClr val="FFFFFF"/>
                </a:solidFill>
                <a:latin typeface="Carlito"/>
                <a:cs typeface="Carlito"/>
              </a:rPr>
              <a:t>seems to </a:t>
            </a:r>
            <a:r>
              <a:rPr sz="1600" spc="-25" dirty="0">
                <a:solidFill>
                  <a:srgbClr val="FFFFFF"/>
                </a:solidFill>
                <a:latin typeface="Carlito"/>
                <a:cs typeface="Carlito"/>
              </a:rPr>
              <a:t>correlate </a:t>
            </a:r>
            <a:r>
              <a:rPr sz="1600" spc="-5" dirty="0">
                <a:solidFill>
                  <a:srgbClr val="FFFFFF"/>
                </a:solidFill>
                <a:latin typeface="Carlito"/>
                <a:cs typeface="Carlito"/>
              </a:rPr>
              <a:t>with this</a:t>
            </a:r>
            <a:r>
              <a:rPr sz="1600" spc="120" dirty="0">
                <a:solidFill>
                  <a:srgbClr val="FFFFFF"/>
                </a:solidFill>
                <a:latin typeface="Carlito"/>
                <a:cs typeface="Carlito"/>
              </a:rPr>
              <a:t> </a:t>
            </a:r>
            <a:r>
              <a:rPr sz="1600" spc="-25" dirty="0">
                <a:solidFill>
                  <a:srgbClr val="FFFFFF"/>
                </a:solidFill>
                <a:latin typeface="Carlito"/>
                <a:cs typeface="Carlito"/>
              </a:rPr>
              <a:t>preference.</a:t>
            </a:r>
            <a:endParaRPr sz="1600" dirty="0">
              <a:latin typeface="Carlito"/>
              <a:cs typeface="Carlito"/>
            </a:endParaRPr>
          </a:p>
          <a:p>
            <a:pPr marL="12700" marR="5080">
              <a:lnSpc>
                <a:spcPts val="2330"/>
              </a:lnSpc>
              <a:spcBef>
                <a:spcPts val="135"/>
              </a:spcBef>
            </a:pPr>
            <a:r>
              <a:rPr sz="1600" spc="-15" dirty="0">
                <a:solidFill>
                  <a:srgbClr val="FFFFFF"/>
                </a:solidFill>
                <a:latin typeface="Carlito"/>
                <a:cs typeface="Carlito"/>
              </a:rPr>
              <a:t>SpaceX </a:t>
            </a:r>
            <a:r>
              <a:rPr sz="1600" spc="-20" dirty="0">
                <a:solidFill>
                  <a:srgbClr val="FFFFFF"/>
                </a:solidFill>
                <a:latin typeface="Carlito"/>
                <a:cs typeface="Carlito"/>
              </a:rPr>
              <a:t>started </a:t>
            </a:r>
            <a:r>
              <a:rPr sz="1600" spc="-5" dirty="0">
                <a:solidFill>
                  <a:srgbClr val="FFFFFF"/>
                </a:solidFill>
                <a:latin typeface="Carlito"/>
                <a:cs typeface="Carlito"/>
              </a:rPr>
              <a:t>with </a:t>
            </a:r>
            <a:r>
              <a:rPr sz="1600" spc="-25" dirty="0">
                <a:solidFill>
                  <a:srgbClr val="FFFFFF"/>
                </a:solidFill>
                <a:latin typeface="Carlito"/>
                <a:cs typeface="Carlito"/>
              </a:rPr>
              <a:t>LEO </a:t>
            </a:r>
            <a:r>
              <a:rPr sz="1600" spc="-5" dirty="0">
                <a:solidFill>
                  <a:srgbClr val="FFFFFF"/>
                </a:solidFill>
                <a:latin typeface="Carlito"/>
                <a:cs typeface="Carlito"/>
              </a:rPr>
              <a:t>orbits which </a:t>
            </a:r>
            <a:r>
              <a:rPr sz="1600" spc="-20" dirty="0">
                <a:solidFill>
                  <a:srgbClr val="FFFFFF"/>
                </a:solidFill>
                <a:latin typeface="Carlito"/>
                <a:cs typeface="Carlito"/>
              </a:rPr>
              <a:t>saw </a:t>
            </a:r>
            <a:r>
              <a:rPr sz="1600" spc="-25" dirty="0">
                <a:solidFill>
                  <a:srgbClr val="FFFFFF"/>
                </a:solidFill>
                <a:latin typeface="Carlito"/>
                <a:cs typeface="Carlito"/>
              </a:rPr>
              <a:t>moderate </a:t>
            </a:r>
            <a:r>
              <a:rPr sz="1600" spc="-15" dirty="0">
                <a:solidFill>
                  <a:srgbClr val="FFFFFF"/>
                </a:solidFill>
                <a:latin typeface="Carlito"/>
                <a:cs typeface="Carlito"/>
              </a:rPr>
              <a:t>success </a:t>
            </a:r>
            <a:r>
              <a:rPr sz="1600" spc="-25" dirty="0">
                <a:solidFill>
                  <a:srgbClr val="FFFFFF"/>
                </a:solidFill>
                <a:latin typeface="Carlito"/>
                <a:cs typeface="Carlito"/>
              </a:rPr>
              <a:t>LEO </a:t>
            </a:r>
            <a:r>
              <a:rPr sz="1600" spc="-5" dirty="0">
                <a:solidFill>
                  <a:srgbClr val="FFFFFF"/>
                </a:solidFill>
                <a:latin typeface="Carlito"/>
                <a:cs typeface="Carlito"/>
              </a:rPr>
              <a:t>and </a:t>
            </a:r>
            <a:r>
              <a:rPr sz="1600" spc="-25" dirty="0">
                <a:solidFill>
                  <a:srgbClr val="FFFFFF"/>
                </a:solidFill>
                <a:latin typeface="Carlito"/>
                <a:cs typeface="Carlito"/>
              </a:rPr>
              <a:t>returned </a:t>
            </a:r>
            <a:r>
              <a:rPr sz="1600" spc="-15" dirty="0">
                <a:solidFill>
                  <a:srgbClr val="FFFFFF"/>
                </a:solidFill>
                <a:latin typeface="Carlito"/>
                <a:cs typeface="Carlito"/>
              </a:rPr>
              <a:t>to </a:t>
            </a:r>
            <a:r>
              <a:rPr sz="1600" spc="-25" dirty="0">
                <a:solidFill>
                  <a:srgbClr val="FFFFFF"/>
                </a:solidFill>
                <a:latin typeface="Carlito"/>
                <a:cs typeface="Carlito"/>
              </a:rPr>
              <a:t>VLEO </a:t>
            </a:r>
            <a:r>
              <a:rPr sz="1600" dirty="0">
                <a:solidFill>
                  <a:srgbClr val="FFFFFF"/>
                </a:solidFill>
                <a:latin typeface="Carlito"/>
                <a:cs typeface="Carlito"/>
              </a:rPr>
              <a:t>in </a:t>
            </a:r>
            <a:r>
              <a:rPr sz="1600" spc="-25" dirty="0">
                <a:solidFill>
                  <a:srgbClr val="FFFFFF"/>
                </a:solidFill>
                <a:latin typeface="Carlito"/>
                <a:cs typeface="Carlito"/>
              </a:rPr>
              <a:t>recent </a:t>
            </a:r>
            <a:r>
              <a:rPr sz="1600" spc="-5" dirty="0">
                <a:solidFill>
                  <a:srgbClr val="FFFFFF"/>
                </a:solidFill>
                <a:latin typeface="Carlito"/>
                <a:cs typeface="Carlito"/>
              </a:rPr>
              <a:t>launches  </a:t>
            </a:r>
            <a:r>
              <a:rPr sz="1600" spc="-15" dirty="0">
                <a:solidFill>
                  <a:srgbClr val="FFFFFF"/>
                </a:solidFill>
                <a:latin typeface="Carlito"/>
                <a:cs typeface="Carlito"/>
              </a:rPr>
              <a:t>SpaceX </a:t>
            </a:r>
            <a:r>
              <a:rPr sz="1600" spc="-20" dirty="0">
                <a:solidFill>
                  <a:srgbClr val="FFFFFF"/>
                </a:solidFill>
                <a:latin typeface="Carlito"/>
                <a:cs typeface="Carlito"/>
              </a:rPr>
              <a:t>appears </a:t>
            </a:r>
            <a:r>
              <a:rPr sz="1600" spc="-15" dirty="0">
                <a:solidFill>
                  <a:srgbClr val="FFFFFF"/>
                </a:solidFill>
                <a:latin typeface="Carlito"/>
                <a:cs typeface="Carlito"/>
              </a:rPr>
              <a:t>to </a:t>
            </a:r>
            <a:r>
              <a:rPr sz="1600" spc="-25" dirty="0">
                <a:solidFill>
                  <a:srgbClr val="FFFFFF"/>
                </a:solidFill>
                <a:latin typeface="Carlito"/>
                <a:cs typeface="Carlito"/>
              </a:rPr>
              <a:t>perform better </a:t>
            </a:r>
            <a:r>
              <a:rPr sz="1600" dirty="0">
                <a:solidFill>
                  <a:srgbClr val="FFFFFF"/>
                </a:solidFill>
                <a:latin typeface="Carlito"/>
                <a:cs typeface="Carlito"/>
              </a:rPr>
              <a:t>in </a:t>
            </a:r>
            <a:r>
              <a:rPr sz="1600" spc="-20" dirty="0">
                <a:solidFill>
                  <a:srgbClr val="FFFFFF"/>
                </a:solidFill>
                <a:latin typeface="Carlito"/>
                <a:cs typeface="Carlito"/>
              </a:rPr>
              <a:t>lower </a:t>
            </a:r>
            <a:r>
              <a:rPr sz="1600" spc="-5" dirty="0">
                <a:solidFill>
                  <a:srgbClr val="FFFFFF"/>
                </a:solidFill>
                <a:latin typeface="Carlito"/>
                <a:cs typeface="Carlito"/>
              </a:rPr>
              <a:t>orbits or </a:t>
            </a:r>
            <a:r>
              <a:rPr sz="1600" spc="-20" dirty="0">
                <a:solidFill>
                  <a:srgbClr val="FFFFFF"/>
                </a:solidFill>
                <a:latin typeface="Carlito"/>
                <a:cs typeface="Carlito"/>
              </a:rPr>
              <a:t>Sun-synchronous</a:t>
            </a:r>
            <a:r>
              <a:rPr sz="1600" spc="275" dirty="0">
                <a:solidFill>
                  <a:srgbClr val="FFFFFF"/>
                </a:solidFill>
                <a:latin typeface="Carlito"/>
                <a:cs typeface="Carlito"/>
              </a:rPr>
              <a:t> </a:t>
            </a:r>
            <a:r>
              <a:rPr sz="1600" spc="-5" dirty="0">
                <a:solidFill>
                  <a:srgbClr val="FFFFFF"/>
                </a:solidFill>
                <a:latin typeface="Carlito"/>
                <a:cs typeface="Carlito"/>
              </a:rPr>
              <a:t>orbits</a:t>
            </a:r>
            <a:endParaRPr sz="1600" dirty="0">
              <a:latin typeface="Carlito"/>
              <a:cs typeface="Carlito"/>
            </a:endParaRPr>
          </a:p>
        </p:txBody>
      </p:sp>
      <p:sp>
        <p:nvSpPr>
          <p:cNvPr id="7" name="object 7"/>
          <p:cNvSpPr/>
          <p:nvPr/>
        </p:nvSpPr>
        <p:spPr>
          <a:xfrm>
            <a:off x="45719" y="1644395"/>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20</a:t>
            </a:fld>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1"/>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bg1">
                <a:lumMod val="75000"/>
              </a:schemeClr>
            </a:solidFill>
          </p:spPr>
          <p:txBody>
            <a:bodyPr wrap="square" lIns="0" tIns="0" rIns="0" bIns="0" rtlCol="0"/>
            <a:lstStyle/>
            <a:p>
              <a:endParaRPr/>
            </a:p>
          </p:txBody>
        </p:sp>
      </p:grpSp>
      <p:sp>
        <p:nvSpPr>
          <p:cNvPr id="5" name="object 5"/>
          <p:cNvSpPr txBox="1">
            <a:spLocks noGrp="1"/>
          </p:cNvSpPr>
          <p:nvPr>
            <p:ph type="title"/>
          </p:nvPr>
        </p:nvSpPr>
        <p:spPr>
          <a:xfrm>
            <a:off x="1118108" y="808990"/>
            <a:ext cx="3804285" cy="574040"/>
          </a:xfrm>
          <a:prstGeom prst="rect">
            <a:avLst/>
          </a:prstGeom>
        </p:spPr>
        <p:txBody>
          <a:bodyPr vert="horz" wrap="square" lIns="0" tIns="12700" rIns="0" bIns="0" rtlCol="0">
            <a:spAutoFit/>
          </a:bodyPr>
          <a:lstStyle/>
          <a:p>
            <a:pPr marL="12700">
              <a:lnSpc>
                <a:spcPct val="100000"/>
              </a:lnSpc>
              <a:spcBef>
                <a:spcPts val="100"/>
              </a:spcBef>
            </a:pPr>
            <a:r>
              <a:rPr sz="3600" spc="-335" dirty="0"/>
              <a:t>Payload </a:t>
            </a:r>
            <a:r>
              <a:rPr sz="3600" spc="-300" dirty="0"/>
              <a:t>vs. </a:t>
            </a:r>
            <a:r>
              <a:rPr sz="3600" spc="-135" dirty="0"/>
              <a:t>Orbit</a:t>
            </a:r>
            <a:r>
              <a:rPr sz="3600" spc="-465" dirty="0"/>
              <a:t> </a:t>
            </a:r>
            <a:r>
              <a:rPr sz="3600" spc="-145" dirty="0"/>
              <a:t>type</a:t>
            </a:r>
            <a:endParaRPr sz="3600" dirty="0"/>
          </a:p>
        </p:txBody>
      </p:sp>
      <p:sp>
        <p:nvSpPr>
          <p:cNvPr id="6" name="object 6"/>
          <p:cNvSpPr txBox="1"/>
          <p:nvPr/>
        </p:nvSpPr>
        <p:spPr>
          <a:xfrm>
            <a:off x="1118108" y="5044185"/>
            <a:ext cx="7989570" cy="909955"/>
          </a:xfrm>
          <a:prstGeom prst="rect">
            <a:avLst/>
          </a:prstGeom>
        </p:spPr>
        <p:txBody>
          <a:bodyPr vert="horz" wrap="square" lIns="0" tIns="62865" rIns="0" bIns="0" rtlCol="0">
            <a:spAutoFit/>
          </a:bodyPr>
          <a:lstStyle/>
          <a:p>
            <a:pPr marL="12700">
              <a:lnSpc>
                <a:spcPct val="100000"/>
              </a:lnSpc>
              <a:spcBef>
                <a:spcPts val="495"/>
              </a:spcBef>
            </a:pPr>
            <a:r>
              <a:rPr sz="1600" spc="-25"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seems </a:t>
            </a:r>
            <a:r>
              <a:rPr sz="1600" spc="-15" dirty="0">
                <a:solidFill>
                  <a:srgbClr val="FFFFFF"/>
                </a:solidFill>
                <a:latin typeface="Carlito"/>
                <a:cs typeface="Carlito"/>
              </a:rPr>
              <a:t>to </a:t>
            </a:r>
            <a:r>
              <a:rPr sz="1600" spc="-25" dirty="0">
                <a:solidFill>
                  <a:srgbClr val="FFFFFF"/>
                </a:solidFill>
                <a:latin typeface="Carlito"/>
                <a:cs typeface="Carlito"/>
              </a:rPr>
              <a:t>correlate </a:t>
            </a:r>
            <a:r>
              <a:rPr sz="1600" spc="-5" dirty="0">
                <a:solidFill>
                  <a:srgbClr val="FFFFFF"/>
                </a:solidFill>
                <a:latin typeface="Carlito"/>
                <a:cs typeface="Carlito"/>
              </a:rPr>
              <a:t>with</a:t>
            </a:r>
            <a:r>
              <a:rPr sz="1600" spc="40" dirty="0">
                <a:solidFill>
                  <a:srgbClr val="FFFFFF"/>
                </a:solidFill>
                <a:latin typeface="Carlito"/>
                <a:cs typeface="Carlito"/>
              </a:rPr>
              <a:t> </a:t>
            </a:r>
            <a:r>
              <a:rPr sz="1600" spc="-15" dirty="0">
                <a:solidFill>
                  <a:srgbClr val="FFFFFF"/>
                </a:solidFill>
                <a:latin typeface="Carlito"/>
                <a:cs typeface="Carlito"/>
              </a:rPr>
              <a:t>orbit</a:t>
            </a:r>
            <a:endParaRPr sz="1600" dirty="0">
              <a:latin typeface="Carlito"/>
              <a:cs typeface="Carlito"/>
            </a:endParaRPr>
          </a:p>
          <a:p>
            <a:pPr marL="12700">
              <a:lnSpc>
                <a:spcPct val="100000"/>
              </a:lnSpc>
              <a:spcBef>
                <a:spcPts val="395"/>
              </a:spcBef>
            </a:pPr>
            <a:r>
              <a:rPr sz="1600" spc="-25" dirty="0">
                <a:solidFill>
                  <a:srgbClr val="FFFFFF"/>
                </a:solidFill>
                <a:latin typeface="Carlito"/>
                <a:cs typeface="Carlito"/>
              </a:rPr>
              <a:t>LEO </a:t>
            </a:r>
            <a:r>
              <a:rPr sz="1600" spc="-5" dirty="0">
                <a:solidFill>
                  <a:srgbClr val="FFFFFF"/>
                </a:solidFill>
                <a:latin typeface="Carlito"/>
                <a:cs typeface="Carlito"/>
              </a:rPr>
              <a:t>and </a:t>
            </a:r>
            <a:r>
              <a:rPr sz="1600" spc="-15" dirty="0">
                <a:solidFill>
                  <a:srgbClr val="FFFFFF"/>
                </a:solidFill>
                <a:latin typeface="Carlito"/>
                <a:cs typeface="Carlito"/>
              </a:rPr>
              <a:t>SSO seem to </a:t>
            </a:r>
            <a:r>
              <a:rPr sz="1600" spc="-25" dirty="0">
                <a:solidFill>
                  <a:srgbClr val="FFFFFF"/>
                </a:solidFill>
                <a:latin typeface="Carlito"/>
                <a:cs typeface="Carlito"/>
              </a:rPr>
              <a:t>have </a:t>
            </a:r>
            <a:r>
              <a:rPr sz="1600" spc="-20" dirty="0">
                <a:solidFill>
                  <a:srgbClr val="FFFFFF"/>
                </a:solidFill>
                <a:latin typeface="Carlito"/>
                <a:cs typeface="Carlito"/>
              </a:rPr>
              <a:t>relatively low payload</a:t>
            </a:r>
            <a:r>
              <a:rPr sz="1600" spc="135" dirty="0">
                <a:solidFill>
                  <a:srgbClr val="FFFFFF"/>
                </a:solidFill>
                <a:latin typeface="Carlito"/>
                <a:cs typeface="Carlito"/>
              </a:rPr>
              <a:t> </a:t>
            </a:r>
            <a:r>
              <a:rPr sz="1600" spc="-5" dirty="0">
                <a:solidFill>
                  <a:srgbClr val="FFFFFF"/>
                </a:solidFill>
                <a:latin typeface="Carlito"/>
                <a:cs typeface="Carlito"/>
              </a:rPr>
              <a:t>mass</a:t>
            </a:r>
            <a:endParaRPr sz="1600" dirty="0">
              <a:latin typeface="Carlito"/>
              <a:cs typeface="Carlito"/>
            </a:endParaRPr>
          </a:p>
          <a:p>
            <a:pPr marL="12700">
              <a:lnSpc>
                <a:spcPct val="100000"/>
              </a:lnSpc>
              <a:spcBef>
                <a:spcPts val="409"/>
              </a:spcBef>
            </a:pPr>
            <a:r>
              <a:rPr sz="1600" spc="-5" dirty="0">
                <a:solidFill>
                  <a:srgbClr val="FFFFFF"/>
                </a:solidFill>
                <a:latin typeface="Carlito"/>
                <a:cs typeface="Carlito"/>
              </a:rPr>
              <a:t>The other </a:t>
            </a:r>
            <a:r>
              <a:rPr sz="1600" spc="-20" dirty="0">
                <a:solidFill>
                  <a:srgbClr val="FFFFFF"/>
                </a:solidFill>
                <a:latin typeface="Carlito"/>
                <a:cs typeface="Carlito"/>
              </a:rPr>
              <a:t>most successful </a:t>
            </a:r>
            <a:r>
              <a:rPr sz="1600" spc="-5" dirty="0">
                <a:solidFill>
                  <a:srgbClr val="FFFFFF"/>
                </a:solidFill>
                <a:latin typeface="Carlito"/>
                <a:cs typeface="Carlito"/>
              </a:rPr>
              <a:t>orbit </a:t>
            </a:r>
            <a:r>
              <a:rPr sz="1600" spc="-20" dirty="0">
                <a:solidFill>
                  <a:srgbClr val="FFFFFF"/>
                </a:solidFill>
                <a:latin typeface="Carlito"/>
                <a:cs typeface="Carlito"/>
              </a:rPr>
              <a:t>VLEO </a:t>
            </a:r>
            <a:r>
              <a:rPr sz="1600" spc="-5" dirty="0">
                <a:solidFill>
                  <a:srgbClr val="FFFFFF"/>
                </a:solidFill>
                <a:latin typeface="Carlito"/>
                <a:cs typeface="Carlito"/>
              </a:rPr>
              <a:t>only has </a:t>
            </a:r>
            <a:r>
              <a:rPr sz="1600" spc="-10" dirty="0">
                <a:solidFill>
                  <a:srgbClr val="FFFFFF"/>
                </a:solidFill>
                <a:latin typeface="Carlito"/>
                <a:cs typeface="Carlito"/>
              </a:rPr>
              <a:t>payload </a:t>
            </a:r>
            <a:r>
              <a:rPr sz="1600" spc="-5" dirty="0">
                <a:solidFill>
                  <a:srgbClr val="FFFFFF"/>
                </a:solidFill>
                <a:latin typeface="Carlito"/>
                <a:cs typeface="Carlito"/>
              </a:rPr>
              <a:t>mass </a:t>
            </a:r>
            <a:r>
              <a:rPr sz="1600" spc="-20" dirty="0">
                <a:solidFill>
                  <a:srgbClr val="FFFFFF"/>
                </a:solidFill>
                <a:latin typeface="Carlito"/>
                <a:cs typeface="Carlito"/>
              </a:rPr>
              <a:t>values </a:t>
            </a:r>
            <a:r>
              <a:rPr sz="1600" spc="-5" dirty="0">
                <a:solidFill>
                  <a:srgbClr val="FFFFFF"/>
                </a:solidFill>
                <a:latin typeface="Carlito"/>
                <a:cs typeface="Carlito"/>
              </a:rPr>
              <a:t>in the higher end of the</a:t>
            </a:r>
            <a:r>
              <a:rPr sz="1600" spc="85" dirty="0">
                <a:solidFill>
                  <a:srgbClr val="FFFFFF"/>
                </a:solidFill>
                <a:latin typeface="Carlito"/>
                <a:cs typeface="Carlito"/>
              </a:rPr>
              <a:t> </a:t>
            </a:r>
            <a:r>
              <a:rPr sz="1600" spc="-25" dirty="0">
                <a:solidFill>
                  <a:srgbClr val="FFFFFF"/>
                </a:solidFill>
                <a:latin typeface="Carlito"/>
                <a:cs typeface="Carlito"/>
              </a:rPr>
              <a:t>range</a:t>
            </a:r>
            <a:endParaRPr sz="1600" dirty="0">
              <a:latin typeface="Carlito"/>
              <a:cs typeface="Carlito"/>
            </a:endParaRPr>
          </a:p>
        </p:txBody>
      </p:sp>
      <p:sp>
        <p:nvSpPr>
          <p:cNvPr id="7" name="object 7"/>
          <p:cNvSpPr/>
          <p:nvPr/>
        </p:nvSpPr>
        <p:spPr>
          <a:xfrm>
            <a:off x="45719" y="1615439"/>
            <a:ext cx="12094464" cy="2375916"/>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902614" y="4346194"/>
            <a:ext cx="5862320"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Carlito"/>
                <a:cs typeface="Carlito"/>
              </a:rPr>
              <a:t>Green indicates successful </a:t>
            </a:r>
            <a:r>
              <a:rPr sz="1600" spc="-10" dirty="0">
                <a:latin typeface="Carlito"/>
                <a:cs typeface="Carlito"/>
              </a:rPr>
              <a:t>launch; </a:t>
            </a:r>
            <a:r>
              <a:rPr sz="1600" spc="-15" dirty="0">
                <a:latin typeface="Carlito"/>
                <a:cs typeface="Carlito"/>
              </a:rPr>
              <a:t>Purple </a:t>
            </a:r>
            <a:r>
              <a:rPr sz="1600" spc="-20" dirty="0">
                <a:latin typeface="Carlito"/>
                <a:cs typeface="Carlito"/>
              </a:rPr>
              <a:t>indicates unsuccessful</a:t>
            </a:r>
            <a:r>
              <a:rPr sz="1600" spc="185" dirty="0">
                <a:latin typeface="Carlito"/>
                <a:cs typeface="Carlito"/>
              </a:rPr>
              <a:t> </a:t>
            </a:r>
            <a:r>
              <a:rPr sz="1600" spc="-10" dirty="0">
                <a:latin typeface="Carlito"/>
                <a:cs typeface="Carlito"/>
              </a:rPr>
              <a:t>launch.</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1"/>
            </a:solidFill>
          </p:spPr>
          <p:txBody>
            <a:bodyPr wrap="square" lIns="0" tIns="0" rIns="0" bIns="0" rtlCol="0"/>
            <a:lstStyle/>
            <a:p>
              <a:endParaRPr/>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bg1">
                <a:lumMod val="75000"/>
              </a:schemeClr>
            </a:solidFill>
          </p:spPr>
          <p:txBody>
            <a:bodyPr wrap="square" lIns="0" tIns="0" rIns="0" bIns="0" rtlCol="0"/>
            <a:lstStyle/>
            <a:p>
              <a:endParaRPr/>
            </a:p>
          </p:txBody>
        </p:sp>
      </p:grpSp>
      <p:sp>
        <p:nvSpPr>
          <p:cNvPr id="5" name="object 5"/>
          <p:cNvSpPr txBox="1">
            <a:spLocks noGrp="1"/>
          </p:cNvSpPr>
          <p:nvPr>
            <p:ph type="title"/>
          </p:nvPr>
        </p:nvSpPr>
        <p:spPr>
          <a:xfrm>
            <a:off x="1176019" y="503682"/>
            <a:ext cx="4927600" cy="574040"/>
          </a:xfrm>
          <a:prstGeom prst="rect">
            <a:avLst/>
          </a:prstGeom>
        </p:spPr>
        <p:txBody>
          <a:bodyPr vert="horz" wrap="square" lIns="0" tIns="12700" rIns="0" bIns="0" rtlCol="0">
            <a:spAutoFit/>
          </a:bodyPr>
          <a:lstStyle/>
          <a:p>
            <a:pPr marL="12700">
              <a:lnSpc>
                <a:spcPct val="100000"/>
              </a:lnSpc>
              <a:spcBef>
                <a:spcPts val="100"/>
              </a:spcBef>
            </a:pPr>
            <a:r>
              <a:rPr sz="3600" spc="-310" dirty="0"/>
              <a:t>Launch </a:t>
            </a:r>
            <a:r>
              <a:rPr sz="3600" spc="-425" dirty="0"/>
              <a:t>Success </a:t>
            </a:r>
            <a:r>
              <a:rPr sz="3600" spc="-335" dirty="0"/>
              <a:t>Yearly</a:t>
            </a:r>
            <a:r>
              <a:rPr sz="3600" spc="-470" dirty="0"/>
              <a:t> </a:t>
            </a:r>
            <a:r>
              <a:rPr sz="3600" spc="-305" dirty="0"/>
              <a:t>Trend</a:t>
            </a:r>
            <a:endParaRPr sz="3600" dirty="0"/>
          </a:p>
        </p:txBody>
      </p:sp>
      <p:sp>
        <p:nvSpPr>
          <p:cNvPr id="6" name="object 6"/>
          <p:cNvSpPr txBox="1"/>
          <p:nvPr/>
        </p:nvSpPr>
        <p:spPr>
          <a:xfrm>
            <a:off x="1176019" y="5031310"/>
            <a:ext cx="5977890" cy="616585"/>
          </a:xfrm>
          <a:prstGeom prst="rect">
            <a:avLst/>
          </a:prstGeom>
        </p:spPr>
        <p:txBody>
          <a:bodyPr vert="horz" wrap="square" lIns="0" tIns="64135" rIns="0" bIns="0" rtlCol="0">
            <a:spAutoFit/>
          </a:bodyPr>
          <a:lstStyle/>
          <a:p>
            <a:pPr marL="12700">
              <a:lnSpc>
                <a:spcPct val="100000"/>
              </a:lnSpc>
              <a:spcBef>
                <a:spcPts val="505"/>
              </a:spcBef>
            </a:pPr>
            <a:r>
              <a:rPr sz="1600" spc="-15" dirty="0">
                <a:solidFill>
                  <a:srgbClr val="FFFFFF"/>
                </a:solidFill>
                <a:latin typeface="Carlito"/>
                <a:cs typeface="Carlito"/>
              </a:rPr>
              <a:t>Success </a:t>
            </a:r>
            <a:r>
              <a:rPr sz="1600" spc="-20" dirty="0">
                <a:solidFill>
                  <a:srgbClr val="FFFFFF"/>
                </a:solidFill>
                <a:latin typeface="Carlito"/>
                <a:cs typeface="Carlito"/>
              </a:rPr>
              <a:t>generally </a:t>
            </a:r>
            <a:r>
              <a:rPr sz="1600" spc="-10" dirty="0">
                <a:solidFill>
                  <a:srgbClr val="FFFFFF"/>
                </a:solidFill>
                <a:latin typeface="Carlito"/>
                <a:cs typeface="Carlito"/>
              </a:rPr>
              <a:t>increases </a:t>
            </a:r>
            <a:r>
              <a:rPr sz="1600" spc="-20" dirty="0">
                <a:solidFill>
                  <a:srgbClr val="FFFFFF"/>
                </a:solidFill>
                <a:latin typeface="Carlito"/>
                <a:cs typeface="Carlito"/>
              </a:rPr>
              <a:t>over </a:t>
            </a:r>
            <a:r>
              <a:rPr sz="1600" spc="-5" dirty="0">
                <a:solidFill>
                  <a:srgbClr val="FFFFFF"/>
                </a:solidFill>
                <a:latin typeface="Carlito"/>
                <a:cs typeface="Carlito"/>
              </a:rPr>
              <a:t>time since </a:t>
            </a:r>
            <a:r>
              <a:rPr sz="1600" spc="-20" dirty="0">
                <a:solidFill>
                  <a:srgbClr val="FFFFFF"/>
                </a:solidFill>
                <a:latin typeface="Carlito"/>
                <a:cs typeface="Carlito"/>
              </a:rPr>
              <a:t>2013 </a:t>
            </a:r>
            <a:r>
              <a:rPr sz="1600" spc="-5" dirty="0">
                <a:solidFill>
                  <a:srgbClr val="FFFFFF"/>
                </a:solidFill>
                <a:latin typeface="Carlito"/>
                <a:cs typeface="Carlito"/>
              </a:rPr>
              <a:t>with a </a:t>
            </a:r>
            <a:r>
              <a:rPr sz="1600" spc="-10" dirty="0">
                <a:solidFill>
                  <a:srgbClr val="FFFFFF"/>
                </a:solidFill>
                <a:latin typeface="Carlito"/>
                <a:cs typeface="Carlito"/>
              </a:rPr>
              <a:t>slight </a:t>
            </a:r>
            <a:r>
              <a:rPr sz="1600" spc="-5" dirty="0">
                <a:solidFill>
                  <a:srgbClr val="FFFFFF"/>
                </a:solidFill>
                <a:latin typeface="Carlito"/>
                <a:cs typeface="Carlito"/>
              </a:rPr>
              <a:t>dip </a:t>
            </a:r>
            <a:r>
              <a:rPr sz="1600" dirty="0">
                <a:solidFill>
                  <a:srgbClr val="FFFFFF"/>
                </a:solidFill>
                <a:latin typeface="Carlito"/>
                <a:cs typeface="Carlito"/>
              </a:rPr>
              <a:t>in</a:t>
            </a:r>
            <a:r>
              <a:rPr sz="1600" spc="55" dirty="0">
                <a:solidFill>
                  <a:srgbClr val="FFFFFF"/>
                </a:solidFill>
                <a:latin typeface="Carlito"/>
                <a:cs typeface="Carlito"/>
              </a:rPr>
              <a:t> </a:t>
            </a:r>
            <a:r>
              <a:rPr sz="1600" spc="-25" dirty="0">
                <a:solidFill>
                  <a:srgbClr val="FFFFFF"/>
                </a:solidFill>
                <a:latin typeface="Carlito"/>
                <a:cs typeface="Carlito"/>
              </a:rPr>
              <a:t>2018</a:t>
            </a:r>
            <a:endParaRPr sz="1600">
              <a:latin typeface="Carlito"/>
              <a:cs typeface="Carlito"/>
            </a:endParaRPr>
          </a:p>
          <a:p>
            <a:pPr marL="12700">
              <a:lnSpc>
                <a:spcPct val="100000"/>
              </a:lnSpc>
              <a:spcBef>
                <a:spcPts val="405"/>
              </a:spcBef>
            </a:pPr>
            <a:r>
              <a:rPr sz="1600" spc="-20" dirty="0">
                <a:solidFill>
                  <a:srgbClr val="FFFFFF"/>
                </a:solidFill>
                <a:latin typeface="Carlito"/>
                <a:cs typeface="Carlito"/>
              </a:rPr>
              <a:t>Success </a:t>
            </a:r>
            <a:r>
              <a:rPr sz="1600" dirty="0">
                <a:solidFill>
                  <a:srgbClr val="FFFFFF"/>
                </a:solidFill>
                <a:latin typeface="Carlito"/>
                <a:cs typeface="Carlito"/>
              </a:rPr>
              <a:t>in </a:t>
            </a:r>
            <a:r>
              <a:rPr sz="1600" spc="-25" dirty="0">
                <a:solidFill>
                  <a:srgbClr val="FFFFFF"/>
                </a:solidFill>
                <a:latin typeface="Carlito"/>
                <a:cs typeface="Carlito"/>
              </a:rPr>
              <a:t>recent years </a:t>
            </a:r>
            <a:r>
              <a:rPr sz="1600" spc="-15" dirty="0">
                <a:solidFill>
                  <a:srgbClr val="FFFFFF"/>
                </a:solidFill>
                <a:latin typeface="Carlito"/>
                <a:cs typeface="Carlito"/>
              </a:rPr>
              <a:t>at </a:t>
            </a:r>
            <a:r>
              <a:rPr sz="1600" spc="-20" dirty="0">
                <a:solidFill>
                  <a:srgbClr val="FFFFFF"/>
                </a:solidFill>
                <a:latin typeface="Carlito"/>
                <a:cs typeface="Carlito"/>
              </a:rPr>
              <a:t>around</a:t>
            </a:r>
            <a:r>
              <a:rPr sz="1600" spc="90" dirty="0">
                <a:solidFill>
                  <a:srgbClr val="FFFFFF"/>
                </a:solidFill>
                <a:latin typeface="Carlito"/>
                <a:cs typeface="Carlito"/>
              </a:rPr>
              <a:t> </a:t>
            </a:r>
            <a:r>
              <a:rPr sz="1600" spc="-25" dirty="0">
                <a:solidFill>
                  <a:srgbClr val="FFFFFF"/>
                </a:solidFill>
                <a:latin typeface="Carlito"/>
                <a:cs typeface="Carlito"/>
              </a:rPr>
              <a:t>80%</a:t>
            </a:r>
            <a:endParaRPr sz="1600">
              <a:latin typeface="Carlito"/>
              <a:cs typeface="Carlito"/>
            </a:endParaRPr>
          </a:p>
        </p:txBody>
      </p:sp>
      <p:sp>
        <p:nvSpPr>
          <p:cNvPr id="7" name="object 7"/>
          <p:cNvSpPr/>
          <p:nvPr/>
        </p:nvSpPr>
        <p:spPr>
          <a:xfrm>
            <a:off x="2564892" y="1484375"/>
            <a:ext cx="4565904" cy="3049524"/>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7418578" y="2750057"/>
            <a:ext cx="1974214"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Carlito"/>
                <a:cs typeface="Carlito"/>
              </a:rPr>
              <a:t>95% confidence interval  </a:t>
            </a:r>
            <a:r>
              <a:rPr sz="1600" spc="-10" dirty="0">
                <a:latin typeface="Carlito"/>
                <a:cs typeface="Carlito"/>
              </a:rPr>
              <a:t>(light blue</a:t>
            </a:r>
            <a:r>
              <a:rPr sz="1600" spc="-100" dirty="0">
                <a:latin typeface="Carlito"/>
                <a:cs typeface="Carlito"/>
              </a:rPr>
              <a:t> </a:t>
            </a:r>
            <a:r>
              <a:rPr sz="1600" spc="-10" dirty="0">
                <a:latin typeface="Carlito"/>
                <a:cs typeface="Carlito"/>
              </a:rPr>
              <a:t>shading)</a:t>
            </a:r>
            <a:endParaRPr sz="16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22</a:t>
            </a:fld>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82962" y="2806382"/>
            <a:ext cx="5426075" cy="1245235"/>
          </a:xfrm>
          <a:prstGeom prst="rect">
            <a:avLst/>
          </a:prstGeom>
        </p:spPr>
        <p:txBody>
          <a:bodyPr vert="horz" wrap="square" lIns="0" tIns="13335" rIns="0" bIns="0" rtlCol="0">
            <a:spAutoFit/>
          </a:bodyPr>
          <a:lstStyle/>
          <a:p>
            <a:pPr marL="12700" algn="ctr">
              <a:lnSpc>
                <a:spcPct val="100000"/>
              </a:lnSpc>
              <a:spcBef>
                <a:spcPts val="105"/>
              </a:spcBef>
            </a:pPr>
            <a:r>
              <a:rPr sz="8000" spc="-1125" dirty="0">
                <a:solidFill>
                  <a:srgbClr val="242424"/>
                </a:solidFill>
                <a:latin typeface="+mj-lt"/>
                <a:cs typeface="Arial"/>
              </a:rPr>
              <a:t>EDA </a:t>
            </a:r>
            <a:r>
              <a:rPr sz="8000" spc="-50" dirty="0">
                <a:solidFill>
                  <a:srgbClr val="242424"/>
                </a:solidFill>
                <a:latin typeface="+mj-lt"/>
                <a:cs typeface="Arial"/>
              </a:rPr>
              <a:t>with</a:t>
            </a:r>
            <a:r>
              <a:rPr sz="8000" spc="-1315" dirty="0">
                <a:solidFill>
                  <a:srgbClr val="242424"/>
                </a:solidFill>
                <a:latin typeface="+mj-lt"/>
                <a:cs typeface="Arial"/>
              </a:rPr>
              <a:t> </a:t>
            </a:r>
            <a:r>
              <a:rPr sz="8000" spc="-1270" dirty="0">
                <a:solidFill>
                  <a:srgbClr val="242424"/>
                </a:solidFill>
                <a:latin typeface="+mj-lt"/>
                <a:cs typeface="Arial"/>
              </a:rPr>
              <a:t>SQL</a:t>
            </a:r>
            <a:endParaRPr sz="8000" dirty="0">
              <a:latin typeface="+mj-lt"/>
              <a:cs typeface="Arial"/>
            </a:endParaRPr>
          </a:p>
        </p:txBody>
      </p:sp>
      <p:sp>
        <p:nvSpPr>
          <p:cNvPr id="4" name="object 4"/>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5181600" cy="756920"/>
          </a:xfrm>
          <a:prstGeom prst="rect">
            <a:avLst/>
          </a:prstGeom>
        </p:spPr>
        <p:txBody>
          <a:bodyPr vert="horz" wrap="square" lIns="0" tIns="12700" rIns="0" bIns="0" rtlCol="0">
            <a:spAutoFit/>
          </a:bodyPr>
          <a:lstStyle/>
          <a:p>
            <a:pPr marL="12700">
              <a:lnSpc>
                <a:spcPct val="100000"/>
              </a:lnSpc>
              <a:spcBef>
                <a:spcPts val="100"/>
              </a:spcBef>
            </a:pPr>
            <a:r>
              <a:rPr spc="-235" dirty="0"/>
              <a:t>All </a:t>
            </a:r>
            <a:r>
              <a:rPr spc="-400" dirty="0"/>
              <a:t>Launch </a:t>
            </a:r>
            <a:r>
              <a:rPr spc="-340" dirty="0"/>
              <a:t>Site</a:t>
            </a:r>
            <a:r>
              <a:rPr spc="-700" dirty="0"/>
              <a:t> </a:t>
            </a:r>
            <a:r>
              <a:rPr spc="-459" dirty="0"/>
              <a:t>Names</a:t>
            </a:r>
          </a:p>
        </p:txBody>
      </p:sp>
      <p:sp>
        <p:nvSpPr>
          <p:cNvPr id="4" name="object 4"/>
          <p:cNvSpPr txBox="1"/>
          <p:nvPr/>
        </p:nvSpPr>
        <p:spPr>
          <a:xfrm>
            <a:off x="4725415" y="1810867"/>
            <a:ext cx="6174740" cy="2526665"/>
          </a:xfrm>
          <a:prstGeom prst="rect">
            <a:avLst/>
          </a:prstGeom>
        </p:spPr>
        <p:txBody>
          <a:bodyPr vert="horz" wrap="square" lIns="0" tIns="165100" rIns="0" bIns="0" rtlCol="0">
            <a:spAutoFit/>
          </a:bodyPr>
          <a:lstStyle/>
          <a:p>
            <a:pPr marL="12700">
              <a:lnSpc>
                <a:spcPct val="100000"/>
              </a:lnSpc>
              <a:spcBef>
                <a:spcPts val="1300"/>
              </a:spcBef>
            </a:pPr>
            <a:r>
              <a:rPr sz="2000" dirty="0">
                <a:solidFill>
                  <a:srgbClr val="404040"/>
                </a:solidFill>
                <a:latin typeface="Carlito"/>
                <a:cs typeface="Carlito"/>
              </a:rPr>
              <a:t>Query unique launch </a:t>
            </a:r>
            <a:r>
              <a:rPr sz="2000" spc="-20" dirty="0">
                <a:solidFill>
                  <a:srgbClr val="404040"/>
                </a:solidFill>
                <a:latin typeface="Carlito"/>
                <a:cs typeface="Carlito"/>
              </a:rPr>
              <a:t>site </a:t>
            </a:r>
            <a:r>
              <a:rPr sz="2000" spc="-5" dirty="0">
                <a:solidFill>
                  <a:srgbClr val="404040"/>
                </a:solidFill>
                <a:latin typeface="Carlito"/>
                <a:cs typeface="Carlito"/>
              </a:rPr>
              <a:t>names </a:t>
            </a:r>
            <a:r>
              <a:rPr sz="2000" spc="-20" dirty="0">
                <a:solidFill>
                  <a:srgbClr val="404040"/>
                </a:solidFill>
                <a:latin typeface="Carlito"/>
                <a:cs typeface="Carlito"/>
              </a:rPr>
              <a:t>from</a:t>
            </a:r>
            <a:r>
              <a:rPr sz="2000" spc="-80" dirty="0">
                <a:solidFill>
                  <a:srgbClr val="404040"/>
                </a:solidFill>
                <a:latin typeface="Carlito"/>
                <a:cs typeface="Carlito"/>
              </a:rPr>
              <a:t> </a:t>
            </a:r>
            <a:r>
              <a:rPr sz="2000" spc="-5" dirty="0">
                <a:solidFill>
                  <a:srgbClr val="404040"/>
                </a:solidFill>
                <a:latin typeface="Carlito"/>
                <a:cs typeface="Carlito"/>
              </a:rPr>
              <a:t>database.</a:t>
            </a:r>
            <a:endParaRPr sz="2000">
              <a:latin typeface="Carlito"/>
              <a:cs typeface="Carlito"/>
            </a:endParaRPr>
          </a:p>
          <a:p>
            <a:pPr marL="12700">
              <a:lnSpc>
                <a:spcPts val="2300"/>
              </a:lnSpc>
              <a:spcBef>
                <a:spcPts val="1200"/>
              </a:spcBef>
            </a:pPr>
            <a:r>
              <a:rPr sz="2000" spc="-5" dirty="0">
                <a:solidFill>
                  <a:srgbClr val="404040"/>
                </a:solidFill>
                <a:latin typeface="Carlito"/>
                <a:cs typeface="Carlito"/>
              </a:rPr>
              <a:t>CCAFS SLC-40 </a:t>
            </a:r>
            <a:r>
              <a:rPr sz="2000" dirty="0">
                <a:solidFill>
                  <a:srgbClr val="404040"/>
                </a:solidFill>
                <a:latin typeface="Carlito"/>
                <a:cs typeface="Carlito"/>
              </a:rPr>
              <a:t>and </a:t>
            </a:r>
            <a:r>
              <a:rPr sz="2000" spc="-10" dirty="0">
                <a:solidFill>
                  <a:srgbClr val="404040"/>
                </a:solidFill>
                <a:latin typeface="Carlito"/>
                <a:cs typeface="Carlito"/>
              </a:rPr>
              <a:t>CCAFSSLC-40 </a:t>
            </a:r>
            <a:r>
              <a:rPr sz="2000" spc="-25" dirty="0">
                <a:solidFill>
                  <a:srgbClr val="404040"/>
                </a:solidFill>
                <a:latin typeface="Carlito"/>
                <a:cs typeface="Carlito"/>
              </a:rPr>
              <a:t>likely </a:t>
            </a:r>
            <a:r>
              <a:rPr sz="2000" dirty="0">
                <a:solidFill>
                  <a:srgbClr val="404040"/>
                </a:solidFill>
                <a:latin typeface="Carlito"/>
                <a:cs typeface="Carlito"/>
              </a:rPr>
              <a:t>all </a:t>
            </a:r>
            <a:r>
              <a:rPr sz="2000" spc="-20" dirty="0">
                <a:solidFill>
                  <a:srgbClr val="404040"/>
                </a:solidFill>
                <a:latin typeface="Carlito"/>
                <a:cs typeface="Carlito"/>
              </a:rPr>
              <a:t>represent </a:t>
            </a:r>
            <a:r>
              <a:rPr sz="2000" dirty="0">
                <a:solidFill>
                  <a:srgbClr val="404040"/>
                </a:solidFill>
                <a:latin typeface="Carlito"/>
                <a:cs typeface="Carlito"/>
              </a:rPr>
              <a:t>the</a:t>
            </a:r>
            <a:r>
              <a:rPr sz="2000" spc="-114" dirty="0">
                <a:solidFill>
                  <a:srgbClr val="404040"/>
                </a:solidFill>
                <a:latin typeface="Carlito"/>
                <a:cs typeface="Carlito"/>
              </a:rPr>
              <a:t> </a:t>
            </a:r>
            <a:r>
              <a:rPr sz="2000" spc="-5" dirty="0">
                <a:solidFill>
                  <a:srgbClr val="404040"/>
                </a:solidFill>
                <a:latin typeface="Carlito"/>
                <a:cs typeface="Carlito"/>
              </a:rPr>
              <a:t>same</a:t>
            </a:r>
            <a:endParaRPr sz="2000">
              <a:latin typeface="Carlito"/>
              <a:cs typeface="Carlito"/>
            </a:endParaRPr>
          </a:p>
          <a:p>
            <a:pPr marL="12700">
              <a:lnSpc>
                <a:spcPts val="2300"/>
              </a:lnSpc>
            </a:pPr>
            <a:r>
              <a:rPr sz="2000" dirty="0">
                <a:solidFill>
                  <a:srgbClr val="404040"/>
                </a:solidFill>
                <a:latin typeface="Carlito"/>
                <a:cs typeface="Carlito"/>
              </a:rPr>
              <a:t>launch </a:t>
            </a:r>
            <a:r>
              <a:rPr sz="2000" spc="-20" dirty="0">
                <a:solidFill>
                  <a:srgbClr val="404040"/>
                </a:solidFill>
                <a:latin typeface="Carlito"/>
                <a:cs typeface="Carlito"/>
              </a:rPr>
              <a:t>site </a:t>
            </a:r>
            <a:r>
              <a:rPr sz="2000" dirty="0">
                <a:solidFill>
                  <a:srgbClr val="404040"/>
                </a:solidFill>
                <a:latin typeface="Carlito"/>
                <a:cs typeface="Carlito"/>
              </a:rPr>
              <a:t>with </a:t>
            </a:r>
            <a:r>
              <a:rPr sz="2000" spc="-25" dirty="0">
                <a:solidFill>
                  <a:srgbClr val="404040"/>
                </a:solidFill>
                <a:latin typeface="Carlito"/>
                <a:cs typeface="Carlito"/>
              </a:rPr>
              <a:t>data </a:t>
            </a:r>
            <a:r>
              <a:rPr sz="2000" spc="-5" dirty="0">
                <a:solidFill>
                  <a:srgbClr val="404040"/>
                </a:solidFill>
                <a:latin typeface="Carlito"/>
                <a:cs typeface="Carlito"/>
              </a:rPr>
              <a:t>entry</a:t>
            </a:r>
            <a:r>
              <a:rPr sz="2000" spc="-35" dirty="0">
                <a:solidFill>
                  <a:srgbClr val="404040"/>
                </a:solidFill>
                <a:latin typeface="Carlito"/>
                <a:cs typeface="Carlito"/>
              </a:rPr>
              <a:t> </a:t>
            </a:r>
            <a:r>
              <a:rPr sz="2000" spc="-25" dirty="0">
                <a:solidFill>
                  <a:srgbClr val="404040"/>
                </a:solidFill>
                <a:latin typeface="Carlito"/>
                <a:cs typeface="Carlito"/>
              </a:rPr>
              <a:t>errors.</a:t>
            </a:r>
            <a:endParaRPr sz="2000">
              <a:latin typeface="Carlito"/>
              <a:cs typeface="Carlito"/>
            </a:endParaRPr>
          </a:p>
          <a:p>
            <a:pPr marL="12700" marR="2114550">
              <a:lnSpc>
                <a:spcPct val="141500"/>
              </a:lnSpc>
              <a:spcBef>
                <a:spcPts val="110"/>
              </a:spcBef>
            </a:pPr>
            <a:r>
              <a:rPr sz="2000" spc="-5" dirty="0">
                <a:solidFill>
                  <a:srgbClr val="404040"/>
                </a:solidFill>
                <a:latin typeface="Carlito"/>
                <a:cs typeface="Carlito"/>
              </a:rPr>
              <a:t>CCAFS </a:t>
            </a:r>
            <a:r>
              <a:rPr sz="2000" spc="-15" dirty="0">
                <a:solidFill>
                  <a:srgbClr val="404040"/>
                </a:solidFill>
                <a:latin typeface="Carlito"/>
                <a:cs typeface="Carlito"/>
              </a:rPr>
              <a:t>LC-40 </a:t>
            </a:r>
            <a:r>
              <a:rPr sz="2000" spc="-20" dirty="0">
                <a:solidFill>
                  <a:srgbClr val="404040"/>
                </a:solidFill>
                <a:latin typeface="Carlito"/>
                <a:cs typeface="Carlito"/>
              </a:rPr>
              <a:t>was </a:t>
            </a:r>
            <a:r>
              <a:rPr sz="2000" dirty="0">
                <a:solidFill>
                  <a:srgbClr val="404040"/>
                </a:solidFill>
                <a:latin typeface="Carlito"/>
                <a:cs typeface="Carlito"/>
              </a:rPr>
              <a:t>the </a:t>
            </a:r>
            <a:r>
              <a:rPr sz="2000" spc="-20" dirty="0">
                <a:solidFill>
                  <a:srgbClr val="404040"/>
                </a:solidFill>
                <a:latin typeface="Carlito"/>
                <a:cs typeface="Carlito"/>
              </a:rPr>
              <a:t>previous </a:t>
            </a:r>
            <a:r>
              <a:rPr sz="2000" spc="-5" dirty="0">
                <a:solidFill>
                  <a:srgbClr val="404040"/>
                </a:solidFill>
                <a:latin typeface="Carlito"/>
                <a:cs typeface="Carlito"/>
              </a:rPr>
              <a:t>name.  </a:t>
            </a:r>
            <a:r>
              <a:rPr sz="2000" spc="-25" dirty="0">
                <a:solidFill>
                  <a:srgbClr val="404040"/>
                </a:solidFill>
                <a:latin typeface="Carlito"/>
                <a:cs typeface="Carlito"/>
              </a:rPr>
              <a:t>Likely </a:t>
            </a:r>
            <a:r>
              <a:rPr sz="2000" spc="-5" dirty="0">
                <a:solidFill>
                  <a:srgbClr val="404040"/>
                </a:solidFill>
                <a:latin typeface="Carlito"/>
                <a:cs typeface="Carlito"/>
              </a:rPr>
              <a:t>only </a:t>
            </a:r>
            <a:r>
              <a:rPr sz="2000" dirty="0">
                <a:solidFill>
                  <a:srgbClr val="404040"/>
                </a:solidFill>
                <a:latin typeface="Carlito"/>
                <a:cs typeface="Carlito"/>
              </a:rPr>
              <a:t>3 unique </a:t>
            </a:r>
            <a:r>
              <a:rPr sz="2000" spc="-5" dirty="0">
                <a:solidFill>
                  <a:srgbClr val="404040"/>
                </a:solidFill>
                <a:latin typeface="Carlito"/>
                <a:cs typeface="Carlito"/>
              </a:rPr>
              <a:t>launch_site values:  CCAFS SLC-40, KSC LC-39A,</a:t>
            </a:r>
            <a:r>
              <a:rPr sz="2000" spc="-310" dirty="0">
                <a:solidFill>
                  <a:srgbClr val="404040"/>
                </a:solidFill>
                <a:latin typeface="Carlito"/>
                <a:cs typeface="Carlito"/>
              </a:rPr>
              <a:t> </a:t>
            </a:r>
            <a:r>
              <a:rPr sz="2000" spc="-40" dirty="0">
                <a:solidFill>
                  <a:srgbClr val="404040"/>
                </a:solidFill>
                <a:latin typeface="Carlito"/>
                <a:cs typeface="Carlito"/>
              </a:rPr>
              <a:t>VAFB </a:t>
            </a:r>
            <a:r>
              <a:rPr sz="2000" spc="-10" dirty="0">
                <a:solidFill>
                  <a:srgbClr val="404040"/>
                </a:solidFill>
                <a:latin typeface="Carlito"/>
                <a:cs typeface="Carlito"/>
              </a:rPr>
              <a:t>SLC-4E</a:t>
            </a:r>
            <a:endParaRPr sz="2000">
              <a:latin typeface="Carlito"/>
              <a:cs typeface="Carlito"/>
            </a:endParaRPr>
          </a:p>
        </p:txBody>
      </p:sp>
      <p:sp>
        <p:nvSpPr>
          <p:cNvPr id="5" name="object 5"/>
          <p:cNvSpPr/>
          <p:nvPr/>
        </p:nvSpPr>
        <p:spPr>
          <a:xfrm>
            <a:off x="1182624" y="2010155"/>
            <a:ext cx="3220212" cy="27630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012037" y="838911"/>
            <a:ext cx="9496425" cy="757555"/>
          </a:xfrm>
          <a:prstGeom prst="rect">
            <a:avLst/>
          </a:prstGeom>
        </p:spPr>
        <p:txBody>
          <a:bodyPr vert="horz" wrap="square" lIns="0" tIns="12700" rIns="0" bIns="0" rtlCol="0">
            <a:spAutoFit/>
          </a:bodyPr>
          <a:lstStyle/>
          <a:p>
            <a:pPr marL="12700">
              <a:lnSpc>
                <a:spcPct val="100000"/>
              </a:lnSpc>
              <a:spcBef>
                <a:spcPts val="100"/>
              </a:spcBef>
            </a:pPr>
            <a:r>
              <a:rPr spc="-400" dirty="0"/>
              <a:t>Launch </a:t>
            </a:r>
            <a:r>
              <a:rPr spc="-345" dirty="0"/>
              <a:t>Site </a:t>
            </a:r>
            <a:r>
              <a:rPr spc="-455" dirty="0"/>
              <a:t>Names </a:t>
            </a:r>
            <a:r>
              <a:rPr spc="-340" dirty="0"/>
              <a:t>Beginning </a:t>
            </a:r>
            <a:r>
              <a:rPr spc="-80" dirty="0"/>
              <a:t>with</a:t>
            </a:r>
            <a:r>
              <a:rPr spc="-590" dirty="0"/>
              <a:t> </a:t>
            </a:r>
            <a:r>
              <a:rPr spc="-630" dirty="0"/>
              <a:t>`CCA`</a:t>
            </a:r>
          </a:p>
        </p:txBody>
      </p:sp>
      <p:sp>
        <p:nvSpPr>
          <p:cNvPr id="4" name="object 4"/>
          <p:cNvSpPr txBox="1"/>
          <p:nvPr/>
        </p:nvSpPr>
        <p:spPr>
          <a:xfrm>
            <a:off x="9341611" y="2469007"/>
            <a:ext cx="1837689" cy="1428750"/>
          </a:xfrm>
          <a:prstGeom prst="rect">
            <a:avLst/>
          </a:prstGeom>
        </p:spPr>
        <p:txBody>
          <a:bodyPr vert="horz" wrap="square" lIns="0" tIns="47625" rIns="0" bIns="0" rtlCol="0">
            <a:spAutoFit/>
          </a:bodyPr>
          <a:lstStyle/>
          <a:p>
            <a:pPr marL="12700" marR="5080">
              <a:lnSpc>
                <a:spcPts val="2160"/>
              </a:lnSpc>
              <a:spcBef>
                <a:spcPts val="375"/>
              </a:spcBef>
            </a:pPr>
            <a:r>
              <a:rPr sz="2000" spc="-35" dirty="0">
                <a:solidFill>
                  <a:srgbClr val="404040"/>
                </a:solidFill>
                <a:latin typeface="Carlito"/>
                <a:cs typeface="Carlito"/>
              </a:rPr>
              <a:t>First </a:t>
            </a:r>
            <a:r>
              <a:rPr sz="2000" spc="-20" dirty="0">
                <a:solidFill>
                  <a:srgbClr val="404040"/>
                </a:solidFill>
                <a:latin typeface="Carlito"/>
                <a:cs typeface="Carlito"/>
              </a:rPr>
              <a:t>five </a:t>
            </a:r>
            <a:r>
              <a:rPr sz="2000" spc="-5" dirty="0">
                <a:solidFill>
                  <a:srgbClr val="404040"/>
                </a:solidFill>
                <a:latin typeface="Carlito"/>
                <a:cs typeface="Carlito"/>
              </a:rPr>
              <a:t>entries  </a:t>
            </a:r>
            <a:r>
              <a:rPr sz="2000" dirty="0">
                <a:solidFill>
                  <a:srgbClr val="404040"/>
                </a:solidFill>
                <a:latin typeface="Carlito"/>
                <a:cs typeface="Carlito"/>
              </a:rPr>
              <a:t>in </a:t>
            </a:r>
            <a:r>
              <a:rPr sz="2000" spc="-5" dirty="0">
                <a:solidFill>
                  <a:srgbClr val="404040"/>
                </a:solidFill>
                <a:latin typeface="Carlito"/>
                <a:cs typeface="Carlito"/>
              </a:rPr>
              <a:t>database with  Launch </a:t>
            </a:r>
            <a:r>
              <a:rPr sz="2000" spc="-15" dirty="0">
                <a:solidFill>
                  <a:srgbClr val="404040"/>
                </a:solidFill>
                <a:latin typeface="Carlito"/>
                <a:cs typeface="Carlito"/>
              </a:rPr>
              <a:t>Site</a:t>
            </a:r>
            <a:r>
              <a:rPr sz="2000" spc="-100" dirty="0">
                <a:solidFill>
                  <a:srgbClr val="404040"/>
                </a:solidFill>
                <a:latin typeface="Carlito"/>
                <a:cs typeface="Carlito"/>
              </a:rPr>
              <a:t> </a:t>
            </a:r>
            <a:r>
              <a:rPr sz="2000" spc="-5" dirty="0">
                <a:solidFill>
                  <a:srgbClr val="404040"/>
                </a:solidFill>
                <a:latin typeface="Carlito"/>
                <a:cs typeface="Carlito"/>
              </a:rPr>
              <a:t>name  </a:t>
            </a:r>
            <a:r>
              <a:rPr sz="2000" dirty="0">
                <a:solidFill>
                  <a:srgbClr val="404040"/>
                </a:solidFill>
                <a:latin typeface="Carlito"/>
                <a:cs typeface="Carlito"/>
              </a:rPr>
              <a:t>beginning </a:t>
            </a:r>
            <a:r>
              <a:rPr sz="2000" spc="-5" dirty="0">
                <a:solidFill>
                  <a:srgbClr val="404040"/>
                </a:solidFill>
                <a:latin typeface="Carlito"/>
                <a:cs typeface="Carlito"/>
              </a:rPr>
              <a:t>with  </a:t>
            </a:r>
            <a:r>
              <a:rPr sz="2000" dirty="0">
                <a:solidFill>
                  <a:srgbClr val="404040"/>
                </a:solidFill>
                <a:latin typeface="Carlito"/>
                <a:cs typeface="Carlito"/>
              </a:rPr>
              <a:t>CCA.</a:t>
            </a:r>
            <a:endParaRPr sz="2000">
              <a:latin typeface="Carlito"/>
              <a:cs typeface="Carlito"/>
            </a:endParaRPr>
          </a:p>
        </p:txBody>
      </p:sp>
      <p:sp>
        <p:nvSpPr>
          <p:cNvPr id="5" name="object 5"/>
          <p:cNvSpPr/>
          <p:nvPr/>
        </p:nvSpPr>
        <p:spPr>
          <a:xfrm>
            <a:off x="873252" y="1853183"/>
            <a:ext cx="8272272" cy="333146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138034"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425" dirty="0"/>
              <a:t>Payload </a:t>
            </a:r>
            <a:r>
              <a:rPr spc="-434" dirty="0"/>
              <a:t>Mass </a:t>
            </a:r>
            <a:r>
              <a:rPr spc="-135" dirty="0"/>
              <a:t>from</a:t>
            </a:r>
            <a:r>
              <a:rPr spc="-580" dirty="0"/>
              <a:t> </a:t>
            </a:r>
            <a:r>
              <a:rPr spc="-690" dirty="0"/>
              <a:t>NASA</a:t>
            </a:r>
          </a:p>
        </p:txBody>
      </p:sp>
      <p:sp>
        <p:nvSpPr>
          <p:cNvPr id="4" name="object 4"/>
          <p:cNvSpPr txBox="1"/>
          <p:nvPr/>
        </p:nvSpPr>
        <p:spPr>
          <a:xfrm>
            <a:off x="7737475" y="2219960"/>
            <a:ext cx="3489325" cy="2430145"/>
          </a:xfrm>
          <a:prstGeom prst="rect">
            <a:avLst/>
          </a:prstGeom>
        </p:spPr>
        <p:txBody>
          <a:bodyPr vert="horz" wrap="square" lIns="0" tIns="47625" rIns="0" bIns="0" rtlCol="0">
            <a:spAutoFit/>
          </a:bodyPr>
          <a:lstStyle/>
          <a:p>
            <a:pPr marL="12700" marR="5715">
              <a:lnSpc>
                <a:spcPts val="2160"/>
              </a:lnSpc>
              <a:spcBef>
                <a:spcPts val="37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sums </a:t>
            </a:r>
            <a:r>
              <a:rPr sz="2000" dirty="0">
                <a:solidFill>
                  <a:srgbClr val="404040"/>
                </a:solidFill>
                <a:latin typeface="Carlito"/>
                <a:cs typeface="Carlito"/>
              </a:rPr>
              <a:t>the </a:t>
            </a:r>
            <a:r>
              <a:rPr sz="2000" spc="-25" dirty="0">
                <a:solidFill>
                  <a:srgbClr val="404040"/>
                </a:solidFill>
                <a:latin typeface="Carlito"/>
                <a:cs typeface="Carlito"/>
              </a:rPr>
              <a:t>total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dirty="0">
                <a:solidFill>
                  <a:srgbClr val="404040"/>
                </a:solidFill>
                <a:latin typeface="Carlito"/>
                <a:cs typeface="Carlito"/>
              </a:rPr>
              <a:t>in kg </a:t>
            </a:r>
            <a:r>
              <a:rPr sz="2000" spc="-15" dirty="0">
                <a:solidFill>
                  <a:srgbClr val="404040"/>
                </a:solidFill>
                <a:latin typeface="Carlito"/>
                <a:cs typeface="Carlito"/>
              </a:rPr>
              <a:t>where </a:t>
            </a:r>
            <a:r>
              <a:rPr sz="2000" dirty="0">
                <a:solidFill>
                  <a:srgbClr val="404040"/>
                </a:solidFill>
                <a:latin typeface="Carlito"/>
                <a:cs typeface="Carlito"/>
              </a:rPr>
              <a:t>NASA </a:t>
            </a:r>
            <a:r>
              <a:rPr sz="2000" spc="-20" dirty="0">
                <a:solidFill>
                  <a:srgbClr val="404040"/>
                </a:solidFill>
                <a:latin typeface="Carlito"/>
                <a:cs typeface="Carlito"/>
              </a:rPr>
              <a:t>was </a:t>
            </a:r>
            <a:r>
              <a:rPr sz="2000" dirty="0">
                <a:solidFill>
                  <a:srgbClr val="404040"/>
                </a:solidFill>
                <a:latin typeface="Carlito"/>
                <a:cs typeface="Carlito"/>
              </a:rPr>
              <a:t>the  </a:t>
            </a:r>
            <a:r>
              <a:rPr sz="2000" spc="-60" dirty="0">
                <a:solidFill>
                  <a:srgbClr val="404040"/>
                </a:solidFill>
                <a:latin typeface="Carlito"/>
                <a:cs typeface="Carlito"/>
              </a:rPr>
              <a:t>customer.</a:t>
            </a:r>
            <a:endParaRPr sz="2000">
              <a:latin typeface="Carlito"/>
              <a:cs typeface="Carlito"/>
            </a:endParaRPr>
          </a:p>
          <a:p>
            <a:pPr marL="12700" marR="5080">
              <a:lnSpc>
                <a:spcPct val="90000"/>
              </a:lnSpc>
              <a:spcBef>
                <a:spcPts val="1370"/>
              </a:spcBef>
            </a:pPr>
            <a:r>
              <a:rPr sz="2000" spc="-15" dirty="0">
                <a:solidFill>
                  <a:srgbClr val="404040"/>
                </a:solidFill>
                <a:latin typeface="Carlito"/>
                <a:cs typeface="Carlito"/>
              </a:rPr>
              <a:t>CRS </a:t>
            </a:r>
            <a:r>
              <a:rPr sz="2000" spc="-20" dirty="0">
                <a:solidFill>
                  <a:srgbClr val="404040"/>
                </a:solidFill>
                <a:latin typeface="Carlito"/>
                <a:cs typeface="Carlito"/>
              </a:rPr>
              <a:t>stands </a:t>
            </a:r>
            <a:r>
              <a:rPr sz="2000" spc="-25" dirty="0">
                <a:solidFill>
                  <a:srgbClr val="404040"/>
                </a:solidFill>
                <a:latin typeface="Carlito"/>
                <a:cs typeface="Carlito"/>
              </a:rPr>
              <a:t>for </a:t>
            </a:r>
            <a:r>
              <a:rPr sz="2000" spc="-10" dirty="0">
                <a:solidFill>
                  <a:srgbClr val="404040"/>
                </a:solidFill>
                <a:latin typeface="Carlito"/>
                <a:cs typeface="Carlito"/>
              </a:rPr>
              <a:t>Commercial  </a:t>
            </a:r>
            <a:r>
              <a:rPr sz="2000" spc="-5" dirty="0">
                <a:solidFill>
                  <a:srgbClr val="404040"/>
                </a:solidFill>
                <a:latin typeface="Carlito"/>
                <a:cs typeface="Carlito"/>
              </a:rPr>
              <a:t>Resupply </a:t>
            </a:r>
            <a:r>
              <a:rPr sz="2000" dirty="0">
                <a:solidFill>
                  <a:srgbClr val="404040"/>
                </a:solidFill>
                <a:latin typeface="Carlito"/>
                <a:cs typeface="Carlito"/>
              </a:rPr>
              <a:t>Services which</a:t>
            </a:r>
            <a:r>
              <a:rPr sz="2000" spc="-90" dirty="0">
                <a:solidFill>
                  <a:srgbClr val="404040"/>
                </a:solidFill>
                <a:latin typeface="Carlito"/>
                <a:cs typeface="Carlito"/>
              </a:rPr>
              <a:t> </a:t>
            </a:r>
            <a:r>
              <a:rPr sz="2000" spc="-20" dirty="0">
                <a:solidFill>
                  <a:srgbClr val="404040"/>
                </a:solidFill>
                <a:latin typeface="Carlito"/>
                <a:cs typeface="Carlito"/>
              </a:rPr>
              <a:t>indicates  </a:t>
            </a:r>
            <a:r>
              <a:rPr sz="2000" spc="-5" dirty="0">
                <a:solidFill>
                  <a:srgbClr val="404040"/>
                </a:solidFill>
                <a:latin typeface="Carlito"/>
                <a:cs typeface="Carlito"/>
              </a:rPr>
              <a:t>that </a:t>
            </a:r>
            <a:r>
              <a:rPr sz="2000" dirty="0">
                <a:solidFill>
                  <a:srgbClr val="404040"/>
                </a:solidFill>
                <a:latin typeface="Carlito"/>
                <a:cs typeface="Carlito"/>
              </a:rPr>
              <a:t>these </a:t>
            </a:r>
            <a:r>
              <a:rPr sz="2000" spc="-10" dirty="0">
                <a:solidFill>
                  <a:srgbClr val="404040"/>
                </a:solidFill>
                <a:latin typeface="Carlito"/>
                <a:cs typeface="Carlito"/>
              </a:rPr>
              <a:t>payloads </a:t>
            </a:r>
            <a:r>
              <a:rPr sz="2000" spc="-20" dirty="0">
                <a:solidFill>
                  <a:srgbClr val="404040"/>
                </a:solidFill>
                <a:latin typeface="Carlito"/>
                <a:cs typeface="Carlito"/>
              </a:rPr>
              <a:t>were sent to  </a:t>
            </a:r>
            <a:r>
              <a:rPr sz="2000" dirty="0">
                <a:solidFill>
                  <a:srgbClr val="404040"/>
                </a:solidFill>
                <a:latin typeface="Carlito"/>
                <a:cs typeface="Carlito"/>
              </a:rPr>
              <a:t>the </a:t>
            </a:r>
            <a:r>
              <a:rPr sz="2000" spc="-10" dirty="0">
                <a:solidFill>
                  <a:srgbClr val="404040"/>
                </a:solidFill>
                <a:latin typeface="Carlito"/>
                <a:cs typeface="Carlito"/>
              </a:rPr>
              <a:t>International </a:t>
            </a:r>
            <a:r>
              <a:rPr sz="2000" dirty="0">
                <a:solidFill>
                  <a:srgbClr val="404040"/>
                </a:solidFill>
                <a:latin typeface="Carlito"/>
                <a:cs typeface="Carlito"/>
              </a:rPr>
              <a:t>Space </a:t>
            </a:r>
            <a:r>
              <a:rPr sz="2000" spc="-20" dirty="0">
                <a:solidFill>
                  <a:srgbClr val="404040"/>
                </a:solidFill>
                <a:latin typeface="Carlito"/>
                <a:cs typeface="Carlito"/>
              </a:rPr>
              <a:t>Station  </a:t>
            </a:r>
            <a:r>
              <a:rPr sz="2000" dirty="0">
                <a:solidFill>
                  <a:srgbClr val="404040"/>
                </a:solidFill>
                <a:latin typeface="Carlito"/>
                <a:cs typeface="Carlito"/>
              </a:rPr>
              <a:t>(ISS).</a:t>
            </a:r>
            <a:endParaRPr sz="2000">
              <a:latin typeface="Carlito"/>
              <a:cs typeface="Carlito"/>
            </a:endParaRPr>
          </a:p>
        </p:txBody>
      </p:sp>
      <p:sp>
        <p:nvSpPr>
          <p:cNvPr id="5" name="object 5"/>
          <p:cNvSpPr/>
          <p:nvPr/>
        </p:nvSpPr>
        <p:spPr>
          <a:xfrm>
            <a:off x="1274063" y="2263139"/>
            <a:ext cx="5687568" cy="255422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7722234" cy="756920"/>
          </a:xfrm>
          <a:prstGeom prst="rect">
            <a:avLst/>
          </a:prstGeom>
        </p:spPr>
        <p:txBody>
          <a:bodyPr vert="horz" wrap="square" lIns="0" tIns="12700" rIns="0" bIns="0" rtlCol="0">
            <a:spAutoFit/>
          </a:bodyPr>
          <a:lstStyle/>
          <a:p>
            <a:pPr marL="12700">
              <a:lnSpc>
                <a:spcPct val="100000"/>
              </a:lnSpc>
              <a:spcBef>
                <a:spcPts val="100"/>
              </a:spcBef>
            </a:pPr>
            <a:r>
              <a:rPr spc="-425" dirty="0"/>
              <a:t>Average Payload </a:t>
            </a:r>
            <a:r>
              <a:rPr spc="-434" dirty="0"/>
              <a:t>Mass </a:t>
            </a:r>
            <a:r>
              <a:rPr spc="-285" dirty="0"/>
              <a:t>by </a:t>
            </a:r>
            <a:r>
              <a:rPr spc="-520" dirty="0"/>
              <a:t>F9</a:t>
            </a:r>
            <a:r>
              <a:rPr spc="-645" dirty="0"/>
              <a:t> </a:t>
            </a:r>
            <a:r>
              <a:rPr spc="-290" dirty="0"/>
              <a:t>v1.1</a:t>
            </a:r>
          </a:p>
        </p:txBody>
      </p:sp>
      <p:sp>
        <p:nvSpPr>
          <p:cNvPr id="4" name="object 4"/>
          <p:cNvSpPr txBox="1"/>
          <p:nvPr/>
        </p:nvSpPr>
        <p:spPr>
          <a:xfrm>
            <a:off x="8291830" y="2060575"/>
            <a:ext cx="2723515" cy="2186305"/>
          </a:xfrm>
          <a:prstGeom prst="rect">
            <a:avLst/>
          </a:prstGeom>
        </p:spPr>
        <p:txBody>
          <a:bodyPr vert="horz" wrap="square" lIns="0" tIns="38100" rIns="0" bIns="0" rtlCol="0">
            <a:spAutoFit/>
          </a:bodyPr>
          <a:lstStyle/>
          <a:p>
            <a:pPr marL="12700" marR="172085">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calculates</a:t>
            </a:r>
            <a:r>
              <a:rPr sz="2000" spc="-204" dirty="0">
                <a:solidFill>
                  <a:srgbClr val="404040"/>
                </a:solidFill>
                <a:latin typeface="Carlito"/>
                <a:cs typeface="Carlito"/>
              </a:rPr>
              <a:t> </a:t>
            </a:r>
            <a:r>
              <a:rPr sz="2000" dirty="0">
                <a:solidFill>
                  <a:srgbClr val="404040"/>
                </a:solidFill>
                <a:latin typeface="Carlito"/>
                <a:cs typeface="Carlito"/>
              </a:rPr>
              <a:t>the  </a:t>
            </a: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or  </a:t>
            </a:r>
            <a:r>
              <a:rPr sz="2000" dirty="0">
                <a:solidFill>
                  <a:srgbClr val="404040"/>
                </a:solidFill>
                <a:latin typeface="Carlito"/>
                <a:cs typeface="Carlito"/>
              </a:rPr>
              <a:t>launches which </a:t>
            </a:r>
            <a:r>
              <a:rPr sz="2000" spc="-5" dirty="0">
                <a:solidFill>
                  <a:srgbClr val="404040"/>
                </a:solidFill>
                <a:latin typeface="Carlito"/>
                <a:cs typeface="Carlito"/>
              </a:rPr>
              <a:t>used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dirty="0">
                <a:solidFill>
                  <a:srgbClr val="404040"/>
                </a:solidFill>
                <a:latin typeface="Carlito"/>
                <a:cs typeface="Carlito"/>
              </a:rPr>
              <a:t>F9</a:t>
            </a:r>
            <a:r>
              <a:rPr sz="2000" spc="-35" dirty="0">
                <a:solidFill>
                  <a:srgbClr val="404040"/>
                </a:solidFill>
                <a:latin typeface="Carlito"/>
                <a:cs typeface="Carlito"/>
              </a:rPr>
              <a:t> </a:t>
            </a:r>
            <a:r>
              <a:rPr sz="2000" dirty="0">
                <a:solidFill>
                  <a:srgbClr val="404040"/>
                </a:solidFill>
                <a:latin typeface="Carlito"/>
                <a:cs typeface="Carlito"/>
              </a:rPr>
              <a:t>v1.1</a:t>
            </a:r>
            <a:endParaRPr sz="2000">
              <a:latin typeface="Carlito"/>
              <a:cs typeface="Carlito"/>
            </a:endParaRPr>
          </a:p>
          <a:p>
            <a:pPr marL="12700" marR="5080">
              <a:lnSpc>
                <a:spcPct val="91800"/>
              </a:lnSpc>
              <a:spcBef>
                <a:spcPts val="1400"/>
              </a:spcBef>
            </a:pPr>
            <a:r>
              <a:rPr sz="2000" spc="-40" dirty="0">
                <a:solidFill>
                  <a:srgbClr val="404040"/>
                </a:solidFill>
                <a:latin typeface="Carlito"/>
                <a:cs typeface="Carlito"/>
              </a:rPr>
              <a:t>Average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F9 1.1 </a:t>
            </a:r>
            <a:r>
              <a:rPr sz="2000" spc="-5" dirty="0">
                <a:solidFill>
                  <a:srgbClr val="404040"/>
                </a:solidFill>
                <a:latin typeface="Carlito"/>
                <a:cs typeface="Carlito"/>
              </a:rPr>
              <a:t>is on </a:t>
            </a:r>
            <a:r>
              <a:rPr sz="2000" dirty="0">
                <a:solidFill>
                  <a:srgbClr val="404040"/>
                </a:solidFill>
                <a:latin typeface="Carlito"/>
                <a:cs typeface="Carlito"/>
              </a:rPr>
              <a:t>the </a:t>
            </a:r>
            <a:r>
              <a:rPr sz="2000" spc="-5" dirty="0">
                <a:solidFill>
                  <a:srgbClr val="404040"/>
                </a:solidFill>
                <a:latin typeface="Carlito"/>
                <a:cs typeface="Carlito"/>
              </a:rPr>
              <a:t>low </a:t>
            </a:r>
            <a:r>
              <a:rPr sz="2000" dirty="0">
                <a:solidFill>
                  <a:srgbClr val="404040"/>
                </a:solidFill>
                <a:latin typeface="Carlito"/>
                <a:cs typeface="Carlito"/>
              </a:rPr>
              <a:t>end</a:t>
            </a:r>
            <a:r>
              <a:rPr sz="2000" spc="-235" dirty="0">
                <a:solidFill>
                  <a:srgbClr val="404040"/>
                </a:solidFill>
                <a:latin typeface="Carlito"/>
                <a:cs typeface="Carlito"/>
              </a:rPr>
              <a:t> </a:t>
            </a:r>
            <a:r>
              <a:rPr sz="2000" spc="-5" dirty="0">
                <a:solidFill>
                  <a:srgbClr val="404040"/>
                </a:solidFill>
                <a:latin typeface="Carlito"/>
                <a:cs typeface="Carlito"/>
              </a:rPr>
              <a:t>of  our </a:t>
            </a:r>
            <a:r>
              <a:rPr sz="2000" spc="-10" dirty="0">
                <a:solidFill>
                  <a:srgbClr val="404040"/>
                </a:solidFill>
                <a:latin typeface="Carlito"/>
                <a:cs typeface="Carlito"/>
              </a:rPr>
              <a:t>payload </a:t>
            </a:r>
            <a:r>
              <a:rPr sz="2000" spc="-5" dirty="0">
                <a:solidFill>
                  <a:srgbClr val="404040"/>
                </a:solidFill>
                <a:latin typeface="Carlito"/>
                <a:cs typeface="Carlito"/>
              </a:rPr>
              <a:t>mass</a:t>
            </a:r>
            <a:r>
              <a:rPr sz="2000" spc="-114" dirty="0">
                <a:solidFill>
                  <a:srgbClr val="404040"/>
                </a:solidFill>
                <a:latin typeface="Carlito"/>
                <a:cs typeface="Carlito"/>
              </a:rPr>
              <a:t> </a:t>
            </a:r>
            <a:r>
              <a:rPr sz="2000" spc="-20" dirty="0">
                <a:solidFill>
                  <a:srgbClr val="404040"/>
                </a:solidFill>
                <a:latin typeface="Carlito"/>
                <a:cs typeface="Carlito"/>
              </a:rPr>
              <a:t>range</a:t>
            </a:r>
            <a:endParaRPr sz="2000">
              <a:latin typeface="Carlito"/>
              <a:cs typeface="Carlito"/>
            </a:endParaRPr>
          </a:p>
        </p:txBody>
      </p:sp>
      <p:sp>
        <p:nvSpPr>
          <p:cNvPr id="5" name="object 5"/>
          <p:cNvSpPr/>
          <p:nvPr/>
        </p:nvSpPr>
        <p:spPr>
          <a:xfrm>
            <a:off x="1208532" y="2127504"/>
            <a:ext cx="6364224" cy="286969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27</a:t>
            </a:fld>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543559"/>
            <a:ext cx="9655175" cy="756920"/>
          </a:xfrm>
          <a:prstGeom prst="rect">
            <a:avLst/>
          </a:prstGeom>
        </p:spPr>
        <p:txBody>
          <a:bodyPr vert="horz" wrap="square" lIns="0" tIns="12700" rIns="0" bIns="0" rtlCol="0">
            <a:spAutoFit/>
          </a:bodyPr>
          <a:lstStyle/>
          <a:p>
            <a:pPr marL="12700">
              <a:lnSpc>
                <a:spcPct val="100000"/>
              </a:lnSpc>
              <a:spcBef>
                <a:spcPts val="100"/>
              </a:spcBef>
            </a:pPr>
            <a:r>
              <a:rPr spc="-290" dirty="0"/>
              <a:t>First </a:t>
            </a:r>
            <a:r>
              <a:rPr spc="-425" dirty="0"/>
              <a:t>Successful </a:t>
            </a:r>
            <a:r>
              <a:rPr spc="-320" dirty="0"/>
              <a:t>Ground </a:t>
            </a:r>
            <a:r>
              <a:rPr spc="-545" dirty="0"/>
              <a:t>Pad </a:t>
            </a:r>
            <a:r>
              <a:rPr spc="-370" dirty="0"/>
              <a:t>Landing</a:t>
            </a:r>
            <a:r>
              <a:rPr spc="-570" dirty="0"/>
              <a:t> </a:t>
            </a:r>
            <a:r>
              <a:rPr spc="-340" dirty="0"/>
              <a:t>Date</a:t>
            </a:r>
          </a:p>
        </p:txBody>
      </p:sp>
      <p:sp>
        <p:nvSpPr>
          <p:cNvPr id="4" name="object 4"/>
          <p:cNvSpPr txBox="1"/>
          <p:nvPr/>
        </p:nvSpPr>
        <p:spPr>
          <a:xfrm>
            <a:off x="7521067" y="2172462"/>
            <a:ext cx="3239770" cy="2364740"/>
          </a:xfrm>
          <a:prstGeom prst="rect">
            <a:avLst/>
          </a:prstGeom>
        </p:spPr>
        <p:txBody>
          <a:bodyPr vert="horz" wrap="square" lIns="0" tIns="38100" rIns="0" bIns="0" rtlCol="0">
            <a:spAutoFit/>
          </a:bodyPr>
          <a:lstStyle/>
          <a:p>
            <a:pPr marL="12700" marR="135255">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35" dirty="0">
                <a:solidFill>
                  <a:srgbClr val="404040"/>
                </a:solidFill>
                <a:latin typeface="Carlito"/>
                <a:cs typeface="Carlito"/>
              </a:rPr>
              <a:t>first  </a:t>
            </a:r>
            <a:r>
              <a:rPr sz="2000" spc="-5" dirty="0">
                <a:solidFill>
                  <a:srgbClr val="404040"/>
                </a:solidFill>
                <a:latin typeface="Carlito"/>
                <a:cs typeface="Carlito"/>
              </a:rPr>
              <a:t>successful </a:t>
            </a:r>
            <a:r>
              <a:rPr sz="2000" spc="-15" dirty="0">
                <a:solidFill>
                  <a:srgbClr val="404040"/>
                </a:solidFill>
                <a:latin typeface="Carlito"/>
                <a:cs typeface="Carlito"/>
              </a:rPr>
              <a:t>ground </a:t>
            </a:r>
            <a:r>
              <a:rPr sz="2000" spc="-5" dirty="0">
                <a:solidFill>
                  <a:srgbClr val="404040"/>
                </a:solidFill>
                <a:latin typeface="Carlito"/>
                <a:cs typeface="Carlito"/>
              </a:rPr>
              <a:t>pad</a:t>
            </a:r>
            <a:r>
              <a:rPr sz="2000" spc="-145" dirty="0">
                <a:solidFill>
                  <a:srgbClr val="404040"/>
                </a:solidFill>
                <a:latin typeface="Carlito"/>
                <a:cs typeface="Carlito"/>
              </a:rPr>
              <a:t> </a:t>
            </a:r>
            <a:r>
              <a:rPr sz="2000" dirty="0">
                <a:solidFill>
                  <a:srgbClr val="404040"/>
                </a:solidFill>
                <a:latin typeface="Carlito"/>
                <a:cs typeface="Carlito"/>
              </a:rPr>
              <a:t>landing  </a:t>
            </a:r>
            <a:r>
              <a:rPr sz="2000" spc="-25" dirty="0">
                <a:solidFill>
                  <a:srgbClr val="404040"/>
                </a:solidFill>
                <a:latin typeface="Carlito"/>
                <a:cs typeface="Carlito"/>
              </a:rPr>
              <a:t>date.</a:t>
            </a:r>
            <a:endParaRPr sz="2000">
              <a:latin typeface="Carlito"/>
              <a:cs typeface="Carlito"/>
            </a:endParaRPr>
          </a:p>
          <a:p>
            <a:pPr marL="12700">
              <a:lnSpc>
                <a:spcPts val="2300"/>
              </a:lnSpc>
              <a:spcBef>
                <a:spcPts val="1200"/>
              </a:spcBef>
            </a:pPr>
            <a:r>
              <a:rPr sz="2000" spc="-35" dirty="0">
                <a:solidFill>
                  <a:srgbClr val="404040"/>
                </a:solidFill>
                <a:latin typeface="Carlito"/>
                <a:cs typeface="Carlito"/>
              </a:rPr>
              <a:t>First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a:t>
            </a:r>
            <a:r>
              <a:rPr sz="2000" spc="-75" dirty="0">
                <a:solidFill>
                  <a:srgbClr val="404040"/>
                </a:solidFill>
                <a:latin typeface="Carlito"/>
                <a:cs typeface="Carlito"/>
              </a:rPr>
              <a:t> </a:t>
            </a:r>
            <a:r>
              <a:rPr sz="2000" spc="-5" dirty="0">
                <a:solidFill>
                  <a:srgbClr val="404040"/>
                </a:solidFill>
                <a:latin typeface="Carlito"/>
                <a:cs typeface="Carlito"/>
              </a:rPr>
              <a:t>wasn’t</a:t>
            </a:r>
            <a:endParaRPr sz="2000">
              <a:latin typeface="Carlito"/>
              <a:cs typeface="Carlito"/>
            </a:endParaRPr>
          </a:p>
          <a:p>
            <a:pPr marL="12700">
              <a:lnSpc>
                <a:spcPts val="2300"/>
              </a:lnSpc>
            </a:pPr>
            <a:r>
              <a:rPr sz="2000" spc="-5" dirty="0">
                <a:solidFill>
                  <a:srgbClr val="404040"/>
                </a:solidFill>
                <a:latin typeface="Carlito"/>
                <a:cs typeface="Carlito"/>
              </a:rPr>
              <a:t>until </a:t>
            </a:r>
            <a:r>
              <a:rPr sz="2000" dirty="0">
                <a:solidFill>
                  <a:srgbClr val="404040"/>
                </a:solidFill>
                <a:latin typeface="Carlito"/>
                <a:cs typeface="Carlito"/>
              </a:rPr>
              <a:t>the end </a:t>
            </a:r>
            <a:r>
              <a:rPr sz="2000" spc="-5" dirty="0">
                <a:solidFill>
                  <a:srgbClr val="404040"/>
                </a:solidFill>
                <a:latin typeface="Carlito"/>
                <a:cs typeface="Carlito"/>
              </a:rPr>
              <a:t>of</a:t>
            </a:r>
            <a:r>
              <a:rPr sz="2000" spc="-105" dirty="0">
                <a:solidFill>
                  <a:srgbClr val="404040"/>
                </a:solidFill>
                <a:latin typeface="Carlito"/>
                <a:cs typeface="Carlito"/>
              </a:rPr>
              <a:t> </a:t>
            </a:r>
            <a:r>
              <a:rPr sz="2000" dirty="0">
                <a:solidFill>
                  <a:srgbClr val="404040"/>
                </a:solidFill>
                <a:latin typeface="Carlito"/>
                <a:cs typeface="Carlito"/>
              </a:rPr>
              <a:t>2015.</a:t>
            </a:r>
            <a:endParaRPr sz="2000">
              <a:latin typeface="Carlito"/>
              <a:cs typeface="Carlito"/>
            </a:endParaRPr>
          </a:p>
          <a:p>
            <a:pPr marL="12700">
              <a:lnSpc>
                <a:spcPts val="2305"/>
              </a:lnSpc>
              <a:spcBef>
                <a:spcPts val="1200"/>
              </a:spcBef>
            </a:pP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70" dirty="0">
                <a:solidFill>
                  <a:srgbClr val="404040"/>
                </a:solidFill>
                <a:latin typeface="Carlito"/>
                <a:cs typeface="Carlito"/>
              </a:rPr>
              <a:t> </a:t>
            </a:r>
            <a:r>
              <a:rPr sz="2000" spc="-20" dirty="0">
                <a:solidFill>
                  <a:srgbClr val="404040"/>
                </a:solidFill>
                <a:latin typeface="Carlito"/>
                <a:cs typeface="Carlito"/>
              </a:rPr>
              <a:t>general</a:t>
            </a:r>
            <a:endParaRPr sz="2000">
              <a:latin typeface="Carlito"/>
              <a:cs typeface="Carlito"/>
            </a:endParaRPr>
          </a:p>
          <a:p>
            <a:pPr marL="12700">
              <a:lnSpc>
                <a:spcPts val="2305"/>
              </a:lnSpc>
            </a:pPr>
            <a:r>
              <a:rPr sz="2000" dirty="0">
                <a:solidFill>
                  <a:srgbClr val="404040"/>
                </a:solidFill>
                <a:latin typeface="Carlito"/>
                <a:cs typeface="Carlito"/>
              </a:rPr>
              <a:t>appear </a:t>
            </a:r>
            <a:r>
              <a:rPr sz="2000" spc="-20" dirty="0">
                <a:solidFill>
                  <a:srgbClr val="404040"/>
                </a:solidFill>
                <a:latin typeface="Carlito"/>
                <a:cs typeface="Carlito"/>
              </a:rPr>
              <a:t>starting</a:t>
            </a:r>
            <a:r>
              <a:rPr sz="2000" spc="-5" dirty="0">
                <a:solidFill>
                  <a:srgbClr val="404040"/>
                </a:solidFill>
                <a:latin typeface="Carlito"/>
                <a:cs typeface="Carlito"/>
              </a:rPr>
              <a:t> </a:t>
            </a:r>
            <a:r>
              <a:rPr sz="2000" dirty="0">
                <a:solidFill>
                  <a:srgbClr val="404040"/>
                </a:solidFill>
                <a:latin typeface="Carlito"/>
                <a:cs typeface="Carlito"/>
              </a:rPr>
              <a:t>2014.</a:t>
            </a:r>
            <a:endParaRPr sz="2000">
              <a:latin typeface="Carlito"/>
              <a:cs typeface="Carlito"/>
            </a:endParaRPr>
          </a:p>
        </p:txBody>
      </p:sp>
      <p:sp>
        <p:nvSpPr>
          <p:cNvPr id="5" name="object 5"/>
          <p:cNvSpPr/>
          <p:nvPr/>
        </p:nvSpPr>
        <p:spPr>
          <a:xfrm>
            <a:off x="1153667" y="2223516"/>
            <a:ext cx="5780532" cy="286054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68935"/>
            <a:ext cx="9105265" cy="1239520"/>
          </a:xfrm>
          <a:prstGeom prst="rect">
            <a:avLst/>
          </a:prstGeom>
        </p:spPr>
        <p:txBody>
          <a:bodyPr vert="horz" wrap="square" lIns="0" tIns="111125" rIns="0" bIns="0" rtlCol="0">
            <a:spAutoFit/>
          </a:bodyPr>
          <a:lstStyle/>
          <a:p>
            <a:pPr marL="12700" marR="5080">
              <a:lnSpc>
                <a:spcPts val="4400"/>
              </a:lnSpc>
              <a:spcBef>
                <a:spcPts val="875"/>
              </a:spcBef>
            </a:pPr>
            <a:r>
              <a:rPr sz="4300" spc="-390" dirty="0"/>
              <a:t>Successful </a:t>
            </a:r>
            <a:r>
              <a:rPr sz="4300" spc="-300" dirty="0"/>
              <a:t>Drone </a:t>
            </a:r>
            <a:r>
              <a:rPr sz="4300" spc="-375" dirty="0"/>
              <a:t>Ship </a:t>
            </a:r>
            <a:r>
              <a:rPr sz="4300" spc="-340" dirty="0"/>
              <a:t>Landing </a:t>
            </a:r>
            <a:r>
              <a:rPr sz="4300" spc="-75" dirty="0"/>
              <a:t>with</a:t>
            </a:r>
            <a:r>
              <a:rPr sz="4300" spc="-600" dirty="0"/>
              <a:t> </a:t>
            </a:r>
            <a:r>
              <a:rPr sz="4300" spc="-385" dirty="0"/>
              <a:t>Payload  </a:t>
            </a:r>
            <a:r>
              <a:rPr sz="4300" spc="-290" dirty="0"/>
              <a:t>Between </a:t>
            </a:r>
            <a:r>
              <a:rPr sz="4300" spc="-285" dirty="0"/>
              <a:t>4000 and</a:t>
            </a:r>
            <a:r>
              <a:rPr sz="4300" spc="-705" dirty="0"/>
              <a:t> </a:t>
            </a:r>
            <a:r>
              <a:rPr sz="4300" spc="-285" dirty="0"/>
              <a:t>6000</a:t>
            </a:r>
            <a:endParaRPr sz="4300"/>
          </a:p>
        </p:txBody>
      </p:sp>
      <p:sp>
        <p:nvSpPr>
          <p:cNvPr id="4" name="object 4"/>
          <p:cNvSpPr txBox="1"/>
          <p:nvPr/>
        </p:nvSpPr>
        <p:spPr>
          <a:xfrm>
            <a:off x="7904226" y="2630170"/>
            <a:ext cx="3121025" cy="1449705"/>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four  booster </a:t>
            </a:r>
            <a:r>
              <a:rPr sz="2000" spc="-25" dirty="0">
                <a:solidFill>
                  <a:srgbClr val="404040"/>
                </a:solidFill>
                <a:latin typeface="Carlito"/>
                <a:cs typeface="Carlito"/>
              </a:rPr>
              <a:t>versions </a:t>
            </a:r>
            <a:r>
              <a:rPr sz="2000" spc="-5" dirty="0">
                <a:solidFill>
                  <a:srgbClr val="404040"/>
                </a:solidFill>
                <a:latin typeface="Carlito"/>
                <a:cs typeface="Carlito"/>
              </a:rPr>
              <a:t>that had  successful </a:t>
            </a:r>
            <a:r>
              <a:rPr sz="2000" spc="-20" dirty="0">
                <a:solidFill>
                  <a:srgbClr val="404040"/>
                </a:solidFill>
                <a:latin typeface="Carlito"/>
                <a:cs typeface="Carlito"/>
              </a:rPr>
              <a:t>drone </a:t>
            </a:r>
            <a:r>
              <a:rPr sz="2000" spc="-5" dirty="0">
                <a:solidFill>
                  <a:srgbClr val="404040"/>
                </a:solidFill>
                <a:latin typeface="Carlito"/>
                <a:cs typeface="Carlito"/>
              </a:rPr>
              <a:t>ship</a:t>
            </a:r>
            <a:r>
              <a:rPr sz="2000" spc="-100" dirty="0">
                <a:solidFill>
                  <a:srgbClr val="404040"/>
                </a:solidFill>
                <a:latin typeface="Carlito"/>
                <a:cs typeface="Carlito"/>
              </a:rPr>
              <a:t> </a:t>
            </a:r>
            <a:r>
              <a:rPr sz="2000" dirty="0">
                <a:solidFill>
                  <a:srgbClr val="404040"/>
                </a:solidFill>
                <a:latin typeface="Carlito"/>
                <a:cs typeface="Carlito"/>
              </a:rPr>
              <a:t>landings  and a </a:t>
            </a:r>
            <a:r>
              <a:rPr sz="2000" spc="-5" dirty="0">
                <a:solidFill>
                  <a:srgbClr val="404040"/>
                </a:solidFill>
                <a:latin typeface="Carlito"/>
                <a:cs typeface="Carlito"/>
              </a:rPr>
              <a:t>payload mass between  </a:t>
            </a:r>
            <a:r>
              <a:rPr sz="2000" dirty="0">
                <a:solidFill>
                  <a:srgbClr val="404040"/>
                </a:solidFill>
                <a:latin typeface="Carlito"/>
                <a:cs typeface="Carlito"/>
              </a:rPr>
              <a:t>4000 and 6000</a:t>
            </a:r>
            <a:r>
              <a:rPr sz="2000" spc="-165" dirty="0">
                <a:solidFill>
                  <a:srgbClr val="404040"/>
                </a:solidFill>
                <a:latin typeface="Carlito"/>
                <a:cs typeface="Carlito"/>
              </a:rPr>
              <a:t> </a:t>
            </a:r>
            <a:r>
              <a:rPr sz="2000" spc="-25" dirty="0">
                <a:solidFill>
                  <a:srgbClr val="404040"/>
                </a:solidFill>
                <a:latin typeface="Carlito"/>
                <a:cs typeface="Carlito"/>
              </a:rPr>
              <a:t>noninclusively.</a:t>
            </a:r>
            <a:endParaRPr sz="2000">
              <a:latin typeface="Carlito"/>
              <a:cs typeface="Carlito"/>
            </a:endParaRPr>
          </a:p>
        </p:txBody>
      </p:sp>
      <p:sp>
        <p:nvSpPr>
          <p:cNvPr id="5" name="object 5"/>
          <p:cNvSpPr/>
          <p:nvPr/>
        </p:nvSpPr>
        <p:spPr>
          <a:xfrm>
            <a:off x="838200" y="2183892"/>
            <a:ext cx="6886956" cy="2638043"/>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5CA12-8C58-A2CD-0786-F4EF656DFCD0}"/>
              </a:ext>
            </a:extLst>
          </p:cNvPr>
          <p:cNvSpPr>
            <a:spLocks noGrp="1"/>
          </p:cNvSpPr>
          <p:nvPr>
            <p:ph type="title"/>
          </p:nvPr>
        </p:nvSpPr>
        <p:spPr>
          <a:xfrm>
            <a:off x="614677" y="603504"/>
            <a:ext cx="10872216" cy="1527048"/>
          </a:xfrm>
        </p:spPr>
        <p:txBody>
          <a:bodyPr anchor="b">
            <a:normAutofit/>
          </a:bodyPr>
          <a:lstStyle/>
          <a:p>
            <a:r>
              <a:rPr lang="en-GB" dirty="0"/>
              <a:t>Introduction</a:t>
            </a:r>
            <a:endParaRPr lang="en-US" dirty="0"/>
          </a:p>
        </p:txBody>
      </p:sp>
      <p:pic>
        <p:nvPicPr>
          <p:cNvPr id="5" name="Picture 4" descr="A rocket taking off from a launch pad&#10;&#10;AI-generated content may be incorrect.">
            <a:extLst>
              <a:ext uri="{FF2B5EF4-FFF2-40B4-BE49-F238E27FC236}">
                <a16:creationId xmlns:a16="http://schemas.microsoft.com/office/drawing/2014/main" id="{4B616B96-5E8D-206C-FF02-E6B8397D1B7D}"/>
              </a:ext>
            </a:extLst>
          </p:cNvPr>
          <p:cNvPicPr>
            <a:picLocks noChangeAspect="1"/>
          </p:cNvPicPr>
          <p:nvPr/>
        </p:nvPicPr>
        <p:blipFill>
          <a:blip r:embed="rId2"/>
          <a:stretch>
            <a:fillRect/>
          </a:stretch>
        </p:blipFill>
        <p:spPr>
          <a:xfrm>
            <a:off x="614678" y="2441274"/>
            <a:ext cx="5090588" cy="3817941"/>
          </a:xfrm>
          <a:prstGeom prst="rect">
            <a:avLst/>
          </a:prstGeom>
        </p:spPr>
      </p:pic>
      <p:sp>
        <p:nvSpPr>
          <p:cNvPr id="3" name="Content Placeholder 2">
            <a:extLst>
              <a:ext uri="{FF2B5EF4-FFF2-40B4-BE49-F238E27FC236}">
                <a16:creationId xmlns:a16="http://schemas.microsoft.com/office/drawing/2014/main" id="{B9FBE753-A00A-7027-CF8D-B4C7DFACAA6E}"/>
              </a:ext>
            </a:extLst>
          </p:cNvPr>
          <p:cNvSpPr>
            <a:spLocks noGrp="1"/>
          </p:cNvSpPr>
          <p:nvPr>
            <p:ph idx="1"/>
          </p:nvPr>
        </p:nvSpPr>
        <p:spPr>
          <a:xfrm>
            <a:off x="6096000" y="2441273"/>
            <a:ext cx="5385816" cy="3817942"/>
          </a:xfrm>
        </p:spPr>
        <p:txBody>
          <a:bodyPr anchor="t">
            <a:normAutofit/>
          </a:bodyPr>
          <a:lstStyle/>
          <a:p>
            <a:r>
              <a:rPr lang="en-GB" sz="1800"/>
              <a:t>SpaceX has revolutionized space transportation by reusing rocket boosters. Predicting the likelihood of successful landings can improve planning, reduce costs, and optimize operations. This project explores historical launch data to build predictive models.</a:t>
            </a:r>
          </a:p>
          <a:p>
            <a:endParaRPr lang="en-US" sz="1800"/>
          </a:p>
        </p:txBody>
      </p:sp>
    </p:spTree>
    <p:extLst>
      <p:ext uri="{BB962C8B-B14F-4D97-AF65-F5344CB8AC3E}">
        <p14:creationId xmlns:p14="http://schemas.microsoft.com/office/powerpoint/2010/main" val="3425910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52906" y="751459"/>
            <a:ext cx="9310370" cy="756920"/>
          </a:xfrm>
          <a:prstGeom prst="rect">
            <a:avLst/>
          </a:prstGeom>
        </p:spPr>
        <p:txBody>
          <a:bodyPr vert="horz" wrap="square" lIns="0" tIns="12700" rIns="0" bIns="0" rtlCol="0">
            <a:spAutoFit/>
          </a:bodyPr>
          <a:lstStyle/>
          <a:p>
            <a:pPr marL="12700">
              <a:lnSpc>
                <a:spcPct val="100000"/>
              </a:lnSpc>
              <a:spcBef>
                <a:spcPts val="100"/>
              </a:spcBef>
            </a:pPr>
            <a:r>
              <a:rPr spc="-365" dirty="0"/>
              <a:t>Total </a:t>
            </a:r>
            <a:r>
              <a:rPr spc="-285" dirty="0"/>
              <a:t>Number </a:t>
            </a:r>
            <a:r>
              <a:rPr spc="-75" dirty="0"/>
              <a:t>of </a:t>
            </a:r>
            <a:r>
              <a:rPr spc="-540" dirty="0"/>
              <a:t>Each </a:t>
            </a:r>
            <a:r>
              <a:rPr spc="-275" dirty="0"/>
              <a:t>Mission</a:t>
            </a:r>
            <a:r>
              <a:rPr spc="-894" dirty="0"/>
              <a:t> </a:t>
            </a:r>
            <a:r>
              <a:rPr spc="-320" dirty="0"/>
              <a:t>Outcome</a:t>
            </a:r>
          </a:p>
        </p:txBody>
      </p:sp>
      <p:sp>
        <p:nvSpPr>
          <p:cNvPr id="4" name="object 4"/>
          <p:cNvSpPr txBox="1"/>
          <p:nvPr/>
        </p:nvSpPr>
        <p:spPr>
          <a:xfrm>
            <a:off x="7211694" y="2030983"/>
            <a:ext cx="3716020" cy="3379470"/>
          </a:xfrm>
          <a:prstGeom prst="rect">
            <a:avLst/>
          </a:prstGeom>
        </p:spPr>
        <p:txBody>
          <a:bodyPr vert="horz" wrap="square" lIns="0" tIns="13335" rIns="0" bIns="0" rtlCol="0">
            <a:spAutoFit/>
          </a:bodyPr>
          <a:lstStyle/>
          <a:p>
            <a:pPr marL="12700">
              <a:lnSpc>
                <a:spcPts val="2305"/>
              </a:lnSpc>
              <a:spcBef>
                <a:spcPts val="105"/>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15" dirty="0">
                <a:solidFill>
                  <a:srgbClr val="404040"/>
                </a:solidFill>
                <a:latin typeface="Carlito"/>
                <a:cs typeface="Carlito"/>
              </a:rPr>
              <a:t>count </a:t>
            </a:r>
            <a:r>
              <a:rPr sz="2000" spc="-5" dirty="0">
                <a:solidFill>
                  <a:srgbClr val="404040"/>
                </a:solidFill>
                <a:latin typeface="Carlito"/>
                <a:cs typeface="Carlito"/>
              </a:rPr>
              <a:t>of</a:t>
            </a:r>
            <a:r>
              <a:rPr sz="2000" spc="-140" dirty="0">
                <a:solidFill>
                  <a:srgbClr val="404040"/>
                </a:solidFill>
                <a:latin typeface="Carlito"/>
                <a:cs typeface="Carlito"/>
              </a:rPr>
              <a:t> </a:t>
            </a:r>
            <a:r>
              <a:rPr sz="2000" dirty="0">
                <a:solidFill>
                  <a:srgbClr val="404040"/>
                </a:solidFill>
                <a:latin typeface="Carlito"/>
                <a:cs typeface="Carlito"/>
              </a:rPr>
              <a:t>each</a:t>
            </a:r>
            <a:endParaRPr sz="2000">
              <a:latin typeface="Carlito"/>
              <a:cs typeface="Carlito"/>
            </a:endParaRPr>
          </a:p>
          <a:p>
            <a:pPr marL="12700">
              <a:lnSpc>
                <a:spcPts val="2305"/>
              </a:lnSpc>
            </a:pPr>
            <a:r>
              <a:rPr sz="2000" spc="-5" dirty="0">
                <a:solidFill>
                  <a:srgbClr val="404040"/>
                </a:solidFill>
                <a:latin typeface="Carlito"/>
                <a:cs typeface="Carlito"/>
              </a:rPr>
              <a:t>mission</a:t>
            </a:r>
            <a:r>
              <a:rPr sz="2000" spc="-10" dirty="0">
                <a:solidFill>
                  <a:srgbClr val="404040"/>
                </a:solidFill>
                <a:latin typeface="Carlito"/>
                <a:cs typeface="Carlito"/>
              </a:rPr>
              <a:t> </a:t>
            </a:r>
            <a:r>
              <a:rPr sz="2000" spc="-15" dirty="0">
                <a:solidFill>
                  <a:srgbClr val="404040"/>
                </a:solidFill>
                <a:latin typeface="Carlito"/>
                <a:cs typeface="Carlito"/>
              </a:rPr>
              <a:t>outcome.</a:t>
            </a:r>
            <a:endParaRPr sz="2000">
              <a:latin typeface="Carlito"/>
              <a:cs typeface="Carlito"/>
            </a:endParaRPr>
          </a:p>
          <a:p>
            <a:pPr marL="12700" marR="83820">
              <a:lnSpc>
                <a:spcPts val="2200"/>
              </a:lnSpc>
              <a:spcBef>
                <a:spcPts val="1440"/>
              </a:spcBef>
            </a:pPr>
            <a:r>
              <a:rPr sz="2000" dirty="0">
                <a:solidFill>
                  <a:srgbClr val="404040"/>
                </a:solidFill>
                <a:latin typeface="Carlito"/>
                <a:cs typeface="Carlito"/>
              </a:rPr>
              <a:t>SpaceX </a:t>
            </a:r>
            <a:r>
              <a:rPr sz="2000" spc="-5" dirty="0">
                <a:solidFill>
                  <a:srgbClr val="404040"/>
                </a:solidFill>
                <a:latin typeface="Carlito"/>
                <a:cs typeface="Carlito"/>
              </a:rPr>
              <a:t>appears </a:t>
            </a:r>
            <a:r>
              <a:rPr sz="2000" spc="-20" dirty="0">
                <a:solidFill>
                  <a:srgbClr val="404040"/>
                </a:solidFill>
                <a:latin typeface="Carlito"/>
                <a:cs typeface="Carlito"/>
              </a:rPr>
              <a:t>to </a:t>
            </a:r>
            <a:r>
              <a:rPr sz="2000" spc="-5" dirty="0">
                <a:solidFill>
                  <a:srgbClr val="404040"/>
                </a:solidFill>
                <a:latin typeface="Carlito"/>
                <a:cs typeface="Carlito"/>
              </a:rPr>
              <a:t>achieve </a:t>
            </a:r>
            <a:r>
              <a:rPr sz="2000" dirty="0">
                <a:solidFill>
                  <a:srgbClr val="404040"/>
                </a:solidFill>
                <a:latin typeface="Carlito"/>
                <a:cs typeface="Carlito"/>
              </a:rPr>
              <a:t>its  </a:t>
            </a:r>
            <a:r>
              <a:rPr sz="2000" spc="-5" dirty="0">
                <a:solidFill>
                  <a:srgbClr val="404040"/>
                </a:solidFill>
                <a:latin typeface="Carlito"/>
                <a:cs typeface="Carlito"/>
              </a:rPr>
              <a:t>mission </a:t>
            </a:r>
            <a:r>
              <a:rPr sz="2000" spc="-20" dirty="0">
                <a:solidFill>
                  <a:srgbClr val="404040"/>
                </a:solidFill>
                <a:latin typeface="Carlito"/>
                <a:cs typeface="Carlito"/>
              </a:rPr>
              <a:t>outcome </a:t>
            </a:r>
            <a:r>
              <a:rPr sz="2000" spc="-5" dirty="0">
                <a:solidFill>
                  <a:srgbClr val="404040"/>
                </a:solidFill>
                <a:latin typeface="Carlito"/>
                <a:cs typeface="Carlito"/>
              </a:rPr>
              <a:t>nearly </a:t>
            </a:r>
            <a:r>
              <a:rPr sz="2000" dirty="0">
                <a:solidFill>
                  <a:srgbClr val="404040"/>
                </a:solidFill>
                <a:latin typeface="Carlito"/>
                <a:cs typeface="Carlito"/>
              </a:rPr>
              <a:t>99% </a:t>
            </a:r>
            <a:r>
              <a:rPr sz="2000" spc="-5" dirty="0">
                <a:solidFill>
                  <a:srgbClr val="404040"/>
                </a:solidFill>
                <a:latin typeface="Carlito"/>
                <a:cs typeface="Carlito"/>
              </a:rPr>
              <a:t>of</a:t>
            </a:r>
            <a:r>
              <a:rPr sz="2000" spc="-100" dirty="0">
                <a:solidFill>
                  <a:srgbClr val="404040"/>
                </a:solidFill>
                <a:latin typeface="Carlito"/>
                <a:cs typeface="Carlito"/>
              </a:rPr>
              <a:t> </a:t>
            </a:r>
            <a:r>
              <a:rPr sz="2000" dirty="0">
                <a:solidFill>
                  <a:srgbClr val="404040"/>
                </a:solidFill>
                <a:latin typeface="Carlito"/>
                <a:cs typeface="Carlito"/>
              </a:rPr>
              <a:t>the  </a:t>
            </a:r>
            <a:r>
              <a:rPr sz="2000" spc="-5" dirty="0">
                <a:solidFill>
                  <a:srgbClr val="404040"/>
                </a:solidFill>
                <a:latin typeface="Carlito"/>
                <a:cs typeface="Carlito"/>
              </a:rPr>
              <a:t>time.</a:t>
            </a:r>
            <a:endParaRPr sz="2000">
              <a:latin typeface="Carlito"/>
              <a:cs typeface="Carlito"/>
            </a:endParaRPr>
          </a:p>
          <a:p>
            <a:pPr marL="12700">
              <a:lnSpc>
                <a:spcPts val="2305"/>
              </a:lnSpc>
              <a:spcBef>
                <a:spcPts val="1150"/>
              </a:spcBef>
            </a:pPr>
            <a:r>
              <a:rPr sz="2000" spc="-5" dirty="0">
                <a:solidFill>
                  <a:srgbClr val="404040"/>
                </a:solidFill>
                <a:latin typeface="Carlito"/>
                <a:cs typeface="Carlito"/>
              </a:rPr>
              <a:t>This </a:t>
            </a:r>
            <a:r>
              <a:rPr sz="2000" dirty="0">
                <a:solidFill>
                  <a:srgbClr val="404040"/>
                </a:solidFill>
                <a:latin typeface="Carlito"/>
                <a:cs typeface="Carlito"/>
              </a:rPr>
              <a:t>means </a:t>
            </a:r>
            <a:r>
              <a:rPr sz="2000" spc="-5" dirty="0">
                <a:solidFill>
                  <a:srgbClr val="404040"/>
                </a:solidFill>
                <a:latin typeface="Carlito"/>
                <a:cs typeface="Carlito"/>
              </a:rPr>
              <a:t>that </a:t>
            </a:r>
            <a:r>
              <a:rPr sz="2000" spc="-20" dirty="0">
                <a:solidFill>
                  <a:srgbClr val="404040"/>
                </a:solidFill>
                <a:latin typeface="Carlito"/>
                <a:cs typeface="Carlito"/>
              </a:rPr>
              <a:t>most </a:t>
            </a:r>
            <a:r>
              <a:rPr sz="2000" dirty="0">
                <a:solidFill>
                  <a:srgbClr val="404040"/>
                </a:solidFill>
                <a:latin typeface="Carlito"/>
                <a:cs typeface="Carlito"/>
              </a:rPr>
              <a:t>of the</a:t>
            </a:r>
            <a:r>
              <a:rPr sz="2000" spc="-85" dirty="0">
                <a:solidFill>
                  <a:srgbClr val="404040"/>
                </a:solidFill>
                <a:latin typeface="Carlito"/>
                <a:cs typeface="Carlito"/>
              </a:rPr>
              <a:t> </a:t>
            </a:r>
            <a:r>
              <a:rPr sz="2000" spc="-5" dirty="0">
                <a:solidFill>
                  <a:srgbClr val="404040"/>
                </a:solidFill>
                <a:latin typeface="Carlito"/>
                <a:cs typeface="Carlito"/>
              </a:rPr>
              <a:t>landing</a:t>
            </a:r>
            <a:endParaRPr sz="2000">
              <a:latin typeface="Carlito"/>
              <a:cs typeface="Carlito"/>
            </a:endParaRPr>
          </a:p>
          <a:p>
            <a:pPr marL="12700">
              <a:lnSpc>
                <a:spcPts val="2305"/>
              </a:lnSpc>
            </a:pPr>
            <a:r>
              <a:rPr sz="2000" spc="-20" dirty="0">
                <a:solidFill>
                  <a:srgbClr val="404040"/>
                </a:solidFill>
                <a:latin typeface="Carlito"/>
                <a:cs typeface="Carlito"/>
              </a:rPr>
              <a:t>failures are</a:t>
            </a:r>
            <a:r>
              <a:rPr sz="2000" spc="40" dirty="0">
                <a:solidFill>
                  <a:srgbClr val="404040"/>
                </a:solidFill>
                <a:latin typeface="Carlito"/>
                <a:cs typeface="Carlito"/>
              </a:rPr>
              <a:t> </a:t>
            </a:r>
            <a:r>
              <a:rPr sz="2000" spc="-5" dirty="0">
                <a:solidFill>
                  <a:srgbClr val="404040"/>
                </a:solidFill>
                <a:latin typeface="Carlito"/>
                <a:cs typeface="Carlito"/>
              </a:rPr>
              <a:t>intended.</a:t>
            </a:r>
            <a:endParaRPr sz="2000">
              <a:latin typeface="Carlito"/>
              <a:cs typeface="Carlito"/>
            </a:endParaRPr>
          </a:p>
          <a:p>
            <a:pPr marL="12700" marR="337185">
              <a:lnSpc>
                <a:spcPts val="2200"/>
              </a:lnSpc>
              <a:spcBef>
                <a:spcPts val="1440"/>
              </a:spcBef>
            </a:pPr>
            <a:r>
              <a:rPr sz="2000" spc="-40" dirty="0">
                <a:solidFill>
                  <a:srgbClr val="404040"/>
                </a:solidFill>
                <a:latin typeface="Carlito"/>
                <a:cs typeface="Carlito"/>
              </a:rPr>
              <a:t>Interestingly, </a:t>
            </a:r>
            <a:r>
              <a:rPr sz="2000" spc="-5" dirty="0">
                <a:solidFill>
                  <a:srgbClr val="404040"/>
                </a:solidFill>
                <a:latin typeface="Carlito"/>
                <a:cs typeface="Carlito"/>
              </a:rPr>
              <a:t>one </a:t>
            </a:r>
            <a:r>
              <a:rPr sz="2000" dirty="0">
                <a:solidFill>
                  <a:srgbClr val="404040"/>
                </a:solidFill>
                <a:latin typeface="Carlito"/>
                <a:cs typeface="Carlito"/>
              </a:rPr>
              <a:t>launch </a:t>
            </a:r>
            <a:r>
              <a:rPr sz="2000" spc="-5" dirty="0">
                <a:solidFill>
                  <a:srgbClr val="404040"/>
                </a:solidFill>
                <a:latin typeface="Carlito"/>
                <a:cs typeface="Carlito"/>
              </a:rPr>
              <a:t>has </a:t>
            </a:r>
            <a:r>
              <a:rPr sz="2000" dirty="0">
                <a:solidFill>
                  <a:srgbClr val="404040"/>
                </a:solidFill>
                <a:latin typeface="Carlito"/>
                <a:cs typeface="Carlito"/>
              </a:rPr>
              <a:t>an  unclear </a:t>
            </a:r>
            <a:r>
              <a:rPr sz="2000" spc="-10" dirty="0">
                <a:solidFill>
                  <a:srgbClr val="404040"/>
                </a:solidFill>
                <a:latin typeface="Carlito"/>
                <a:cs typeface="Carlito"/>
              </a:rPr>
              <a:t>payload </a:t>
            </a:r>
            <a:r>
              <a:rPr sz="2000" spc="-25" dirty="0">
                <a:solidFill>
                  <a:srgbClr val="404040"/>
                </a:solidFill>
                <a:latin typeface="Carlito"/>
                <a:cs typeface="Carlito"/>
              </a:rPr>
              <a:t>status </a:t>
            </a:r>
            <a:r>
              <a:rPr sz="2000" dirty="0">
                <a:solidFill>
                  <a:srgbClr val="404040"/>
                </a:solidFill>
                <a:latin typeface="Carlito"/>
                <a:cs typeface="Carlito"/>
              </a:rPr>
              <a:t>and  </a:t>
            </a:r>
            <a:r>
              <a:rPr sz="2000" spc="-20" dirty="0">
                <a:solidFill>
                  <a:srgbClr val="404040"/>
                </a:solidFill>
                <a:latin typeface="Carlito"/>
                <a:cs typeface="Carlito"/>
              </a:rPr>
              <a:t>unfortunately </a:t>
            </a:r>
            <a:r>
              <a:rPr sz="2000" spc="-5" dirty="0">
                <a:solidFill>
                  <a:srgbClr val="404040"/>
                </a:solidFill>
                <a:latin typeface="Carlito"/>
                <a:cs typeface="Carlito"/>
              </a:rPr>
              <a:t>one </a:t>
            </a:r>
            <a:r>
              <a:rPr sz="2000" spc="-20" dirty="0">
                <a:solidFill>
                  <a:srgbClr val="404040"/>
                </a:solidFill>
                <a:latin typeface="Carlito"/>
                <a:cs typeface="Carlito"/>
              </a:rPr>
              <a:t>failed </a:t>
            </a:r>
            <a:r>
              <a:rPr sz="2000" spc="-5" dirty="0">
                <a:solidFill>
                  <a:srgbClr val="404040"/>
                </a:solidFill>
                <a:latin typeface="Carlito"/>
                <a:cs typeface="Carlito"/>
              </a:rPr>
              <a:t>in</a:t>
            </a:r>
            <a:r>
              <a:rPr sz="2000" spc="-40" dirty="0">
                <a:solidFill>
                  <a:srgbClr val="404040"/>
                </a:solidFill>
                <a:latin typeface="Carlito"/>
                <a:cs typeface="Carlito"/>
              </a:rPr>
              <a:t> </a:t>
            </a:r>
            <a:r>
              <a:rPr sz="2000" spc="-15" dirty="0">
                <a:solidFill>
                  <a:srgbClr val="404040"/>
                </a:solidFill>
                <a:latin typeface="Carlito"/>
                <a:cs typeface="Carlito"/>
              </a:rPr>
              <a:t>flight.</a:t>
            </a:r>
            <a:endParaRPr sz="2000">
              <a:latin typeface="Carlito"/>
              <a:cs typeface="Carlito"/>
            </a:endParaRPr>
          </a:p>
        </p:txBody>
      </p:sp>
      <p:sp>
        <p:nvSpPr>
          <p:cNvPr id="5" name="object 5"/>
          <p:cNvSpPr/>
          <p:nvPr/>
        </p:nvSpPr>
        <p:spPr>
          <a:xfrm>
            <a:off x="1289303" y="2026920"/>
            <a:ext cx="5138928" cy="3441191"/>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30</a:t>
            </a:fld>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55648"/>
            <a:ext cx="5811011" cy="488594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4" name="object 4"/>
          <p:cNvSpPr txBox="1">
            <a:spLocks noGrp="1"/>
          </p:cNvSpPr>
          <p:nvPr>
            <p:ph type="title"/>
          </p:nvPr>
        </p:nvSpPr>
        <p:spPr>
          <a:xfrm>
            <a:off x="916635" y="823721"/>
            <a:ext cx="9438640" cy="756920"/>
          </a:xfrm>
          <a:prstGeom prst="rect">
            <a:avLst/>
          </a:prstGeom>
        </p:spPr>
        <p:txBody>
          <a:bodyPr vert="horz" wrap="square" lIns="0" tIns="12700" rIns="0" bIns="0" rtlCol="0">
            <a:spAutoFit/>
          </a:bodyPr>
          <a:lstStyle/>
          <a:p>
            <a:pPr marL="12700">
              <a:lnSpc>
                <a:spcPct val="100000"/>
              </a:lnSpc>
              <a:spcBef>
                <a:spcPts val="100"/>
              </a:spcBef>
            </a:pPr>
            <a:r>
              <a:rPr spc="-360" dirty="0"/>
              <a:t>Boosters </a:t>
            </a:r>
            <a:r>
              <a:rPr spc="-105" dirty="0"/>
              <a:t>that </a:t>
            </a:r>
            <a:r>
              <a:rPr spc="-315" dirty="0"/>
              <a:t>Carried </a:t>
            </a:r>
            <a:r>
              <a:rPr spc="-285" dirty="0"/>
              <a:t>Maximum</a:t>
            </a:r>
            <a:r>
              <a:rPr spc="-919" dirty="0"/>
              <a:t> </a:t>
            </a:r>
            <a:r>
              <a:rPr spc="-434" dirty="0"/>
              <a:t>Payload</a:t>
            </a: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31</a:t>
            </a:fld>
            <a:endParaRPr dirty="0"/>
          </a:p>
        </p:txBody>
      </p:sp>
      <p:sp>
        <p:nvSpPr>
          <p:cNvPr id="5" name="object 5"/>
          <p:cNvSpPr txBox="1"/>
          <p:nvPr/>
        </p:nvSpPr>
        <p:spPr>
          <a:xfrm>
            <a:off x="6986778" y="2105609"/>
            <a:ext cx="4516120" cy="2354580"/>
          </a:xfrm>
          <a:prstGeom prst="rect">
            <a:avLst/>
          </a:prstGeom>
        </p:spPr>
        <p:txBody>
          <a:bodyPr vert="horz" wrap="square" lIns="0" tIns="43180" rIns="0" bIns="0" rtlCol="0">
            <a:spAutoFit/>
          </a:bodyPr>
          <a:lstStyle/>
          <a:p>
            <a:pPr marL="12700" marR="5080">
              <a:lnSpc>
                <a:spcPct val="901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5" dirty="0">
                <a:solidFill>
                  <a:srgbClr val="404040"/>
                </a:solidFill>
                <a:latin typeface="Carlito"/>
                <a:cs typeface="Carlito"/>
              </a:rPr>
              <a:t>that  carried </a:t>
            </a:r>
            <a:r>
              <a:rPr sz="2000" dirty="0">
                <a:solidFill>
                  <a:srgbClr val="404040"/>
                </a:solidFill>
                <a:latin typeface="Carlito"/>
                <a:cs typeface="Carlito"/>
              </a:rPr>
              <a:t>the </a:t>
            </a:r>
            <a:r>
              <a:rPr sz="2000" spc="-5" dirty="0">
                <a:solidFill>
                  <a:srgbClr val="404040"/>
                </a:solidFill>
                <a:latin typeface="Carlito"/>
                <a:cs typeface="Carlito"/>
              </a:rPr>
              <a:t>highest </a:t>
            </a:r>
            <a:r>
              <a:rPr sz="2000" spc="-10" dirty="0">
                <a:solidFill>
                  <a:srgbClr val="404040"/>
                </a:solidFill>
                <a:latin typeface="Carlito"/>
                <a:cs typeface="Carlito"/>
              </a:rPr>
              <a:t>payload </a:t>
            </a:r>
            <a:r>
              <a:rPr sz="2000" spc="-5" dirty="0">
                <a:solidFill>
                  <a:srgbClr val="404040"/>
                </a:solidFill>
                <a:latin typeface="Carlito"/>
                <a:cs typeface="Carlito"/>
              </a:rPr>
              <a:t>mass of </a:t>
            </a:r>
            <a:r>
              <a:rPr sz="2000" dirty="0">
                <a:solidFill>
                  <a:srgbClr val="404040"/>
                </a:solidFill>
                <a:latin typeface="Carlito"/>
                <a:cs typeface="Carlito"/>
              </a:rPr>
              <a:t>15600  kg.</a:t>
            </a:r>
            <a:endParaRPr sz="2000">
              <a:latin typeface="Carlito"/>
              <a:cs typeface="Carlito"/>
            </a:endParaRPr>
          </a:p>
          <a:p>
            <a:pPr marL="12700" marR="71120">
              <a:lnSpc>
                <a:spcPts val="2200"/>
              </a:lnSpc>
              <a:spcBef>
                <a:spcPts val="1440"/>
              </a:spcBef>
            </a:pPr>
            <a:r>
              <a:rPr sz="2000" spc="-5" dirty="0">
                <a:solidFill>
                  <a:srgbClr val="404040"/>
                </a:solidFill>
                <a:latin typeface="Carlito"/>
                <a:cs typeface="Carlito"/>
              </a:rPr>
              <a:t>These </a:t>
            </a:r>
            <a:r>
              <a:rPr sz="2000" spc="-20" dirty="0">
                <a:solidFill>
                  <a:srgbClr val="404040"/>
                </a:solidFill>
                <a:latin typeface="Carlito"/>
                <a:cs typeface="Carlito"/>
              </a:rPr>
              <a:t>booster </a:t>
            </a:r>
            <a:r>
              <a:rPr sz="2000" spc="-25" dirty="0">
                <a:solidFill>
                  <a:srgbClr val="404040"/>
                </a:solidFill>
                <a:latin typeface="Carlito"/>
                <a:cs typeface="Carlito"/>
              </a:rPr>
              <a:t>versions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spc="-5" dirty="0">
                <a:solidFill>
                  <a:srgbClr val="404040"/>
                </a:solidFill>
                <a:latin typeface="Carlito"/>
                <a:cs typeface="Carlito"/>
              </a:rPr>
              <a:t>similar </a:t>
            </a:r>
            <a:r>
              <a:rPr sz="2000" dirty="0">
                <a:solidFill>
                  <a:srgbClr val="404040"/>
                </a:solidFill>
                <a:latin typeface="Carlito"/>
                <a:cs typeface="Carlito"/>
              </a:rPr>
              <a:t>and  all </a:t>
            </a:r>
            <a:r>
              <a:rPr sz="2000" spc="-20" dirty="0">
                <a:solidFill>
                  <a:srgbClr val="404040"/>
                </a:solidFill>
                <a:latin typeface="Carlito"/>
                <a:cs typeface="Carlito"/>
              </a:rPr>
              <a:t>are </a:t>
            </a:r>
            <a:r>
              <a:rPr sz="2000" spc="-5" dirty="0">
                <a:solidFill>
                  <a:srgbClr val="404040"/>
                </a:solidFill>
                <a:latin typeface="Carlito"/>
                <a:cs typeface="Carlito"/>
              </a:rPr>
              <a:t>of </a:t>
            </a:r>
            <a:r>
              <a:rPr sz="2000" dirty="0">
                <a:solidFill>
                  <a:srgbClr val="404040"/>
                </a:solidFill>
                <a:latin typeface="Carlito"/>
                <a:cs typeface="Carlito"/>
              </a:rPr>
              <a:t>the F9 B5 </a:t>
            </a:r>
            <a:r>
              <a:rPr sz="2000" spc="-5" dirty="0">
                <a:solidFill>
                  <a:srgbClr val="404040"/>
                </a:solidFill>
                <a:latin typeface="Carlito"/>
                <a:cs typeface="Carlito"/>
              </a:rPr>
              <a:t>B10xx.x</a:t>
            </a:r>
            <a:r>
              <a:rPr sz="2000" spc="-140" dirty="0">
                <a:solidFill>
                  <a:srgbClr val="404040"/>
                </a:solidFill>
                <a:latin typeface="Carlito"/>
                <a:cs typeface="Carlito"/>
              </a:rPr>
              <a:t> </a:t>
            </a:r>
            <a:r>
              <a:rPr sz="2000" spc="-45" dirty="0">
                <a:solidFill>
                  <a:srgbClr val="404040"/>
                </a:solidFill>
                <a:latin typeface="Carlito"/>
                <a:cs typeface="Carlito"/>
              </a:rPr>
              <a:t>variety.</a:t>
            </a:r>
            <a:endParaRPr sz="2000">
              <a:latin typeface="Carlito"/>
              <a:cs typeface="Carlito"/>
            </a:endParaRPr>
          </a:p>
          <a:p>
            <a:pPr marL="12700" marR="27305">
              <a:lnSpc>
                <a:spcPts val="2210"/>
              </a:lnSpc>
              <a:spcBef>
                <a:spcPts val="1395"/>
              </a:spcBef>
            </a:pPr>
            <a:r>
              <a:rPr sz="2000" spc="-5" dirty="0">
                <a:solidFill>
                  <a:srgbClr val="404040"/>
                </a:solidFill>
                <a:latin typeface="Carlito"/>
                <a:cs typeface="Carlito"/>
              </a:rPr>
              <a:t>This </a:t>
            </a:r>
            <a:r>
              <a:rPr sz="2000" spc="-25" dirty="0">
                <a:solidFill>
                  <a:srgbClr val="404040"/>
                </a:solidFill>
                <a:latin typeface="Carlito"/>
                <a:cs typeface="Carlito"/>
              </a:rPr>
              <a:t>likely </a:t>
            </a:r>
            <a:r>
              <a:rPr sz="2000" spc="-20" dirty="0">
                <a:solidFill>
                  <a:srgbClr val="404040"/>
                </a:solidFill>
                <a:latin typeface="Carlito"/>
                <a:cs typeface="Carlito"/>
              </a:rPr>
              <a:t>indicates </a:t>
            </a:r>
            <a:r>
              <a:rPr sz="2000" spc="-10" dirty="0">
                <a:solidFill>
                  <a:srgbClr val="404040"/>
                </a:solidFill>
                <a:latin typeface="Carlito"/>
                <a:cs typeface="Carlito"/>
              </a:rPr>
              <a:t>payload </a:t>
            </a:r>
            <a:r>
              <a:rPr sz="2000" spc="-5" dirty="0">
                <a:solidFill>
                  <a:srgbClr val="404040"/>
                </a:solidFill>
                <a:latin typeface="Carlito"/>
                <a:cs typeface="Carlito"/>
              </a:rPr>
              <a:t>mass </a:t>
            </a:r>
            <a:r>
              <a:rPr sz="2000" spc="-25" dirty="0">
                <a:solidFill>
                  <a:srgbClr val="404040"/>
                </a:solidFill>
                <a:latin typeface="Carlito"/>
                <a:cs typeface="Carlito"/>
              </a:rPr>
              <a:t>correlates  </a:t>
            </a:r>
            <a:r>
              <a:rPr sz="2000" spc="-5" dirty="0">
                <a:solidFill>
                  <a:srgbClr val="404040"/>
                </a:solidFill>
                <a:latin typeface="Carlito"/>
                <a:cs typeface="Carlito"/>
              </a:rPr>
              <a:t>with </a:t>
            </a:r>
            <a:r>
              <a:rPr sz="2000" dirty="0">
                <a:solidFill>
                  <a:srgbClr val="404040"/>
                </a:solidFill>
                <a:latin typeface="Carlito"/>
                <a:cs typeface="Carlito"/>
              </a:rPr>
              <a:t>the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5" dirty="0">
                <a:solidFill>
                  <a:srgbClr val="404040"/>
                </a:solidFill>
                <a:latin typeface="Carlito"/>
                <a:cs typeface="Carlito"/>
              </a:rPr>
              <a:t>that is</a:t>
            </a:r>
            <a:r>
              <a:rPr sz="2000" spc="15" dirty="0">
                <a:solidFill>
                  <a:srgbClr val="404040"/>
                </a:solidFill>
                <a:latin typeface="Carlito"/>
                <a:cs typeface="Carlito"/>
              </a:rPr>
              <a:t> </a:t>
            </a:r>
            <a:r>
              <a:rPr sz="2000" spc="-5" dirty="0">
                <a:solidFill>
                  <a:srgbClr val="404040"/>
                </a:solidFill>
                <a:latin typeface="Carlito"/>
                <a:cs typeface="Carlito"/>
              </a:rPr>
              <a:t>used.</a:t>
            </a:r>
            <a:endParaRPr sz="200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34923" y="751713"/>
            <a:ext cx="9384030" cy="756920"/>
          </a:xfrm>
          <a:prstGeom prst="rect">
            <a:avLst/>
          </a:prstGeom>
        </p:spPr>
        <p:txBody>
          <a:bodyPr vert="horz" wrap="square" lIns="0" tIns="12700" rIns="0" bIns="0" rtlCol="0">
            <a:spAutoFit/>
          </a:bodyPr>
          <a:lstStyle/>
          <a:p>
            <a:pPr marL="12700">
              <a:lnSpc>
                <a:spcPct val="100000"/>
              </a:lnSpc>
              <a:spcBef>
                <a:spcPts val="100"/>
              </a:spcBef>
            </a:pPr>
            <a:r>
              <a:rPr spc="-305" dirty="0"/>
              <a:t>2015 </a:t>
            </a:r>
            <a:r>
              <a:rPr spc="-370" dirty="0"/>
              <a:t>Failed </a:t>
            </a:r>
            <a:r>
              <a:rPr spc="-320" dirty="0"/>
              <a:t>Drone </a:t>
            </a:r>
            <a:r>
              <a:rPr spc="-409" dirty="0"/>
              <a:t>Ship </a:t>
            </a:r>
            <a:r>
              <a:rPr spc="-370" dirty="0"/>
              <a:t>Landing</a:t>
            </a:r>
            <a:r>
              <a:rPr spc="-695" dirty="0"/>
              <a:t> </a:t>
            </a:r>
            <a:r>
              <a:rPr spc="-455" dirty="0"/>
              <a:t>Records</a:t>
            </a:r>
          </a:p>
        </p:txBody>
      </p:sp>
      <p:sp>
        <p:nvSpPr>
          <p:cNvPr id="4" name="object 4"/>
          <p:cNvSpPr txBox="1"/>
          <p:nvPr/>
        </p:nvSpPr>
        <p:spPr>
          <a:xfrm>
            <a:off x="7584693" y="2591562"/>
            <a:ext cx="3983354" cy="188595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the </a:t>
            </a:r>
            <a:r>
              <a:rPr sz="2000" spc="-5" dirty="0">
                <a:solidFill>
                  <a:srgbClr val="404040"/>
                </a:solidFill>
                <a:latin typeface="Carlito"/>
                <a:cs typeface="Carlito"/>
              </a:rPr>
              <a:t>Month,</a:t>
            </a:r>
            <a:r>
              <a:rPr sz="2000" spc="-145" dirty="0">
                <a:solidFill>
                  <a:srgbClr val="404040"/>
                </a:solidFill>
                <a:latin typeface="Carlito"/>
                <a:cs typeface="Carlito"/>
              </a:rPr>
              <a:t> </a:t>
            </a:r>
            <a:r>
              <a:rPr sz="2000" spc="-5" dirty="0">
                <a:solidFill>
                  <a:srgbClr val="404040"/>
                </a:solidFill>
                <a:latin typeface="Carlito"/>
                <a:cs typeface="Carlito"/>
              </a:rPr>
              <a:t>Landing  </a:t>
            </a:r>
            <a:r>
              <a:rPr sz="2000" spc="-10" dirty="0">
                <a:solidFill>
                  <a:srgbClr val="404040"/>
                </a:solidFill>
                <a:latin typeface="Carlito"/>
                <a:cs typeface="Carlito"/>
              </a:rPr>
              <a:t>Outcome, Booster </a:t>
            </a:r>
            <a:r>
              <a:rPr sz="2000" spc="-40" dirty="0">
                <a:solidFill>
                  <a:srgbClr val="404040"/>
                </a:solidFill>
                <a:latin typeface="Carlito"/>
                <a:cs typeface="Carlito"/>
              </a:rPr>
              <a:t>Version, </a:t>
            </a:r>
            <a:r>
              <a:rPr sz="2000" spc="-25" dirty="0">
                <a:solidFill>
                  <a:srgbClr val="404040"/>
                </a:solidFill>
                <a:latin typeface="Carlito"/>
                <a:cs typeface="Carlito"/>
              </a:rPr>
              <a:t>Payload  </a:t>
            </a:r>
            <a:r>
              <a:rPr sz="2000" dirty="0">
                <a:solidFill>
                  <a:srgbClr val="404040"/>
                </a:solidFill>
                <a:latin typeface="Carlito"/>
                <a:cs typeface="Carlito"/>
              </a:rPr>
              <a:t>Mass </a:t>
            </a:r>
            <a:r>
              <a:rPr sz="2000" spc="-5" dirty="0">
                <a:solidFill>
                  <a:srgbClr val="404040"/>
                </a:solidFill>
                <a:latin typeface="Carlito"/>
                <a:cs typeface="Carlito"/>
              </a:rPr>
              <a:t>(kg), </a:t>
            </a:r>
            <a:r>
              <a:rPr sz="2000" dirty="0">
                <a:solidFill>
                  <a:srgbClr val="404040"/>
                </a:solidFill>
                <a:latin typeface="Carlito"/>
                <a:cs typeface="Carlito"/>
              </a:rPr>
              <a:t>and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5" dirty="0">
                <a:solidFill>
                  <a:srgbClr val="404040"/>
                </a:solidFill>
                <a:latin typeface="Carlito"/>
                <a:cs typeface="Carlito"/>
              </a:rPr>
              <a:t>of </a:t>
            </a:r>
            <a:r>
              <a:rPr sz="2000" dirty="0">
                <a:solidFill>
                  <a:srgbClr val="404040"/>
                </a:solidFill>
                <a:latin typeface="Carlito"/>
                <a:cs typeface="Carlito"/>
              </a:rPr>
              <a:t>2015  launches </a:t>
            </a:r>
            <a:r>
              <a:rPr sz="2000" spc="-10" dirty="0">
                <a:solidFill>
                  <a:srgbClr val="404040"/>
                </a:solidFill>
                <a:latin typeface="Carlito"/>
                <a:cs typeface="Carlito"/>
              </a:rPr>
              <a:t>where </a:t>
            </a:r>
            <a:r>
              <a:rPr sz="2000" spc="-25" dirty="0">
                <a:solidFill>
                  <a:srgbClr val="404040"/>
                </a:solidFill>
                <a:latin typeface="Carlito"/>
                <a:cs typeface="Carlito"/>
              </a:rPr>
              <a:t>stage </a:t>
            </a:r>
            <a:r>
              <a:rPr sz="2000" dirty="0">
                <a:solidFill>
                  <a:srgbClr val="404040"/>
                </a:solidFill>
                <a:latin typeface="Carlito"/>
                <a:cs typeface="Carlito"/>
              </a:rPr>
              <a:t>1 </a:t>
            </a:r>
            <a:r>
              <a:rPr sz="2000" spc="-20" dirty="0">
                <a:solidFill>
                  <a:srgbClr val="404040"/>
                </a:solidFill>
                <a:latin typeface="Carlito"/>
                <a:cs typeface="Carlito"/>
              </a:rPr>
              <a:t>failed </a:t>
            </a:r>
            <a:r>
              <a:rPr sz="2000" spc="-15" dirty="0">
                <a:solidFill>
                  <a:srgbClr val="404040"/>
                </a:solidFill>
                <a:latin typeface="Carlito"/>
                <a:cs typeface="Carlito"/>
              </a:rPr>
              <a:t>to </a:t>
            </a:r>
            <a:r>
              <a:rPr sz="2000" spc="-5" dirty="0">
                <a:solidFill>
                  <a:srgbClr val="404040"/>
                </a:solidFill>
                <a:latin typeface="Carlito"/>
                <a:cs typeface="Carlito"/>
              </a:rPr>
              <a:t>land  on </a:t>
            </a:r>
            <a:r>
              <a:rPr sz="2000" dirty="0">
                <a:solidFill>
                  <a:srgbClr val="404040"/>
                </a:solidFill>
                <a:latin typeface="Carlito"/>
                <a:cs typeface="Carlito"/>
              </a:rPr>
              <a:t>a </a:t>
            </a:r>
            <a:r>
              <a:rPr sz="2000" spc="-20" dirty="0">
                <a:solidFill>
                  <a:srgbClr val="404040"/>
                </a:solidFill>
                <a:latin typeface="Carlito"/>
                <a:cs typeface="Carlito"/>
              </a:rPr>
              <a:t>drone</a:t>
            </a:r>
            <a:r>
              <a:rPr sz="2000" spc="-80" dirty="0">
                <a:solidFill>
                  <a:srgbClr val="404040"/>
                </a:solidFill>
                <a:latin typeface="Carlito"/>
                <a:cs typeface="Carlito"/>
              </a:rPr>
              <a:t> </a:t>
            </a:r>
            <a:r>
              <a:rPr sz="2000" spc="-5" dirty="0">
                <a:solidFill>
                  <a:srgbClr val="404040"/>
                </a:solidFill>
                <a:latin typeface="Carlito"/>
                <a:cs typeface="Carlito"/>
              </a:rPr>
              <a:t>ship.</a:t>
            </a:r>
            <a:endParaRPr sz="2000">
              <a:latin typeface="Carlito"/>
              <a:cs typeface="Carlito"/>
            </a:endParaRPr>
          </a:p>
          <a:p>
            <a:pPr marL="12700">
              <a:lnSpc>
                <a:spcPct val="100000"/>
              </a:lnSpc>
              <a:spcBef>
                <a:spcPts val="1200"/>
              </a:spcBef>
            </a:pPr>
            <a:r>
              <a:rPr sz="2000" spc="-20" dirty="0">
                <a:solidFill>
                  <a:srgbClr val="404040"/>
                </a:solidFill>
                <a:latin typeface="Carlito"/>
                <a:cs typeface="Carlito"/>
              </a:rPr>
              <a:t>There were two </a:t>
            </a:r>
            <a:r>
              <a:rPr sz="2000" spc="-5" dirty="0">
                <a:solidFill>
                  <a:srgbClr val="404040"/>
                </a:solidFill>
                <a:latin typeface="Carlito"/>
                <a:cs typeface="Carlito"/>
              </a:rPr>
              <a:t>such</a:t>
            </a:r>
            <a:r>
              <a:rPr sz="2000" spc="-50" dirty="0">
                <a:solidFill>
                  <a:srgbClr val="404040"/>
                </a:solidFill>
                <a:latin typeface="Carlito"/>
                <a:cs typeface="Carlito"/>
              </a:rPr>
              <a:t> </a:t>
            </a:r>
            <a:r>
              <a:rPr sz="2000" spc="-5" dirty="0">
                <a:solidFill>
                  <a:srgbClr val="404040"/>
                </a:solidFill>
                <a:latin typeface="Carlito"/>
                <a:cs typeface="Carlito"/>
              </a:rPr>
              <a:t>occurrences.</a:t>
            </a:r>
            <a:endParaRPr sz="2000">
              <a:latin typeface="Carlito"/>
              <a:cs typeface="Carlito"/>
            </a:endParaRPr>
          </a:p>
        </p:txBody>
      </p:sp>
      <p:sp>
        <p:nvSpPr>
          <p:cNvPr id="5" name="object 5"/>
          <p:cNvSpPr/>
          <p:nvPr/>
        </p:nvSpPr>
        <p:spPr>
          <a:xfrm>
            <a:off x="135636" y="2630423"/>
            <a:ext cx="7306056" cy="2077212"/>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32</a:t>
            </a:fld>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341122"/>
            <a:ext cx="8011795" cy="1239520"/>
          </a:xfrm>
          <a:prstGeom prst="rect">
            <a:avLst/>
          </a:prstGeom>
        </p:spPr>
        <p:txBody>
          <a:bodyPr vert="horz" wrap="square" lIns="0" tIns="111125" rIns="0" bIns="0" rtlCol="0">
            <a:spAutoFit/>
          </a:bodyPr>
          <a:lstStyle/>
          <a:p>
            <a:pPr marL="12700" marR="5080">
              <a:lnSpc>
                <a:spcPts val="4400"/>
              </a:lnSpc>
              <a:spcBef>
                <a:spcPts val="875"/>
              </a:spcBef>
            </a:pPr>
            <a:r>
              <a:rPr sz="4300" spc="-380" dirty="0"/>
              <a:t>Ranking </a:t>
            </a:r>
            <a:r>
              <a:rPr sz="4300" spc="-335" dirty="0"/>
              <a:t>Counts </a:t>
            </a:r>
            <a:r>
              <a:rPr sz="4300" spc="-75" dirty="0"/>
              <a:t>of </a:t>
            </a:r>
            <a:r>
              <a:rPr sz="4300" spc="-390" dirty="0"/>
              <a:t>Successful</a:t>
            </a:r>
            <a:r>
              <a:rPr sz="4300" spc="-844" dirty="0"/>
              <a:t> </a:t>
            </a:r>
            <a:r>
              <a:rPr sz="4300" spc="-370" dirty="0"/>
              <a:t>Landings  </a:t>
            </a:r>
            <a:r>
              <a:rPr sz="4300" spc="-290" dirty="0"/>
              <a:t>Between </a:t>
            </a:r>
            <a:r>
              <a:rPr sz="4300" spc="-280" dirty="0"/>
              <a:t>2010-06-04 </a:t>
            </a:r>
            <a:r>
              <a:rPr sz="4300" spc="-285" dirty="0"/>
              <a:t>and</a:t>
            </a:r>
            <a:r>
              <a:rPr sz="4300" spc="-745" dirty="0"/>
              <a:t> </a:t>
            </a:r>
            <a:r>
              <a:rPr sz="4300" spc="-295" dirty="0"/>
              <a:t>2017-03-20</a:t>
            </a:r>
            <a:endParaRPr sz="4300"/>
          </a:p>
        </p:txBody>
      </p:sp>
      <p:sp>
        <p:nvSpPr>
          <p:cNvPr id="4" name="object 4"/>
          <p:cNvSpPr txBox="1"/>
          <p:nvPr/>
        </p:nvSpPr>
        <p:spPr>
          <a:xfrm>
            <a:off x="6923278" y="2256789"/>
            <a:ext cx="4707890" cy="2631440"/>
          </a:xfrm>
          <a:prstGeom prst="rect">
            <a:avLst/>
          </a:prstGeom>
        </p:spPr>
        <p:txBody>
          <a:bodyPr vert="horz" wrap="square" lIns="0" tIns="38100" rIns="0" bIns="0" rtlCol="0">
            <a:spAutoFit/>
          </a:bodyPr>
          <a:lstStyle/>
          <a:p>
            <a:pPr marL="12700" marR="5080">
              <a:lnSpc>
                <a:spcPct val="91800"/>
              </a:lnSpc>
              <a:spcBef>
                <a:spcPts val="300"/>
              </a:spcBef>
            </a:pPr>
            <a:r>
              <a:rPr sz="2000" spc="-5" dirty="0">
                <a:solidFill>
                  <a:srgbClr val="404040"/>
                </a:solidFill>
                <a:latin typeface="Carlito"/>
                <a:cs typeface="Carlito"/>
              </a:rPr>
              <a:t>This </a:t>
            </a:r>
            <a:r>
              <a:rPr sz="2000" dirty="0">
                <a:solidFill>
                  <a:srgbClr val="404040"/>
                </a:solidFill>
                <a:latin typeface="Carlito"/>
                <a:cs typeface="Carlito"/>
              </a:rPr>
              <a:t>query </a:t>
            </a:r>
            <a:r>
              <a:rPr sz="2000" spc="-5" dirty="0">
                <a:solidFill>
                  <a:srgbClr val="404040"/>
                </a:solidFill>
                <a:latin typeface="Carlito"/>
                <a:cs typeface="Carlito"/>
              </a:rPr>
              <a:t>returns </a:t>
            </a:r>
            <a:r>
              <a:rPr sz="2000" dirty="0">
                <a:solidFill>
                  <a:srgbClr val="404040"/>
                </a:solidFill>
                <a:latin typeface="Carlito"/>
                <a:cs typeface="Carlito"/>
              </a:rPr>
              <a:t>a </a:t>
            </a:r>
            <a:r>
              <a:rPr sz="2000" spc="-20" dirty="0">
                <a:solidFill>
                  <a:srgbClr val="404040"/>
                </a:solidFill>
                <a:latin typeface="Carlito"/>
                <a:cs typeface="Carlito"/>
              </a:rPr>
              <a:t>list </a:t>
            </a:r>
            <a:r>
              <a:rPr sz="2000" spc="-5" dirty="0">
                <a:solidFill>
                  <a:srgbClr val="404040"/>
                </a:solidFill>
                <a:latin typeface="Carlito"/>
                <a:cs typeface="Carlito"/>
              </a:rPr>
              <a:t>of successful</a:t>
            </a:r>
            <a:r>
              <a:rPr sz="2000" spc="-125" dirty="0">
                <a:solidFill>
                  <a:srgbClr val="404040"/>
                </a:solidFill>
                <a:latin typeface="Carlito"/>
                <a:cs typeface="Carlito"/>
              </a:rPr>
              <a:t> </a:t>
            </a:r>
            <a:r>
              <a:rPr sz="2000" dirty="0">
                <a:solidFill>
                  <a:srgbClr val="404040"/>
                </a:solidFill>
                <a:latin typeface="Carlito"/>
                <a:cs typeface="Carlito"/>
              </a:rPr>
              <a:t>landings  and </a:t>
            </a:r>
            <a:r>
              <a:rPr sz="2000" spc="-5" dirty="0">
                <a:solidFill>
                  <a:srgbClr val="404040"/>
                </a:solidFill>
                <a:latin typeface="Carlito"/>
                <a:cs typeface="Carlito"/>
              </a:rPr>
              <a:t>between </a:t>
            </a:r>
            <a:r>
              <a:rPr sz="2000" dirty="0">
                <a:solidFill>
                  <a:srgbClr val="404040"/>
                </a:solidFill>
                <a:latin typeface="Carlito"/>
                <a:cs typeface="Carlito"/>
              </a:rPr>
              <a:t>2010-06-04 and 2017-03-20  </a:t>
            </a:r>
            <a:r>
              <a:rPr sz="2000" spc="-25" dirty="0">
                <a:solidFill>
                  <a:srgbClr val="404040"/>
                </a:solidFill>
                <a:latin typeface="Carlito"/>
                <a:cs typeface="Carlito"/>
              </a:rPr>
              <a:t>inclusively.</a:t>
            </a:r>
            <a:endParaRPr sz="2000">
              <a:latin typeface="Carlito"/>
              <a:cs typeface="Carlito"/>
            </a:endParaRPr>
          </a:p>
          <a:p>
            <a:pPr marL="12700" marR="464184">
              <a:lnSpc>
                <a:spcPct val="91800"/>
              </a:lnSpc>
              <a:spcBef>
                <a:spcPts val="1395"/>
              </a:spcBef>
            </a:pPr>
            <a:r>
              <a:rPr sz="2000" spc="-20" dirty="0">
                <a:solidFill>
                  <a:srgbClr val="404040"/>
                </a:solidFill>
                <a:latin typeface="Carlito"/>
                <a:cs typeface="Carlito"/>
              </a:rPr>
              <a:t>There </a:t>
            </a:r>
            <a:r>
              <a:rPr sz="2000" spc="-15" dirty="0">
                <a:solidFill>
                  <a:srgbClr val="404040"/>
                </a:solidFill>
                <a:latin typeface="Carlito"/>
                <a:cs typeface="Carlito"/>
              </a:rPr>
              <a:t>are two </a:t>
            </a:r>
            <a:r>
              <a:rPr sz="2000" dirty="0">
                <a:solidFill>
                  <a:srgbClr val="404040"/>
                </a:solidFill>
                <a:latin typeface="Carlito"/>
                <a:cs typeface="Carlito"/>
              </a:rPr>
              <a:t>types </a:t>
            </a:r>
            <a:r>
              <a:rPr sz="2000" spc="-5" dirty="0">
                <a:solidFill>
                  <a:srgbClr val="404040"/>
                </a:solidFill>
                <a:latin typeface="Carlito"/>
                <a:cs typeface="Carlito"/>
              </a:rPr>
              <a:t>of successful</a:t>
            </a:r>
            <a:r>
              <a:rPr sz="2000" spc="-95" dirty="0">
                <a:solidFill>
                  <a:srgbClr val="404040"/>
                </a:solidFill>
                <a:latin typeface="Carlito"/>
                <a:cs typeface="Carlito"/>
              </a:rPr>
              <a:t> </a:t>
            </a:r>
            <a:r>
              <a:rPr sz="2000" dirty="0">
                <a:solidFill>
                  <a:srgbClr val="404040"/>
                </a:solidFill>
                <a:latin typeface="Carlito"/>
                <a:cs typeface="Carlito"/>
              </a:rPr>
              <a:t>landing  </a:t>
            </a:r>
            <a:r>
              <a:rPr sz="2000" spc="-20" dirty="0">
                <a:solidFill>
                  <a:srgbClr val="404040"/>
                </a:solidFill>
                <a:latin typeface="Carlito"/>
                <a:cs typeface="Carlito"/>
              </a:rPr>
              <a:t>outcomes: drone </a:t>
            </a:r>
            <a:r>
              <a:rPr sz="2000" spc="-5" dirty="0">
                <a:solidFill>
                  <a:srgbClr val="404040"/>
                </a:solidFill>
                <a:latin typeface="Carlito"/>
                <a:cs typeface="Carlito"/>
              </a:rPr>
              <a:t>ship </a:t>
            </a:r>
            <a:r>
              <a:rPr sz="2000" dirty="0">
                <a:solidFill>
                  <a:srgbClr val="404040"/>
                </a:solidFill>
                <a:latin typeface="Carlito"/>
                <a:cs typeface="Carlito"/>
              </a:rPr>
              <a:t>and </a:t>
            </a:r>
            <a:r>
              <a:rPr sz="2000" spc="-15" dirty="0">
                <a:solidFill>
                  <a:srgbClr val="404040"/>
                </a:solidFill>
                <a:latin typeface="Carlito"/>
                <a:cs typeface="Carlito"/>
              </a:rPr>
              <a:t>ground </a:t>
            </a:r>
            <a:r>
              <a:rPr sz="2000" spc="-5" dirty="0">
                <a:solidFill>
                  <a:srgbClr val="404040"/>
                </a:solidFill>
                <a:latin typeface="Carlito"/>
                <a:cs typeface="Carlito"/>
              </a:rPr>
              <a:t>pad  </a:t>
            </a:r>
            <a:r>
              <a:rPr sz="2000" dirty="0">
                <a:solidFill>
                  <a:srgbClr val="404040"/>
                </a:solidFill>
                <a:latin typeface="Carlito"/>
                <a:cs typeface="Carlito"/>
              </a:rPr>
              <a:t>landings.</a:t>
            </a:r>
            <a:endParaRPr sz="2000">
              <a:latin typeface="Carlito"/>
              <a:cs typeface="Carlito"/>
            </a:endParaRPr>
          </a:p>
          <a:p>
            <a:pPr marL="12700" marR="561975">
              <a:lnSpc>
                <a:spcPts val="2300"/>
              </a:lnSpc>
              <a:spcBef>
                <a:spcPts val="1160"/>
              </a:spcBef>
            </a:pPr>
            <a:r>
              <a:rPr sz="2000" spc="-20" dirty="0">
                <a:solidFill>
                  <a:srgbClr val="404040"/>
                </a:solidFill>
                <a:latin typeface="Carlito"/>
                <a:cs typeface="Carlito"/>
              </a:rPr>
              <a:t>There were </a:t>
            </a:r>
            <a:r>
              <a:rPr sz="2000" dirty="0">
                <a:solidFill>
                  <a:srgbClr val="404040"/>
                </a:solidFill>
                <a:latin typeface="Carlito"/>
                <a:cs typeface="Carlito"/>
              </a:rPr>
              <a:t>8 </a:t>
            </a:r>
            <a:r>
              <a:rPr sz="2000" spc="-5" dirty="0">
                <a:solidFill>
                  <a:srgbClr val="404040"/>
                </a:solidFill>
                <a:latin typeface="Carlito"/>
                <a:cs typeface="Carlito"/>
              </a:rPr>
              <a:t>successful </a:t>
            </a:r>
            <a:r>
              <a:rPr sz="2000" dirty="0">
                <a:solidFill>
                  <a:srgbClr val="404040"/>
                </a:solidFill>
                <a:latin typeface="Carlito"/>
                <a:cs typeface="Carlito"/>
              </a:rPr>
              <a:t>landings in</a:t>
            </a:r>
            <a:r>
              <a:rPr sz="2000" spc="-135" dirty="0">
                <a:solidFill>
                  <a:srgbClr val="404040"/>
                </a:solidFill>
                <a:latin typeface="Carlito"/>
                <a:cs typeface="Carlito"/>
              </a:rPr>
              <a:t> </a:t>
            </a:r>
            <a:r>
              <a:rPr sz="2000" spc="-25" dirty="0">
                <a:solidFill>
                  <a:srgbClr val="404040"/>
                </a:solidFill>
                <a:latin typeface="Carlito"/>
                <a:cs typeface="Carlito"/>
              </a:rPr>
              <a:t>total  </a:t>
            </a:r>
            <a:r>
              <a:rPr sz="2000" spc="-5" dirty="0">
                <a:solidFill>
                  <a:srgbClr val="404040"/>
                </a:solidFill>
                <a:latin typeface="Carlito"/>
                <a:cs typeface="Carlito"/>
              </a:rPr>
              <a:t>during </a:t>
            </a:r>
            <a:r>
              <a:rPr sz="2000" dirty="0">
                <a:solidFill>
                  <a:srgbClr val="404040"/>
                </a:solidFill>
                <a:latin typeface="Carlito"/>
                <a:cs typeface="Carlito"/>
              </a:rPr>
              <a:t>this </a:t>
            </a:r>
            <a:r>
              <a:rPr sz="2000" spc="-5" dirty="0">
                <a:solidFill>
                  <a:srgbClr val="404040"/>
                </a:solidFill>
                <a:latin typeface="Carlito"/>
                <a:cs typeface="Carlito"/>
              </a:rPr>
              <a:t>time</a:t>
            </a:r>
            <a:r>
              <a:rPr sz="2000" spc="-85" dirty="0">
                <a:solidFill>
                  <a:srgbClr val="404040"/>
                </a:solidFill>
                <a:latin typeface="Carlito"/>
                <a:cs typeface="Carlito"/>
              </a:rPr>
              <a:t> </a:t>
            </a:r>
            <a:r>
              <a:rPr sz="2000" spc="-5" dirty="0">
                <a:solidFill>
                  <a:srgbClr val="404040"/>
                </a:solidFill>
                <a:latin typeface="Carlito"/>
                <a:cs typeface="Carlito"/>
              </a:rPr>
              <a:t>period</a:t>
            </a:r>
            <a:endParaRPr sz="2000">
              <a:latin typeface="Carlito"/>
              <a:cs typeface="Carlito"/>
            </a:endParaRPr>
          </a:p>
        </p:txBody>
      </p:sp>
      <p:sp>
        <p:nvSpPr>
          <p:cNvPr id="5" name="object 5"/>
          <p:cNvSpPr/>
          <p:nvPr/>
        </p:nvSpPr>
        <p:spPr>
          <a:xfrm>
            <a:off x="478536" y="2307335"/>
            <a:ext cx="6257544" cy="2398776"/>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33</a:t>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2462" y="2280265"/>
            <a:ext cx="8347075" cy="2321854"/>
          </a:xfrm>
          <a:prstGeom prst="rect">
            <a:avLst/>
          </a:prstGeom>
        </p:spPr>
        <p:txBody>
          <a:bodyPr vert="horz" wrap="square" lIns="0" tIns="195580" rIns="0" bIns="0" rtlCol="0">
            <a:spAutoFit/>
          </a:bodyPr>
          <a:lstStyle/>
          <a:p>
            <a:pPr marL="12700" marR="5080" algn="ctr">
              <a:lnSpc>
                <a:spcPts val="8200"/>
              </a:lnSpc>
              <a:spcBef>
                <a:spcPts val="1540"/>
              </a:spcBef>
            </a:pPr>
            <a:r>
              <a:rPr sz="8000" spc="-300" dirty="0">
                <a:solidFill>
                  <a:srgbClr val="242424"/>
                </a:solidFill>
              </a:rPr>
              <a:t>Interactive </a:t>
            </a:r>
            <a:r>
              <a:rPr sz="8000" spc="-320" dirty="0">
                <a:solidFill>
                  <a:srgbClr val="242424"/>
                </a:solidFill>
              </a:rPr>
              <a:t>Map</a:t>
            </a:r>
            <a:r>
              <a:rPr sz="8000" spc="-1010" dirty="0">
                <a:solidFill>
                  <a:srgbClr val="242424"/>
                </a:solidFill>
              </a:rPr>
              <a:t> </a:t>
            </a:r>
            <a:r>
              <a:rPr sz="8000" spc="-50" dirty="0">
                <a:solidFill>
                  <a:srgbClr val="242424"/>
                </a:solidFill>
              </a:rPr>
              <a:t>with  </a:t>
            </a:r>
            <a:r>
              <a:rPr sz="8000" spc="-405" dirty="0">
                <a:solidFill>
                  <a:srgbClr val="242424"/>
                </a:solidFill>
              </a:rPr>
              <a:t>Folium</a:t>
            </a:r>
            <a:endParaRPr sz="8000" dirty="0"/>
          </a:p>
        </p:txBody>
      </p:sp>
      <p:sp>
        <p:nvSpPr>
          <p:cNvPr id="3" name="object 3"/>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34</a:t>
            </a:fld>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70" dirty="0">
                <a:uFill>
                  <a:solidFill>
                    <a:srgbClr val="7D7D7D"/>
                  </a:solidFill>
                </a:uFill>
              </a:rPr>
              <a:t>Launch </a:t>
            </a:r>
            <a:r>
              <a:rPr u="heavy" spc="-325" dirty="0">
                <a:uFill>
                  <a:solidFill>
                    <a:srgbClr val="7D7D7D"/>
                  </a:solidFill>
                </a:uFill>
              </a:rPr>
              <a:t>Site</a:t>
            </a:r>
            <a:r>
              <a:rPr u="heavy" spc="-450" dirty="0">
                <a:uFill>
                  <a:solidFill>
                    <a:srgbClr val="7D7D7D"/>
                  </a:solidFill>
                </a:uFill>
              </a:rPr>
              <a:t> </a:t>
            </a:r>
            <a:r>
              <a:rPr u="heavy" spc="-305" dirty="0">
                <a:uFill>
                  <a:solidFill>
                    <a:srgbClr val="7D7D7D"/>
                  </a:solidFill>
                </a:uFill>
              </a:rPr>
              <a:t>Locations	</a:t>
            </a:r>
          </a:p>
        </p:txBody>
      </p:sp>
      <p:sp>
        <p:nvSpPr>
          <p:cNvPr id="3" name="object 3"/>
          <p:cNvSpPr txBox="1"/>
          <p:nvPr/>
        </p:nvSpPr>
        <p:spPr>
          <a:xfrm>
            <a:off x="820013" y="5535879"/>
            <a:ext cx="9882505" cy="622300"/>
          </a:xfrm>
          <a:prstGeom prst="rect">
            <a:avLst/>
          </a:prstGeom>
        </p:spPr>
        <p:txBody>
          <a:bodyPr vert="horz" wrap="square" lIns="0" tIns="34290" rIns="0" bIns="0" rtlCol="0">
            <a:spAutoFit/>
          </a:bodyPr>
          <a:lstStyle/>
          <a:p>
            <a:pPr marL="12700" marR="5080">
              <a:lnSpc>
                <a:spcPts val="2290"/>
              </a:lnSpc>
              <a:spcBef>
                <a:spcPts val="270"/>
              </a:spcBef>
            </a:pPr>
            <a:r>
              <a:rPr sz="2000" spc="-5" dirty="0">
                <a:solidFill>
                  <a:srgbClr val="404040"/>
                </a:solidFill>
                <a:latin typeface="Carlito"/>
                <a:cs typeface="Carlito"/>
              </a:rPr>
              <a:t>The left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25" dirty="0">
                <a:solidFill>
                  <a:srgbClr val="404040"/>
                </a:solidFill>
                <a:latin typeface="Carlito"/>
                <a:cs typeface="Carlito"/>
              </a:rPr>
              <a:t>relative </a:t>
            </a:r>
            <a:r>
              <a:rPr sz="2000" spc="-5" dirty="0">
                <a:solidFill>
                  <a:srgbClr val="404040"/>
                </a:solidFill>
                <a:latin typeface="Carlito"/>
                <a:cs typeface="Carlito"/>
              </a:rPr>
              <a:t>US </a:t>
            </a:r>
            <a:r>
              <a:rPr sz="2000" dirty="0">
                <a:solidFill>
                  <a:srgbClr val="404040"/>
                </a:solidFill>
                <a:latin typeface="Carlito"/>
                <a:cs typeface="Carlito"/>
              </a:rPr>
              <a:t>map. </a:t>
            </a:r>
            <a:r>
              <a:rPr sz="2000" spc="-5" dirty="0">
                <a:solidFill>
                  <a:srgbClr val="404040"/>
                </a:solidFill>
                <a:latin typeface="Carlito"/>
                <a:cs typeface="Carlito"/>
              </a:rPr>
              <a:t>The right </a:t>
            </a:r>
            <a:r>
              <a:rPr sz="2000" dirty="0">
                <a:solidFill>
                  <a:srgbClr val="404040"/>
                </a:solidFill>
                <a:latin typeface="Carlito"/>
                <a:cs typeface="Carlito"/>
              </a:rPr>
              <a:t>map </a:t>
            </a:r>
            <a:r>
              <a:rPr sz="2000" spc="-15" dirty="0">
                <a:solidFill>
                  <a:srgbClr val="404040"/>
                </a:solidFill>
                <a:latin typeface="Carlito"/>
                <a:cs typeface="Carlito"/>
              </a:rPr>
              <a:t>shows </a:t>
            </a:r>
            <a:r>
              <a:rPr sz="2000" dirty="0">
                <a:solidFill>
                  <a:srgbClr val="404040"/>
                </a:solidFill>
                <a:latin typeface="Carlito"/>
                <a:cs typeface="Carlito"/>
              </a:rPr>
              <a:t>the </a:t>
            </a:r>
            <a:r>
              <a:rPr sz="2000" spc="-20" dirty="0">
                <a:solidFill>
                  <a:srgbClr val="404040"/>
                </a:solidFill>
                <a:latin typeface="Carlito"/>
                <a:cs typeface="Carlito"/>
              </a:rPr>
              <a:t>two </a:t>
            </a:r>
            <a:r>
              <a:rPr sz="2000" spc="-5" dirty="0">
                <a:solidFill>
                  <a:srgbClr val="404040"/>
                </a:solidFill>
                <a:latin typeface="Carlito"/>
                <a:cs typeface="Carlito"/>
              </a:rPr>
              <a:t>Florida </a:t>
            </a:r>
            <a:r>
              <a:rPr sz="2000" dirty="0">
                <a:solidFill>
                  <a:srgbClr val="404040"/>
                </a:solidFill>
                <a:latin typeface="Carlito"/>
                <a:cs typeface="Carlito"/>
              </a:rPr>
              <a:t>launch  </a:t>
            </a:r>
            <a:r>
              <a:rPr sz="2000" spc="-20" dirty="0">
                <a:solidFill>
                  <a:srgbClr val="404040"/>
                </a:solidFill>
                <a:latin typeface="Carlito"/>
                <a:cs typeface="Carlito"/>
              </a:rPr>
              <a:t>sites </a:t>
            </a:r>
            <a:r>
              <a:rPr sz="2000" spc="-5" dirty="0">
                <a:solidFill>
                  <a:srgbClr val="404040"/>
                </a:solidFill>
                <a:latin typeface="Carlito"/>
                <a:cs typeface="Carlito"/>
              </a:rPr>
              <a:t>since they </a:t>
            </a:r>
            <a:r>
              <a:rPr sz="2000" spc="-20" dirty="0">
                <a:solidFill>
                  <a:srgbClr val="404040"/>
                </a:solidFill>
                <a:latin typeface="Carlito"/>
                <a:cs typeface="Carlito"/>
              </a:rPr>
              <a:t>are </a:t>
            </a:r>
            <a:r>
              <a:rPr sz="2000" spc="-15" dirty="0">
                <a:solidFill>
                  <a:srgbClr val="404040"/>
                </a:solidFill>
                <a:latin typeface="Carlito"/>
                <a:cs typeface="Carlito"/>
              </a:rPr>
              <a:t>very </a:t>
            </a:r>
            <a:r>
              <a:rPr sz="2000" dirty="0">
                <a:solidFill>
                  <a:srgbClr val="404040"/>
                </a:solidFill>
                <a:latin typeface="Carlito"/>
                <a:cs typeface="Carlito"/>
              </a:rPr>
              <a:t>close </a:t>
            </a:r>
            <a:r>
              <a:rPr sz="2000" spc="-20" dirty="0">
                <a:solidFill>
                  <a:srgbClr val="404040"/>
                </a:solidFill>
                <a:latin typeface="Carlito"/>
                <a:cs typeface="Carlito"/>
              </a:rPr>
              <a:t>to </a:t>
            </a:r>
            <a:r>
              <a:rPr sz="2000" dirty="0">
                <a:solidFill>
                  <a:srgbClr val="404040"/>
                </a:solidFill>
                <a:latin typeface="Carlito"/>
                <a:cs typeface="Carlito"/>
              </a:rPr>
              <a:t>each </a:t>
            </a:r>
            <a:r>
              <a:rPr sz="2000" spc="-65" dirty="0">
                <a:solidFill>
                  <a:srgbClr val="404040"/>
                </a:solidFill>
                <a:latin typeface="Carlito"/>
                <a:cs typeface="Carlito"/>
              </a:rPr>
              <a:t>other. </a:t>
            </a:r>
            <a:r>
              <a:rPr sz="2000" dirty="0">
                <a:solidFill>
                  <a:srgbClr val="404040"/>
                </a:solidFill>
                <a:latin typeface="Carlito"/>
                <a:cs typeface="Carlito"/>
              </a:rPr>
              <a:t>All launch </a:t>
            </a:r>
            <a:r>
              <a:rPr sz="2000" spc="-20" dirty="0">
                <a:solidFill>
                  <a:srgbClr val="404040"/>
                </a:solidFill>
                <a:latin typeface="Carlito"/>
                <a:cs typeface="Carlito"/>
              </a:rPr>
              <a:t>sites are </a:t>
            </a:r>
            <a:r>
              <a:rPr sz="2000" spc="-5" dirty="0">
                <a:solidFill>
                  <a:srgbClr val="404040"/>
                </a:solidFill>
                <a:latin typeface="Carlito"/>
                <a:cs typeface="Carlito"/>
              </a:rPr>
              <a:t>near </a:t>
            </a:r>
            <a:r>
              <a:rPr sz="2000" dirty="0">
                <a:solidFill>
                  <a:srgbClr val="404040"/>
                </a:solidFill>
                <a:latin typeface="Carlito"/>
                <a:cs typeface="Carlito"/>
              </a:rPr>
              <a:t>the</a:t>
            </a:r>
            <a:r>
              <a:rPr sz="2000" spc="125" dirty="0">
                <a:solidFill>
                  <a:srgbClr val="404040"/>
                </a:solidFill>
                <a:latin typeface="Carlito"/>
                <a:cs typeface="Carlito"/>
              </a:rPr>
              <a:t> </a:t>
            </a:r>
            <a:r>
              <a:rPr sz="2000" spc="-5" dirty="0">
                <a:solidFill>
                  <a:srgbClr val="404040"/>
                </a:solidFill>
                <a:latin typeface="Carlito"/>
                <a:cs typeface="Carlito"/>
              </a:rPr>
              <a:t>ocean.</a:t>
            </a:r>
            <a:endParaRPr sz="2000">
              <a:latin typeface="Carlito"/>
              <a:cs typeface="Carlito"/>
            </a:endParaRPr>
          </a:p>
        </p:txBody>
      </p:sp>
      <p:sp>
        <p:nvSpPr>
          <p:cNvPr id="4" name="object 4"/>
          <p:cNvSpPr/>
          <p:nvPr/>
        </p:nvSpPr>
        <p:spPr>
          <a:xfrm>
            <a:off x="854963" y="1796795"/>
            <a:ext cx="10279380" cy="36149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35</a:t>
            </a:fld>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20" dirty="0">
                <a:uFill>
                  <a:solidFill>
                    <a:srgbClr val="7D7D7D"/>
                  </a:solidFill>
                </a:uFill>
              </a:rPr>
              <a:t>Color-Coded </a:t>
            </a:r>
            <a:r>
              <a:rPr u="heavy" spc="-370" dirty="0">
                <a:uFill>
                  <a:solidFill>
                    <a:srgbClr val="7D7D7D"/>
                  </a:solidFill>
                </a:uFill>
              </a:rPr>
              <a:t>Launch</a:t>
            </a:r>
            <a:r>
              <a:rPr u="heavy" spc="-530" dirty="0">
                <a:uFill>
                  <a:solidFill>
                    <a:srgbClr val="7D7D7D"/>
                  </a:solidFill>
                </a:uFill>
              </a:rPr>
              <a:t> </a:t>
            </a:r>
            <a:r>
              <a:rPr u="heavy" spc="-270" dirty="0">
                <a:uFill>
                  <a:solidFill>
                    <a:srgbClr val="7D7D7D"/>
                  </a:solidFill>
                </a:uFill>
              </a:rPr>
              <a:t>Markers	</a:t>
            </a:r>
          </a:p>
        </p:txBody>
      </p:sp>
      <p:sp>
        <p:nvSpPr>
          <p:cNvPr id="3" name="object 3"/>
          <p:cNvSpPr txBox="1"/>
          <p:nvPr/>
        </p:nvSpPr>
        <p:spPr>
          <a:xfrm>
            <a:off x="1232712" y="5356656"/>
            <a:ext cx="10076180" cy="611505"/>
          </a:xfrm>
          <a:prstGeom prst="rect">
            <a:avLst/>
          </a:prstGeom>
        </p:spPr>
        <p:txBody>
          <a:bodyPr vert="horz" wrap="square" lIns="0" tIns="12700" rIns="0" bIns="0" rtlCol="0">
            <a:spAutoFit/>
          </a:bodyPr>
          <a:lstStyle/>
          <a:p>
            <a:pPr marL="12700">
              <a:lnSpc>
                <a:spcPts val="2305"/>
              </a:lnSpc>
              <a:spcBef>
                <a:spcPts val="100"/>
              </a:spcBef>
            </a:pPr>
            <a:r>
              <a:rPr sz="2000" spc="-25" dirty="0">
                <a:solidFill>
                  <a:srgbClr val="404040"/>
                </a:solidFill>
                <a:latin typeface="Carlito"/>
                <a:cs typeface="Carlito"/>
              </a:rPr>
              <a:t>Clusters </a:t>
            </a:r>
            <a:r>
              <a:rPr sz="2000" spc="-5" dirty="0">
                <a:solidFill>
                  <a:srgbClr val="404040"/>
                </a:solidFill>
                <a:latin typeface="Carlito"/>
                <a:cs typeface="Carlito"/>
              </a:rPr>
              <a:t>on </a:t>
            </a:r>
            <a:r>
              <a:rPr sz="2000" spc="-15" dirty="0">
                <a:solidFill>
                  <a:srgbClr val="404040"/>
                </a:solidFill>
                <a:latin typeface="Carlito"/>
                <a:cs typeface="Carlito"/>
              </a:rPr>
              <a:t>Folium </a:t>
            </a:r>
            <a:r>
              <a:rPr sz="2000" dirty="0">
                <a:solidFill>
                  <a:srgbClr val="404040"/>
                </a:solidFill>
                <a:latin typeface="Carlito"/>
                <a:cs typeface="Carlito"/>
              </a:rPr>
              <a:t>map </a:t>
            </a:r>
            <a:r>
              <a:rPr sz="2000" spc="-5" dirty="0">
                <a:solidFill>
                  <a:srgbClr val="404040"/>
                </a:solidFill>
                <a:latin typeface="Carlito"/>
                <a:cs typeface="Carlito"/>
              </a:rPr>
              <a:t>can </a:t>
            </a:r>
            <a:r>
              <a:rPr sz="2000" dirty="0">
                <a:solidFill>
                  <a:srgbClr val="404040"/>
                </a:solidFill>
                <a:latin typeface="Carlito"/>
                <a:cs typeface="Carlito"/>
              </a:rPr>
              <a:t>be </a:t>
            </a:r>
            <a:r>
              <a:rPr sz="2000" spc="-20" dirty="0">
                <a:solidFill>
                  <a:srgbClr val="404040"/>
                </a:solidFill>
                <a:latin typeface="Carlito"/>
                <a:cs typeface="Carlito"/>
              </a:rPr>
              <a:t>clicked </a:t>
            </a:r>
            <a:r>
              <a:rPr sz="2000" spc="-5" dirty="0">
                <a:solidFill>
                  <a:srgbClr val="404040"/>
                </a:solidFill>
                <a:latin typeface="Carlito"/>
                <a:cs typeface="Carlito"/>
              </a:rPr>
              <a:t>on </a:t>
            </a:r>
            <a:r>
              <a:rPr sz="2000" spc="-20" dirty="0">
                <a:solidFill>
                  <a:srgbClr val="404040"/>
                </a:solidFill>
                <a:latin typeface="Carlito"/>
                <a:cs typeface="Carlito"/>
              </a:rPr>
              <a:t>to display </a:t>
            </a:r>
            <a:r>
              <a:rPr sz="2000" dirty="0">
                <a:solidFill>
                  <a:srgbClr val="404040"/>
                </a:solidFill>
                <a:latin typeface="Carlito"/>
                <a:cs typeface="Carlito"/>
              </a:rPr>
              <a:t>each </a:t>
            </a:r>
            <a:r>
              <a:rPr sz="2000" spc="-5" dirty="0">
                <a:solidFill>
                  <a:srgbClr val="404040"/>
                </a:solidFill>
                <a:latin typeface="Carlito"/>
                <a:cs typeface="Carlito"/>
              </a:rPr>
              <a:t>successful </a:t>
            </a:r>
            <a:r>
              <a:rPr sz="2000" dirty="0">
                <a:solidFill>
                  <a:srgbClr val="404040"/>
                </a:solidFill>
                <a:latin typeface="Carlito"/>
                <a:cs typeface="Carlito"/>
              </a:rPr>
              <a:t>landing </a:t>
            </a:r>
            <a:r>
              <a:rPr sz="2000" spc="-5" dirty="0">
                <a:solidFill>
                  <a:srgbClr val="404040"/>
                </a:solidFill>
                <a:latin typeface="Carlito"/>
                <a:cs typeface="Carlito"/>
              </a:rPr>
              <a:t>(green icon) </a:t>
            </a:r>
            <a:r>
              <a:rPr sz="2000" dirty="0">
                <a:solidFill>
                  <a:srgbClr val="404040"/>
                </a:solidFill>
                <a:latin typeface="Carlito"/>
                <a:cs typeface="Carlito"/>
              </a:rPr>
              <a:t>and</a:t>
            </a:r>
            <a:r>
              <a:rPr sz="2000" spc="5" dirty="0">
                <a:solidFill>
                  <a:srgbClr val="404040"/>
                </a:solidFill>
                <a:latin typeface="Carlito"/>
                <a:cs typeface="Carlito"/>
              </a:rPr>
              <a:t> </a:t>
            </a:r>
            <a:r>
              <a:rPr sz="2000" spc="-20" dirty="0">
                <a:solidFill>
                  <a:srgbClr val="404040"/>
                </a:solidFill>
                <a:latin typeface="Carlito"/>
                <a:cs typeface="Carlito"/>
              </a:rPr>
              <a:t>failed</a:t>
            </a:r>
            <a:endParaRPr sz="2000">
              <a:latin typeface="Carlito"/>
              <a:cs typeface="Carlito"/>
            </a:endParaRPr>
          </a:p>
          <a:p>
            <a:pPr marL="12700">
              <a:lnSpc>
                <a:spcPts val="2305"/>
              </a:lnSpc>
            </a:pPr>
            <a:r>
              <a:rPr sz="2000" spc="-5" dirty="0">
                <a:solidFill>
                  <a:srgbClr val="404040"/>
                </a:solidFill>
                <a:latin typeface="Carlito"/>
                <a:cs typeface="Carlito"/>
              </a:rPr>
              <a:t>landing </a:t>
            </a:r>
            <a:r>
              <a:rPr sz="2000" spc="-15" dirty="0">
                <a:solidFill>
                  <a:srgbClr val="404040"/>
                </a:solidFill>
                <a:latin typeface="Carlito"/>
                <a:cs typeface="Carlito"/>
              </a:rPr>
              <a:t>(red </a:t>
            </a:r>
            <a:r>
              <a:rPr sz="2000" spc="-5" dirty="0">
                <a:solidFill>
                  <a:srgbClr val="404040"/>
                </a:solidFill>
                <a:latin typeface="Carlito"/>
                <a:cs typeface="Carlito"/>
              </a:rPr>
              <a:t>icon). </a:t>
            </a:r>
            <a:r>
              <a:rPr sz="2000" dirty="0">
                <a:solidFill>
                  <a:srgbClr val="404040"/>
                </a:solidFill>
                <a:latin typeface="Carlito"/>
                <a:cs typeface="Carlito"/>
              </a:rPr>
              <a:t>In this </a:t>
            </a:r>
            <a:r>
              <a:rPr sz="2000" spc="-25" dirty="0">
                <a:solidFill>
                  <a:srgbClr val="404040"/>
                </a:solidFill>
                <a:latin typeface="Carlito"/>
                <a:cs typeface="Carlito"/>
              </a:rPr>
              <a:t>example </a:t>
            </a:r>
            <a:r>
              <a:rPr sz="2000" spc="-40" dirty="0">
                <a:solidFill>
                  <a:srgbClr val="404040"/>
                </a:solidFill>
                <a:latin typeface="Carlito"/>
                <a:cs typeface="Carlito"/>
              </a:rPr>
              <a:t>VAFB </a:t>
            </a:r>
            <a:r>
              <a:rPr sz="2000" spc="-5" dirty="0">
                <a:solidFill>
                  <a:srgbClr val="404040"/>
                </a:solidFill>
                <a:latin typeface="Carlito"/>
                <a:cs typeface="Carlito"/>
              </a:rPr>
              <a:t>SLC-4E </a:t>
            </a:r>
            <a:r>
              <a:rPr sz="2000" spc="-20" dirty="0">
                <a:solidFill>
                  <a:srgbClr val="404040"/>
                </a:solidFill>
                <a:latin typeface="Carlito"/>
                <a:cs typeface="Carlito"/>
              </a:rPr>
              <a:t>shows </a:t>
            </a:r>
            <a:r>
              <a:rPr sz="2000" dirty="0">
                <a:solidFill>
                  <a:srgbClr val="404040"/>
                </a:solidFill>
                <a:latin typeface="Carlito"/>
                <a:cs typeface="Carlito"/>
              </a:rPr>
              <a:t>4 </a:t>
            </a:r>
            <a:r>
              <a:rPr sz="2000" spc="-5" dirty="0">
                <a:solidFill>
                  <a:srgbClr val="404040"/>
                </a:solidFill>
                <a:latin typeface="Carlito"/>
                <a:cs typeface="Carlito"/>
              </a:rPr>
              <a:t>successful landings </a:t>
            </a:r>
            <a:r>
              <a:rPr sz="2000" dirty="0">
                <a:solidFill>
                  <a:srgbClr val="404040"/>
                </a:solidFill>
                <a:latin typeface="Carlito"/>
                <a:cs typeface="Carlito"/>
              </a:rPr>
              <a:t>and 6 </a:t>
            </a:r>
            <a:r>
              <a:rPr sz="2000" spc="-20" dirty="0">
                <a:solidFill>
                  <a:srgbClr val="404040"/>
                </a:solidFill>
                <a:latin typeface="Carlito"/>
                <a:cs typeface="Carlito"/>
              </a:rPr>
              <a:t>failed</a:t>
            </a:r>
            <a:r>
              <a:rPr sz="2000" spc="-65" dirty="0">
                <a:solidFill>
                  <a:srgbClr val="404040"/>
                </a:solidFill>
                <a:latin typeface="Carlito"/>
                <a:cs typeface="Carlito"/>
              </a:rPr>
              <a:t> </a:t>
            </a:r>
            <a:r>
              <a:rPr sz="2000" spc="-5" dirty="0">
                <a:solidFill>
                  <a:srgbClr val="404040"/>
                </a:solidFill>
                <a:latin typeface="Carlito"/>
                <a:cs typeface="Carlito"/>
              </a:rPr>
              <a:t>landings.</a:t>
            </a:r>
            <a:endParaRPr sz="2000">
              <a:latin typeface="Carlito"/>
              <a:cs typeface="Carlito"/>
            </a:endParaRPr>
          </a:p>
        </p:txBody>
      </p:sp>
      <p:sp>
        <p:nvSpPr>
          <p:cNvPr id="4" name="object 4"/>
          <p:cNvSpPr/>
          <p:nvPr/>
        </p:nvSpPr>
        <p:spPr>
          <a:xfrm>
            <a:off x="2889504" y="1801367"/>
            <a:ext cx="5620512" cy="351129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36</a:t>
            </a:fld>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505" dirty="0">
                <a:uFill>
                  <a:solidFill>
                    <a:srgbClr val="7D7D7D"/>
                  </a:solidFill>
                </a:uFill>
              </a:rPr>
              <a:t>Key </a:t>
            </a:r>
            <a:r>
              <a:rPr u="heavy" spc="-270" dirty="0">
                <a:uFill>
                  <a:solidFill>
                    <a:srgbClr val="7D7D7D"/>
                  </a:solidFill>
                </a:uFill>
              </a:rPr>
              <a:t>Location</a:t>
            </a:r>
            <a:r>
              <a:rPr u="heavy" spc="-445" dirty="0">
                <a:uFill>
                  <a:solidFill>
                    <a:srgbClr val="7D7D7D"/>
                  </a:solidFill>
                </a:uFill>
              </a:rPr>
              <a:t> </a:t>
            </a:r>
            <a:r>
              <a:rPr u="heavy" spc="-260" dirty="0">
                <a:uFill>
                  <a:solidFill>
                    <a:srgbClr val="7D7D7D"/>
                  </a:solidFill>
                </a:uFill>
              </a:rPr>
              <a:t>Proximities	</a:t>
            </a:r>
          </a:p>
        </p:txBody>
      </p:sp>
      <p:sp>
        <p:nvSpPr>
          <p:cNvPr id="3" name="object 3"/>
          <p:cNvSpPr txBox="1"/>
          <p:nvPr/>
        </p:nvSpPr>
        <p:spPr>
          <a:xfrm>
            <a:off x="1084275" y="5141214"/>
            <a:ext cx="9933940" cy="1062355"/>
          </a:xfrm>
          <a:prstGeom prst="rect">
            <a:avLst/>
          </a:prstGeom>
        </p:spPr>
        <p:txBody>
          <a:bodyPr vert="horz" wrap="square" lIns="0" tIns="74295" rIns="0" bIns="0" rtlCol="0">
            <a:spAutoFit/>
          </a:bodyPr>
          <a:lstStyle/>
          <a:p>
            <a:pPr marL="12700" marR="5080" algn="just">
              <a:lnSpc>
                <a:spcPct val="80000"/>
              </a:lnSpc>
              <a:spcBef>
                <a:spcPts val="585"/>
              </a:spcBef>
            </a:pPr>
            <a:r>
              <a:rPr sz="2000" spc="-5" dirty="0">
                <a:solidFill>
                  <a:srgbClr val="404040"/>
                </a:solidFill>
                <a:latin typeface="Carlito"/>
                <a:cs typeface="Carlito"/>
              </a:rPr>
              <a:t>Using </a:t>
            </a:r>
            <a:r>
              <a:rPr sz="2000" spc="-10" dirty="0">
                <a:solidFill>
                  <a:srgbClr val="404040"/>
                </a:solidFill>
                <a:latin typeface="Carlito"/>
                <a:cs typeface="Carlito"/>
              </a:rPr>
              <a:t>KSC </a:t>
            </a:r>
            <a:r>
              <a:rPr sz="2000" spc="-15" dirty="0">
                <a:solidFill>
                  <a:srgbClr val="404040"/>
                </a:solidFill>
                <a:latin typeface="Carlito"/>
                <a:cs typeface="Carlito"/>
              </a:rPr>
              <a:t>LC-39A </a:t>
            </a:r>
            <a:r>
              <a:rPr sz="2000" dirty="0">
                <a:solidFill>
                  <a:srgbClr val="404040"/>
                </a:solidFill>
                <a:latin typeface="Carlito"/>
                <a:cs typeface="Carlito"/>
              </a:rPr>
              <a:t>as an </a:t>
            </a:r>
            <a:r>
              <a:rPr sz="2000" spc="-25" dirty="0">
                <a:solidFill>
                  <a:srgbClr val="404040"/>
                </a:solidFill>
                <a:latin typeface="Carlito"/>
                <a:cs typeface="Carlito"/>
              </a:rPr>
              <a:t>example, </a:t>
            </a:r>
            <a:r>
              <a:rPr sz="2000" dirty="0">
                <a:solidFill>
                  <a:srgbClr val="404040"/>
                </a:solidFill>
                <a:latin typeface="Carlito"/>
                <a:cs typeface="Carlito"/>
              </a:rPr>
              <a:t>launch </a:t>
            </a:r>
            <a:r>
              <a:rPr sz="2000" spc="-15" dirty="0">
                <a:solidFill>
                  <a:srgbClr val="404040"/>
                </a:solidFill>
                <a:latin typeface="Carlito"/>
                <a:cs typeface="Carlito"/>
              </a:rPr>
              <a:t>sites are </a:t>
            </a:r>
            <a:r>
              <a:rPr sz="2000" spc="-10" dirty="0">
                <a:solidFill>
                  <a:srgbClr val="404040"/>
                </a:solidFill>
                <a:latin typeface="Carlito"/>
                <a:cs typeface="Carlito"/>
              </a:rPr>
              <a:t>very </a:t>
            </a:r>
            <a:r>
              <a:rPr sz="2000" spc="-5" dirty="0">
                <a:solidFill>
                  <a:srgbClr val="404040"/>
                </a:solidFill>
                <a:latin typeface="Carlito"/>
                <a:cs typeface="Carlito"/>
              </a:rPr>
              <a:t>close </a:t>
            </a:r>
            <a:r>
              <a:rPr sz="2000" spc="-25" dirty="0">
                <a:solidFill>
                  <a:srgbClr val="404040"/>
                </a:solidFill>
                <a:latin typeface="Carlito"/>
                <a:cs typeface="Carlito"/>
              </a:rPr>
              <a:t>to </a:t>
            </a:r>
            <a:r>
              <a:rPr sz="2000" spc="-35" dirty="0">
                <a:solidFill>
                  <a:srgbClr val="404040"/>
                </a:solidFill>
                <a:latin typeface="Carlito"/>
                <a:cs typeface="Carlito"/>
              </a:rPr>
              <a:t>railways </a:t>
            </a:r>
            <a:r>
              <a:rPr sz="2000" spc="-25" dirty="0">
                <a:solidFill>
                  <a:srgbClr val="404040"/>
                </a:solidFill>
                <a:latin typeface="Carlito"/>
                <a:cs typeface="Carlito"/>
              </a:rPr>
              <a:t>for </a:t>
            </a:r>
            <a:r>
              <a:rPr sz="2000" spc="-20" dirty="0">
                <a:solidFill>
                  <a:srgbClr val="404040"/>
                </a:solidFill>
                <a:latin typeface="Carlito"/>
                <a:cs typeface="Carlito"/>
              </a:rPr>
              <a:t>large </a:t>
            </a:r>
            <a:r>
              <a:rPr sz="2000" spc="-5" dirty="0">
                <a:solidFill>
                  <a:srgbClr val="404040"/>
                </a:solidFill>
                <a:latin typeface="Carlito"/>
                <a:cs typeface="Carlito"/>
              </a:rPr>
              <a:t>part and supply  </a:t>
            </a:r>
            <a:r>
              <a:rPr sz="2000" spc="-10" dirty="0">
                <a:solidFill>
                  <a:srgbClr val="404040"/>
                </a:solidFill>
                <a:latin typeface="Carlito"/>
                <a:cs typeface="Carlito"/>
              </a:rPr>
              <a:t>transportation. </a:t>
            </a:r>
            <a:r>
              <a:rPr sz="2000" spc="-5" dirty="0">
                <a:solidFill>
                  <a:srgbClr val="404040"/>
                </a:solidFill>
                <a:latin typeface="Carlito"/>
                <a:cs typeface="Carlito"/>
              </a:rPr>
              <a:t>Launch </a:t>
            </a:r>
            <a:r>
              <a:rPr sz="2000" spc="-15" dirty="0">
                <a:solidFill>
                  <a:srgbClr val="404040"/>
                </a:solidFill>
                <a:latin typeface="Carlito"/>
                <a:cs typeface="Carlito"/>
              </a:rPr>
              <a:t>sites are </a:t>
            </a:r>
            <a:r>
              <a:rPr sz="2000" dirty="0">
                <a:solidFill>
                  <a:srgbClr val="404040"/>
                </a:solidFill>
                <a:latin typeface="Carlito"/>
                <a:cs typeface="Carlito"/>
              </a:rPr>
              <a:t>close </a:t>
            </a:r>
            <a:r>
              <a:rPr sz="2000" spc="-20" dirty="0">
                <a:solidFill>
                  <a:srgbClr val="404040"/>
                </a:solidFill>
                <a:latin typeface="Carlito"/>
                <a:cs typeface="Carlito"/>
              </a:rPr>
              <a:t>to </a:t>
            </a:r>
            <a:r>
              <a:rPr sz="2000" spc="-25" dirty="0">
                <a:solidFill>
                  <a:srgbClr val="404040"/>
                </a:solidFill>
                <a:latin typeface="Carlito"/>
                <a:cs typeface="Carlito"/>
              </a:rPr>
              <a:t>highways </a:t>
            </a:r>
            <a:r>
              <a:rPr sz="2000" spc="-30" dirty="0">
                <a:solidFill>
                  <a:srgbClr val="404040"/>
                </a:solidFill>
                <a:latin typeface="Carlito"/>
                <a:cs typeface="Carlito"/>
              </a:rPr>
              <a:t>for </a:t>
            </a:r>
            <a:r>
              <a:rPr sz="2000" spc="-5" dirty="0">
                <a:solidFill>
                  <a:srgbClr val="404040"/>
                </a:solidFill>
                <a:latin typeface="Carlito"/>
                <a:cs typeface="Carlito"/>
              </a:rPr>
              <a:t>human </a:t>
            </a:r>
            <a:r>
              <a:rPr sz="2000" dirty="0">
                <a:solidFill>
                  <a:srgbClr val="404040"/>
                </a:solidFill>
                <a:latin typeface="Carlito"/>
                <a:cs typeface="Carlito"/>
              </a:rPr>
              <a:t>and </a:t>
            </a:r>
            <a:r>
              <a:rPr sz="2000" spc="-10" dirty="0">
                <a:solidFill>
                  <a:srgbClr val="404040"/>
                </a:solidFill>
                <a:latin typeface="Carlito"/>
                <a:cs typeface="Carlito"/>
              </a:rPr>
              <a:t>supply transport. Launch </a:t>
            </a:r>
            <a:r>
              <a:rPr sz="2000" spc="-15" dirty="0">
                <a:solidFill>
                  <a:srgbClr val="404040"/>
                </a:solidFill>
                <a:latin typeface="Carlito"/>
                <a:cs typeface="Carlito"/>
              </a:rPr>
              <a:t>sites  </a:t>
            </a:r>
            <a:r>
              <a:rPr sz="2000" spc="-20" dirty="0">
                <a:solidFill>
                  <a:srgbClr val="404040"/>
                </a:solidFill>
                <a:latin typeface="Carlito"/>
                <a:cs typeface="Carlito"/>
              </a:rPr>
              <a:t>are </a:t>
            </a:r>
            <a:r>
              <a:rPr sz="2000" spc="-5" dirty="0">
                <a:solidFill>
                  <a:srgbClr val="404040"/>
                </a:solidFill>
                <a:latin typeface="Carlito"/>
                <a:cs typeface="Carlito"/>
              </a:rPr>
              <a:t>also </a:t>
            </a:r>
            <a:r>
              <a:rPr sz="2000" dirty="0">
                <a:solidFill>
                  <a:srgbClr val="404040"/>
                </a:solidFill>
                <a:latin typeface="Carlito"/>
                <a:cs typeface="Carlito"/>
              </a:rPr>
              <a:t>close </a:t>
            </a:r>
            <a:r>
              <a:rPr sz="2000" spc="-15" dirty="0">
                <a:solidFill>
                  <a:srgbClr val="404040"/>
                </a:solidFill>
                <a:latin typeface="Carlito"/>
                <a:cs typeface="Carlito"/>
              </a:rPr>
              <a:t>to </a:t>
            </a:r>
            <a:r>
              <a:rPr sz="2000" spc="-10" dirty="0">
                <a:solidFill>
                  <a:srgbClr val="404040"/>
                </a:solidFill>
                <a:latin typeface="Carlito"/>
                <a:cs typeface="Carlito"/>
              </a:rPr>
              <a:t>coasts </a:t>
            </a:r>
            <a:r>
              <a:rPr sz="2000" spc="-5" dirty="0">
                <a:solidFill>
                  <a:srgbClr val="404040"/>
                </a:solidFill>
                <a:latin typeface="Carlito"/>
                <a:cs typeface="Carlito"/>
              </a:rPr>
              <a:t>and </a:t>
            </a:r>
            <a:r>
              <a:rPr sz="2000" spc="-20" dirty="0">
                <a:solidFill>
                  <a:srgbClr val="404040"/>
                </a:solidFill>
                <a:latin typeface="Carlito"/>
                <a:cs typeface="Carlito"/>
              </a:rPr>
              <a:t>relatively </a:t>
            </a:r>
            <a:r>
              <a:rPr sz="2000" spc="-25" dirty="0">
                <a:solidFill>
                  <a:srgbClr val="404040"/>
                </a:solidFill>
                <a:latin typeface="Carlito"/>
                <a:cs typeface="Carlito"/>
              </a:rPr>
              <a:t>far from </a:t>
            </a:r>
            <a:r>
              <a:rPr sz="2000" spc="-5" dirty="0">
                <a:solidFill>
                  <a:srgbClr val="404040"/>
                </a:solidFill>
                <a:latin typeface="Carlito"/>
                <a:cs typeface="Carlito"/>
              </a:rPr>
              <a:t>cities so </a:t>
            </a:r>
            <a:r>
              <a:rPr sz="2000" spc="-10" dirty="0">
                <a:solidFill>
                  <a:srgbClr val="404040"/>
                </a:solidFill>
                <a:latin typeface="Carlito"/>
                <a:cs typeface="Carlito"/>
              </a:rPr>
              <a:t>that </a:t>
            </a:r>
            <a:r>
              <a:rPr sz="2000" spc="-5" dirty="0">
                <a:solidFill>
                  <a:srgbClr val="404040"/>
                </a:solidFill>
                <a:latin typeface="Carlito"/>
                <a:cs typeface="Carlito"/>
              </a:rPr>
              <a:t>launch </a:t>
            </a:r>
            <a:r>
              <a:rPr sz="2000" spc="-20" dirty="0">
                <a:solidFill>
                  <a:srgbClr val="404040"/>
                </a:solidFill>
                <a:latin typeface="Carlito"/>
                <a:cs typeface="Carlito"/>
              </a:rPr>
              <a:t>failures </a:t>
            </a:r>
            <a:r>
              <a:rPr sz="2000" spc="-5" dirty="0">
                <a:solidFill>
                  <a:srgbClr val="404040"/>
                </a:solidFill>
                <a:latin typeface="Carlito"/>
                <a:cs typeface="Carlito"/>
              </a:rPr>
              <a:t>can land in the sea </a:t>
            </a:r>
            <a:r>
              <a:rPr sz="2000" spc="-40" dirty="0">
                <a:solidFill>
                  <a:srgbClr val="404040"/>
                </a:solidFill>
                <a:latin typeface="Carlito"/>
                <a:cs typeface="Carlito"/>
              </a:rPr>
              <a:t>to  </a:t>
            </a:r>
            <a:r>
              <a:rPr sz="2000" spc="-25" dirty="0">
                <a:solidFill>
                  <a:srgbClr val="404040"/>
                </a:solidFill>
                <a:latin typeface="Carlito"/>
                <a:cs typeface="Carlito"/>
              </a:rPr>
              <a:t>avoid </a:t>
            </a:r>
            <a:r>
              <a:rPr sz="2000" spc="-40" dirty="0">
                <a:solidFill>
                  <a:srgbClr val="404040"/>
                </a:solidFill>
                <a:latin typeface="Carlito"/>
                <a:cs typeface="Carlito"/>
              </a:rPr>
              <a:t>rockets </a:t>
            </a:r>
            <a:r>
              <a:rPr sz="2000" spc="-10" dirty="0">
                <a:solidFill>
                  <a:srgbClr val="404040"/>
                </a:solidFill>
                <a:latin typeface="Carlito"/>
                <a:cs typeface="Carlito"/>
              </a:rPr>
              <a:t>falling </a:t>
            </a:r>
            <a:r>
              <a:rPr sz="2000" spc="-5" dirty="0">
                <a:solidFill>
                  <a:srgbClr val="404040"/>
                </a:solidFill>
                <a:latin typeface="Carlito"/>
                <a:cs typeface="Carlito"/>
              </a:rPr>
              <a:t>on densely </a:t>
            </a:r>
            <a:r>
              <a:rPr sz="2000" spc="-20" dirty="0">
                <a:solidFill>
                  <a:srgbClr val="404040"/>
                </a:solidFill>
                <a:latin typeface="Carlito"/>
                <a:cs typeface="Carlito"/>
              </a:rPr>
              <a:t>populated</a:t>
            </a:r>
            <a:r>
              <a:rPr sz="2000" spc="-30" dirty="0">
                <a:solidFill>
                  <a:srgbClr val="404040"/>
                </a:solidFill>
                <a:latin typeface="Carlito"/>
                <a:cs typeface="Carlito"/>
              </a:rPr>
              <a:t> </a:t>
            </a:r>
            <a:r>
              <a:rPr sz="2000" spc="-5" dirty="0">
                <a:solidFill>
                  <a:srgbClr val="404040"/>
                </a:solidFill>
                <a:latin typeface="Carlito"/>
                <a:cs typeface="Carlito"/>
              </a:rPr>
              <a:t>areas.</a:t>
            </a:r>
            <a:endParaRPr sz="2000">
              <a:latin typeface="Carlito"/>
              <a:cs typeface="Carlito"/>
            </a:endParaRPr>
          </a:p>
        </p:txBody>
      </p:sp>
      <p:sp>
        <p:nvSpPr>
          <p:cNvPr id="4" name="object 4"/>
          <p:cNvSpPr/>
          <p:nvPr/>
        </p:nvSpPr>
        <p:spPr>
          <a:xfrm>
            <a:off x="1097280" y="1837944"/>
            <a:ext cx="8389620" cy="1723643"/>
          </a:xfrm>
          <a:prstGeom prst="rect">
            <a:avLst/>
          </a:prstGeom>
          <a:blipFill>
            <a:blip r:embed="rId2" cstate="print"/>
            <a:stretch>
              <a:fillRect/>
            </a:stretch>
          </a:blipFill>
        </p:spPr>
        <p:txBody>
          <a:bodyPr wrap="square" lIns="0" tIns="0" rIns="0" bIns="0" rtlCol="0"/>
          <a:lstStyle/>
          <a:p>
            <a:endParaRPr/>
          </a:p>
        </p:txBody>
      </p:sp>
      <p:grpSp>
        <p:nvGrpSpPr>
          <p:cNvPr id="5" name="object 5"/>
          <p:cNvGrpSpPr/>
          <p:nvPr/>
        </p:nvGrpSpPr>
        <p:grpSpPr>
          <a:xfrm>
            <a:off x="2802635" y="3552444"/>
            <a:ext cx="7505700" cy="1562100"/>
            <a:chOff x="2802635" y="3552444"/>
            <a:chExt cx="7505700" cy="1562100"/>
          </a:xfrm>
        </p:grpSpPr>
        <p:sp>
          <p:nvSpPr>
            <p:cNvPr id="6" name="object 6"/>
            <p:cNvSpPr/>
            <p:nvPr/>
          </p:nvSpPr>
          <p:spPr>
            <a:xfrm>
              <a:off x="2802635" y="3552444"/>
              <a:ext cx="3409188" cy="151485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6211823" y="3552444"/>
              <a:ext cx="4096512" cy="1562099"/>
            </a:xfrm>
            <a:prstGeom prst="rect">
              <a:avLst/>
            </a:prstGeom>
            <a:blipFill>
              <a:blip r:embed="rId4" cstate="print"/>
              <a:stretch>
                <a:fillRect/>
              </a:stretch>
            </a:blipFill>
          </p:spPr>
          <p:txBody>
            <a:bodyPr wrap="square" lIns="0" tIns="0" rIns="0" bIns="0" rtlCol="0"/>
            <a:lstStyle/>
            <a:p>
              <a:endParaRPr/>
            </a:p>
          </p:txBody>
        </p:sp>
      </p:grpSp>
      <p:sp>
        <p:nvSpPr>
          <p:cNvPr id="8" name="object 8"/>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37</a:t>
            </a:fld>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019" y="1890820"/>
            <a:ext cx="9321165" cy="2321854"/>
          </a:xfrm>
          <a:prstGeom prst="rect">
            <a:avLst/>
          </a:prstGeom>
        </p:spPr>
        <p:txBody>
          <a:bodyPr vert="horz" wrap="square" lIns="0" tIns="195580" rIns="0" bIns="0" rtlCol="0">
            <a:spAutoFit/>
          </a:bodyPr>
          <a:lstStyle/>
          <a:p>
            <a:pPr marL="12700" marR="5080" algn="ctr">
              <a:lnSpc>
                <a:spcPts val="8200"/>
              </a:lnSpc>
              <a:spcBef>
                <a:spcPts val="1540"/>
              </a:spcBef>
            </a:pPr>
            <a:r>
              <a:rPr sz="8000" spc="-365" dirty="0">
                <a:solidFill>
                  <a:srgbClr val="242424"/>
                </a:solidFill>
              </a:rPr>
              <a:t>Build </a:t>
            </a:r>
            <a:r>
              <a:rPr sz="8000" spc="-685" dirty="0">
                <a:solidFill>
                  <a:srgbClr val="242424"/>
                </a:solidFill>
              </a:rPr>
              <a:t>a </a:t>
            </a:r>
            <a:r>
              <a:rPr sz="8000" spc="-530" dirty="0">
                <a:solidFill>
                  <a:srgbClr val="242424"/>
                </a:solidFill>
              </a:rPr>
              <a:t>Dashboard</a:t>
            </a:r>
            <a:r>
              <a:rPr sz="8000" spc="-700" dirty="0">
                <a:solidFill>
                  <a:srgbClr val="242424"/>
                </a:solidFill>
              </a:rPr>
              <a:t> </a:t>
            </a:r>
            <a:r>
              <a:rPr sz="8000" spc="-50" dirty="0">
                <a:solidFill>
                  <a:srgbClr val="242424"/>
                </a:solidFill>
              </a:rPr>
              <a:t>with  </a:t>
            </a:r>
            <a:r>
              <a:rPr sz="8000" spc="-315" dirty="0">
                <a:solidFill>
                  <a:srgbClr val="242424"/>
                </a:solidFill>
              </a:rPr>
              <a:t>Plotly</a:t>
            </a:r>
            <a:r>
              <a:rPr sz="8000" spc="-580" dirty="0">
                <a:solidFill>
                  <a:srgbClr val="242424"/>
                </a:solidFill>
              </a:rPr>
              <a:t> </a:t>
            </a:r>
            <a:r>
              <a:rPr sz="8000" spc="-730" dirty="0">
                <a:solidFill>
                  <a:srgbClr val="242424"/>
                </a:solidFill>
              </a:rPr>
              <a:t>Dash</a:t>
            </a:r>
            <a:endParaRPr sz="8000" dirty="0"/>
          </a:p>
        </p:txBody>
      </p:sp>
      <p:sp>
        <p:nvSpPr>
          <p:cNvPr id="3" name="object 3"/>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38</a:t>
            </a:fld>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385" dirty="0">
                <a:uFill>
                  <a:solidFill>
                    <a:srgbClr val="7D7D7D"/>
                  </a:solidFill>
                </a:uFill>
              </a:rPr>
              <a:t>Successful </a:t>
            </a:r>
            <a:r>
              <a:rPr u="heavy" spc="-395" dirty="0">
                <a:uFill>
                  <a:solidFill>
                    <a:srgbClr val="7D7D7D"/>
                  </a:solidFill>
                </a:uFill>
              </a:rPr>
              <a:t>Launches Across </a:t>
            </a:r>
            <a:r>
              <a:rPr u="heavy" spc="-370" dirty="0">
                <a:uFill>
                  <a:solidFill>
                    <a:srgbClr val="7D7D7D"/>
                  </a:solidFill>
                </a:uFill>
              </a:rPr>
              <a:t>Launch</a:t>
            </a:r>
            <a:r>
              <a:rPr u="heavy" spc="-420" dirty="0">
                <a:uFill>
                  <a:solidFill>
                    <a:srgbClr val="7D7D7D"/>
                  </a:solidFill>
                </a:uFill>
              </a:rPr>
              <a:t> </a:t>
            </a:r>
            <a:r>
              <a:rPr u="heavy" spc="-380" dirty="0">
                <a:uFill>
                  <a:solidFill>
                    <a:srgbClr val="7D7D7D"/>
                  </a:solidFill>
                </a:uFill>
              </a:rPr>
              <a:t>Sites	</a:t>
            </a:r>
          </a:p>
        </p:txBody>
      </p:sp>
      <p:sp>
        <p:nvSpPr>
          <p:cNvPr id="3" name="object 3"/>
          <p:cNvSpPr txBox="1"/>
          <p:nvPr/>
        </p:nvSpPr>
        <p:spPr>
          <a:xfrm>
            <a:off x="848055" y="4796409"/>
            <a:ext cx="10751820" cy="1154430"/>
          </a:xfrm>
          <a:prstGeom prst="rect">
            <a:avLst/>
          </a:prstGeom>
        </p:spPr>
        <p:txBody>
          <a:bodyPr vert="horz" wrap="square" lIns="0" tIns="43180" rIns="0" bIns="0" rtlCol="0">
            <a:spAutoFit/>
          </a:bodyPr>
          <a:lstStyle/>
          <a:p>
            <a:pPr marL="12700" marR="5080">
              <a:lnSpc>
                <a:spcPct val="90000"/>
              </a:lnSpc>
              <a:spcBef>
                <a:spcPts val="340"/>
              </a:spcBef>
            </a:pPr>
            <a:r>
              <a:rPr sz="2000" spc="-5" dirty="0">
                <a:solidFill>
                  <a:srgbClr val="404040"/>
                </a:solidFill>
                <a:latin typeface="Carlito"/>
                <a:cs typeface="Carlito"/>
              </a:rPr>
              <a:t>This is </a:t>
            </a:r>
            <a:r>
              <a:rPr sz="2000" dirty="0">
                <a:solidFill>
                  <a:srgbClr val="404040"/>
                </a:solidFill>
                <a:latin typeface="Carlito"/>
                <a:cs typeface="Carlito"/>
              </a:rPr>
              <a:t>the </a:t>
            </a:r>
            <a:r>
              <a:rPr sz="2000" spc="-5" dirty="0">
                <a:solidFill>
                  <a:srgbClr val="404040"/>
                </a:solidFill>
                <a:latin typeface="Carlito"/>
                <a:cs typeface="Carlito"/>
              </a:rPr>
              <a:t>distribution of successful </a:t>
            </a:r>
            <a:r>
              <a:rPr sz="2000" dirty="0">
                <a:solidFill>
                  <a:srgbClr val="404040"/>
                </a:solidFill>
                <a:latin typeface="Carlito"/>
                <a:cs typeface="Carlito"/>
              </a:rPr>
              <a:t>landings </a:t>
            </a:r>
            <a:r>
              <a:rPr sz="2000" spc="-20" dirty="0">
                <a:solidFill>
                  <a:srgbClr val="404040"/>
                </a:solidFill>
                <a:latin typeface="Carlito"/>
                <a:cs typeface="Carlito"/>
              </a:rPr>
              <a:t>across </a:t>
            </a:r>
            <a:r>
              <a:rPr sz="2000" dirty="0">
                <a:solidFill>
                  <a:srgbClr val="404040"/>
                </a:solidFill>
                <a:latin typeface="Carlito"/>
                <a:cs typeface="Carlito"/>
              </a:rPr>
              <a:t>all launch </a:t>
            </a:r>
            <a:r>
              <a:rPr sz="2000" spc="-20" dirty="0">
                <a:solidFill>
                  <a:srgbClr val="404040"/>
                </a:solidFill>
                <a:latin typeface="Carlito"/>
                <a:cs typeface="Carlito"/>
              </a:rPr>
              <a:t>sites. </a:t>
            </a:r>
            <a:r>
              <a:rPr sz="2000" spc="-5" dirty="0">
                <a:solidFill>
                  <a:srgbClr val="404040"/>
                </a:solidFill>
                <a:latin typeface="Carlito"/>
                <a:cs typeface="Carlito"/>
              </a:rPr>
              <a:t>CCAFS </a:t>
            </a:r>
            <a:r>
              <a:rPr sz="2000" spc="-10" dirty="0">
                <a:solidFill>
                  <a:srgbClr val="404040"/>
                </a:solidFill>
                <a:latin typeface="Carlito"/>
                <a:cs typeface="Carlito"/>
              </a:rPr>
              <a:t>LC-40 </a:t>
            </a:r>
            <a:r>
              <a:rPr sz="2000" spc="-5" dirty="0">
                <a:solidFill>
                  <a:srgbClr val="404040"/>
                </a:solidFill>
                <a:latin typeface="Carlito"/>
                <a:cs typeface="Carlito"/>
              </a:rPr>
              <a:t>is </a:t>
            </a:r>
            <a:r>
              <a:rPr sz="2000" dirty="0">
                <a:solidFill>
                  <a:srgbClr val="404040"/>
                </a:solidFill>
                <a:latin typeface="Carlito"/>
                <a:cs typeface="Carlito"/>
              </a:rPr>
              <a:t>the </a:t>
            </a:r>
            <a:r>
              <a:rPr sz="2000" spc="-5" dirty="0">
                <a:solidFill>
                  <a:srgbClr val="404040"/>
                </a:solidFill>
                <a:latin typeface="Carlito"/>
                <a:cs typeface="Carlito"/>
              </a:rPr>
              <a:t>old name of  CCAFS SLC-40 </a:t>
            </a:r>
            <a:r>
              <a:rPr sz="2000" dirty="0">
                <a:solidFill>
                  <a:srgbClr val="404040"/>
                </a:solidFill>
                <a:latin typeface="Carlito"/>
                <a:cs typeface="Carlito"/>
              </a:rPr>
              <a:t>so </a:t>
            </a:r>
            <a:r>
              <a:rPr sz="2000" spc="-5" dirty="0">
                <a:solidFill>
                  <a:srgbClr val="404040"/>
                </a:solidFill>
                <a:latin typeface="Carlito"/>
                <a:cs typeface="Carlito"/>
              </a:rPr>
              <a:t>CCAFS </a:t>
            </a:r>
            <a:r>
              <a:rPr sz="2000" dirty="0">
                <a:solidFill>
                  <a:srgbClr val="404040"/>
                </a:solidFill>
                <a:latin typeface="Carlito"/>
                <a:cs typeface="Carlito"/>
              </a:rPr>
              <a:t>and </a:t>
            </a:r>
            <a:r>
              <a:rPr sz="2000" spc="-5" dirty="0">
                <a:solidFill>
                  <a:srgbClr val="404040"/>
                </a:solidFill>
                <a:latin typeface="Carlito"/>
                <a:cs typeface="Carlito"/>
              </a:rPr>
              <a:t>KSC </a:t>
            </a:r>
            <a:r>
              <a:rPr sz="2000" spc="-35" dirty="0">
                <a:solidFill>
                  <a:srgbClr val="404040"/>
                </a:solidFill>
                <a:latin typeface="Carlito"/>
                <a:cs typeface="Carlito"/>
              </a:rPr>
              <a:t>have </a:t>
            </a:r>
            <a:r>
              <a:rPr sz="2000" dirty="0">
                <a:solidFill>
                  <a:srgbClr val="404040"/>
                </a:solidFill>
                <a:latin typeface="Carlito"/>
                <a:cs typeface="Carlito"/>
              </a:rPr>
              <a:t>the </a:t>
            </a:r>
            <a:r>
              <a:rPr sz="2000" spc="-5" dirty="0">
                <a:solidFill>
                  <a:srgbClr val="404040"/>
                </a:solidFill>
                <a:latin typeface="Carlito"/>
                <a:cs typeface="Carlito"/>
              </a:rPr>
              <a:t>same amount </a:t>
            </a:r>
            <a:r>
              <a:rPr sz="2000" dirty="0">
                <a:solidFill>
                  <a:srgbClr val="404040"/>
                </a:solidFill>
                <a:latin typeface="Carlito"/>
                <a:cs typeface="Carlito"/>
              </a:rPr>
              <a:t>of </a:t>
            </a:r>
            <a:r>
              <a:rPr sz="2000" spc="-5" dirty="0">
                <a:solidFill>
                  <a:srgbClr val="404040"/>
                </a:solidFill>
                <a:latin typeface="Carlito"/>
                <a:cs typeface="Carlito"/>
              </a:rPr>
              <a:t>successful landings, but </a:t>
            </a:r>
            <a:r>
              <a:rPr sz="2000" dirty="0">
                <a:solidFill>
                  <a:srgbClr val="404040"/>
                </a:solidFill>
                <a:latin typeface="Carlito"/>
                <a:cs typeface="Carlito"/>
              </a:rPr>
              <a:t>a majority of the  </a:t>
            </a:r>
            <a:r>
              <a:rPr sz="2000" spc="-5" dirty="0">
                <a:solidFill>
                  <a:srgbClr val="404040"/>
                </a:solidFill>
                <a:latin typeface="Carlito"/>
                <a:cs typeface="Carlito"/>
              </a:rPr>
              <a:t>successful </a:t>
            </a:r>
            <a:r>
              <a:rPr sz="2000" dirty="0">
                <a:solidFill>
                  <a:srgbClr val="404040"/>
                </a:solidFill>
                <a:latin typeface="Carlito"/>
                <a:cs typeface="Carlito"/>
              </a:rPr>
              <a:t>landings </a:t>
            </a:r>
            <a:r>
              <a:rPr sz="2000" spc="-5" dirty="0">
                <a:solidFill>
                  <a:srgbClr val="404040"/>
                </a:solidFill>
                <a:latin typeface="Carlito"/>
                <a:cs typeface="Carlito"/>
              </a:rPr>
              <a:t>where </a:t>
            </a:r>
            <a:r>
              <a:rPr sz="2000" spc="-20" dirty="0">
                <a:solidFill>
                  <a:srgbClr val="404040"/>
                </a:solidFill>
                <a:latin typeface="Carlito"/>
                <a:cs typeface="Carlito"/>
              </a:rPr>
              <a:t>performed </a:t>
            </a:r>
            <a:r>
              <a:rPr sz="2000" spc="-25" dirty="0">
                <a:solidFill>
                  <a:srgbClr val="404040"/>
                </a:solidFill>
                <a:latin typeface="Carlito"/>
                <a:cs typeface="Carlito"/>
              </a:rPr>
              <a:t>before </a:t>
            </a:r>
            <a:r>
              <a:rPr sz="2000" dirty="0">
                <a:solidFill>
                  <a:srgbClr val="404040"/>
                </a:solidFill>
                <a:latin typeface="Carlito"/>
                <a:cs typeface="Carlito"/>
              </a:rPr>
              <a:t>the </a:t>
            </a:r>
            <a:r>
              <a:rPr sz="2000" spc="-5" dirty="0">
                <a:solidFill>
                  <a:srgbClr val="404040"/>
                </a:solidFill>
                <a:latin typeface="Carlito"/>
                <a:cs typeface="Carlito"/>
              </a:rPr>
              <a:t>name </a:t>
            </a:r>
            <a:r>
              <a:rPr sz="2000" dirty="0">
                <a:solidFill>
                  <a:srgbClr val="404040"/>
                </a:solidFill>
                <a:latin typeface="Carlito"/>
                <a:cs typeface="Carlito"/>
              </a:rPr>
              <a:t>change. </a:t>
            </a:r>
            <a:r>
              <a:rPr sz="2000" spc="-40" dirty="0">
                <a:solidFill>
                  <a:srgbClr val="404040"/>
                </a:solidFill>
                <a:latin typeface="Carlito"/>
                <a:cs typeface="Carlito"/>
              </a:rPr>
              <a:t>VAFB </a:t>
            </a:r>
            <a:r>
              <a:rPr sz="2000" spc="-5" dirty="0">
                <a:solidFill>
                  <a:srgbClr val="404040"/>
                </a:solidFill>
                <a:latin typeface="Carlito"/>
                <a:cs typeface="Carlito"/>
              </a:rPr>
              <a:t>has </a:t>
            </a:r>
            <a:r>
              <a:rPr sz="2000" dirty="0">
                <a:solidFill>
                  <a:srgbClr val="404040"/>
                </a:solidFill>
                <a:latin typeface="Carlito"/>
                <a:cs typeface="Carlito"/>
              </a:rPr>
              <a:t>the </a:t>
            </a:r>
            <a:r>
              <a:rPr sz="2000" spc="-20" dirty="0">
                <a:solidFill>
                  <a:srgbClr val="404040"/>
                </a:solidFill>
                <a:latin typeface="Carlito"/>
                <a:cs typeface="Carlito"/>
              </a:rPr>
              <a:t>smallest share </a:t>
            </a:r>
            <a:r>
              <a:rPr sz="2000" spc="-5" dirty="0">
                <a:solidFill>
                  <a:srgbClr val="404040"/>
                </a:solidFill>
                <a:latin typeface="Carlito"/>
                <a:cs typeface="Carlito"/>
              </a:rPr>
              <a:t>of successful  </a:t>
            </a:r>
            <a:r>
              <a:rPr sz="2000" dirty="0">
                <a:solidFill>
                  <a:srgbClr val="404040"/>
                </a:solidFill>
                <a:latin typeface="Carlito"/>
                <a:cs typeface="Carlito"/>
              </a:rPr>
              <a:t>landings. </a:t>
            </a:r>
            <a:r>
              <a:rPr sz="2000" spc="-5" dirty="0">
                <a:solidFill>
                  <a:srgbClr val="404040"/>
                </a:solidFill>
                <a:latin typeface="Carlito"/>
                <a:cs typeface="Carlito"/>
              </a:rPr>
              <a:t>This </a:t>
            </a:r>
            <a:r>
              <a:rPr sz="2000" spc="-25" dirty="0">
                <a:solidFill>
                  <a:srgbClr val="404040"/>
                </a:solidFill>
                <a:latin typeface="Carlito"/>
                <a:cs typeface="Carlito"/>
              </a:rPr>
              <a:t>may </a:t>
            </a:r>
            <a:r>
              <a:rPr sz="2000" dirty="0">
                <a:solidFill>
                  <a:srgbClr val="404040"/>
                </a:solidFill>
                <a:latin typeface="Carlito"/>
                <a:cs typeface="Carlito"/>
              </a:rPr>
              <a:t>be due </a:t>
            </a:r>
            <a:r>
              <a:rPr sz="2000" spc="-20" dirty="0">
                <a:solidFill>
                  <a:srgbClr val="404040"/>
                </a:solidFill>
                <a:latin typeface="Carlito"/>
                <a:cs typeface="Carlito"/>
              </a:rPr>
              <a:t>to </a:t>
            </a:r>
            <a:r>
              <a:rPr sz="2000" spc="-5" dirty="0">
                <a:solidFill>
                  <a:srgbClr val="404040"/>
                </a:solidFill>
                <a:latin typeface="Carlito"/>
                <a:cs typeface="Carlito"/>
              </a:rPr>
              <a:t>smaller sample </a:t>
            </a:r>
            <a:r>
              <a:rPr sz="2000" dirty="0">
                <a:solidFill>
                  <a:srgbClr val="404040"/>
                </a:solidFill>
                <a:latin typeface="Carlito"/>
                <a:cs typeface="Carlito"/>
              </a:rPr>
              <a:t>and </a:t>
            </a:r>
            <a:r>
              <a:rPr sz="2000" spc="-5" dirty="0">
                <a:solidFill>
                  <a:srgbClr val="404040"/>
                </a:solidFill>
                <a:latin typeface="Carlito"/>
                <a:cs typeface="Carlito"/>
              </a:rPr>
              <a:t>increase in </a:t>
            </a:r>
            <a:r>
              <a:rPr sz="2000" spc="-15" dirty="0">
                <a:solidFill>
                  <a:srgbClr val="404040"/>
                </a:solidFill>
                <a:latin typeface="Carlito"/>
                <a:cs typeface="Carlito"/>
              </a:rPr>
              <a:t>difficulty </a:t>
            </a:r>
            <a:r>
              <a:rPr sz="2000" spc="-5" dirty="0">
                <a:solidFill>
                  <a:srgbClr val="404040"/>
                </a:solidFill>
                <a:latin typeface="Carlito"/>
                <a:cs typeface="Carlito"/>
              </a:rPr>
              <a:t>of </a:t>
            </a:r>
            <a:r>
              <a:rPr sz="2000" dirty="0">
                <a:solidFill>
                  <a:srgbClr val="404040"/>
                </a:solidFill>
                <a:latin typeface="Carlito"/>
                <a:cs typeface="Carlito"/>
              </a:rPr>
              <a:t>launching </a:t>
            </a:r>
            <a:r>
              <a:rPr sz="2000" spc="-5" dirty="0">
                <a:solidFill>
                  <a:srgbClr val="404040"/>
                </a:solidFill>
                <a:latin typeface="Carlito"/>
                <a:cs typeface="Carlito"/>
              </a:rPr>
              <a:t>in </a:t>
            </a:r>
            <a:r>
              <a:rPr sz="2000" dirty="0">
                <a:solidFill>
                  <a:srgbClr val="404040"/>
                </a:solidFill>
                <a:latin typeface="Carlito"/>
                <a:cs typeface="Carlito"/>
              </a:rPr>
              <a:t>the </a:t>
            </a:r>
            <a:r>
              <a:rPr sz="2000" spc="-25" dirty="0">
                <a:solidFill>
                  <a:srgbClr val="404040"/>
                </a:solidFill>
                <a:latin typeface="Carlito"/>
                <a:cs typeface="Carlito"/>
              </a:rPr>
              <a:t>west</a:t>
            </a:r>
            <a:r>
              <a:rPr sz="2000" spc="-65" dirty="0">
                <a:solidFill>
                  <a:srgbClr val="404040"/>
                </a:solidFill>
                <a:latin typeface="Carlito"/>
                <a:cs typeface="Carlito"/>
              </a:rPr>
              <a:t> </a:t>
            </a:r>
            <a:r>
              <a:rPr sz="2000" spc="-10" dirty="0">
                <a:solidFill>
                  <a:srgbClr val="404040"/>
                </a:solidFill>
                <a:latin typeface="Carlito"/>
                <a:cs typeface="Carlito"/>
              </a:rPr>
              <a:t>coast.</a:t>
            </a:r>
            <a:endParaRPr sz="2000">
              <a:latin typeface="Carlito"/>
              <a:cs typeface="Carlito"/>
            </a:endParaRPr>
          </a:p>
        </p:txBody>
      </p:sp>
      <p:sp>
        <p:nvSpPr>
          <p:cNvPr id="4" name="object 4"/>
          <p:cNvSpPr/>
          <p:nvPr/>
        </p:nvSpPr>
        <p:spPr>
          <a:xfrm>
            <a:off x="4355591" y="1923288"/>
            <a:ext cx="2570988" cy="258165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970519" y="2189988"/>
            <a:ext cx="1085087" cy="665988"/>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7D227B3-1D60-5734-1E26-01ED0F41398A}"/>
              </a:ext>
            </a:extLst>
          </p:cNvPr>
          <p:cNvSpPr txBox="1">
            <a:spLocks noGrp="1"/>
          </p:cNvSpPr>
          <p:nvPr>
            <p:ph type="title"/>
          </p:nvPr>
        </p:nvSpPr>
        <p:spPr>
          <a:xfrm>
            <a:off x="3454908" y="2004635"/>
            <a:ext cx="5282184" cy="2848729"/>
          </a:xfrm>
          <a:prstGeom prst="rect">
            <a:avLst/>
          </a:prstGeom>
        </p:spPr>
        <p:txBody>
          <a:bodyPr vert="horz" wrap="square" lIns="0" tIns="62661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8910" algn="ctr">
              <a:lnSpc>
                <a:spcPct val="100000"/>
              </a:lnSpc>
              <a:spcBef>
                <a:spcPts val="100"/>
              </a:spcBef>
              <a:tabLst>
                <a:tab pos="10140315" algn="l"/>
              </a:tabLst>
            </a:pPr>
            <a:r>
              <a:rPr lang="en-GB" sz="7200" spc="-190" dirty="0">
                <a:uFill>
                  <a:solidFill>
                    <a:srgbClr val="7D7D7D"/>
                  </a:solidFill>
                </a:uFill>
              </a:rPr>
              <a:t>Methodology	</a:t>
            </a:r>
          </a:p>
        </p:txBody>
      </p:sp>
    </p:spTree>
    <p:extLst>
      <p:ext uri="{BB962C8B-B14F-4D97-AF65-F5344CB8AC3E}">
        <p14:creationId xmlns:p14="http://schemas.microsoft.com/office/powerpoint/2010/main" val="3138949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6618" rIns="0" bIns="0" rtlCol="0">
            <a:spAutoFit/>
          </a:bodyPr>
          <a:lstStyle/>
          <a:p>
            <a:pPr marL="168910">
              <a:lnSpc>
                <a:spcPct val="100000"/>
              </a:lnSpc>
              <a:spcBef>
                <a:spcPts val="100"/>
              </a:spcBef>
              <a:tabLst>
                <a:tab pos="10140315" algn="l"/>
              </a:tabLst>
            </a:pPr>
            <a:r>
              <a:rPr u="heavy" spc="-285" dirty="0">
                <a:uFill>
                  <a:solidFill>
                    <a:srgbClr val="7D7D7D"/>
                  </a:solidFill>
                </a:uFill>
              </a:rPr>
              <a:t>Highest </a:t>
            </a:r>
            <a:r>
              <a:rPr u="heavy" spc="-520" dirty="0">
                <a:uFill>
                  <a:solidFill>
                    <a:srgbClr val="7D7D7D"/>
                  </a:solidFill>
                </a:uFill>
              </a:rPr>
              <a:t>Success </a:t>
            </a:r>
            <a:r>
              <a:rPr u="heavy" spc="-395" dirty="0">
                <a:uFill>
                  <a:solidFill>
                    <a:srgbClr val="7D7D7D"/>
                  </a:solidFill>
                </a:uFill>
              </a:rPr>
              <a:t>Rate </a:t>
            </a:r>
            <a:r>
              <a:rPr u="heavy" spc="-370" dirty="0">
                <a:uFill>
                  <a:solidFill>
                    <a:srgbClr val="7D7D7D"/>
                  </a:solidFill>
                </a:uFill>
              </a:rPr>
              <a:t>Launch</a:t>
            </a:r>
            <a:r>
              <a:rPr u="heavy" spc="-400" dirty="0">
                <a:uFill>
                  <a:solidFill>
                    <a:srgbClr val="7D7D7D"/>
                  </a:solidFill>
                </a:uFill>
              </a:rPr>
              <a:t> </a:t>
            </a:r>
            <a:r>
              <a:rPr u="heavy" spc="-325" dirty="0">
                <a:uFill>
                  <a:solidFill>
                    <a:srgbClr val="7D7D7D"/>
                  </a:solidFill>
                </a:uFill>
              </a:rPr>
              <a:t>Site	</a:t>
            </a:r>
          </a:p>
        </p:txBody>
      </p:sp>
      <p:sp>
        <p:nvSpPr>
          <p:cNvPr id="3" name="object 3"/>
          <p:cNvSpPr txBox="1"/>
          <p:nvPr/>
        </p:nvSpPr>
        <p:spPr>
          <a:xfrm>
            <a:off x="1176019" y="5068061"/>
            <a:ext cx="9167495" cy="330835"/>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404040"/>
                </a:solidFill>
                <a:latin typeface="Carlito"/>
                <a:cs typeface="Carlito"/>
              </a:rPr>
              <a:t>KSC LC-39A has </a:t>
            </a:r>
            <a:r>
              <a:rPr sz="2000" dirty="0">
                <a:solidFill>
                  <a:srgbClr val="404040"/>
                </a:solidFill>
                <a:latin typeface="Carlito"/>
                <a:cs typeface="Carlito"/>
              </a:rPr>
              <a:t>the </a:t>
            </a:r>
            <a:r>
              <a:rPr sz="2000" spc="-10" dirty="0">
                <a:solidFill>
                  <a:srgbClr val="404040"/>
                </a:solidFill>
                <a:latin typeface="Carlito"/>
                <a:cs typeface="Carlito"/>
              </a:rPr>
              <a:t>highest </a:t>
            </a:r>
            <a:r>
              <a:rPr sz="2000" dirty="0">
                <a:solidFill>
                  <a:srgbClr val="404040"/>
                </a:solidFill>
                <a:latin typeface="Carlito"/>
                <a:cs typeface="Carlito"/>
              </a:rPr>
              <a:t>success </a:t>
            </a:r>
            <a:r>
              <a:rPr sz="2000" spc="-40" dirty="0">
                <a:solidFill>
                  <a:srgbClr val="404040"/>
                </a:solidFill>
                <a:latin typeface="Carlito"/>
                <a:cs typeface="Carlito"/>
              </a:rPr>
              <a:t>rate </a:t>
            </a:r>
            <a:r>
              <a:rPr sz="2000" spc="-5" dirty="0">
                <a:solidFill>
                  <a:srgbClr val="404040"/>
                </a:solidFill>
                <a:latin typeface="Carlito"/>
                <a:cs typeface="Carlito"/>
              </a:rPr>
              <a:t>with </a:t>
            </a:r>
            <a:r>
              <a:rPr sz="2000" dirty="0">
                <a:solidFill>
                  <a:srgbClr val="404040"/>
                </a:solidFill>
                <a:latin typeface="Carlito"/>
                <a:cs typeface="Carlito"/>
              </a:rPr>
              <a:t>10 </a:t>
            </a:r>
            <a:r>
              <a:rPr sz="2000" spc="-5" dirty="0">
                <a:solidFill>
                  <a:srgbClr val="404040"/>
                </a:solidFill>
                <a:latin typeface="Carlito"/>
                <a:cs typeface="Carlito"/>
              </a:rPr>
              <a:t>successful </a:t>
            </a:r>
            <a:r>
              <a:rPr sz="2000" dirty="0">
                <a:solidFill>
                  <a:srgbClr val="404040"/>
                </a:solidFill>
                <a:latin typeface="Carlito"/>
                <a:cs typeface="Carlito"/>
              </a:rPr>
              <a:t>landings and 3 </a:t>
            </a:r>
            <a:r>
              <a:rPr sz="2000" spc="-20" dirty="0">
                <a:solidFill>
                  <a:srgbClr val="404040"/>
                </a:solidFill>
                <a:latin typeface="Carlito"/>
                <a:cs typeface="Carlito"/>
              </a:rPr>
              <a:t>failed</a:t>
            </a:r>
            <a:r>
              <a:rPr sz="2000" spc="-105" dirty="0">
                <a:solidFill>
                  <a:srgbClr val="404040"/>
                </a:solidFill>
                <a:latin typeface="Carlito"/>
                <a:cs typeface="Carlito"/>
              </a:rPr>
              <a:t> </a:t>
            </a:r>
            <a:r>
              <a:rPr sz="2000" dirty="0">
                <a:solidFill>
                  <a:srgbClr val="404040"/>
                </a:solidFill>
                <a:latin typeface="Carlito"/>
                <a:cs typeface="Carlito"/>
              </a:rPr>
              <a:t>landings.</a:t>
            </a:r>
            <a:endParaRPr sz="2000">
              <a:latin typeface="Carlito"/>
              <a:cs typeface="Carlito"/>
            </a:endParaRPr>
          </a:p>
        </p:txBody>
      </p:sp>
      <p:sp>
        <p:nvSpPr>
          <p:cNvPr id="4" name="object 4"/>
          <p:cNvSpPr/>
          <p:nvPr/>
        </p:nvSpPr>
        <p:spPr>
          <a:xfrm>
            <a:off x="4811267" y="2243327"/>
            <a:ext cx="2570988" cy="2570988"/>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248155" y="2308860"/>
            <a:ext cx="3401568" cy="152400"/>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31480" y="2429255"/>
            <a:ext cx="324611" cy="304800"/>
          </a:xfrm>
          <a:prstGeom prst="rect">
            <a:avLst/>
          </a:prstGeom>
          <a:blipFill>
            <a:blip r:embed="rId4"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3189" rIns="0" bIns="0" rtlCol="0">
            <a:spAutoFit/>
          </a:bodyPr>
          <a:lstStyle/>
          <a:p>
            <a:pPr marL="168910" marR="5080">
              <a:lnSpc>
                <a:spcPts val="4910"/>
              </a:lnSpc>
              <a:spcBef>
                <a:spcPts val="969"/>
              </a:spcBef>
              <a:tabLst>
                <a:tab pos="10140315" algn="l"/>
              </a:tabLst>
            </a:pPr>
            <a:r>
              <a:rPr spc="-385" dirty="0"/>
              <a:t>Payload </a:t>
            </a:r>
            <a:r>
              <a:rPr spc="-390" dirty="0"/>
              <a:t>Mass </a:t>
            </a:r>
            <a:r>
              <a:rPr spc="-365" dirty="0"/>
              <a:t>vs. </a:t>
            </a:r>
            <a:r>
              <a:rPr spc="-520" dirty="0"/>
              <a:t>Success </a:t>
            </a:r>
            <a:r>
              <a:rPr spc="-365" dirty="0"/>
              <a:t>vs. </a:t>
            </a:r>
            <a:r>
              <a:rPr spc="-270" dirty="0"/>
              <a:t>Booster  </a:t>
            </a:r>
            <a:r>
              <a:rPr u="heavy" spc="-330" dirty="0">
                <a:uFill>
                  <a:solidFill>
                    <a:srgbClr val="7D7D7D"/>
                  </a:solidFill>
                </a:uFill>
              </a:rPr>
              <a:t>Version</a:t>
            </a:r>
            <a:r>
              <a:rPr u="heavy" spc="-409" dirty="0">
                <a:uFill>
                  <a:solidFill>
                    <a:srgbClr val="7D7D7D"/>
                  </a:solidFill>
                </a:uFill>
              </a:rPr>
              <a:t> </a:t>
            </a:r>
            <a:r>
              <a:rPr u="heavy" spc="-330" dirty="0">
                <a:uFill>
                  <a:solidFill>
                    <a:srgbClr val="7D7D7D"/>
                  </a:solidFill>
                </a:uFill>
              </a:rPr>
              <a:t>Category	</a:t>
            </a:r>
          </a:p>
        </p:txBody>
      </p:sp>
      <p:sp>
        <p:nvSpPr>
          <p:cNvPr id="3" name="object 3"/>
          <p:cNvSpPr txBox="1"/>
          <p:nvPr/>
        </p:nvSpPr>
        <p:spPr>
          <a:xfrm>
            <a:off x="1084275" y="4868926"/>
            <a:ext cx="9767570" cy="1169670"/>
          </a:xfrm>
          <a:prstGeom prst="rect">
            <a:avLst/>
          </a:prstGeom>
        </p:spPr>
        <p:txBody>
          <a:bodyPr vert="horz" wrap="square" lIns="0" tIns="38100" rIns="0" bIns="0" rtlCol="0">
            <a:spAutoFit/>
          </a:bodyPr>
          <a:lstStyle/>
          <a:p>
            <a:pPr marL="12700" marR="5080">
              <a:lnSpc>
                <a:spcPct val="91700"/>
              </a:lnSpc>
              <a:spcBef>
                <a:spcPts val="300"/>
              </a:spcBef>
            </a:pPr>
            <a:r>
              <a:rPr sz="2000" spc="-5" dirty="0">
                <a:solidFill>
                  <a:srgbClr val="404040"/>
                </a:solidFill>
                <a:latin typeface="Carlito"/>
                <a:cs typeface="Carlito"/>
              </a:rPr>
              <a:t>Plotly dashboard has </a:t>
            </a:r>
            <a:r>
              <a:rPr sz="2000" dirty="0">
                <a:solidFill>
                  <a:srgbClr val="404040"/>
                </a:solidFill>
                <a:latin typeface="Carlito"/>
                <a:cs typeface="Carlito"/>
              </a:rPr>
              <a:t>a </a:t>
            </a:r>
            <a:r>
              <a:rPr sz="2000" spc="-25" dirty="0">
                <a:solidFill>
                  <a:srgbClr val="404040"/>
                </a:solidFill>
                <a:latin typeface="Carlito"/>
                <a:cs typeface="Carlito"/>
              </a:rPr>
              <a:t>Payload </a:t>
            </a:r>
            <a:r>
              <a:rPr sz="2000" spc="-20" dirty="0">
                <a:solidFill>
                  <a:srgbClr val="404040"/>
                </a:solidFill>
                <a:latin typeface="Carlito"/>
                <a:cs typeface="Carlito"/>
              </a:rPr>
              <a:t>range </a:t>
            </a:r>
            <a:r>
              <a:rPr sz="2000" spc="-60" dirty="0">
                <a:solidFill>
                  <a:srgbClr val="404040"/>
                </a:solidFill>
                <a:latin typeface="Carlito"/>
                <a:cs typeface="Carlito"/>
              </a:rPr>
              <a:t>selector. </a:t>
            </a:r>
            <a:r>
              <a:rPr sz="2000" spc="-65" dirty="0">
                <a:solidFill>
                  <a:srgbClr val="404040"/>
                </a:solidFill>
                <a:latin typeface="Carlito"/>
                <a:cs typeface="Carlito"/>
              </a:rPr>
              <a:t>However, </a:t>
            </a:r>
            <a:r>
              <a:rPr sz="2000" dirty="0">
                <a:solidFill>
                  <a:srgbClr val="404040"/>
                </a:solidFill>
                <a:latin typeface="Carlito"/>
                <a:cs typeface="Carlito"/>
              </a:rPr>
              <a:t>this </a:t>
            </a:r>
            <a:r>
              <a:rPr sz="2000" spc="-5" dirty="0">
                <a:solidFill>
                  <a:srgbClr val="404040"/>
                </a:solidFill>
                <a:latin typeface="Carlito"/>
                <a:cs typeface="Carlito"/>
              </a:rPr>
              <a:t>is </a:t>
            </a:r>
            <a:r>
              <a:rPr sz="2000" spc="-10" dirty="0">
                <a:solidFill>
                  <a:srgbClr val="404040"/>
                </a:solidFill>
                <a:latin typeface="Carlito"/>
                <a:cs typeface="Carlito"/>
              </a:rPr>
              <a:t>set </a:t>
            </a:r>
            <a:r>
              <a:rPr sz="2000" spc="-20" dirty="0">
                <a:solidFill>
                  <a:srgbClr val="404040"/>
                </a:solidFill>
                <a:latin typeface="Carlito"/>
                <a:cs typeface="Carlito"/>
              </a:rPr>
              <a:t>from </a:t>
            </a:r>
            <a:r>
              <a:rPr sz="2000" dirty="0">
                <a:solidFill>
                  <a:srgbClr val="404040"/>
                </a:solidFill>
                <a:latin typeface="Carlito"/>
                <a:cs typeface="Carlito"/>
              </a:rPr>
              <a:t>0-10000 </a:t>
            </a:r>
            <a:r>
              <a:rPr sz="2000" spc="-20" dirty="0">
                <a:solidFill>
                  <a:srgbClr val="404040"/>
                </a:solidFill>
                <a:latin typeface="Carlito"/>
                <a:cs typeface="Carlito"/>
              </a:rPr>
              <a:t>instead </a:t>
            </a:r>
            <a:r>
              <a:rPr sz="2000" spc="-5" dirty="0">
                <a:solidFill>
                  <a:srgbClr val="404040"/>
                </a:solidFill>
                <a:latin typeface="Carlito"/>
                <a:cs typeface="Carlito"/>
              </a:rPr>
              <a:t>of </a:t>
            </a:r>
            <a:r>
              <a:rPr sz="2000" dirty="0">
                <a:solidFill>
                  <a:srgbClr val="404040"/>
                </a:solidFill>
                <a:latin typeface="Carlito"/>
                <a:cs typeface="Carlito"/>
              </a:rPr>
              <a:t>the  </a:t>
            </a:r>
            <a:r>
              <a:rPr sz="2000" spc="-20" dirty="0">
                <a:solidFill>
                  <a:srgbClr val="404040"/>
                </a:solidFill>
                <a:latin typeface="Carlito"/>
                <a:cs typeface="Carlito"/>
              </a:rPr>
              <a:t>max </a:t>
            </a:r>
            <a:r>
              <a:rPr sz="2000" spc="-25" dirty="0">
                <a:solidFill>
                  <a:srgbClr val="404040"/>
                </a:solidFill>
                <a:latin typeface="Carlito"/>
                <a:cs typeface="Carlito"/>
              </a:rPr>
              <a:t>Payload </a:t>
            </a:r>
            <a:r>
              <a:rPr sz="2000" spc="-5" dirty="0">
                <a:solidFill>
                  <a:srgbClr val="404040"/>
                </a:solidFill>
                <a:latin typeface="Carlito"/>
                <a:cs typeface="Carlito"/>
              </a:rPr>
              <a:t>of </a:t>
            </a:r>
            <a:r>
              <a:rPr sz="2000" dirty="0">
                <a:solidFill>
                  <a:srgbClr val="404040"/>
                </a:solidFill>
                <a:latin typeface="Carlito"/>
                <a:cs typeface="Carlito"/>
              </a:rPr>
              <a:t>15600. </a:t>
            </a:r>
            <a:r>
              <a:rPr sz="2000" spc="-5" dirty="0">
                <a:solidFill>
                  <a:srgbClr val="404040"/>
                </a:solidFill>
                <a:latin typeface="Carlito"/>
                <a:cs typeface="Carlito"/>
              </a:rPr>
              <a:t>Class </a:t>
            </a:r>
            <a:r>
              <a:rPr sz="2000" spc="-20" dirty="0">
                <a:solidFill>
                  <a:srgbClr val="404040"/>
                </a:solidFill>
                <a:latin typeface="Carlito"/>
                <a:cs typeface="Carlito"/>
              </a:rPr>
              <a:t>indicates </a:t>
            </a:r>
            <a:r>
              <a:rPr sz="2000" dirty="0">
                <a:solidFill>
                  <a:srgbClr val="404040"/>
                </a:solidFill>
                <a:latin typeface="Carlito"/>
                <a:cs typeface="Carlito"/>
              </a:rPr>
              <a:t>1 </a:t>
            </a:r>
            <a:r>
              <a:rPr sz="2000" spc="-30" dirty="0">
                <a:solidFill>
                  <a:srgbClr val="404040"/>
                </a:solidFill>
                <a:latin typeface="Carlito"/>
                <a:cs typeface="Carlito"/>
              </a:rPr>
              <a:t>for </a:t>
            </a:r>
            <a:r>
              <a:rPr sz="2000" spc="-5" dirty="0">
                <a:solidFill>
                  <a:srgbClr val="404040"/>
                </a:solidFill>
                <a:latin typeface="Carlito"/>
                <a:cs typeface="Carlito"/>
              </a:rPr>
              <a:t>successful </a:t>
            </a:r>
            <a:r>
              <a:rPr sz="2000" dirty="0">
                <a:solidFill>
                  <a:srgbClr val="404040"/>
                </a:solidFill>
                <a:latin typeface="Carlito"/>
                <a:cs typeface="Carlito"/>
              </a:rPr>
              <a:t>landing and 0 </a:t>
            </a:r>
            <a:r>
              <a:rPr sz="2000" spc="-30" dirty="0">
                <a:solidFill>
                  <a:srgbClr val="404040"/>
                </a:solidFill>
                <a:latin typeface="Carlito"/>
                <a:cs typeface="Carlito"/>
              </a:rPr>
              <a:t>for </a:t>
            </a:r>
            <a:r>
              <a:rPr sz="2000" spc="-20" dirty="0">
                <a:solidFill>
                  <a:srgbClr val="404040"/>
                </a:solidFill>
                <a:latin typeface="Carlito"/>
                <a:cs typeface="Carlito"/>
              </a:rPr>
              <a:t>failure. </a:t>
            </a:r>
            <a:r>
              <a:rPr sz="2000" spc="-25" dirty="0">
                <a:solidFill>
                  <a:srgbClr val="404040"/>
                </a:solidFill>
                <a:latin typeface="Carlito"/>
                <a:cs typeface="Carlito"/>
              </a:rPr>
              <a:t>Scatter </a:t>
            </a:r>
            <a:r>
              <a:rPr sz="2000" spc="-5" dirty="0">
                <a:solidFill>
                  <a:srgbClr val="404040"/>
                </a:solidFill>
                <a:latin typeface="Carlito"/>
                <a:cs typeface="Carlito"/>
              </a:rPr>
              <a:t>plot also  accounts </a:t>
            </a:r>
            <a:r>
              <a:rPr sz="2000" spc="-25" dirty="0">
                <a:solidFill>
                  <a:srgbClr val="404040"/>
                </a:solidFill>
                <a:latin typeface="Carlito"/>
                <a:cs typeface="Carlito"/>
              </a:rPr>
              <a:t>for </a:t>
            </a:r>
            <a:r>
              <a:rPr sz="2000" spc="-20" dirty="0">
                <a:solidFill>
                  <a:srgbClr val="404040"/>
                </a:solidFill>
                <a:latin typeface="Carlito"/>
                <a:cs typeface="Carlito"/>
              </a:rPr>
              <a:t>booster </a:t>
            </a:r>
            <a:r>
              <a:rPr sz="2000" spc="-25" dirty="0">
                <a:solidFill>
                  <a:srgbClr val="404040"/>
                </a:solidFill>
                <a:latin typeface="Carlito"/>
                <a:cs typeface="Carlito"/>
              </a:rPr>
              <a:t>version </a:t>
            </a:r>
            <a:r>
              <a:rPr sz="2000" spc="-20" dirty="0">
                <a:solidFill>
                  <a:srgbClr val="404040"/>
                </a:solidFill>
                <a:latin typeface="Carlito"/>
                <a:cs typeface="Carlito"/>
              </a:rPr>
              <a:t>category </a:t>
            </a:r>
            <a:r>
              <a:rPr sz="2000" spc="-5" dirty="0">
                <a:solidFill>
                  <a:srgbClr val="404040"/>
                </a:solidFill>
                <a:latin typeface="Carlito"/>
                <a:cs typeface="Carlito"/>
              </a:rPr>
              <a:t>in color </a:t>
            </a:r>
            <a:r>
              <a:rPr sz="2000" dirty="0">
                <a:solidFill>
                  <a:srgbClr val="404040"/>
                </a:solidFill>
                <a:latin typeface="Carlito"/>
                <a:cs typeface="Carlito"/>
              </a:rPr>
              <a:t>and number </a:t>
            </a:r>
            <a:r>
              <a:rPr sz="2000" spc="-5" dirty="0">
                <a:solidFill>
                  <a:srgbClr val="404040"/>
                </a:solidFill>
                <a:latin typeface="Carlito"/>
                <a:cs typeface="Carlito"/>
              </a:rPr>
              <a:t>of </a:t>
            </a:r>
            <a:r>
              <a:rPr sz="2000" dirty="0">
                <a:solidFill>
                  <a:srgbClr val="404040"/>
                </a:solidFill>
                <a:latin typeface="Carlito"/>
                <a:cs typeface="Carlito"/>
              </a:rPr>
              <a:t>launches </a:t>
            </a:r>
            <a:r>
              <a:rPr sz="2000" spc="-5" dirty="0">
                <a:solidFill>
                  <a:srgbClr val="404040"/>
                </a:solidFill>
                <a:latin typeface="Carlito"/>
                <a:cs typeface="Carlito"/>
              </a:rPr>
              <a:t>in </a:t>
            </a:r>
            <a:r>
              <a:rPr sz="2000" spc="-15" dirty="0">
                <a:solidFill>
                  <a:srgbClr val="404040"/>
                </a:solidFill>
                <a:latin typeface="Carlito"/>
                <a:cs typeface="Carlito"/>
              </a:rPr>
              <a:t>point </a:t>
            </a:r>
            <a:r>
              <a:rPr sz="2000" spc="-25" dirty="0">
                <a:solidFill>
                  <a:srgbClr val="404040"/>
                </a:solidFill>
                <a:latin typeface="Carlito"/>
                <a:cs typeface="Carlito"/>
              </a:rPr>
              <a:t>size. </a:t>
            </a:r>
            <a:r>
              <a:rPr sz="2000" spc="-5" dirty="0">
                <a:solidFill>
                  <a:srgbClr val="404040"/>
                </a:solidFill>
                <a:latin typeface="Carlito"/>
                <a:cs typeface="Carlito"/>
              </a:rPr>
              <a:t>In </a:t>
            </a:r>
            <a:r>
              <a:rPr sz="2000" dirty="0">
                <a:solidFill>
                  <a:srgbClr val="404040"/>
                </a:solidFill>
                <a:latin typeface="Carlito"/>
                <a:cs typeface="Carlito"/>
              </a:rPr>
              <a:t>this  </a:t>
            </a:r>
            <a:r>
              <a:rPr sz="2000" spc="-5" dirty="0">
                <a:solidFill>
                  <a:srgbClr val="404040"/>
                </a:solidFill>
                <a:latin typeface="Carlito"/>
                <a:cs typeface="Carlito"/>
              </a:rPr>
              <a:t>particular </a:t>
            </a:r>
            <a:r>
              <a:rPr sz="2000" spc="-20" dirty="0">
                <a:solidFill>
                  <a:srgbClr val="404040"/>
                </a:solidFill>
                <a:latin typeface="Carlito"/>
                <a:cs typeface="Carlito"/>
              </a:rPr>
              <a:t>range </a:t>
            </a:r>
            <a:r>
              <a:rPr sz="2000" spc="-5" dirty="0">
                <a:solidFill>
                  <a:srgbClr val="404040"/>
                </a:solidFill>
                <a:latin typeface="Carlito"/>
                <a:cs typeface="Carlito"/>
              </a:rPr>
              <a:t>of </a:t>
            </a:r>
            <a:r>
              <a:rPr sz="2000" dirty="0">
                <a:solidFill>
                  <a:srgbClr val="404040"/>
                </a:solidFill>
                <a:latin typeface="Carlito"/>
                <a:cs typeface="Carlito"/>
              </a:rPr>
              <a:t>0-6000, </a:t>
            </a:r>
            <a:r>
              <a:rPr sz="2000" spc="-20" dirty="0">
                <a:solidFill>
                  <a:srgbClr val="404040"/>
                </a:solidFill>
                <a:latin typeface="Carlito"/>
                <a:cs typeface="Carlito"/>
              </a:rPr>
              <a:t>interestingly </a:t>
            </a:r>
            <a:r>
              <a:rPr sz="2000" spc="-5" dirty="0">
                <a:solidFill>
                  <a:srgbClr val="404040"/>
                </a:solidFill>
                <a:latin typeface="Carlito"/>
                <a:cs typeface="Carlito"/>
              </a:rPr>
              <a:t>there </a:t>
            </a:r>
            <a:r>
              <a:rPr sz="2000" spc="-20" dirty="0">
                <a:solidFill>
                  <a:srgbClr val="404040"/>
                </a:solidFill>
                <a:latin typeface="Carlito"/>
                <a:cs typeface="Carlito"/>
              </a:rPr>
              <a:t>are two failed </a:t>
            </a:r>
            <a:r>
              <a:rPr sz="2000" dirty="0">
                <a:solidFill>
                  <a:srgbClr val="404040"/>
                </a:solidFill>
                <a:latin typeface="Carlito"/>
                <a:cs typeface="Carlito"/>
              </a:rPr>
              <a:t>landings </a:t>
            </a:r>
            <a:r>
              <a:rPr sz="2000" spc="-5" dirty="0">
                <a:solidFill>
                  <a:srgbClr val="404040"/>
                </a:solidFill>
                <a:latin typeface="Carlito"/>
                <a:cs typeface="Carlito"/>
              </a:rPr>
              <a:t>with payloads of </a:t>
            </a:r>
            <a:r>
              <a:rPr sz="2000" spc="-45" dirty="0">
                <a:solidFill>
                  <a:srgbClr val="404040"/>
                </a:solidFill>
                <a:latin typeface="Carlito"/>
                <a:cs typeface="Carlito"/>
              </a:rPr>
              <a:t>zero</a:t>
            </a:r>
            <a:r>
              <a:rPr sz="2000" spc="-30" dirty="0">
                <a:solidFill>
                  <a:srgbClr val="404040"/>
                </a:solidFill>
                <a:latin typeface="Carlito"/>
                <a:cs typeface="Carlito"/>
              </a:rPr>
              <a:t> </a:t>
            </a:r>
            <a:r>
              <a:rPr sz="2000" dirty="0">
                <a:solidFill>
                  <a:srgbClr val="404040"/>
                </a:solidFill>
                <a:latin typeface="Carlito"/>
                <a:cs typeface="Carlito"/>
              </a:rPr>
              <a:t>kg.</a:t>
            </a:r>
            <a:endParaRPr sz="2000">
              <a:latin typeface="Carlito"/>
              <a:cs typeface="Carlito"/>
            </a:endParaRPr>
          </a:p>
        </p:txBody>
      </p:sp>
      <p:sp>
        <p:nvSpPr>
          <p:cNvPr id="4" name="object 4"/>
          <p:cNvSpPr/>
          <p:nvPr/>
        </p:nvSpPr>
        <p:spPr>
          <a:xfrm>
            <a:off x="417958" y="1774321"/>
            <a:ext cx="11568046" cy="29815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41</a:t>
            </a:fld>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1"/>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bg1">
                <a:lumMod val="75000"/>
              </a:schemeClr>
            </a:solidFill>
          </p:spPr>
          <p:txBody>
            <a:bodyPr wrap="square" lIns="0" tIns="0" rIns="0" bIns="0" rtlCol="0"/>
            <a:lstStyle/>
            <a:p>
              <a:endParaRPr/>
            </a:p>
          </p:txBody>
        </p:sp>
      </p:grpSp>
      <p:sp>
        <p:nvSpPr>
          <p:cNvPr id="5" name="object 5"/>
          <p:cNvSpPr txBox="1">
            <a:spLocks noGrp="1"/>
          </p:cNvSpPr>
          <p:nvPr>
            <p:ph type="title"/>
          </p:nvPr>
        </p:nvSpPr>
        <p:spPr>
          <a:xfrm>
            <a:off x="1176019" y="321386"/>
            <a:ext cx="4008754" cy="574675"/>
          </a:xfrm>
          <a:prstGeom prst="rect">
            <a:avLst/>
          </a:prstGeom>
        </p:spPr>
        <p:txBody>
          <a:bodyPr vert="horz" wrap="square" lIns="0" tIns="12700" rIns="0" bIns="0" rtlCol="0">
            <a:spAutoFit/>
          </a:bodyPr>
          <a:lstStyle/>
          <a:p>
            <a:pPr marL="12700">
              <a:lnSpc>
                <a:spcPct val="100000"/>
              </a:lnSpc>
              <a:spcBef>
                <a:spcPts val="100"/>
              </a:spcBef>
            </a:pPr>
            <a:r>
              <a:rPr sz="3600" spc="-229" dirty="0"/>
              <a:t>Classification</a:t>
            </a:r>
            <a:r>
              <a:rPr sz="3600" spc="-340" dirty="0"/>
              <a:t> </a:t>
            </a:r>
            <a:r>
              <a:rPr sz="3600" spc="-280" dirty="0"/>
              <a:t>Accuracy</a:t>
            </a:r>
            <a:endParaRPr sz="3600" dirty="0"/>
          </a:p>
        </p:txBody>
      </p:sp>
      <p:sp>
        <p:nvSpPr>
          <p:cNvPr id="6" name="object 6"/>
          <p:cNvSpPr txBox="1"/>
          <p:nvPr/>
        </p:nvSpPr>
        <p:spPr>
          <a:xfrm>
            <a:off x="1176019" y="5181651"/>
            <a:ext cx="9213215" cy="1184275"/>
          </a:xfrm>
          <a:prstGeom prst="rect">
            <a:avLst/>
          </a:prstGeom>
        </p:spPr>
        <p:txBody>
          <a:bodyPr vert="horz" wrap="square" lIns="0" tIns="12700" rIns="0" bIns="0" rtlCol="0">
            <a:spAutoFit/>
          </a:bodyPr>
          <a:lstStyle/>
          <a:p>
            <a:pPr marL="12700" marR="2860040">
              <a:lnSpc>
                <a:spcPct val="120700"/>
              </a:lnSpc>
              <a:spcBef>
                <a:spcPts val="100"/>
              </a:spcBef>
            </a:pPr>
            <a:r>
              <a:rPr sz="1600" spc="-5" dirty="0">
                <a:solidFill>
                  <a:srgbClr val="FFFFFF"/>
                </a:solidFill>
                <a:latin typeface="Carlito"/>
                <a:cs typeface="Carlito"/>
              </a:rPr>
              <a:t>All models had virtually the </a:t>
            </a:r>
            <a:r>
              <a:rPr sz="1600" spc="-10" dirty="0">
                <a:solidFill>
                  <a:srgbClr val="FFFFFF"/>
                </a:solidFill>
                <a:latin typeface="Carlito"/>
                <a:cs typeface="Carlito"/>
              </a:rPr>
              <a:t>same </a:t>
            </a:r>
            <a:r>
              <a:rPr sz="1600" spc="-20" dirty="0">
                <a:solidFill>
                  <a:srgbClr val="FFFFFF"/>
                </a:solidFill>
                <a:latin typeface="Carlito"/>
                <a:cs typeface="Carlito"/>
              </a:rPr>
              <a:t>accuracy </a:t>
            </a:r>
            <a:r>
              <a:rPr sz="1600" spc="-5" dirty="0">
                <a:solidFill>
                  <a:srgbClr val="FFFFFF"/>
                </a:solidFill>
                <a:latin typeface="Carlito"/>
                <a:cs typeface="Carlito"/>
              </a:rPr>
              <a:t>on the </a:t>
            </a:r>
            <a:r>
              <a:rPr sz="1600" spc="-20" dirty="0">
                <a:solidFill>
                  <a:srgbClr val="FFFFFF"/>
                </a:solidFill>
                <a:latin typeface="Carlito"/>
                <a:cs typeface="Carlito"/>
              </a:rPr>
              <a:t>test set </a:t>
            </a:r>
            <a:r>
              <a:rPr sz="1600" spc="-15" dirty="0">
                <a:solidFill>
                  <a:srgbClr val="FFFFFF"/>
                </a:solidFill>
                <a:latin typeface="Carlito"/>
                <a:cs typeface="Carlito"/>
              </a:rPr>
              <a:t>at </a:t>
            </a:r>
            <a:r>
              <a:rPr sz="1600" spc="-20" dirty="0">
                <a:solidFill>
                  <a:srgbClr val="FFFFFF"/>
                </a:solidFill>
                <a:latin typeface="Carlito"/>
                <a:cs typeface="Carlito"/>
              </a:rPr>
              <a:t>83.33% </a:t>
            </a:r>
            <a:r>
              <a:rPr sz="1600" spc="-45" dirty="0">
                <a:solidFill>
                  <a:srgbClr val="FFFFFF"/>
                </a:solidFill>
                <a:latin typeface="Carlito"/>
                <a:cs typeface="Carlito"/>
              </a:rPr>
              <a:t>accuracy.  </a:t>
            </a:r>
            <a:r>
              <a:rPr sz="1600" dirty="0">
                <a:solidFill>
                  <a:srgbClr val="FFFFFF"/>
                </a:solidFill>
                <a:latin typeface="Carlito"/>
                <a:cs typeface="Carlito"/>
              </a:rPr>
              <a:t>It </a:t>
            </a:r>
            <a:r>
              <a:rPr sz="1600" spc="-5" dirty="0">
                <a:solidFill>
                  <a:srgbClr val="FFFFFF"/>
                </a:solidFill>
                <a:latin typeface="Carlito"/>
                <a:cs typeface="Carlito"/>
              </a:rPr>
              <a:t>should be </a:t>
            </a:r>
            <a:r>
              <a:rPr sz="1600" spc="-15" dirty="0">
                <a:solidFill>
                  <a:srgbClr val="FFFFFF"/>
                </a:solidFill>
                <a:latin typeface="Carlito"/>
                <a:cs typeface="Carlito"/>
              </a:rPr>
              <a:t>noted </a:t>
            </a:r>
            <a:r>
              <a:rPr sz="1600" spc="-10" dirty="0">
                <a:solidFill>
                  <a:srgbClr val="FFFFFF"/>
                </a:solidFill>
                <a:latin typeface="Carlito"/>
                <a:cs typeface="Carlito"/>
              </a:rPr>
              <a:t>that </a:t>
            </a:r>
            <a:r>
              <a:rPr sz="1600" spc="-20" dirty="0">
                <a:solidFill>
                  <a:srgbClr val="FFFFFF"/>
                </a:solidFill>
                <a:latin typeface="Carlito"/>
                <a:cs typeface="Carlito"/>
              </a:rPr>
              <a:t>test size </a:t>
            </a:r>
            <a:r>
              <a:rPr sz="1600" dirty="0">
                <a:solidFill>
                  <a:srgbClr val="FFFFFF"/>
                </a:solidFill>
                <a:latin typeface="Carlito"/>
                <a:cs typeface="Carlito"/>
              </a:rPr>
              <a:t>is </a:t>
            </a:r>
            <a:r>
              <a:rPr sz="1600" spc="-5" dirty="0">
                <a:solidFill>
                  <a:srgbClr val="FFFFFF"/>
                </a:solidFill>
                <a:latin typeface="Carlito"/>
                <a:cs typeface="Carlito"/>
              </a:rPr>
              <a:t>small </a:t>
            </a:r>
            <a:r>
              <a:rPr sz="1600" spc="-15" dirty="0">
                <a:solidFill>
                  <a:srgbClr val="FFFFFF"/>
                </a:solidFill>
                <a:latin typeface="Carlito"/>
                <a:cs typeface="Carlito"/>
              </a:rPr>
              <a:t>at </a:t>
            </a:r>
            <a:r>
              <a:rPr sz="1600" spc="-5" dirty="0">
                <a:solidFill>
                  <a:srgbClr val="FFFFFF"/>
                </a:solidFill>
                <a:latin typeface="Carlito"/>
                <a:cs typeface="Carlito"/>
              </a:rPr>
              <a:t>only </a:t>
            </a:r>
            <a:r>
              <a:rPr sz="1600" spc="-10" dirty="0">
                <a:solidFill>
                  <a:srgbClr val="FFFFFF"/>
                </a:solidFill>
                <a:latin typeface="Carlito"/>
                <a:cs typeface="Carlito"/>
              </a:rPr>
              <a:t>sample </a:t>
            </a:r>
            <a:r>
              <a:rPr sz="1600" spc="-20" dirty="0">
                <a:solidFill>
                  <a:srgbClr val="FFFFFF"/>
                </a:solidFill>
                <a:latin typeface="Carlito"/>
                <a:cs typeface="Carlito"/>
              </a:rPr>
              <a:t>size </a:t>
            </a:r>
            <a:r>
              <a:rPr sz="1600" spc="-5" dirty="0">
                <a:solidFill>
                  <a:srgbClr val="FFFFFF"/>
                </a:solidFill>
                <a:latin typeface="Carlito"/>
                <a:cs typeface="Carlito"/>
              </a:rPr>
              <a:t>of</a:t>
            </a:r>
            <a:r>
              <a:rPr sz="1600" spc="-204" dirty="0">
                <a:solidFill>
                  <a:srgbClr val="FFFFFF"/>
                </a:solidFill>
                <a:latin typeface="Carlito"/>
                <a:cs typeface="Carlito"/>
              </a:rPr>
              <a:t> </a:t>
            </a:r>
            <a:r>
              <a:rPr sz="1600" spc="-10" dirty="0">
                <a:solidFill>
                  <a:srgbClr val="FFFFFF"/>
                </a:solidFill>
                <a:latin typeface="Carlito"/>
                <a:cs typeface="Carlito"/>
              </a:rPr>
              <a:t>18.</a:t>
            </a:r>
            <a:endParaRPr sz="1600" dirty="0">
              <a:latin typeface="Carlito"/>
              <a:cs typeface="Carlito"/>
            </a:endParaRPr>
          </a:p>
          <a:p>
            <a:pPr marL="12700">
              <a:lnSpc>
                <a:spcPct val="100000"/>
              </a:lnSpc>
              <a:spcBef>
                <a:spcPts val="250"/>
              </a:spcBef>
            </a:pPr>
            <a:r>
              <a:rPr sz="1600" spc="-5" dirty="0">
                <a:solidFill>
                  <a:srgbClr val="FFFFFF"/>
                </a:solidFill>
                <a:latin typeface="Carlito"/>
                <a:cs typeface="Carlito"/>
              </a:rPr>
              <a:t>This </a:t>
            </a:r>
            <a:r>
              <a:rPr sz="1600" spc="-20" dirty="0">
                <a:solidFill>
                  <a:srgbClr val="FFFFFF"/>
                </a:solidFill>
                <a:latin typeface="Carlito"/>
                <a:cs typeface="Carlito"/>
              </a:rPr>
              <a:t>can cause large variance </a:t>
            </a:r>
            <a:r>
              <a:rPr sz="1600" dirty="0">
                <a:solidFill>
                  <a:srgbClr val="FFFFFF"/>
                </a:solidFill>
                <a:latin typeface="Carlito"/>
                <a:cs typeface="Carlito"/>
              </a:rPr>
              <a:t>in </a:t>
            </a:r>
            <a:r>
              <a:rPr sz="1600" spc="-20" dirty="0">
                <a:solidFill>
                  <a:srgbClr val="FFFFFF"/>
                </a:solidFill>
                <a:latin typeface="Carlito"/>
                <a:cs typeface="Carlito"/>
              </a:rPr>
              <a:t>accuracy results, </a:t>
            </a:r>
            <a:r>
              <a:rPr sz="1600" spc="-15" dirty="0">
                <a:solidFill>
                  <a:srgbClr val="FFFFFF"/>
                </a:solidFill>
                <a:latin typeface="Carlito"/>
                <a:cs typeface="Carlito"/>
              </a:rPr>
              <a:t>such </a:t>
            </a:r>
            <a:r>
              <a:rPr sz="1600" spc="-5" dirty="0">
                <a:solidFill>
                  <a:srgbClr val="FFFFFF"/>
                </a:solidFill>
                <a:latin typeface="Carlito"/>
                <a:cs typeface="Carlito"/>
              </a:rPr>
              <a:t>as those in </a:t>
            </a:r>
            <a:r>
              <a:rPr sz="1600" spc="-15" dirty="0">
                <a:solidFill>
                  <a:srgbClr val="FFFFFF"/>
                </a:solidFill>
                <a:latin typeface="Carlito"/>
                <a:cs typeface="Carlito"/>
              </a:rPr>
              <a:t>Decision </a:t>
            </a:r>
            <a:r>
              <a:rPr sz="1600" spc="-65" dirty="0">
                <a:solidFill>
                  <a:srgbClr val="FFFFFF"/>
                </a:solidFill>
                <a:latin typeface="Carlito"/>
                <a:cs typeface="Carlito"/>
              </a:rPr>
              <a:t>Tree </a:t>
            </a:r>
            <a:r>
              <a:rPr sz="1600" spc="-10" dirty="0">
                <a:solidFill>
                  <a:srgbClr val="FFFFFF"/>
                </a:solidFill>
                <a:latin typeface="Carlito"/>
                <a:cs typeface="Carlito"/>
              </a:rPr>
              <a:t>Classifier </a:t>
            </a:r>
            <a:r>
              <a:rPr sz="1600" spc="-5" dirty="0">
                <a:solidFill>
                  <a:srgbClr val="FFFFFF"/>
                </a:solidFill>
                <a:latin typeface="Carlito"/>
                <a:cs typeface="Carlito"/>
              </a:rPr>
              <a:t>model in </a:t>
            </a:r>
            <a:r>
              <a:rPr sz="1600" spc="-25" dirty="0">
                <a:solidFill>
                  <a:srgbClr val="FFFFFF"/>
                </a:solidFill>
                <a:latin typeface="Carlito"/>
                <a:cs typeface="Carlito"/>
              </a:rPr>
              <a:t>repeated</a:t>
            </a:r>
            <a:r>
              <a:rPr sz="1600" spc="60" dirty="0">
                <a:solidFill>
                  <a:srgbClr val="FFFFFF"/>
                </a:solidFill>
                <a:latin typeface="Carlito"/>
                <a:cs typeface="Carlito"/>
              </a:rPr>
              <a:t> </a:t>
            </a:r>
            <a:r>
              <a:rPr sz="1600" spc="-15" dirty="0">
                <a:solidFill>
                  <a:srgbClr val="FFFFFF"/>
                </a:solidFill>
                <a:latin typeface="Carlito"/>
                <a:cs typeface="Carlito"/>
              </a:rPr>
              <a:t>runs.</a:t>
            </a:r>
            <a:endParaRPr sz="1600" dirty="0">
              <a:latin typeface="Carlito"/>
              <a:cs typeface="Carlito"/>
            </a:endParaRPr>
          </a:p>
          <a:p>
            <a:pPr marL="12700">
              <a:lnSpc>
                <a:spcPct val="100000"/>
              </a:lnSpc>
              <a:spcBef>
                <a:spcPts val="400"/>
              </a:spcBef>
            </a:pPr>
            <a:r>
              <a:rPr sz="1600" spc="-55" dirty="0">
                <a:solidFill>
                  <a:srgbClr val="FFFFFF"/>
                </a:solidFill>
                <a:latin typeface="Carlito"/>
                <a:cs typeface="Carlito"/>
              </a:rPr>
              <a:t>We </a:t>
            </a:r>
            <a:r>
              <a:rPr sz="1600" spc="-20" dirty="0">
                <a:solidFill>
                  <a:srgbClr val="FFFFFF"/>
                </a:solidFill>
                <a:latin typeface="Carlito"/>
                <a:cs typeface="Carlito"/>
              </a:rPr>
              <a:t>likely </a:t>
            </a:r>
            <a:r>
              <a:rPr sz="1600" spc="-15" dirty="0">
                <a:solidFill>
                  <a:srgbClr val="FFFFFF"/>
                </a:solidFill>
                <a:latin typeface="Carlito"/>
                <a:cs typeface="Carlito"/>
              </a:rPr>
              <a:t>need </a:t>
            </a:r>
            <a:r>
              <a:rPr sz="1600" spc="-25" dirty="0">
                <a:solidFill>
                  <a:srgbClr val="FFFFFF"/>
                </a:solidFill>
                <a:latin typeface="Carlito"/>
                <a:cs typeface="Carlito"/>
              </a:rPr>
              <a:t>more data </a:t>
            </a:r>
            <a:r>
              <a:rPr sz="1600" spc="-15" dirty="0">
                <a:solidFill>
                  <a:srgbClr val="FFFFFF"/>
                </a:solidFill>
                <a:latin typeface="Carlito"/>
                <a:cs typeface="Carlito"/>
              </a:rPr>
              <a:t>to </a:t>
            </a:r>
            <a:r>
              <a:rPr sz="1600" spc="-20" dirty="0">
                <a:solidFill>
                  <a:srgbClr val="FFFFFF"/>
                </a:solidFill>
                <a:latin typeface="Carlito"/>
                <a:cs typeface="Carlito"/>
              </a:rPr>
              <a:t>determine </a:t>
            </a:r>
            <a:r>
              <a:rPr sz="1600" spc="-5" dirty="0">
                <a:solidFill>
                  <a:srgbClr val="FFFFFF"/>
                </a:solidFill>
                <a:latin typeface="Carlito"/>
                <a:cs typeface="Carlito"/>
              </a:rPr>
              <a:t>the </a:t>
            </a:r>
            <a:r>
              <a:rPr sz="1600" spc="-20" dirty="0">
                <a:solidFill>
                  <a:srgbClr val="FFFFFF"/>
                </a:solidFill>
                <a:latin typeface="Carlito"/>
                <a:cs typeface="Carlito"/>
              </a:rPr>
              <a:t>best</a:t>
            </a:r>
            <a:r>
              <a:rPr sz="1600" spc="114" dirty="0">
                <a:solidFill>
                  <a:srgbClr val="FFFFFF"/>
                </a:solidFill>
                <a:latin typeface="Carlito"/>
                <a:cs typeface="Carlito"/>
              </a:rPr>
              <a:t> </a:t>
            </a:r>
            <a:r>
              <a:rPr sz="1600" spc="-15" dirty="0">
                <a:solidFill>
                  <a:srgbClr val="FFFFFF"/>
                </a:solidFill>
                <a:latin typeface="Carlito"/>
                <a:cs typeface="Carlito"/>
              </a:rPr>
              <a:t>model.</a:t>
            </a:r>
            <a:endParaRPr sz="1600" dirty="0">
              <a:latin typeface="Carlito"/>
              <a:cs typeface="Carlito"/>
            </a:endParaRPr>
          </a:p>
        </p:txBody>
      </p:sp>
      <p:sp>
        <p:nvSpPr>
          <p:cNvPr id="7" name="object 7"/>
          <p:cNvSpPr/>
          <p:nvPr/>
        </p:nvSpPr>
        <p:spPr>
          <a:xfrm>
            <a:off x="3086100" y="1207008"/>
            <a:ext cx="5076444" cy="3337560"/>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914901"/>
            <a:ext cx="12188825" cy="1943100"/>
            <a:chOff x="0" y="4914901"/>
            <a:chExt cx="12188825" cy="1943100"/>
          </a:xfrm>
        </p:grpSpPr>
        <p:sp>
          <p:nvSpPr>
            <p:cNvPr id="3" name="object 3"/>
            <p:cNvSpPr/>
            <p:nvPr/>
          </p:nvSpPr>
          <p:spPr>
            <a:xfrm>
              <a:off x="0" y="4978906"/>
              <a:ext cx="12188825" cy="1878964"/>
            </a:xfrm>
            <a:custGeom>
              <a:avLst/>
              <a:gdLst/>
              <a:ahLst/>
              <a:cxnLst/>
              <a:rect l="l" t="t" r="r" b="b"/>
              <a:pathLst>
                <a:path w="12188825" h="1878965">
                  <a:moveTo>
                    <a:pt x="12188444" y="0"/>
                  </a:moveTo>
                  <a:lnTo>
                    <a:pt x="0" y="0"/>
                  </a:lnTo>
                  <a:lnTo>
                    <a:pt x="0" y="1878584"/>
                  </a:lnTo>
                  <a:lnTo>
                    <a:pt x="12188444" y="1878584"/>
                  </a:lnTo>
                  <a:lnTo>
                    <a:pt x="12188444" y="0"/>
                  </a:lnTo>
                  <a:close/>
                </a:path>
              </a:pathLst>
            </a:custGeom>
            <a:solidFill>
              <a:schemeClr val="tx1"/>
            </a:solidFill>
          </p:spPr>
          <p:txBody>
            <a:bodyPr wrap="square" lIns="0" tIns="0" rIns="0" bIns="0" rtlCol="0"/>
            <a:lstStyle/>
            <a:p>
              <a:endParaRPr dirty="0"/>
            </a:p>
          </p:txBody>
        </p:sp>
        <p:sp>
          <p:nvSpPr>
            <p:cNvPr id="4" name="object 4"/>
            <p:cNvSpPr/>
            <p:nvPr/>
          </p:nvSpPr>
          <p:spPr>
            <a:xfrm>
              <a:off x="0" y="4914901"/>
              <a:ext cx="12188825" cy="64135"/>
            </a:xfrm>
            <a:custGeom>
              <a:avLst/>
              <a:gdLst/>
              <a:ahLst/>
              <a:cxnLst/>
              <a:rect l="l" t="t" r="r" b="b"/>
              <a:pathLst>
                <a:path w="12188825" h="64135">
                  <a:moveTo>
                    <a:pt x="12188444" y="0"/>
                  </a:moveTo>
                  <a:lnTo>
                    <a:pt x="0" y="0"/>
                  </a:lnTo>
                  <a:lnTo>
                    <a:pt x="0" y="63879"/>
                  </a:lnTo>
                  <a:lnTo>
                    <a:pt x="12188444" y="63879"/>
                  </a:lnTo>
                  <a:lnTo>
                    <a:pt x="12188444" y="0"/>
                  </a:lnTo>
                  <a:close/>
                </a:path>
              </a:pathLst>
            </a:custGeom>
            <a:solidFill>
              <a:schemeClr val="bg1">
                <a:lumMod val="85000"/>
              </a:schemeClr>
            </a:solidFill>
          </p:spPr>
          <p:txBody>
            <a:bodyPr wrap="square" lIns="0" tIns="0" rIns="0" bIns="0" rtlCol="0"/>
            <a:lstStyle/>
            <a:p>
              <a:endParaRPr/>
            </a:p>
          </p:txBody>
        </p:sp>
      </p:grpSp>
      <p:sp>
        <p:nvSpPr>
          <p:cNvPr id="5" name="object 5"/>
          <p:cNvSpPr txBox="1">
            <a:spLocks noGrp="1"/>
          </p:cNvSpPr>
          <p:nvPr>
            <p:ph type="title"/>
          </p:nvPr>
        </p:nvSpPr>
        <p:spPr>
          <a:xfrm>
            <a:off x="1176019" y="415493"/>
            <a:ext cx="3073400" cy="574675"/>
          </a:xfrm>
          <a:prstGeom prst="rect">
            <a:avLst/>
          </a:prstGeom>
        </p:spPr>
        <p:txBody>
          <a:bodyPr vert="horz" wrap="square" lIns="0" tIns="12700" rIns="0" bIns="0" rtlCol="0">
            <a:spAutoFit/>
          </a:bodyPr>
          <a:lstStyle/>
          <a:p>
            <a:pPr marL="12700">
              <a:lnSpc>
                <a:spcPct val="100000"/>
              </a:lnSpc>
              <a:spcBef>
                <a:spcPts val="100"/>
              </a:spcBef>
            </a:pPr>
            <a:r>
              <a:rPr sz="3600" spc="-235" dirty="0"/>
              <a:t>Confusion</a:t>
            </a:r>
            <a:r>
              <a:rPr sz="3600" spc="-330" dirty="0"/>
              <a:t> </a:t>
            </a:r>
            <a:r>
              <a:rPr sz="3600" spc="-114" dirty="0"/>
              <a:t>Matrix</a:t>
            </a:r>
            <a:endParaRPr sz="3600" dirty="0"/>
          </a:p>
        </p:txBody>
      </p:sp>
      <p:sp>
        <p:nvSpPr>
          <p:cNvPr id="6" name="object 6"/>
          <p:cNvSpPr txBox="1"/>
          <p:nvPr/>
        </p:nvSpPr>
        <p:spPr>
          <a:xfrm>
            <a:off x="1212976" y="5183248"/>
            <a:ext cx="8708390" cy="1459865"/>
          </a:xfrm>
          <a:prstGeom prst="rect">
            <a:avLst/>
          </a:prstGeom>
        </p:spPr>
        <p:txBody>
          <a:bodyPr vert="horz" wrap="square" lIns="0" tIns="12700" rIns="0" bIns="0" rtlCol="0">
            <a:spAutoFit/>
          </a:bodyPr>
          <a:lstStyle/>
          <a:p>
            <a:pPr marL="12700" marR="158750">
              <a:lnSpc>
                <a:spcPct val="112500"/>
              </a:lnSpc>
              <a:spcBef>
                <a:spcPts val="100"/>
              </a:spcBef>
            </a:pPr>
            <a:r>
              <a:rPr sz="1600" spc="-5" dirty="0">
                <a:solidFill>
                  <a:srgbClr val="FFFFFF"/>
                </a:solidFill>
                <a:latin typeface="Carlito"/>
                <a:cs typeface="Carlito"/>
              </a:rPr>
              <a:t>Since </a:t>
            </a:r>
            <a:r>
              <a:rPr sz="1600" dirty="0">
                <a:solidFill>
                  <a:srgbClr val="FFFFFF"/>
                </a:solidFill>
                <a:latin typeface="Carlito"/>
                <a:cs typeface="Carlito"/>
              </a:rPr>
              <a:t>all </a:t>
            </a:r>
            <a:r>
              <a:rPr sz="1600" spc="-5" dirty="0">
                <a:solidFill>
                  <a:srgbClr val="FFFFFF"/>
                </a:solidFill>
                <a:latin typeface="Carlito"/>
                <a:cs typeface="Carlito"/>
              </a:rPr>
              <a:t>models </a:t>
            </a:r>
            <a:r>
              <a:rPr sz="1600" spc="-25" dirty="0">
                <a:solidFill>
                  <a:srgbClr val="FFFFFF"/>
                </a:solidFill>
                <a:latin typeface="Carlito"/>
                <a:cs typeface="Carlito"/>
              </a:rPr>
              <a:t>performed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5" dirty="0">
                <a:solidFill>
                  <a:srgbClr val="FFFFFF"/>
                </a:solidFill>
                <a:latin typeface="Carlito"/>
                <a:cs typeface="Carlito"/>
              </a:rPr>
              <a:t>for </a:t>
            </a:r>
            <a:r>
              <a:rPr sz="1600" spc="-5" dirty="0">
                <a:solidFill>
                  <a:srgbClr val="FFFFFF"/>
                </a:solidFill>
                <a:latin typeface="Carlito"/>
                <a:cs typeface="Carlito"/>
              </a:rPr>
              <a:t>the </a:t>
            </a:r>
            <a:r>
              <a:rPr sz="1600" spc="-20" dirty="0">
                <a:solidFill>
                  <a:srgbClr val="FFFFFF"/>
                </a:solidFill>
                <a:latin typeface="Carlito"/>
                <a:cs typeface="Carlito"/>
              </a:rPr>
              <a:t>test set, </a:t>
            </a:r>
            <a:r>
              <a:rPr sz="1600" spc="-5" dirty="0">
                <a:solidFill>
                  <a:srgbClr val="FFFFFF"/>
                </a:solidFill>
                <a:latin typeface="Carlito"/>
                <a:cs typeface="Carlito"/>
              </a:rPr>
              <a:t>the </a:t>
            </a:r>
            <a:r>
              <a:rPr sz="1600" spc="-20" dirty="0">
                <a:solidFill>
                  <a:srgbClr val="FFFFFF"/>
                </a:solidFill>
                <a:latin typeface="Carlito"/>
                <a:cs typeface="Carlito"/>
              </a:rPr>
              <a:t>confusion </a:t>
            </a:r>
            <a:r>
              <a:rPr sz="1600" spc="-10" dirty="0">
                <a:solidFill>
                  <a:srgbClr val="FFFFFF"/>
                </a:solidFill>
                <a:latin typeface="Carlito"/>
                <a:cs typeface="Carlito"/>
              </a:rPr>
              <a:t>matrix is </a:t>
            </a:r>
            <a:r>
              <a:rPr sz="1600" spc="-5" dirty="0">
                <a:solidFill>
                  <a:srgbClr val="FFFFFF"/>
                </a:solidFill>
                <a:latin typeface="Carlito"/>
                <a:cs typeface="Carlito"/>
              </a:rPr>
              <a:t>the </a:t>
            </a:r>
            <a:r>
              <a:rPr sz="1600" spc="-10" dirty="0">
                <a:solidFill>
                  <a:srgbClr val="FFFFFF"/>
                </a:solidFill>
                <a:latin typeface="Carlito"/>
                <a:cs typeface="Carlito"/>
              </a:rPr>
              <a:t>same </a:t>
            </a:r>
            <a:r>
              <a:rPr sz="1600" spc="-20" dirty="0">
                <a:solidFill>
                  <a:srgbClr val="FFFFFF"/>
                </a:solidFill>
                <a:latin typeface="Carlito"/>
                <a:cs typeface="Carlito"/>
              </a:rPr>
              <a:t>across </a:t>
            </a:r>
            <a:r>
              <a:rPr sz="1600" dirty="0">
                <a:solidFill>
                  <a:srgbClr val="FFFFFF"/>
                </a:solidFill>
                <a:latin typeface="Carlito"/>
                <a:cs typeface="Carlito"/>
              </a:rPr>
              <a:t>all </a:t>
            </a:r>
            <a:r>
              <a:rPr sz="1600" spc="-5" dirty="0">
                <a:solidFill>
                  <a:srgbClr val="FFFFFF"/>
                </a:solidFill>
                <a:latin typeface="Carlito"/>
                <a:cs typeface="Carlito"/>
              </a:rPr>
              <a:t>models.  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12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a:t>
            </a:r>
            <a:r>
              <a:rPr sz="1600" spc="275" dirty="0">
                <a:solidFill>
                  <a:srgbClr val="FFFFFF"/>
                </a:solidFill>
                <a:latin typeface="Carlito"/>
                <a:cs typeface="Carlito"/>
              </a:rPr>
              <a:t> </a:t>
            </a:r>
            <a:r>
              <a:rPr sz="1600" spc="-20" dirty="0">
                <a:solidFill>
                  <a:srgbClr val="FFFFFF"/>
                </a:solidFill>
                <a:latin typeface="Carlito"/>
                <a:cs typeface="Carlito"/>
              </a:rPr>
              <a:t>was successful </a:t>
            </a:r>
            <a:r>
              <a:rPr sz="1600" spc="-10" dirty="0">
                <a:solidFill>
                  <a:srgbClr val="FFFFFF"/>
                </a:solidFill>
                <a:latin typeface="Carlito"/>
                <a:cs typeface="Carlito"/>
              </a:rPr>
              <a:t>landing.</a:t>
            </a:r>
            <a:endParaRPr sz="1600" dirty="0">
              <a:latin typeface="Carlito"/>
              <a:cs typeface="Carlito"/>
            </a:endParaRPr>
          </a:p>
          <a:p>
            <a:pPr marL="12700">
              <a:lnSpc>
                <a:spcPct val="100000"/>
              </a:lnSpc>
              <a:spcBef>
                <a:spcPts val="40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unsuccessful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15" dirty="0">
                <a:solidFill>
                  <a:srgbClr val="FFFFFF"/>
                </a:solidFill>
                <a:latin typeface="Carlito"/>
                <a:cs typeface="Carlito"/>
              </a:rPr>
              <a:t>was </a:t>
            </a:r>
            <a:r>
              <a:rPr sz="1600" spc="-20" dirty="0">
                <a:solidFill>
                  <a:srgbClr val="FFFFFF"/>
                </a:solidFill>
                <a:latin typeface="Carlito"/>
                <a:cs typeface="Carlito"/>
              </a:rPr>
              <a:t>unsuccessful</a:t>
            </a:r>
            <a:r>
              <a:rPr sz="1600" spc="140" dirty="0">
                <a:solidFill>
                  <a:srgbClr val="FFFFFF"/>
                </a:solidFill>
                <a:latin typeface="Carlito"/>
                <a:cs typeface="Carlito"/>
              </a:rPr>
              <a:t> </a:t>
            </a:r>
            <a:r>
              <a:rPr sz="1600" spc="-10" dirty="0">
                <a:solidFill>
                  <a:srgbClr val="FFFFFF"/>
                </a:solidFill>
                <a:latin typeface="Carlito"/>
                <a:cs typeface="Carlito"/>
              </a:rPr>
              <a:t>landing.</a:t>
            </a:r>
            <a:endParaRPr sz="1600" dirty="0">
              <a:latin typeface="Carlito"/>
              <a:cs typeface="Carlito"/>
            </a:endParaRPr>
          </a:p>
          <a:p>
            <a:pPr marL="12700" marR="5080">
              <a:lnSpc>
                <a:spcPts val="2330"/>
              </a:lnSpc>
              <a:spcBef>
                <a:spcPts val="135"/>
              </a:spcBef>
            </a:pPr>
            <a:r>
              <a:rPr sz="1600" spc="-5" dirty="0">
                <a:solidFill>
                  <a:srgbClr val="FFFFFF"/>
                </a:solidFill>
                <a:latin typeface="Carlito"/>
                <a:cs typeface="Carlito"/>
              </a:rPr>
              <a:t>The </a:t>
            </a:r>
            <a:r>
              <a:rPr sz="1600" spc="-15" dirty="0">
                <a:solidFill>
                  <a:srgbClr val="FFFFFF"/>
                </a:solidFill>
                <a:latin typeface="Carlito"/>
                <a:cs typeface="Carlito"/>
              </a:rPr>
              <a:t>models </a:t>
            </a:r>
            <a:r>
              <a:rPr sz="1600" spc="-20" dirty="0">
                <a:solidFill>
                  <a:srgbClr val="FFFFFF"/>
                </a:solidFill>
                <a:latin typeface="Carlito"/>
                <a:cs typeface="Carlito"/>
              </a:rPr>
              <a:t>predicted </a:t>
            </a:r>
            <a:r>
              <a:rPr sz="1600" spc="-5" dirty="0">
                <a:solidFill>
                  <a:srgbClr val="FFFFFF"/>
                </a:solidFill>
                <a:latin typeface="Carlito"/>
                <a:cs typeface="Carlito"/>
              </a:rPr>
              <a:t>3 </a:t>
            </a:r>
            <a:r>
              <a:rPr sz="1600" spc="-20" dirty="0">
                <a:solidFill>
                  <a:srgbClr val="FFFFFF"/>
                </a:solidFill>
                <a:latin typeface="Carlito"/>
                <a:cs typeface="Carlito"/>
              </a:rPr>
              <a:t>successful </a:t>
            </a:r>
            <a:r>
              <a:rPr sz="1600" spc="-10" dirty="0">
                <a:solidFill>
                  <a:srgbClr val="FFFFFF"/>
                </a:solidFill>
                <a:latin typeface="Carlito"/>
                <a:cs typeface="Carlito"/>
              </a:rPr>
              <a:t>landings </a:t>
            </a:r>
            <a:r>
              <a:rPr sz="1600" spc="-5" dirty="0">
                <a:solidFill>
                  <a:srgbClr val="FFFFFF"/>
                </a:solidFill>
                <a:latin typeface="Carlito"/>
                <a:cs typeface="Carlito"/>
              </a:rPr>
              <a:t>when the true label </a:t>
            </a:r>
            <a:r>
              <a:rPr sz="1600" spc="-20" dirty="0">
                <a:solidFill>
                  <a:srgbClr val="FFFFFF"/>
                </a:solidFill>
                <a:latin typeface="Carlito"/>
                <a:cs typeface="Carlito"/>
              </a:rPr>
              <a:t>was unsuccessful </a:t>
            </a:r>
            <a:r>
              <a:rPr sz="1600" spc="-10" dirty="0">
                <a:solidFill>
                  <a:srgbClr val="FFFFFF"/>
                </a:solidFill>
                <a:latin typeface="Carlito"/>
                <a:cs typeface="Carlito"/>
              </a:rPr>
              <a:t>landings </a:t>
            </a:r>
            <a:r>
              <a:rPr sz="1600" spc="-20" dirty="0">
                <a:solidFill>
                  <a:srgbClr val="FFFFFF"/>
                </a:solidFill>
                <a:latin typeface="Carlito"/>
                <a:cs typeface="Carlito"/>
              </a:rPr>
              <a:t>(false positives).  </a:t>
            </a:r>
            <a:r>
              <a:rPr sz="1600" spc="-15" dirty="0">
                <a:solidFill>
                  <a:srgbClr val="FFFFFF"/>
                </a:solidFill>
                <a:latin typeface="Carlito"/>
                <a:cs typeface="Carlito"/>
              </a:rPr>
              <a:t>Our </a:t>
            </a:r>
            <a:r>
              <a:rPr sz="1600" spc="-5" dirty="0">
                <a:solidFill>
                  <a:srgbClr val="FFFFFF"/>
                </a:solidFill>
                <a:latin typeface="Carlito"/>
                <a:cs typeface="Carlito"/>
              </a:rPr>
              <a:t>models </a:t>
            </a:r>
            <a:r>
              <a:rPr sz="1600" spc="-20" dirty="0">
                <a:solidFill>
                  <a:srgbClr val="FFFFFF"/>
                </a:solidFill>
                <a:latin typeface="Carlito"/>
                <a:cs typeface="Carlito"/>
              </a:rPr>
              <a:t>over predict successful</a:t>
            </a:r>
            <a:r>
              <a:rPr sz="1600" spc="130" dirty="0">
                <a:solidFill>
                  <a:srgbClr val="FFFFFF"/>
                </a:solidFill>
                <a:latin typeface="Carlito"/>
                <a:cs typeface="Carlito"/>
              </a:rPr>
              <a:t> </a:t>
            </a:r>
            <a:r>
              <a:rPr sz="1600" spc="-10" dirty="0">
                <a:solidFill>
                  <a:srgbClr val="FFFFFF"/>
                </a:solidFill>
                <a:latin typeface="Carlito"/>
                <a:cs typeface="Carlito"/>
              </a:rPr>
              <a:t>landings.</a:t>
            </a:r>
            <a:endParaRPr sz="1600" dirty="0">
              <a:latin typeface="Carlito"/>
              <a:cs typeface="Carlito"/>
            </a:endParaRPr>
          </a:p>
        </p:txBody>
      </p:sp>
      <p:sp>
        <p:nvSpPr>
          <p:cNvPr id="7" name="object 7"/>
          <p:cNvSpPr/>
          <p:nvPr/>
        </p:nvSpPr>
        <p:spPr>
          <a:xfrm>
            <a:off x="3075432" y="1219200"/>
            <a:ext cx="4541520" cy="3453383"/>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8382381" y="2363851"/>
            <a:ext cx="2162175" cy="848360"/>
          </a:xfrm>
          <a:prstGeom prst="rect">
            <a:avLst/>
          </a:prstGeom>
        </p:spPr>
        <p:txBody>
          <a:bodyPr vert="horz" wrap="square" lIns="0" tIns="12700" rIns="0" bIns="0" rtlCol="0">
            <a:spAutoFit/>
          </a:bodyPr>
          <a:lstStyle/>
          <a:p>
            <a:pPr marL="12700" marR="5080" algn="just">
              <a:lnSpc>
                <a:spcPct val="100000"/>
              </a:lnSpc>
              <a:spcBef>
                <a:spcPts val="100"/>
              </a:spcBef>
            </a:pPr>
            <a:r>
              <a:rPr sz="1800" spc="-15" dirty="0">
                <a:latin typeface="Carlito"/>
                <a:cs typeface="Carlito"/>
              </a:rPr>
              <a:t>Correct predictions are  </a:t>
            </a:r>
            <a:r>
              <a:rPr sz="1800" spc="-5" dirty="0">
                <a:latin typeface="Carlito"/>
                <a:cs typeface="Carlito"/>
              </a:rPr>
              <a:t>on </a:t>
            </a:r>
            <a:r>
              <a:rPr sz="1800" dirty="0">
                <a:latin typeface="Carlito"/>
                <a:cs typeface="Carlito"/>
              </a:rPr>
              <a:t>a </a:t>
            </a:r>
            <a:r>
              <a:rPr sz="1800" spc="-10" dirty="0">
                <a:latin typeface="Carlito"/>
                <a:cs typeface="Carlito"/>
              </a:rPr>
              <a:t>diagonal </a:t>
            </a:r>
            <a:r>
              <a:rPr sz="1800" spc="-20" dirty="0">
                <a:latin typeface="Carlito"/>
                <a:cs typeface="Carlito"/>
              </a:rPr>
              <a:t>from </a:t>
            </a:r>
            <a:r>
              <a:rPr sz="1800" spc="-15" dirty="0">
                <a:latin typeface="Carlito"/>
                <a:cs typeface="Carlito"/>
              </a:rPr>
              <a:t>top  </a:t>
            </a:r>
            <a:r>
              <a:rPr sz="1800" spc="-5" dirty="0">
                <a:latin typeface="Carlito"/>
                <a:cs typeface="Carlito"/>
              </a:rPr>
              <a:t>left </a:t>
            </a:r>
            <a:r>
              <a:rPr sz="1800" spc="-15" dirty="0">
                <a:latin typeface="Carlito"/>
                <a:cs typeface="Carlito"/>
              </a:rPr>
              <a:t>to </a:t>
            </a:r>
            <a:r>
              <a:rPr sz="1800" spc="-20" dirty="0">
                <a:latin typeface="Carlito"/>
                <a:cs typeface="Carlito"/>
              </a:rPr>
              <a:t>bottom</a:t>
            </a:r>
            <a:r>
              <a:rPr sz="1800" spc="-80" dirty="0">
                <a:latin typeface="Carlito"/>
                <a:cs typeface="Carlito"/>
              </a:rPr>
              <a:t> </a:t>
            </a:r>
            <a:r>
              <a:rPr sz="1800" spc="-5" dirty="0">
                <a:latin typeface="Carlito"/>
                <a:cs typeface="Carlito"/>
              </a:rPr>
              <a:t>right.</a:t>
            </a:r>
            <a:endParaRPr sz="1800">
              <a:latin typeface="Carlito"/>
              <a:cs typeface="Carlito"/>
            </a:endParaRPr>
          </a:p>
        </p:txBody>
      </p:sp>
      <p:sp>
        <p:nvSpPr>
          <p:cNvPr id="9" name="object 9"/>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43</a:t>
            </a:fld>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1176019" y="506095"/>
            <a:ext cx="3244850" cy="756920"/>
          </a:xfrm>
          <a:prstGeom prst="rect">
            <a:avLst/>
          </a:prstGeom>
        </p:spPr>
        <p:txBody>
          <a:bodyPr vert="horz" wrap="square" lIns="0" tIns="12700" rIns="0" bIns="0" rtlCol="0">
            <a:spAutoFit/>
          </a:bodyPr>
          <a:lstStyle/>
          <a:p>
            <a:pPr marL="12700">
              <a:lnSpc>
                <a:spcPct val="100000"/>
              </a:lnSpc>
              <a:spcBef>
                <a:spcPts val="100"/>
              </a:spcBef>
            </a:pPr>
            <a:r>
              <a:rPr spc="-670" dirty="0"/>
              <a:t>CONCLUSION</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44</a:t>
            </a:fld>
            <a:endParaRPr dirty="0"/>
          </a:p>
        </p:txBody>
      </p:sp>
      <p:sp>
        <p:nvSpPr>
          <p:cNvPr id="4" name="object 4"/>
          <p:cNvSpPr txBox="1"/>
          <p:nvPr/>
        </p:nvSpPr>
        <p:spPr>
          <a:xfrm>
            <a:off x="1184249" y="1746715"/>
            <a:ext cx="9956800" cy="3730508"/>
          </a:xfrm>
          <a:prstGeom prst="rect">
            <a:avLst/>
          </a:prstGeom>
        </p:spPr>
        <p:txBody>
          <a:bodyPr vert="horz" wrap="square" lIns="0" tIns="62230" rIns="0" bIns="0" rtlCol="0">
            <a:spAutoFit/>
          </a:bodyPr>
          <a:lstStyle/>
          <a:p>
            <a:pPr marL="469265" indent="-457200">
              <a:lnSpc>
                <a:spcPct val="100000"/>
              </a:lnSpc>
              <a:spcBef>
                <a:spcPts val="490"/>
              </a:spcBef>
              <a:buClr>
                <a:schemeClr val="tx1"/>
              </a:buClr>
              <a:buFont typeface="Arial" panose="020B0604020202020204" pitchFamily="34" charset="0"/>
              <a:buChar char="•"/>
              <a:tabLst>
                <a:tab pos="196215" algn="l"/>
              </a:tabLst>
            </a:pPr>
            <a:r>
              <a:rPr sz="2000" dirty="0">
                <a:latin typeface="Carlito"/>
                <a:cs typeface="Carlito"/>
              </a:rPr>
              <a:t>Our </a:t>
            </a:r>
            <a:r>
              <a:rPr sz="2000" spc="-5" dirty="0">
                <a:latin typeface="Carlito"/>
                <a:cs typeface="Carlito"/>
              </a:rPr>
              <a:t>task: </a:t>
            </a:r>
            <a:r>
              <a:rPr sz="2000" spc="-20" dirty="0">
                <a:latin typeface="Carlito"/>
                <a:cs typeface="Carlito"/>
              </a:rPr>
              <a:t>to develop </a:t>
            </a:r>
            <a:r>
              <a:rPr sz="2000" dirty="0">
                <a:latin typeface="Carlito"/>
                <a:cs typeface="Carlito"/>
              </a:rPr>
              <a:t>a machine learning model </a:t>
            </a:r>
            <a:r>
              <a:rPr sz="2000" spc="-25" dirty="0">
                <a:latin typeface="Carlito"/>
                <a:cs typeface="Carlito"/>
              </a:rPr>
              <a:t>for </a:t>
            </a:r>
            <a:r>
              <a:rPr sz="2000" dirty="0">
                <a:latin typeface="Carlito"/>
                <a:cs typeface="Carlito"/>
              </a:rPr>
              <a:t>Space Y who </a:t>
            </a:r>
            <a:r>
              <a:rPr sz="2000" spc="-20" dirty="0">
                <a:latin typeface="Carlito"/>
                <a:cs typeface="Carlito"/>
              </a:rPr>
              <a:t>wants to </a:t>
            </a:r>
            <a:r>
              <a:rPr sz="2000" spc="-5" dirty="0">
                <a:latin typeface="Carlito"/>
                <a:cs typeface="Carlito"/>
              </a:rPr>
              <a:t>bid </a:t>
            </a:r>
            <a:r>
              <a:rPr sz="2000" spc="-20" dirty="0">
                <a:latin typeface="Carlito"/>
                <a:cs typeface="Carlito"/>
              </a:rPr>
              <a:t>against</a:t>
            </a:r>
            <a:r>
              <a:rPr sz="2000" spc="-70" dirty="0">
                <a:latin typeface="Carlito"/>
                <a:cs typeface="Carlito"/>
              </a:rPr>
              <a:t> </a:t>
            </a:r>
            <a:r>
              <a:rPr sz="2000" dirty="0">
                <a:latin typeface="Carlito"/>
                <a:cs typeface="Carlito"/>
              </a:rPr>
              <a:t>SpaceX</a:t>
            </a:r>
          </a:p>
          <a:p>
            <a:pPr marL="469265" indent="-457200">
              <a:lnSpc>
                <a:spcPct val="100000"/>
              </a:lnSpc>
              <a:spcBef>
                <a:spcPts val="395"/>
              </a:spcBef>
              <a:buClr>
                <a:schemeClr val="tx1"/>
              </a:buClr>
              <a:buFont typeface="Arial" panose="020B0604020202020204" pitchFamily="34" charset="0"/>
              <a:buChar char="•"/>
              <a:tabLst>
                <a:tab pos="196215" algn="l"/>
              </a:tabLst>
            </a:pPr>
            <a:r>
              <a:rPr sz="2000" spc="-5" dirty="0">
                <a:latin typeface="Carlito"/>
                <a:cs typeface="Carlito"/>
              </a:rPr>
              <a:t>The goal </a:t>
            </a:r>
            <a:r>
              <a:rPr sz="2000" dirty="0">
                <a:latin typeface="Carlito"/>
                <a:cs typeface="Carlito"/>
              </a:rPr>
              <a:t>of </a:t>
            </a:r>
            <a:r>
              <a:rPr sz="2000" spc="-5" dirty="0">
                <a:latin typeface="Carlito"/>
                <a:cs typeface="Carlito"/>
              </a:rPr>
              <a:t>model is </a:t>
            </a:r>
            <a:r>
              <a:rPr sz="2000" spc="-20" dirty="0">
                <a:latin typeface="Carlito"/>
                <a:cs typeface="Carlito"/>
              </a:rPr>
              <a:t>to </a:t>
            </a:r>
            <a:r>
              <a:rPr sz="2000" spc="-5" dirty="0">
                <a:latin typeface="Carlito"/>
                <a:cs typeface="Carlito"/>
              </a:rPr>
              <a:t>predict when </a:t>
            </a:r>
            <a:r>
              <a:rPr sz="2000" spc="-15" dirty="0">
                <a:latin typeface="Carlito"/>
                <a:cs typeface="Carlito"/>
              </a:rPr>
              <a:t>Stage </a:t>
            </a:r>
            <a:r>
              <a:rPr sz="2000" dirty="0">
                <a:latin typeface="Carlito"/>
                <a:cs typeface="Carlito"/>
              </a:rPr>
              <a:t>1 </a:t>
            </a:r>
            <a:r>
              <a:rPr sz="2000" spc="-5" dirty="0">
                <a:latin typeface="Carlito"/>
                <a:cs typeface="Carlito"/>
              </a:rPr>
              <a:t>will successfully </a:t>
            </a:r>
            <a:r>
              <a:rPr sz="2000" dirty="0">
                <a:latin typeface="Carlito"/>
                <a:cs typeface="Carlito"/>
              </a:rPr>
              <a:t>land </a:t>
            </a:r>
            <a:r>
              <a:rPr sz="2000" spc="-20" dirty="0">
                <a:latin typeface="Carlito"/>
                <a:cs typeface="Carlito"/>
              </a:rPr>
              <a:t>to </a:t>
            </a:r>
            <a:r>
              <a:rPr sz="2000" spc="-35" dirty="0">
                <a:latin typeface="Carlito"/>
                <a:cs typeface="Carlito"/>
              </a:rPr>
              <a:t>save </a:t>
            </a:r>
            <a:r>
              <a:rPr sz="2000" spc="-5" dirty="0">
                <a:latin typeface="Carlito"/>
                <a:cs typeface="Carlito"/>
              </a:rPr>
              <a:t>~$100 million</a:t>
            </a:r>
            <a:r>
              <a:rPr sz="2000" spc="-110" dirty="0">
                <a:latin typeface="Carlito"/>
                <a:cs typeface="Carlito"/>
              </a:rPr>
              <a:t> </a:t>
            </a:r>
            <a:r>
              <a:rPr sz="2000" dirty="0">
                <a:latin typeface="Carlito"/>
                <a:cs typeface="Carlito"/>
              </a:rPr>
              <a:t>USD</a:t>
            </a:r>
          </a:p>
          <a:p>
            <a:pPr marL="469265" indent="-457200">
              <a:lnSpc>
                <a:spcPct val="100000"/>
              </a:lnSpc>
              <a:spcBef>
                <a:spcPts val="409"/>
              </a:spcBef>
              <a:buClr>
                <a:schemeClr val="tx1"/>
              </a:buClr>
              <a:buFont typeface="Arial" panose="020B0604020202020204" pitchFamily="34" charset="0"/>
              <a:buChar char="•"/>
              <a:tabLst>
                <a:tab pos="196215" algn="l"/>
              </a:tabLst>
            </a:pPr>
            <a:r>
              <a:rPr sz="2000" spc="-5" dirty="0">
                <a:latin typeface="Carlito"/>
                <a:cs typeface="Carlito"/>
              </a:rPr>
              <a:t>Used </a:t>
            </a:r>
            <a:r>
              <a:rPr sz="2000" spc="-25" dirty="0">
                <a:latin typeface="Carlito"/>
                <a:cs typeface="Carlito"/>
              </a:rPr>
              <a:t>data </a:t>
            </a:r>
            <a:r>
              <a:rPr sz="2000" spc="-20" dirty="0">
                <a:latin typeface="Carlito"/>
                <a:cs typeface="Carlito"/>
              </a:rPr>
              <a:t>from </a:t>
            </a:r>
            <a:r>
              <a:rPr sz="2000" dirty="0">
                <a:latin typeface="Carlito"/>
                <a:cs typeface="Carlito"/>
              </a:rPr>
              <a:t>a </a:t>
            </a:r>
            <a:r>
              <a:rPr sz="2000" spc="-5" dirty="0">
                <a:latin typeface="Carlito"/>
                <a:cs typeface="Carlito"/>
              </a:rPr>
              <a:t>public </a:t>
            </a:r>
            <a:r>
              <a:rPr sz="2000" dirty="0">
                <a:latin typeface="Carlito"/>
                <a:cs typeface="Carlito"/>
              </a:rPr>
              <a:t>SpaceX API and </a:t>
            </a:r>
            <a:r>
              <a:rPr sz="2000" spc="-5" dirty="0">
                <a:latin typeface="Carlito"/>
                <a:cs typeface="Carlito"/>
              </a:rPr>
              <a:t>web scraping </a:t>
            </a:r>
            <a:r>
              <a:rPr sz="2000" dirty="0">
                <a:latin typeface="Carlito"/>
                <a:cs typeface="Carlito"/>
              </a:rPr>
              <a:t>SpaceX Wikipedia</a:t>
            </a:r>
            <a:r>
              <a:rPr sz="2000" spc="-195" dirty="0">
                <a:latin typeface="Carlito"/>
                <a:cs typeface="Carlito"/>
              </a:rPr>
              <a:t> </a:t>
            </a:r>
            <a:r>
              <a:rPr sz="2000" spc="-5" dirty="0">
                <a:latin typeface="Carlito"/>
                <a:cs typeface="Carlito"/>
              </a:rPr>
              <a:t>page</a:t>
            </a:r>
            <a:endParaRPr sz="2000" dirty="0">
              <a:latin typeface="Carlito"/>
              <a:cs typeface="Carlito"/>
            </a:endParaRPr>
          </a:p>
          <a:p>
            <a:pPr marL="469265" indent="-457200">
              <a:lnSpc>
                <a:spcPct val="100000"/>
              </a:lnSpc>
              <a:spcBef>
                <a:spcPts val="400"/>
              </a:spcBef>
              <a:buClr>
                <a:schemeClr val="tx1"/>
              </a:buClr>
              <a:buFont typeface="Arial" panose="020B0604020202020204" pitchFamily="34" charset="0"/>
              <a:buChar char="•"/>
              <a:tabLst>
                <a:tab pos="196215" algn="l"/>
              </a:tabLst>
            </a:pPr>
            <a:r>
              <a:rPr sz="2000" spc="-25" dirty="0">
                <a:latin typeface="Carlito"/>
                <a:cs typeface="Carlito"/>
              </a:rPr>
              <a:t>Created data </a:t>
            </a:r>
            <a:r>
              <a:rPr sz="2000" spc="-5" dirty="0">
                <a:latin typeface="Carlito"/>
                <a:cs typeface="Carlito"/>
              </a:rPr>
              <a:t>labels </a:t>
            </a:r>
            <a:r>
              <a:rPr sz="2000" dirty="0">
                <a:latin typeface="Carlito"/>
                <a:cs typeface="Carlito"/>
              </a:rPr>
              <a:t>and </a:t>
            </a:r>
            <a:r>
              <a:rPr sz="2000" spc="-25" dirty="0">
                <a:latin typeface="Carlito"/>
                <a:cs typeface="Carlito"/>
              </a:rPr>
              <a:t>stored data into </a:t>
            </a:r>
            <a:r>
              <a:rPr sz="2000" dirty="0">
                <a:latin typeface="Carlito"/>
                <a:cs typeface="Carlito"/>
              </a:rPr>
              <a:t>a </a:t>
            </a:r>
            <a:r>
              <a:rPr sz="2000" spc="-5" dirty="0">
                <a:latin typeface="Carlito"/>
                <a:cs typeface="Carlito"/>
              </a:rPr>
              <a:t>DB2 SQL</a:t>
            </a:r>
            <a:r>
              <a:rPr sz="2000" spc="-15" dirty="0">
                <a:latin typeface="Carlito"/>
                <a:cs typeface="Carlito"/>
              </a:rPr>
              <a:t> </a:t>
            </a:r>
            <a:r>
              <a:rPr sz="2000" spc="-5" dirty="0">
                <a:latin typeface="Carlito"/>
                <a:cs typeface="Carlito"/>
              </a:rPr>
              <a:t>database</a:t>
            </a:r>
            <a:endParaRPr sz="2000" dirty="0">
              <a:latin typeface="Carlito"/>
              <a:cs typeface="Carlito"/>
            </a:endParaRPr>
          </a:p>
          <a:p>
            <a:pPr marL="469265" indent="-457200">
              <a:lnSpc>
                <a:spcPct val="100000"/>
              </a:lnSpc>
              <a:spcBef>
                <a:spcPts val="395"/>
              </a:spcBef>
              <a:buClr>
                <a:schemeClr val="tx1"/>
              </a:buClr>
              <a:buFont typeface="Arial" panose="020B0604020202020204" pitchFamily="34" charset="0"/>
              <a:buChar char="•"/>
              <a:tabLst>
                <a:tab pos="196215" algn="l"/>
              </a:tabLst>
            </a:pPr>
            <a:r>
              <a:rPr sz="2000" spc="-25" dirty="0">
                <a:latin typeface="Carlito"/>
                <a:cs typeface="Carlito"/>
              </a:rPr>
              <a:t>Created </a:t>
            </a:r>
            <a:r>
              <a:rPr sz="2000" dirty="0">
                <a:latin typeface="Carlito"/>
                <a:cs typeface="Carlito"/>
              </a:rPr>
              <a:t>a </a:t>
            </a:r>
            <a:r>
              <a:rPr sz="2000" spc="-5" dirty="0">
                <a:latin typeface="Carlito"/>
                <a:cs typeface="Carlito"/>
              </a:rPr>
              <a:t>dashboard </a:t>
            </a:r>
            <a:r>
              <a:rPr sz="2000" spc="-25" dirty="0">
                <a:latin typeface="Carlito"/>
                <a:cs typeface="Carlito"/>
              </a:rPr>
              <a:t>for</a:t>
            </a:r>
            <a:r>
              <a:rPr sz="2000" spc="-125" dirty="0">
                <a:latin typeface="Carlito"/>
                <a:cs typeface="Carlito"/>
              </a:rPr>
              <a:t> </a:t>
            </a:r>
            <a:r>
              <a:rPr sz="2000" spc="-20" dirty="0">
                <a:latin typeface="Carlito"/>
                <a:cs typeface="Carlito"/>
              </a:rPr>
              <a:t>visualization</a:t>
            </a:r>
            <a:endParaRPr sz="2000" dirty="0">
              <a:latin typeface="Carlito"/>
              <a:cs typeface="Carlito"/>
            </a:endParaRPr>
          </a:p>
          <a:p>
            <a:pPr marL="469265" indent="-457200">
              <a:lnSpc>
                <a:spcPct val="100000"/>
              </a:lnSpc>
              <a:spcBef>
                <a:spcPts val="405"/>
              </a:spcBef>
              <a:buClr>
                <a:schemeClr val="tx1"/>
              </a:buClr>
              <a:buFont typeface="Arial" panose="020B0604020202020204" pitchFamily="34" charset="0"/>
              <a:buChar char="•"/>
              <a:tabLst>
                <a:tab pos="196215" algn="l"/>
              </a:tabLst>
            </a:pPr>
            <a:r>
              <a:rPr sz="2000" spc="-50" dirty="0">
                <a:latin typeface="Carlito"/>
                <a:cs typeface="Carlito"/>
              </a:rPr>
              <a:t>We </a:t>
            </a:r>
            <a:r>
              <a:rPr sz="2000" spc="-25" dirty="0">
                <a:latin typeface="Carlito"/>
                <a:cs typeface="Carlito"/>
              </a:rPr>
              <a:t>created </a:t>
            </a:r>
            <a:r>
              <a:rPr sz="2000" dirty="0">
                <a:latin typeface="Carlito"/>
                <a:cs typeface="Carlito"/>
              </a:rPr>
              <a:t>a machine learning model </a:t>
            </a:r>
            <a:r>
              <a:rPr sz="2000" spc="-5" dirty="0">
                <a:latin typeface="Carlito"/>
                <a:cs typeface="Carlito"/>
              </a:rPr>
              <a:t>with </a:t>
            </a:r>
            <a:r>
              <a:rPr sz="2000" dirty="0">
                <a:latin typeface="Carlito"/>
                <a:cs typeface="Carlito"/>
              </a:rPr>
              <a:t>an </a:t>
            </a:r>
            <a:r>
              <a:rPr sz="2000" spc="-5" dirty="0">
                <a:latin typeface="Carlito"/>
                <a:cs typeface="Carlito"/>
              </a:rPr>
              <a:t>accuracy of</a:t>
            </a:r>
            <a:r>
              <a:rPr sz="2000" spc="-105" dirty="0">
                <a:latin typeface="Carlito"/>
                <a:cs typeface="Carlito"/>
              </a:rPr>
              <a:t> </a:t>
            </a:r>
            <a:r>
              <a:rPr sz="2000" dirty="0">
                <a:latin typeface="Carlito"/>
                <a:cs typeface="Carlito"/>
              </a:rPr>
              <a:t>83%</a:t>
            </a:r>
          </a:p>
          <a:p>
            <a:pPr marL="469265" marR="276860" indent="-457200">
              <a:lnSpc>
                <a:spcPts val="2160"/>
              </a:lnSpc>
              <a:spcBef>
                <a:spcPts val="635"/>
              </a:spcBef>
              <a:buClr>
                <a:schemeClr val="tx1"/>
              </a:buClr>
              <a:buFont typeface="Arial" panose="020B0604020202020204" pitchFamily="34" charset="0"/>
              <a:buChar char="•"/>
              <a:tabLst>
                <a:tab pos="196215" algn="l"/>
              </a:tabLst>
            </a:pPr>
            <a:r>
              <a:rPr sz="2000" spc="-5" dirty="0">
                <a:latin typeface="Carlito"/>
                <a:cs typeface="Carlito"/>
              </a:rPr>
              <a:t>Allon </a:t>
            </a:r>
            <a:r>
              <a:rPr sz="2000" dirty="0">
                <a:latin typeface="Carlito"/>
                <a:cs typeface="Carlito"/>
              </a:rPr>
              <a:t>Mask </a:t>
            </a:r>
            <a:r>
              <a:rPr sz="2000" spc="-5" dirty="0">
                <a:latin typeface="Carlito"/>
                <a:cs typeface="Carlito"/>
              </a:rPr>
              <a:t>of </a:t>
            </a:r>
            <a:r>
              <a:rPr sz="2000" dirty="0">
                <a:latin typeface="Carlito"/>
                <a:cs typeface="Carlito"/>
              </a:rPr>
              <a:t>SpaceY </a:t>
            </a:r>
            <a:r>
              <a:rPr sz="2000" spc="-5" dirty="0">
                <a:latin typeface="Carlito"/>
                <a:cs typeface="Carlito"/>
              </a:rPr>
              <a:t>can use </a:t>
            </a:r>
            <a:r>
              <a:rPr sz="2000" dirty="0">
                <a:latin typeface="Carlito"/>
                <a:cs typeface="Carlito"/>
              </a:rPr>
              <a:t>this model </a:t>
            </a:r>
            <a:r>
              <a:rPr sz="2000" spc="-20" dirty="0">
                <a:latin typeface="Carlito"/>
                <a:cs typeface="Carlito"/>
              </a:rPr>
              <a:t>to </a:t>
            </a:r>
            <a:r>
              <a:rPr sz="2000" spc="-5" dirty="0">
                <a:latin typeface="Carlito"/>
                <a:cs typeface="Carlito"/>
              </a:rPr>
              <a:t>predict with </a:t>
            </a:r>
            <a:r>
              <a:rPr sz="2000" spc="-20" dirty="0">
                <a:latin typeface="Carlito"/>
                <a:cs typeface="Carlito"/>
              </a:rPr>
              <a:t>relatively </a:t>
            </a:r>
            <a:r>
              <a:rPr sz="2000" spc="-5" dirty="0">
                <a:latin typeface="Carlito"/>
                <a:cs typeface="Carlito"/>
              </a:rPr>
              <a:t>high accuracy whether </a:t>
            </a:r>
            <a:r>
              <a:rPr sz="2000" dirty="0">
                <a:latin typeface="Carlito"/>
                <a:cs typeface="Carlito"/>
              </a:rPr>
              <a:t>a  launch </a:t>
            </a:r>
            <a:r>
              <a:rPr sz="2000" spc="-5" dirty="0">
                <a:latin typeface="Carlito"/>
                <a:cs typeface="Carlito"/>
              </a:rPr>
              <a:t>will </a:t>
            </a:r>
            <a:r>
              <a:rPr sz="2000" spc="-35" dirty="0">
                <a:latin typeface="Carlito"/>
                <a:cs typeface="Carlito"/>
              </a:rPr>
              <a:t>have </a:t>
            </a:r>
            <a:r>
              <a:rPr sz="2000" dirty="0">
                <a:latin typeface="Carlito"/>
                <a:cs typeface="Carlito"/>
              </a:rPr>
              <a:t>a </a:t>
            </a:r>
            <a:r>
              <a:rPr sz="2000" spc="-5" dirty="0">
                <a:latin typeface="Carlito"/>
                <a:cs typeface="Carlito"/>
              </a:rPr>
              <a:t>successful </a:t>
            </a:r>
            <a:r>
              <a:rPr sz="2000" spc="-20" dirty="0">
                <a:latin typeface="Carlito"/>
                <a:cs typeface="Carlito"/>
              </a:rPr>
              <a:t>Stage </a:t>
            </a:r>
            <a:r>
              <a:rPr sz="2000" dirty="0">
                <a:latin typeface="Carlito"/>
                <a:cs typeface="Carlito"/>
              </a:rPr>
              <a:t>1 landing </a:t>
            </a:r>
            <a:r>
              <a:rPr sz="2000" spc="-25" dirty="0">
                <a:latin typeface="Carlito"/>
                <a:cs typeface="Carlito"/>
              </a:rPr>
              <a:t>before </a:t>
            </a:r>
            <a:r>
              <a:rPr sz="2000" dirty="0">
                <a:latin typeface="Carlito"/>
                <a:cs typeface="Carlito"/>
              </a:rPr>
              <a:t>launch </a:t>
            </a:r>
            <a:r>
              <a:rPr sz="2000" spc="-20" dirty="0">
                <a:latin typeface="Carlito"/>
                <a:cs typeface="Carlito"/>
              </a:rPr>
              <a:t>to </a:t>
            </a:r>
            <a:r>
              <a:rPr sz="2000" spc="-5" dirty="0">
                <a:latin typeface="Carlito"/>
                <a:cs typeface="Carlito"/>
              </a:rPr>
              <a:t>determine whether </a:t>
            </a:r>
            <a:r>
              <a:rPr sz="2000" dirty="0">
                <a:latin typeface="Carlito"/>
                <a:cs typeface="Carlito"/>
              </a:rPr>
              <a:t>the launch  </a:t>
            </a:r>
            <a:r>
              <a:rPr sz="2000" spc="-5" dirty="0">
                <a:latin typeface="Carlito"/>
                <a:cs typeface="Carlito"/>
              </a:rPr>
              <a:t>should be </a:t>
            </a:r>
            <a:r>
              <a:rPr sz="2000" dirty="0">
                <a:latin typeface="Carlito"/>
                <a:cs typeface="Carlito"/>
              </a:rPr>
              <a:t>made </a:t>
            </a:r>
            <a:r>
              <a:rPr sz="2000" spc="-5" dirty="0">
                <a:latin typeface="Carlito"/>
                <a:cs typeface="Carlito"/>
              </a:rPr>
              <a:t>or</a:t>
            </a:r>
            <a:r>
              <a:rPr sz="2000" spc="-105" dirty="0">
                <a:latin typeface="Carlito"/>
                <a:cs typeface="Carlito"/>
              </a:rPr>
              <a:t> </a:t>
            </a:r>
            <a:r>
              <a:rPr sz="2000" spc="-5" dirty="0">
                <a:latin typeface="Carlito"/>
                <a:cs typeface="Carlito"/>
              </a:rPr>
              <a:t>not</a:t>
            </a:r>
            <a:endParaRPr sz="2000" dirty="0">
              <a:latin typeface="Carlito"/>
              <a:cs typeface="Carlito"/>
            </a:endParaRPr>
          </a:p>
          <a:p>
            <a:pPr marL="469265" marR="5080" indent="-457200">
              <a:lnSpc>
                <a:spcPts val="2200"/>
              </a:lnSpc>
              <a:spcBef>
                <a:spcPts val="605"/>
              </a:spcBef>
              <a:buClr>
                <a:schemeClr val="tx1"/>
              </a:buClr>
              <a:buFont typeface="Arial" panose="020B0604020202020204" pitchFamily="34" charset="0"/>
              <a:buChar char="•"/>
              <a:tabLst>
                <a:tab pos="196215" algn="l"/>
              </a:tabLst>
            </a:pPr>
            <a:r>
              <a:rPr sz="2000" spc="-5" dirty="0">
                <a:latin typeface="Carlito"/>
                <a:cs typeface="Carlito"/>
              </a:rPr>
              <a:t>If possible </a:t>
            </a:r>
            <a:r>
              <a:rPr sz="2000" spc="-20" dirty="0">
                <a:latin typeface="Carlito"/>
                <a:cs typeface="Carlito"/>
              </a:rPr>
              <a:t>more </a:t>
            </a:r>
            <a:r>
              <a:rPr sz="2000" spc="-25" dirty="0">
                <a:latin typeface="Carlito"/>
                <a:cs typeface="Carlito"/>
              </a:rPr>
              <a:t>data </a:t>
            </a:r>
            <a:r>
              <a:rPr sz="2000" spc="-5" dirty="0">
                <a:latin typeface="Carlito"/>
                <a:cs typeface="Carlito"/>
              </a:rPr>
              <a:t>should </a:t>
            </a:r>
            <a:r>
              <a:rPr sz="2000" dirty="0">
                <a:latin typeface="Carlito"/>
                <a:cs typeface="Carlito"/>
              </a:rPr>
              <a:t>be </a:t>
            </a:r>
            <a:r>
              <a:rPr sz="2000" spc="-5" dirty="0">
                <a:latin typeface="Carlito"/>
                <a:cs typeface="Carlito"/>
              </a:rPr>
              <a:t>collected </a:t>
            </a:r>
            <a:r>
              <a:rPr sz="2000" spc="-20" dirty="0">
                <a:latin typeface="Carlito"/>
                <a:cs typeface="Carlito"/>
              </a:rPr>
              <a:t>to </a:t>
            </a:r>
            <a:r>
              <a:rPr sz="2000" spc="-25" dirty="0">
                <a:latin typeface="Carlito"/>
                <a:cs typeface="Carlito"/>
              </a:rPr>
              <a:t>better </a:t>
            </a:r>
            <a:r>
              <a:rPr sz="2000" spc="-5" dirty="0">
                <a:latin typeface="Carlito"/>
                <a:cs typeface="Carlito"/>
              </a:rPr>
              <a:t>determine </a:t>
            </a:r>
            <a:r>
              <a:rPr sz="2000" dirty="0">
                <a:latin typeface="Carlito"/>
                <a:cs typeface="Carlito"/>
              </a:rPr>
              <a:t>the </a:t>
            </a:r>
            <a:r>
              <a:rPr sz="2000" spc="-10" dirty="0">
                <a:latin typeface="Carlito"/>
                <a:cs typeface="Carlito"/>
              </a:rPr>
              <a:t>best </a:t>
            </a:r>
            <a:r>
              <a:rPr sz="2000" dirty="0">
                <a:latin typeface="Carlito"/>
                <a:cs typeface="Carlito"/>
              </a:rPr>
              <a:t>machine learning model  and </a:t>
            </a:r>
            <a:r>
              <a:rPr sz="2000" spc="-25" dirty="0">
                <a:latin typeface="Carlito"/>
                <a:cs typeface="Carlito"/>
              </a:rPr>
              <a:t>improve</a:t>
            </a:r>
            <a:r>
              <a:rPr sz="2000" spc="-30" dirty="0">
                <a:latin typeface="Carlito"/>
                <a:cs typeface="Carlito"/>
              </a:rPr>
              <a:t> </a:t>
            </a:r>
            <a:r>
              <a:rPr sz="2000" spc="-5" dirty="0">
                <a:latin typeface="Carlito"/>
                <a:cs typeface="Carlito"/>
              </a:rPr>
              <a:t>accuracy</a:t>
            </a:r>
            <a:endParaRPr sz="2000" dirty="0">
              <a:latin typeface="Carlito"/>
              <a:cs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891DEE0-6F62-EC46-556F-09FAA2E60C50}"/>
              </a:ext>
            </a:extLst>
          </p:cNvPr>
          <p:cNvSpPr txBox="1">
            <a:spLocks/>
          </p:cNvSpPr>
          <p:nvPr/>
        </p:nvSpPr>
        <p:spPr>
          <a:xfrm>
            <a:off x="1019149" y="296305"/>
            <a:ext cx="10153700" cy="1309846"/>
          </a:xfrm>
          <a:prstGeom prst="rect">
            <a:avLst/>
          </a:prstGeom>
        </p:spPr>
        <p:txBody>
          <a:bodyPr vert="horz" wrap="square" lIns="0" tIns="626618"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68910">
              <a:lnSpc>
                <a:spcPct val="100000"/>
              </a:lnSpc>
              <a:spcBef>
                <a:spcPts val="100"/>
              </a:spcBef>
              <a:tabLst>
                <a:tab pos="10140315" algn="l"/>
              </a:tabLst>
            </a:pPr>
            <a:r>
              <a:rPr lang="en-GB" spc="-190" dirty="0">
                <a:uFill>
                  <a:solidFill>
                    <a:srgbClr val="7D7D7D"/>
                  </a:solidFill>
                </a:uFill>
              </a:rPr>
              <a:t>Methodology	</a:t>
            </a:r>
          </a:p>
        </p:txBody>
      </p:sp>
      <p:sp>
        <p:nvSpPr>
          <p:cNvPr id="5" name="object 4">
            <a:extLst>
              <a:ext uri="{FF2B5EF4-FFF2-40B4-BE49-F238E27FC236}">
                <a16:creationId xmlns:a16="http://schemas.microsoft.com/office/drawing/2014/main" id="{B5F4D049-095D-9262-BE22-F8D844933BEE}"/>
              </a:ext>
            </a:extLst>
          </p:cNvPr>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5</a:t>
            </a:fld>
            <a:endParaRPr sz="1050">
              <a:latin typeface="Carlito"/>
              <a:cs typeface="Carlito"/>
            </a:endParaRPr>
          </a:p>
        </p:txBody>
      </p:sp>
      <p:sp>
        <p:nvSpPr>
          <p:cNvPr id="6" name="object 3">
            <a:extLst>
              <a:ext uri="{FF2B5EF4-FFF2-40B4-BE49-F238E27FC236}">
                <a16:creationId xmlns:a16="http://schemas.microsoft.com/office/drawing/2014/main" id="{DCE95871-3DA1-ADB8-008B-B10A6500E816}"/>
              </a:ext>
            </a:extLst>
          </p:cNvPr>
          <p:cNvSpPr txBox="1"/>
          <p:nvPr/>
        </p:nvSpPr>
        <p:spPr>
          <a:xfrm>
            <a:off x="1083665" y="1742066"/>
            <a:ext cx="7760970" cy="3154045"/>
          </a:xfrm>
          <a:prstGeom prst="rect">
            <a:avLst/>
          </a:prstGeom>
        </p:spPr>
        <p:txBody>
          <a:bodyPr vert="horz" wrap="square" lIns="0" tIns="61594" rIns="0" bIns="0" rtlCol="0">
            <a:spAutoFit/>
          </a:bodyPr>
          <a:lstStyle/>
          <a:p>
            <a:pPr marL="241300" indent="-229235">
              <a:lnSpc>
                <a:spcPct val="100000"/>
              </a:lnSpc>
              <a:spcBef>
                <a:spcPts val="484"/>
              </a:spcBef>
              <a:buFont typeface="Arial"/>
              <a:buChar char="•"/>
              <a:tabLst>
                <a:tab pos="240665" algn="l"/>
                <a:tab pos="241935" algn="l"/>
              </a:tabLst>
            </a:pPr>
            <a:r>
              <a:rPr sz="2200" spc="-35" dirty="0">
                <a:latin typeface="Carlito"/>
                <a:cs typeface="Carlito"/>
              </a:rPr>
              <a:t>Data </a:t>
            </a:r>
            <a:r>
              <a:rPr sz="2200" spc="-20" dirty="0">
                <a:latin typeface="Carlito"/>
                <a:cs typeface="Carlito"/>
              </a:rPr>
              <a:t>collection</a:t>
            </a:r>
            <a:r>
              <a:rPr sz="2200" spc="15" dirty="0">
                <a:latin typeface="Carlito"/>
                <a:cs typeface="Carlito"/>
              </a:rPr>
              <a:t> </a:t>
            </a:r>
            <a:r>
              <a:rPr sz="2200" spc="-5" dirty="0">
                <a:latin typeface="Carlito"/>
                <a:cs typeface="Carlito"/>
              </a:rPr>
              <a:t>methodology:</a:t>
            </a:r>
            <a:endParaRPr sz="2200" dirty="0">
              <a:latin typeface="Carlito"/>
              <a:cs typeface="Carlito"/>
            </a:endParaRPr>
          </a:p>
          <a:p>
            <a:pPr marL="698500" lvl="1" indent="-229235">
              <a:lnSpc>
                <a:spcPct val="100000"/>
              </a:lnSpc>
              <a:spcBef>
                <a:spcPts val="315"/>
              </a:spcBef>
              <a:buFont typeface="Arial"/>
              <a:buChar char="•"/>
              <a:tabLst>
                <a:tab pos="697865" algn="l"/>
                <a:tab pos="699135" algn="l"/>
              </a:tabLst>
            </a:pPr>
            <a:r>
              <a:rPr sz="1800" spc="-5" dirty="0">
                <a:latin typeface="Carlito"/>
                <a:cs typeface="Carlito"/>
              </a:rPr>
              <a:t>Combined </a:t>
            </a:r>
            <a:r>
              <a:rPr sz="1800" spc="-20" dirty="0">
                <a:latin typeface="Carlito"/>
                <a:cs typeface="Carlito"/>
              </a:rPr>
              <a:t>data from </a:t>
            </a:r>
            <a:r>
              <a:rPr sz="1800" spc="-5" dirty="0">
                <a:latin typeface="Carlito"/>
                <a:cs typeface="Carlito"/>
              </a:rPr>
              <a:t>SpaceX public </a:t>
            </a:r>
            <a:r>
              <a:rPr sz="1800" dirty="0">
                <a:latin typeface="Carlito"/>
                <a:cs typeface="Carlito"/>
              </a:rPr>
              <a:t>API and </a:t>
            </a:r>
            <a:r>
              <a:rPr sz="1800" spc="-5" dirty="0">
                <a:latin typeface="Carlito"/>
                <a:cs typeface="Carlito"/>
              </a:rPr>
              <a:t>SpaceX Wikipedia</a:t>
            </a:r>
            <a:r>
              <a:rPr sz="1800" spc="15" dirty="0">
                <a:latin typeface="Carlito"/>
                <a:cs typeface="Carlito"/>
              </a:rPr>
              <a:t> </a:t>
            </a:r>
            <a:r>
              <a:rPr sz="1800" spc="-5" dirty="0">
                <a:latin typeface="Carlito"/>
                <a:cs typeface="Carlito"/>
              </a:rPr>
              <a:t>page</a:t>
            </a:r>
            <a:endParaRPr sz="1800" dirty="0">
              <a:latin typeface="Carlito"/>
              <a:cs typeface="Carlito"/>
            </a:endParaRPr>
          </a:p>
          <a:p>
            <a:pPr marL="241300" indent="-229235">
              <a:lnSpc>
                <a:spcPct val="100000"/>
              </a:lnSpc>
              <a:spcBef>
                <a:spcPts val="1485"/>
              </a:spcBef>
              <a:buFont typeface="Arial"/>
              <a:buChar char="•"/>
              <a:tabLst>
                <a:tab pos="240665" algn="l"/>
                <a:tab pos="241935" algn="l"/>
              </a:tabLst>
            </a:pPr>
            <a:r>
              <a:rPr sz="2200" spc="-40" dirty="0">
                <a:latin typeface="Carlito"/>
                <a:cs typeface="Carlito"/>
              </a:rPr>
              <a:t>Perform </a:t>
            </a:r>
            <a:r>
              <a:rPr sz="2200" spc="-35" dirty="0">
                <a:latin typeface="Carlito"/>
                <a:cs typeface="Carlito"/>
              </a:rPr>
              <a:t>data</a:t>
            </a:r>
            <a:r>
              <a:rPr sz="2200" spc="35" dirty="0">
                <a:latin typeface="Carlito"/>
                <a:cs typeface="Carlito"/>
              </a:rPr>
              <a:t> </a:t>
            </a:r>
            <a:r>
              <a:rPr sz="2200" spc="-20" dirty="0">
                <a:latin typeface="Carlito"/>
                <a:cs typeface="Carlito"/>
              </a:rPr>
              <a:t>wrangling</a:t>
            </a:r>
            <a:endParaRPr sz="2200" dirty="0">
              <a:latin typeface="Carlito"/>
              <a:cs typeface="Carlito"/>
            </a:endParaRPr>
          </a:p>
          <a:p>
            <a:pPr marL="698500" lvl="1" indent="-229235">
              <a:lnSpc>
                <a:spcPct val="100000"/>
              </a:lnSpc>
              <a:spcBef>
                <a:spcPts val="315"/>
              </a:spcBef>
              <a:buFont typeface="Arial"/>
              <a:buChar char="•"/>
              <a:tabLst>
                <a:tab pos="697865" algn="l"/>
                <a:tab pos="699135" algn="l"/>
              </a:tabLst>
            </a:pPr>
            <a:r>
              <a:rPr sz="1800" spc="-5" dirty="0">
                <a:latin typeface="Carlito"/>
                <a:cs typeface="Carlito"/>
              </a:rPr>
              <a:t>Classifying true landings </a:t>
            </a:r>
            <a:r>
              <a:rPr sz="1800" dirty="0">
                <a:latin typeface="Carlito"/>
                <a:cs typeface="Carlito"/>
              </a:rPr>
              <a:t>as </a:t>
            </a:r>
            <a:r>
              <a:rPr sz="1800" spc="-5" dirty="0">
                <a:latin typeface="Carlito"/>
                <a:cs typeface="Carlito"/>
              </a:rPr>
              <a:t>successful </a:t>
            </a:r>
            <a:r>
              <a:rPr sz="1800" dirty="0">
                <a:latin typeface="Carlito"/>
                <a:cs typeface="Carlito"/>
              </a:rPr>
              <a:t>and </a:t>
            </a:r>
            <a:r>
              <a:rPr sz="1800" spc="-10" dirty="0">
                <a:latin typeface="Carlito"/>
                <a:cs typeface="Carlito"/>
              </a:rPr>
              <a:t>unsuccessful</a:t>
            </a:r>
            <a:r>
              <a:rPr sz="1800" spc="-50" dirty="0">
                <a:latin typeface="Carlito"/>
                <a:cs typeface="Carlito"/>
              </a:rPr>
              <a:t> </a:t>
            </a:r>
            <a:r>
              <a:rPr sz="1800" spc="-5" dirty="0">
                <a:latin typeface="Carlito"/>
                <a:cs typeface="Carlito"/>
              </a:rPr>
              <a:t>otherwise</a:t>
            </a:r>
            <a:endParaRPr sz="1800" dirty="0">
              <a:latin typeface="Carlito"/>
              <a:cs typeface="Carlito"/>
            </a:endParaRPr>
          </a:p>
          <a:p>
            <a:pPr marL="241300" indent="-229235">
              <a:lnSpc>
                <a:spcPct val="100000"/>
              </a:lnSpc>
              <a:spcBef>
                <a:spcPts val="680"/>
              </a:spcBef>
              <a:buFont typeface="Arial"/>
              <a:buChar char="•"/>
              <a:tabLst>
                <a:tab pos="240665" algn="l"/>
                <a:tab pos="241935" algn="l"/>
              </a:tabLst>
            </a:pPr>
            <a:r>
              <a:rPr sz="2200" spc="-40" dirty="0">
                <a:latin typeface="Carlito"/>
                <a:cs typeface="Carlito"/>
              </a:rPr>
              <a:t>Perform </a:t>
            </a:r>
            <a:r>
              <a:rPr sz="2200" spc="-25" dirty="0">
                <a:latin typeface="Carlito"/>
                <a:cs typeface="Carlito"/>
              </a:rPr>
              <a:t>exploratory </a:t>
            </a:r>
            <a:r>
              <a:rPr sz="2200" spc="-35" dirty="0">
                <a:latin typeface="Carlito"/>
                <a:cs typeface="Carlito"/>
              </a:rPr>
              <a:t>data </a:t>
            </a:r>
            <a:r>
              <a:rPr sz="2200" spc="-20" dirty="0">
                <a:latin typeface="Carlito"/>
                <a:cs typeface="Carlito"/>
              </a:rPr>
              <a:t>analysis </a:t>
            </a:r>
            <a:r>
              <a:rPr sz="2200" spc="-25" dirty="0">
                <a:latin typeface="Carlito"/>
                <a:cs typeface="Carlito"/>
              </a:rPr>
              <a:t>(EDA) </a:t>
            </a:r>
            <a:r>
              <a:rPr sz="2200" spc="-15" dirty="0">
                <a:latin typeface="Carlito"/>
                <a:cs typeface="Carlito"/>
              </a:rPr>
              <a:t>using </a:t>
            </a:r>
            <a:r>
              <a:rPr sz="2200" spc="-20" dirty="0">
                <a:latin typeface="Carlito"/>
                <a:cs typeface="Carlito"/>
              </a:rPr>
              <a:t>visualization </a:t>
            </a:r>
            <a:r>
              <a:rPr sz="2200" spc="-5" dirty="0">
                <a:latin typeface="Carlito"/>
                <a:cs typeface="Carlito"/>
              </a:rPr>
              <a:t>and</a:t>
            </a:r>
            <a:r>
              <a:rPr sz="2200" spc="155" dirty="0">
                <a:latin typeface="Carlito"/>
                <a:cs typeface="Carlito"/>
              </a:rPr>
              <a:t> </a:t>
            </a:r>
            <a:r>
              <a:rPr sz="2200" spc="-15" dirty="0">
                <a:latin typeface="Carlito"/>
                <a:cs typeface="Carlito"/>
              </a:rPr>
              <a:t>SQL</a:t>
            </a:r>
            <a:endParaRPr sz="2200" dirty="0">
              <a:latin typeface="Carlito"/>
              <a:cs typeface="Carlito"/>
            </a:endParaRPr>
          </a:p>
          <a:p>
            <a:pPr marL="241300" indent="-229235">
              <a:lnSpc>
                <a:spcPct val="100000"/>
              </a:lnSpc>
              <a:spcBef>
                <a:spcPts val="5"/>
              </a:spcBef>
              <a:buFont typeface="Arial"/>
              <a:buChar char="•"/>
              <a:tabLst>
                <a:tab pos="240665" algn="l"/>
                <a:tab pos="241935" algn="l"/>
              </a:tabLst>
            </a:pPr>
            <a:r>
              <a:rPr sz="2200" spc="-40" dirty="0">
                <a:latin typeface="Carlito"/>
                <a:cs typeface="Carlito"/>
              </a:rPr>
              <a:t>Perform </a:t>
            </a:r>
            <a:r>
              <a:rPr sz="2200" spc="-30" dirty="0">
                <a:latin typeface="Carlito"/>
                <a:cs typeface="Carlito"/>
              </a:rPr>
              <a:t>interactive </a:t>
            </a:r>
            <a:r>
              <a:rPr sz="2200" spc="-5" dirty="0">
                <a:latin typeface="Carlito"/>
                <a:cs typeface="Carlito"/>
              </a:rPr>
              <a:t>visual analytics </a:t>
            </a:r>
            <a:r>
              <a:rPr sz="2200" spc="-15" dirty="0">
                <a:latin typeface="Carlito"/>
                <a:cs typeface="Carlito"/>
              </a:rPr>
              <a:t>using </a:t>
            </a:r>
            <a:r>
              <a:rPr sz="2200" spc="-20" dirty="0">
                <a:latin typeface="Carlito"/>
                <a:cs typeface="Carlito"/>
              </a:rPr>
              <a:t>Folium </a:t>
            </a:r>
            <a:r>
              <a:rPr sz="2200" spc="-5" dirty="0">
                <a:latin typeface="Carlito"/>
                <a:cs typeface="Carlito"/>
              </a:rPr>
              <a:t>and Plotly</a:t>
            </a:r>
            <a:r>
              <a:rPr sz="2200" spc="10" dirty="0">
                <a:latin typeface="Carlito"/>
                <a:cs typeface="Carlito"/>
              </a:rPr>
              <a:t> </a:t>
            </a:r>
            <a:r>
              <a:rPr sz="2200" spc="-5" dirty="0">
                <a:latin typeface="Carlito"/>
                <a:cs typeface="Carlito"/>
              </a:rPr>
              <a:t>Dash</a:t>
            </a:r>
            <a:endParaRPr sz="2200" dirty="0">
              <a:latin typeface="Carlito"/>
              <a:cs typeface="Carlito"/>
            </a:endParaRPr>
          </a:p>
          <a:p>
            <a:pPr marL="241300" indent="-229235">
              <a:lnSpc>
                <a:spcPct val="100000"/>
              </a:lnSpc>
              <a:spcBef>
                <a:spcPts val="1440"/>
              </a:spcBef>
              <a:buFont typeface="Arial"/>
              <a:buChar char="•"/>
              <a:tabLst>
                <a:tab pos="240665" algn="l"/>
                <a:tab pos="241935" algn="l"/>
              </a:tabLst>
            </a:pPr>
            <a:r>
              <a:rPr sz="2200" spc="-40" dirty="0">
                <a:latin typeface="Carlito"/>
                <a:cs typeface="Carlito"/>
              </a:rPr>
              <a:t>Perform </a:t>
            </a:r>
            <a:r>
              <a:rPr sz="2200" spc="-25" dirty="0">
                <a:latin typeface="Carlito"/>
                <a:cs typeface="Carlito"/>
              </a:rPr>
              <a:t>predictive </a:t>
            </a:r>
            <a:r>
              <a:rPr sz="2200" spc="-20" dirty="0">
                <a:latin typeface="Carlito"/>
                <a:cs typeface="Carlito"/>
              </a:rPr>
              <a:t>analysis </a:t>
            </a:r>
            <a:r>
              <a:rPr sz="2200" spc="-15" dirty="0">
                <a:latin typeface="Carlito"/>
                <a:cs typeface="Carlito"/>
              </a:rPr>
              <a:t>using </a:t>
            </a:r>
            <a:r>
              <a:rPr sz="2200" spc="-20" dirty="0">
                <a:latin typeface="Carlito"/>
                <a:cs typeface="Carlito"/>
              </a:rPr>
              <a:t>classification</a:t>
            </a:r>
            <a:r>
              <a:rPr sz="2200" spc="170" dirty="0">
                <a:latin typeface="Carlito"/>
                <a:cs typeface="Carlito"/>
              </a:rPr>
              <a:t> </a:t>
            </a:r>
            <a:r>
              <a:rPr sz="2200" spc="-5" dirty="0">
                <a:latin typeface="Carlito"/>
                <a:cs typeface="Carlito"/>
              </a:rPr>
              <a:t>models</a:t>
            </a:r>
            <a:endParaRPr sz="2200" dirty="0">
              <a:latin typeface="Carlito"/>
              <a:cs typeface="Carlito"/>
            </a:endParaRPr>
          </a:p>
          <a:p>
            <a:pPr marL="698500" lvl="1" indent="-229235">
              <a:lnSpc>
                <a:spcPct val="100000"/>
              </a:lnSpc>
              <a:spcBef>
                <a:spcPts val="325"/>
              </a:spcBef>
              <a:buFont typeface="Arial"/>
              <a:buChar char="•"/>
              <a:tabLst>
                <a:tab pos="697865" algn="l"/>
                <a:tab pos="699135" algn="l"/>
              </a:tabLst>
            </a:pPr>
            <a:r>
              <a:rPr sz="1800" spc="-45" dirty="0">
                <a:latin typeface="Carlito"/>
                <a:cs typeface="Carlito"/>
              </a:rPr>
              <a:t>Tuned </a:t>
            </a:r>
            <a:r>
              <a:rPr sz="1800" dirty="0">
                <a:latin typeface="Carlito"/>
                <a:cs typeface="Carlito"/>
              </a:rPr>
              <a:t>models </a:t>
            </a:r>
            <a:r>
              <a:rPr sz="1800" spc="-5" dirty="0">
                <a:latin typeface="Carlito"/>
                <a:cs typeface="Carlito"/>
              </a:rPr>
              <a:t>using</a:t>
            </a:r>
            <a:r>
              <a:rPr sz="1800" spc="10" dirty="0">
                <a:latin typeface="Carlito"/>
                <a:cs typeface="Carlito"/>
              </a:rPr>
              <a:t> </a:t>
            </a:r>
            <a:r>
              <a:rPr sz="1800" spc="-20" dirty="0">
                <a:latin typeface="Carlito"/>
                <a:cs typeface="Carlito"/>
              </a:rPr>
              <a:t>GridSearchCV</a:t>
            </a:r>
            <a:endParaRPr sz="1800" dirty="0">
              <a:latin typeface="Carlito"/>
              <a:cs typeface="Carlito"/>
            </a:endParaRPr>
          </a:p>
        </p:txBody>
      </p:sp>
    </p:spTree>
    <p:extLst>
      <p:ext uri="{BB962C8B-B14F-4D97-AF65-F5344CB8AC3E}">
        <p14:creationId xmlns:p14="http://schemas.microsoft.com/office/powerpoint/2010/main" val="72736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90E8BE2-E370-B109-B35F-E1692A9D6811}"/>
              </a:ext>
            </a:extLst>
          </p:cNvPr>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5" name="object 3">
            <a:extLst>
              <a:ext uri="{FF2B5EF4-FFF2-40B4-BE49-F238E27FC236}">
                <a16:creationId xmlns:a16="http://schemas.microsoft.com/office/drawing/2014/main" id="{73AD648C-B3AC-191F-B692-02EA3D747225}"/>
              </a:ext>
            </a:extLst>
          </p:cNvPr>
          <p:cNvSpPr txBox="1">
            <a:spLocks/>
          </p:cNvSpPr>
          <p:nvPr/>
        </p:nvSpPr>
        <p:spPr>
          <a:xfrm>
            <a:off x="947115" y="860805"/>
            <a:ext cx="6031230" cy="756920"/>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GB" spc="-340" dirty="0"/>
              <a:t>Data </a:t>
            </a:r>
            <a:r>
              <a:rPr lang="en-GB" spc="-235" dirty="0"/>
              <a:t>Collection</a:t>
            </a:r>
            <a:r>
              <a:rPr lang="en-GB" spc="-505" dirty="0"/>
              <a:t> </a:t>
            </a:r>
            <a:r>
              <a:rPr lang="en-GB" spc="-275" dirty="0"/>
              <a:t>Overview</a:t>
            </a:r>
          </a:p>
        </p:txBody>
      </p:sp>
      <p:sp>
        <p:nvSpPr>
          <p:cNvPr id="6" name="object 5">
            <a:extLst>
              <a:ext uri="{FF2B5EF4-FFF2-40B4-BE49-F238E27FC236}">
                <a16:creationId xmlns:a16="http://schemas.microsoft.com/office/drawing/2014/main" id="{D193F05F-B86F-F352-1531-1941EF82B611}"/>
              </a:ext>
            </a:extLst>
          </p:cNvPr>
          <p:cNvSpPr txBox="1"/>
          <p:nvPr/>
        </p:nvSpPr>
        <p:spPr>
          <a:xfrm>
            <a:off x="10948416" y="6568541"/>
            <a:ext cx="144780" cy="160020"/>
          </a:xfrm>
          <a:prstGeom prst="rect">
            <a:avLst/>
          </a:prstGeom>
        </p:spPr>
        <p:txBody>
          <a:bodyPr vert="horz" wrap="square" lIns="0" tIns="0" rIns="0" bIns="0" rtlCol="0">
            <a:spAutoFit/>
          </a:bodyPr>
          <a:lstStyle/>
          <a:p>
            <a:pPr marL="38100">
              <a:lnSpc>
                <a:spcPts val="1100"/>
              </a:lnSpc>
            </a:pPr>
            <a:fld id="{81D60167-4931-47E6-BA6A-407CBD079E47}" type="slidenum">
              <a:rPr sz="1050" dirty="0">
                <a:solidFill>
                  <a:srgbClr val="FFFFFF"/>
                </a:solidFill>
                <a:latin typeface="Carlito"/>
                <a:cs typeface="Carlito"/>
              </a:rPr>
              <a:t>6</a:t>
            </a:fld>
            <a:endParaRPr sz="1050">
              <a:latin typeface="Carlito"/>
              <a:cs typeface="Carlito"/>
            </a:endParaRPr>
          </a:p>
        </p:txBody>
      </p:sp>
      <p:sp>
        <p:nvSpPr>
          <p:cNvPr id="7" name="object 4">
            <a:extLst>
              <a:ext uri="{FF2B5EF4-FFF2-40B4-BE49-F238E27FC236}">
                <a16:creationId xmlns:a16="http://schemas.microsoft.com/office/drawing/2014/main" id="{C26CF3C8-7423-DE8E-4EA0-B6B5C18ACFC9}"/>
              </a:ext>
            </a:extLst>
          </p:cNvPr>
          <p:cNvSpPr txBox="1"/>
          <p:nvPr/>
        </p:nvSpPr>
        <p:spPr>
          <a:xfrm>
            <a:off x="1176019" y="1824608"/>
            <a:ext cx="9899650" cy="3710304"/>
          </a:xfrm>
          <a:prstGeom prst="rect">
            <a:avLst/>
          </a:prstGeom>
        </p:spPr>
        <p:txBody>
          <a:bodyPr vert="horz" wrap="square" lIns="0" tIns="42545" rIns="0" bIns="0" rtlCol="0">
            <a:spAutoFit/>
          </a:bodyPr>
          <a:lstStyle/>
          <a:p>
            <a:pPr marL="12700" marR="42545">
              <a:lnSpc>
                <a:spcPts val="2210"/>
              </a:lnSpc>
              <a:spcBef>
                <a:spcPts val="335"/>
              </a:spcBef>
            </a:pPr>
            <a:r>
              <a:rPr sz="2000" spc="-25" dirty="0">
                <a:solidFill>
                  <a:srgbClr val="404040"/>
                </a:solidFill>
                <a:latin typeface="Carlito"/>
                <a:cs typeface="Carlito"/>
              </a:rPr>
              <a:t>Data </a:t>
            </a:r>
            <a:r>
              <a:rPr sz="2000" spc="-5" dirty="0">
                <a:solidFill>
                  <a:srgbClr val="404040"/>
                </a:solidFill>
                <a:latin typeface="Carlito"/>
                <a:cs typeface="Carlito"/>
              </a:rPr>
              <a:t>collection </a:t>
            </a:r>
            <a:r>
              <a:rPr sz="2000" spc="-20" dirty="0">
                <a:solidFill>
                  <a:srgbClr val="404040"/>
                </a:solidFill>
                <a:latin typeface="Carlito"/>
                <a:cs typeface="Carlito"/>
              </a:rPr>
              <a:t>process </a:t>
            </a:r>
            <a:r>
              <a:rPr sz="2000" spc="-25" dirty="0">
                <a:solidFill>
                  <a:srgbClr val="404040"/>
                </a:solidFill>
                <a:latin typeface="Carlito"/>
                <a:cs typeface="Carlito"/>
              </a:rPr>
              <a:t>involved </a:t>
            </a:r>
            <a:r>
              <a:rPr sz="2000" dirty="0">
                <a:solidFill>
                  <a:srgbClr val="404040"/>
                </a:solidFill>
                <a:latin typeface="Carlito"/>
                <a:cs typeface="Carlito"/>
              </a:rPr>
              <a:t>a </a:t>
            </a:r>
            <a:r>
              <a:rPr sz="2000" spc="-10" dirty="0">
                <a:solidFill>
                  <a:srgbClr val="404040"/>
                </a:solidFill>
                <a:latin typeface="Carlito"/>
                <a:cs typeface="Carlito"/>
              </a:rPr>
              <a:t>combination </a:t>
            </a:r>
            <a:r>
              <a:rPr sz="2000" spc="-5" dirty="0">
                <a:solidFill>
                  <a:srgbClr val="404040"/>
                </a:solidFill>
                <a:latin typeface="Carlito"/>
                <a:cs typeface="Carlito"/>
              </a:rPr>
              <a:t>of </a:t>
            </a:r>
            <a:r>
              <a:rPr sz="2000" dirty="0">
                <a:solidFill>
                  <a:srgbClr val="404040"/>
                </a:solidFill>
                <a:latin typeface="Carlito"/>
                <a:cs typeface="Carlito"/>
              </a:rPr>
              <a:t>API </a:t>
            </a:r>
            <a:r>
              <a:rPr sz="2000" spc="-20" dirty="0">
                <a:solidFill>
                  <a:srgbClr val="404040"/>
                </a:solidFill>
                <a:latin typeface="Carlito"/>
                <a:cs typeface="Carlito"/>
              </a:rPr>
              <a:t>requests from </a:t>
            </a:r>
            <a:r>
              <a:rPr sz="2000" dirty="0">
                <a:solidFill>
                  <a:srgbClr val="404040"/>
                </a:solidFill>
                <a:latin typeface="Carlito"/>
                <a:cs typeface="Carlito"/>
              </a:rPr>
              <a:t>Space X </a:t>
            </a:r>
            <a:r>
              <a:rPr sz="2000" spc="-5" dirty="0">
                <a:solidFill>
                  <a:srgbClr val="404040"/>
                </a:solidFill>
                <a:latin typeface="Carlito"/>
                <a:cs typeface="Carlito"/>
              </a:rPr>
              <a:t>public </a:t>
            </a:r>
            <a:r>
              <a:rPr sz="2000" dirty="0">
                <a:solidFill>
                  <a:srgbClr val="404040"/>
                </a:solidFill>
                <a:latin typeface="Carlito"/>
                <a:cs typeface="Carlito"/>
              </a:rPr>
              <a:t>API and </a:t>
            </a:r>
            <a:r>
              <a:rPr sz="2000" spc="-5" dirty="0">
                <a:solidFill>
                  <a:srgbClr val="404040"/>
                </a:solidFill>
                <a:latin typeface="Carlito"/>
                <a:cs typeface="Carlito"/>
              </a:rPr>
              <a:t>web  scraping </a:t>
            </a:r>
            <a:r>
              <a:rPr sz="2000" spc="-25" dirty="0">
                <a:solidFill>
                  <a:srgbClr val="404040"/>
                </a:solidFill>
                <a:latin typeface="Carlito"/>
                <a:cs typeface="Carlito"/>
              </a:rPr>
              <a:t>data </a:t>
            </a:r>
            <a:r>
              <a:rPr sz="2000" spc="-20" dirty="0">
                <a:solidFill>
                  <a:srgbClr val="404040"/>
                </a:solidFill>
                <a:latin typeface="Carlito"/>
                <a:cs typeface="Carlito"/>
              </a:rPr>
              <a:t>from </a:t>
            </a:r>
            <a:r>
              <a:rPr sz="2000" dirty="0">
                <a:solidFill>
                  <a:srgbClr val="404040"/>
                </a:solidFill>
                <a:latin typeface="Carlito"/>
                <a:cs typeface="Carlito"/>
              </a:rPr>
              <a:t>a </a:t>
            </a:r>
            <a:r>
              <a:rPr sz="2000" spc="-5" dirty="0">
                <a:solidFill>
                  <a:srgbClr val="404040"/>
                </a:solidFill>
                <a:latin typeface="Carlito"/>
                <a:cs typeface="Carlito"/>
              </a:rPr>
              <a:t>table in </a:t>
            </a:r>
            <a:r>
              <a:rPr sz="2000" dirty="0">
                <a:solidFill>
                  <a:srgbClr val="404040"/>
                </a:solidFill>
                <a:latin typeface="Carlito"/>
                <a:cs typeface="Carlito"/>
              </a:rPr>
              <a:t>Space </a:t>
            </a:r>
            <a:r>
              <a:rPr sz="2000" spc="-75" dirty="0">
                <a:solidFill>
                  <a:srgbClr val="404040"/>
                </a:solidFill>
                <a:latin typeface="Carlito"/>
                <a:cs typeface="Carlito"/>
              </a:rPr>
              <a:t>X’s </a:t>
            </a:r>
            <a:r>
              <a:rPr sz="2000" dirty="0">
                <a:solidFill>
                  <a:srgbClr val="404040"/>
                </a:solidFill>
                <a:latin typeface="Carlito"/>
                <a:cs typeface="Carlito"/>
              </a:rPr>
              <a:t>Wikipedia</a:t>
            </a:r>
            <a:r>
              <a:rPr sz="2000" spc="-100" dirty="0">
                <a:solidFill>
                  <a:srgbClr val="404040"/>
                </a:solidFill>
                <a:latin typeface="Carlito"/>
                <a:cs typeface="Carlito"/>
              </a:rPr>
              <a:t> </a:t>
            </a:r>
            <a:r>
              <a:rPr sz="2000" spc="-45" dirty="0">
                <a:solidFill>
                  <a:srgbClr val="404040"/>
                </a:solidFill>
                <a:latin typeface="Carlito"/>
                <a:cs typeface="Carlito"/>
              </a:rPr>
              <a:t>entry.</a:t>
            </a:r>
            <a:endParaRPr sz="2000" dirty="0">
              <a:latin typeface="Carlito"/>
              <a:cs typeface="Carlito"/>
            </a:endParaRPr>
          </a:p>
          <a:p>
            <a:pPr marL="12700" marR="356235">
              <a:lnSpc>
                <a:spcPts val="2300"/>
              </a:lnSpc>
              <a:spcBef>
                <a:spcPts val="1115"/>
              </a:spcBef>
            </a:pPr>
            <a:r>
              <a:rPr sz="2000" spc="-5" dirty="0">
                <a:solidFill>
                  <a:srgbClr val="404040"/>
                </a:solidFill>
                <a:latin typeface="Carlito"/>
                <a:cs typeface="Carlito"/>
              </a:rPr>
              <a:t>The </a:t>
            </a:r>
            <a:r>
              <a:rPr sz="2000" spc="-20" dirty="0">
                <a:solidFill>
                  <a:srgbClr val="404040"/>
                </a:solidFill>
                <a:latin typeface="Carlito"/>
                <a:cs typeface="Carlito"/>
              </a:rPr>
              <a:t>next </a:t>
            </a:r>
            <a:r>
              <a:rPr sz="2000" spc="-5" dirty="0">
                <a:solidFill>
                  <a:srgbClr val="404040"/>
                </a:solidFill>
                <a:latin typeface="Carlito"/>
                <a:cs typeface="Carlito"/>
              </a:rPr>
              <a:t>slide will show </a:t>
            </a:r>
            <a:r>
              <a:rPr sz="2000" dirty="0">
                <a:solidFill>
                  <a:srgbClr val="404040"/>
                </a:solidFill>
                <a:latin typeface="Carlito"/>
                <a:cs typeface="Carlito"/>
              </a:rPr>
              <a:t>the </a:t>
            </a:r>
            <a:r>
              <a:rPr sz="2000" spc="-5" dirty="0">
                <a:solidFill>
                  <a:srgbClr val="404040"/>
                </a:solidFill>
                <a:latin typeface="Carlito"/>
                <a:cs typeface="Carlito"/>
              </a:rPr>
              <a:t>flowchart of </a:t>
            </a:r>
            <a:r>
              <a:rPr sz="2000" spc="-25" dirty="0">
                <a:solidFill>
                  <a:srgbClr val="404040"/>
                </a:solidFill>
                <a:latin typeface="Carlito"/>
                <a:cs typeface="Carlito"/>
              </a:rPr>
              <a:t>data </a:t>
            </a:r>
            <a:r>
              <a:rPr sz="2000" spc="-5" dirty="0">
                <a:solidFill>
                  <a:srgbClr val="404040"/>
                </a:solidFill>
                <a:latin typeface="Carlito"/>
                <a:cs typeface="Carlito"/>
              </a:rPr>
              <a:t>collection </a:t>
            </a:r>
            <a:r>
              <a:rPr sz="2000" spc="-20" dirty="0">
                <a:solidFill>
                  <a:srgbClr val="404040"/>
                </a:solidFill>
                <a:latin typeface="Carlito"/>
                <a:cs typeface="Carlito"/>
              </a:rPr>
              <a:t>from </a:t>
            </a:r>
            <a:r>
              <a:rPr sz="2000" dirty="0">
                <a:solidFill>
                  <a:srgbClr val="404040"/>
                </a:solidFill>
                <a:latin typeface="Carlito"/>
                <a:cs typeface="Carlito"/>
              </a:rPr>
              <a:t>API and the </a:t>
            </a:r>
            <a:r>
              <a:rPr sz="2000" spc="-5" dirty="0">
                <a:solidFill>
                  <a:srgbClr val="404040"/>
                </a:solidFill>
                <a:latin typeface="Carlito"/>
                <a:cs typeface="Carlito"/>
              </a:rPr>
              <a:t>one </a:t>
            </a:r>
            <a:r>
              <a:rPr sz="2000" spc="-20" dirty="0">
                <a:solidFill>
                  <a:srgbClr val="404040"/>
                </a:solidFill>
                <a:latin typeface="Carlito"/>
                <a:cs typeface="Carlito"/>
              </a:rPr>
              <a:t>after </a:t>
            </a:r>
            <a:r>
              <a:rPr sz="2000" spc="-5" dirty="0">
                <a:solidFill>
                  <a:srgbClr val="404040"/>
                </a:solidFill>
                <a:latin typeface="Carlito"/>
                <a:cs typeface="Carlito"/>
              </a:rPr>
              <a:t>will show  </a:t>
            </a:r>
            <a:r>
              <a:rPr sz="2000" dirty="0">
                <a:solidFill>
                  <a:srgbClr val="404040"/>
                </a:solidFill>
                <a:latin typeface="Carlito"/>
                <a:cs typeface="Carlito"/>
              </a:rPr>
              <a:t>the </a:t>
            </a:r>
            <a:r>
              <a:rPr sz="2000" spc="-5" dirty="0">
                <a:solidFill>
                  <a:srgbClr val="404040"/>
                </a:solidFill>
                <a:latin typeface="Carlito"/>
                <a:cs typeface="Carlito"/>
              </a:rPr>
              <a:t>flowchart of </a:t>
            </a:r>
            <a:r>
              <a:rPr sz="2000" spc="-25" dirty="0">
                <a:solidFill>
                  <a:srgbClr val="404040"/>
                </a:solidFill>
                <a:latin typeface="Carlito"/>
                <a:cs typeface="Carlito"/>
              </a:rPr>
              <a:t>data </a:t>
            </a:r>
            <a:r>
              <a:rPr sz="2000" spc="-5" dirty="0">
                <a:solidFill>
                  <a:srgbClr val="404040"/>
                </a:solidFill>
                <a:latin typeface="Carlito"/>
                <a:cs typeface="Carlito"/>
              </a:rPr>
              <a:t>collection </a:t>
            </a:r>
            <a:r>
              <a:rPr sz="2000" spc="-20" dirty="0">
                <a:solidFill>
                  <a:srgbClr val="404040"/>
                </a:solidFill>
                <a:latin typeface="Carlito"/>
                <a:cs typeface="Carlito"/>
              </a:rPr>
              <a:t>from</a:t>
            </a:r>
            <a:r>
              <a:rPr sz="2000" spc="-110" dirty="0">
                <a:solidFill>
                  <a:srgbClr val="404040"/>
                </a:solidFill>
                <a:latin typeface="Carlito"/>
                <a:cs typeface="Carlito"/>
              </a:rPr>
              <a:t> </a:t>
            </a:r>
            <a:r>
              <a:rPr sz="2000" spc="-10" dirty="0">
                <a:solidFill>
                  <a:srgbClr val="404040"/>
                </a:solidFill>
                <a:latin typeface="Carlito"/>
                <a:cs typeface="Carlito"/>
              </a:rPr>
              <a:t>webscraping.</a:t>
            </a:r>
            <a:endParaRPr sz="2000" dirty="0">
              <a:latin typeface="Carlito"/>
              <a:cs typeface="Carlito"/>
            </a:endParaRPr>
          </a:p>
          <a:p>
            <a:pPr marL="12700">
              <a:lnSpc>
                <a:spcPct val="100000"/>
              </a:lnSpc>
              <a:spcBef>
                <a:spcPts val="1145"/>
              </a:spcBef>
            </a:pPr>
            <a:r>
              <a:rPr sz="2000" u="heavy" dirty="0">
                <a:solidFill>
                  <a:srgbClr val="404040"/>
                </a:solidFill>
                <a:uFill>
                  <a:solidFill>
                    <a:srgbClr val="404040"/>
                  </a:solidFill>
                </a:uFill>
                <a:latin typeface="Carlito"/>
                <a:cs typeface="Carlito"/>
              </a:rPr>
              <a:t>Space X API </a:t>
            </a:r>
            <a:r>
              <a:rPr sz="2000" u="heavy" spc="-25" dirty="0">
                <a:solidFill>
                  <a:srgbClr val="404040"/>
                </a:solidFill>
                <a:uFill>
                  <a:solidFill>
                    <a:srgbClr val="404040"/>
                  </a:solidFill>
                </a:uFill>
                <a:latin typeface="Carlito"/>
                <a:cs typeface="Carlito"/>
              </a:rPr>
              <a:t>Data</a:t>
            </a:r>
            <a:r>
              <a:rPr sz="2000" u="heavy" spc="-9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Columns:</a:t>
            </a:r>
            <a:endParaRPr sz="2000" dirty="0">
              <a:latin typeface="Carlito"/>
              <a:cs typeface="Carlito"/>
            </a:endParaRPr>
          </a:p>
          <a:p>
            <a:pPr marL="12700">
              <a:lnSpc>
                <a:spcPts val="2300"/>
              </a:lnSpc>
              <a:spcBef>
                <a:spcPts val="1200"/>
              </a:spcBef>
            </a:pPr>
            <a:r>
              <a:rPr sz="2000" spc="-30" dirty="0">
                <a:solidFill>
                  <a:srgbClr val="404040"/>
                </a:solidFill>
                <a:latin typeface="Carlito"/>
                <a:cs typeface="Carlito"/>
              </a:rPr>
              <a:t>FlightNumber, </a:t>
            </a:r>
            <a:r>
              <a:rPr sz="2000" spc="-20" dirty="0">
                <a:solidFill>
                  <a:srgbClr val="404040"/>
                </a:solidFill>
                <a:latin typeface="Carlito"/>
                <a:cs typeface="Carlito"/>
              </a:rPr>
              <a:t>Date, </a:t>
            </a:r>
            <a:r>
              <a:rPr sz="2000" spc="-25" dirty="0">
                <a:solidFill>
                  <a:srgbClr val="404040"/>
                </a:solidFill>
                <a:latin typeface="Carlito"/>
                <a:cs typeface="Carlito"/>
              </a:rPr>
              <a:t>BoosterVersion, </a:t>
            </a:r>
            <a:r>
              <a:rPr sz="2000" spc="-20" dirty="0">
                <a:solidFill>
                  <a:srgbClr val="404040"/>
                </a:solidFill>
                <a:latin typeface="Carlito"/>
                <a:cs typeface="Carlito"/>
              </a:rPr>
              <a:t>PayloadMass, </a:t>
            </a:r>
            <a:r>
              <a:rPr sz="2000" spc="-5" dirty="0">
                <a:solidFill>
                  <a:srgbClr val="404040"/>
                </a:solidFill>
                <a:latin typeface="Carlito"/>
                <a:cs typeface="Carlito"/>
              </a:rPr>
              <a:t>Orbit, LaunchSite, </a:t>
            </a:r>
            <a:r>
              <a:rPr sz="2000" spc="-15" dirty="0">
                <a:solidFill>
                  <a:srgbClr val="404040"/>
                </a:solidFill>
                <a:latin typeface="Carlito"/>
                <a:cs typeface="Carlito"/>
              </a:rPr>
              <a:t>Outcome, </a:t>
            </a:r>
            <a:r>
              <a:rPr sz="2000" spc="-5" dirty="0">
                <a:solidFill>
                  <a:srgbClr val="404040"/>
                </a:solidFill>
                <a:latin typeface="Carlito"/>
                <a:cs typeface="Carlito"/>
              </a:rPr>
              <a:t>Flights,</a:t>
            </a:r>
            <a:r>
              <a:rPr sz="2000" spc="55" dirty="0">
                <a:solidFill>
                  <a:srgbClr val="404040"/>
                </a:solidFill>
                <a:latin typeface="Carlito"/>
                <a:cs typeface="Carlito"/>
              </a:rPr>
              <a:t> </a:t>
            </a:r>
            <a:r>
              <a:rPr sz="2000" dirty="0">
                <a:solidFill>
                  <a:srgbClr val="404040"/>
                </a:solidFill>
                <a:latin typeface="Carlito"/>
                <a:cs typeface="Carlito"/>
              </a:rPr>
              <a:t>GridFins,</a:t>
            </a:r>
            <a:endParaRPr sz="2000" dirty="0">
              <a:latin typeface="Carlito"/>
              <a:cs typeface="Carlito"/>
            </a:endParaRPr>
          </a:p>
          <a:p>
            <a:pPr marL="12700">
              <a:lnSpc>
                <a:spcPts val="2300"/>
              </a:lnSpc>
            </a:pPr>
            <a:r>
              <a:rPr sz="2000" spc="-5" dirty="0">
                <a:solidFill>
                  <a:srgbClr val="404040"/>
                </a:solidFill>
                <a:latin typeface="Carlito"/>
                <a:cs typeface="Carlito"/>
              </a:rPr>
              <a:t>Reused, Legs, </a:t>
            </a:r>
            <a:r>
              <a:rPr sz="2000" spc="-10" dirty="0">
                <a:solidFill>
                  <a:srgbClr val="404040"/>
                </a:solidFill>
                <a:latin typeface="Carlito"/>
                <a:cs typeface="Carlito"/>
              </a:rPr>
              <a:t>LandingPad, </a:t>
            </a:r>
            <a:r>
              <a:rPr sz="2000" dirty="0">
                <a:solidFill>
                  <a:srgbClr val="404040"/>
                </a:solidFill>
                <a:latin typeface="Carlito"/>
                <a:cs typeface="Carlito"/>
              </a:rPr>
              <a:t>Block, </a:t>
            </a:r>
            <a:r>
              <a:rPr sz="2000" spc="-10" dirty="0">
                <a:solidFill>
                  <a:srgbClr val="404040"/>
                </a:solidFill>
                <a:latin typeface="Carlito"/>
                <a:cs typeface="Carlito"/>
              </a:rPr>
              <a:t>ReusedCount, </a:t>
            </a:r>
            <a:r>
              <a:rPr sz="2000" spc="-5" dirty="0">
                <a:solidFill>
                  <a:srgbClr val="404040"/>
                </a:solidFill>
                <a:latin typeface="Carlito"/>
                <a:cs typeface="Carlito"/>
              </a:rPr>
              <a:t>Serial, Longitude,</a:t>
            </a:r>
            <a:r>
              <a:rPr sz="2000" spc="-229" dirty="0">
                <a:solidFill>
                  <a:srgbClr val="404040"/>
                </a:solidFill>
                <a:latin typeface="Carlito"/>
                <a:cs typeface="Carlito"/>
              </a:rPr>
              <a:t> </a:t>
            </a:r>
            <a:r>
              <a:rPr sz="2000" spc="-5" dirty="0">
                <a:solidFill>
                  <a:srgbClr val="404040"/>
                </a:solidFill>
                <a:latin typeface="Carlito"/>
                <a:cs typeface="Carlito"/>
              </a:rPr>
              <a:t>Latitude</a:t>
            </a:r>
            <a:endParaRPr sz="2000" dirty="0">
              <a:latin typeface="Carlito"/>
              <a:cs typeface="Carlito"/>
            </a:endParaRPr>
          </a:p>
          <a:p>
            <a:pPr marL="12700">
              <a:lnSpc>
                <a:spcPct val="100000"/>
              </a:lnSpc>
              <a:spcBef>
                <a:spcPts val="1105"/>
              </a:spcBef>
            </a:pPr>
            <a:r>
              <a:rPr sz="2000" u="heavy" dirty="0">
                <a:solidFill>
                  <a:srgbClr val="404040"/>
                </a:solidFill>
                <a:uFill>
                  <a:solidFill>
                    <a:srgbClr val="404040"/>
                  </a:solidFill>
                </a:uFill>
                <a:latin typeface="Carlito"/>
                <a:cs typeface="Carlito"/>
              </a:rPr>
              <a:t>Wikipedia </a:t>
            </a:r>
            <a:r>
              <a:rPr sz="2000" u="heavy" spc="-25" dirty="0">
                <a:solidFill>
                  <a:srgbClr val="404040"/>
                </a:solidFill>
                <a:uFill>
                  <a:solidFill>
                    <a:srgbClr val="404040"/>
                  </a:solidFill>
                </a:uFill>
                <a:latin typeface="Carlito"/>
                <a:cs typeface="Carlito"/>
              </a:rPr>
              <a:t>Webscrape Data</a:t>
            </a:r>
            <a:r>
              <a:rPr sz="2000" u="heavy" spc="-125" dirty="0">
                <a:solidFill>
                  <a:srgbClr val="404040"/>
                </a:solidFill>
                <a:uFill>
                  <a:solidFill>
                    <a:srgbClr val="404040"/>
                  </a:solidFill>
                </a:uFill>
                <a:latin typeface="Carlito"/>
                <a:cs typeface="Carlito"/>
              </a:rPr>
              <a:t> </a:t>
            </a:r>
            <a:r>
              <a:rPr sz="2000" u="heavy" spc="-5" dirty="0">
                <a:solidFill>
                  <a:srgbClr val="404040"/>
                </a:solidFill>
                <a:uFill>
                  <a:solidFill>
                    <a:srgbClr val="404040"/>
                  </a:solidFill>
                </a:uFill>
                <a:latin typeface="Carlito"/>
                <a:cs typeface="Carlito"/>
              </a:rPr>
              <a:t>Columns:</a:t>
            </a:r>
            <a:endParaRPr sz="2000" dirty="0">
              <a:latin typeface="Carlito"/>
              <a:cs typeface="Carlito"/>
            </a:endParaRPr>
          </a:p>
          <a:p>
            <a:pPr marL="12700" marR="837565">
              <a:lnSpc>
                <a:spcPts val="2200"/>
              </a:lnSpc>
              <a:spcBef>
                <a:spcPts val="1440"/>
              </a:spcBef>
            </a:pPr>
            <a:r>
              <a:rPr sz="2000" spc="-15" dirty="0">
                <a:solidFill>
                  <a:srgbClr val="404040"/>
                </a:solidFill>
                <a:latin typeface="Carlito"/>
                <a:cs typeface="Carlito"/>
              </a:rPr>
              <a:t>Flight </a:t>
            </a:r>
            <a:r>
              <a:rPr sz="2000" dirty="0">
                <a:solidFill>
                  <a:srgbClr val="404040"/>
                </a:solidFill>
                <a:latin typeface="Carlito"/>
                <a:cs typeface="Carlito"/>
              </a:rPr>
              <a:t>No., </a:t>
            </a:r>
            <a:r>
              <a:rPr sz="2000" spc="-5" dirty="0">
                <a:solidFill>
                  <a:srgbClr val="404040"/>
                </a:solidFill>
                <a:latin typeface="Carlito"/>
                <a:cs typeface="Carlito"/>
              </a:rPr>
              <a:t>Launch </a:t>
            </a:r>
            <a:r>
              <a:rPr sz="2000" spc="-20" dirty="0">
                <a:solidFill>
                  <a:srgbClr val="404040"/>
                </a:solidFill>
                <a:latin typeface="Carlito"/>
                <a:cs typeface="Carlito"/>
              </a:rPr>
              <a:t>site, </a:t>
            </a:r>
            <a:r>
              <a:rPr sz="2000" spc="-25" dirty="0">
                <a:solidFill>
                  <a:srgbClr val="404040"/>
                </a:solidFill>
                <a:latin typeface="Carlito"/>
                <a:cs typeface="Carlito"/>
              </a:rPr>
              <a:t>Payload, </a:t>
            </a:r>
            <a:r>
              <a:rPr sz="2000" spc="-20" dirty="0">
                <a:solidFill>
                  <a:srgbClr val="404040"/>
                </a:solidFill>
                <a:latin typeface="Carlito"/>
                <a:cs typeface="Carlito"/>
              </a:rPr>
              <a:t>PayloadMass, </a:t>
            </a:r>
            <a:r>
              <a:rPr sz="2000" spc="-5" dirty="0">
                <a:solidFill>
                  <a:srgbClr val="404040"/>
                </a:solidFill>
                <a:latin typeface="Carlito"/>
                <a:cs typeface="Carlito"/>
              </a:rPr>
              <a:t>Orbit, </a:t>
            </a:r>
            <a:r>
              <a:rPr sz="2000" spc="-60" dirty="0">
                <a:solidFill>
                  <a:srgbClr val="404040"/>
                </a:solidFill>
                <a:latin typeface="Carlito"/>
                <a:cs typeface="Carlito"/>
              </a:rPr>
              <a:t>Customer, </a:t>
            </a:r>
            <a:r>
              <a:rPr sz="2000" spc="-5" dirty="0">
                <a:solidFill>
                  <a:srgbClr val="404040"/>
                </a:solidFill>
                <a:latin typeface="Carlito"/>
                <a:cs typeface="Carlito"/>
              </a:rPr>
              <a:t>Launch </a:t>
            </a:r>
            <a:r>
              <a:rPr sz="2000" spc="-15" dirty="0">
                <a:solidFill>
                  <a:srgbClr val="404040"/>
                </a:solidFill>
                <a:latin typeface="Carlito"/>
                <a:cs typeface="Carlito"/>
              </a:rPr>
              <a:t>outcome, </a:t>
            </a:r>
            <a:r>
              <a:rPr sz="2000" spc="-45" dirty="0">
                <a:solidFill>
                  <a:srgbClr val="404040"/>
                </a:solidFill>
                <a:latin typeface="Carlito"/>
                <a:cs typeface="Carlito"/>
              </a:rPr>
              <a:t>Version  </a:t>
            </a:r>
            <a:r>
              <a:rPr sz="2000" spc="-60" dirty="0">
                <a:solidFill>
                  <a:srgbClr val="404040"/>
                </a:solidFill>
                <a:latin typeface="Carlito"/>
                <a:cs typeface="Carlito"/>
              </a:rPr>
              <a:t>Booster, </a:t>
            </a:r>
            <a:r>
              <a:rPr sz="2000" spc="-20" dirty="0">
                <a:solidFill>
                  <a:srgbClr val="404040"/>
                </a:solidFill>
                <a:latin typeface="Carlito"/>
                <a:cs typeface="Carlito"/>
              </a:rPr>
              <a:t>Booster </a:t>
            </a:r>
            <a:r>
              <a:rPr sz="2000" dirty="0">
                <a:solidFill>
                  <a:srgbClr val="404040"/>
                </a:solidFill>
                <a:latin typeface="Carlito"/>
                <a:cs typeface="Carlito"/>
              </a:rPr>
              <a:t>landing, </a:t>
            </a:r>
            <a:r>
              <a:rPr sz="2000" spc="-20" dirty="0">
                <a:solidFill>
                  <a:srgbClr val="404040"/>
                </a:solidFill>
                <a:latin typeface="Carlito"/>
                <a:cs typeface="Carlito"/>
              </a:rPr>
              <a:t>Date,</a:t>
            </a:r>
            <a:r>
              <a:rPr sz="2000" spc="40" dirty="0">
                <a:solidFill>
                  <a:srgbClr val="404040"/>
                </a:solidFill>
                <a:latin typeface="Carlito"/>
                <a:cs typeface="Carlito"/>
              </a:rPr>
              <a:t> </a:t>
            </a:r>
            <a:r>
              <a:rPr sz="2000" spc="-5" dirty="0">
                <a:solidFill>
                  <a:srgbClr val="404040"/>
                </a:solidFill>
                <a:latin typeface="Carlito"/>
                <a:cs typeface="Carlito"/>
              </a:rPr>
              <a:t>Time</a:t>
            </a:r>
            <a:endParaRPr sz="2000" dirty="0">
              <a:latin typeface="Carlito"/>
              <a:cs typeface="Carlito"/>
            </a:endParaRPr>
          </a:p>
        </p:txBody>
      </p:sp>
    </p:spTree>
    <p:extLst>
      <p:ext uri="{BB962C8B-B14F-4D97-AF65-F5344CB8AC3E}">
        <p14:creationId xmlns:p14="http://schemas.microsoft.com/office/powerpoint/2010/main" val="320315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2">
            <a:extLst>
              <a:ext uri="{FF2B5EF4-FFF2-40B4-BE49-F238E27FC236}">
                <a16:creationId xmlns:a16="http://schemas.microsoft.com/office/drawing/2014/main" id="{049D65FD-6227-692C-6082-D4D53FC8A441}"/>
              </a:ext>
            </a:extLst>
          </p:cNvPr>
          <p:cNvGrpSpPr/>
          <p:nvPr/>
        </p:nvGrpSpPr>
        <p:grpSpPr>
          <a:xfrm>
            <a:off x="-122556" y="0"/>
            <a:ext cx="4104004" cy="6858000"/>
            <a:chOff x="0" y="0"/>
            <a:chExt cx="4104004" cy="6858000"/>
          </a:xfrm>
        </p:grpSpPr>
        <p:sp>
          <p:nvSpPr>
            <p:cNvPr id="7" name="object 3">
              <a:extLst>
                <a:ext uri="{FF2B5EF4-FFF2-40B4-BE49-F238E27FC236}">
                  <a16:creationId xmlns:a16="http://schemas.microsoft.com/office/drawing/2014/main" id="{5B979834-1729-4A0F-C6E7-ADB2AF799326}"/>
                </a:ext>
              </a:extLst>
            </p:cNvPr>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chemeClr val="tx1"/>
            </a:solidFill>
          </p:spPr>
          <p:txBody>
            <a:bodyPr wrap="square" lIns="0" tIns="0" rIns="0" bIns="0" rtlCol="0"/>
            <a:lstStyle/>
            <a:p>
              <a:endParaRPr/>
            </a:p>
          </p:txBody>
        </p:sp>
        <p:sp>
          <p:nvSpPr>
            <p:cNvPr id="8" name="object 4">
              <a:extLst>
                <a:ext uri="{FF2B5EF4-FFF2-40B4-BE49-F238E27FC236}">
                  <a16:creationId xmlns:a16="http://schemas.microsoft.com/office/drawing/2014/main" id="{252D020F-4A11-8438-860F-533C964443D9}"/>
                </a:ext>
              </a:extLst>
            </p:cNvPr>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chemeClr val="bg1">
                <a:lumMod val="85000"/>
              </a:schemeClr>
            </a:solidFill>
          </p:spPr>
          <p:txBody>
            <a:bodyPr wrap="square" lIns="0" tIns="0" rIns="0" bIns="0" rtlCol="0"/>
            <a:lstStyle/>
            <a:p>
              <a:endParaRPr/>
            </a:p>
          </p:txBody>
        </p:sp>
      </p:grpSp>
      <p:sp>
        <p:nvSpPr>
          <p:cNvPr id="9" name="object 5">
            <a:extLst>
              <a:ext uri="{FF2B5EF4-FFF2-40B4-BE49-F238E27FC236}">
                <a16:creationId xmlns:a16="http://schemas.microsoft.com/office/drawing/2014/main" id="{DBF076BF-95BF-80FD-B8EE-019D3A56EE7A}"/>
              </a:ext>
            </a:extLst>
          </p:cNvPr>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425" dirty="0">
                <a:solidFill>
                  <a:srgbClr val="FFFFFF"/>
                </a:solidFill>
                <a:latin typeface="Arial"/>
                <a:cs typeface="Arial"/>
              </a:rPr>
              <a:t>SpaceX</a:t>
            </a:r>
            <a:r>
              <a:rPr sz="3600" spc="-385" dirty="0">
                <a:solidFill>
                  <a:srgbClr val="FFFFFF"/>
                </a:solidFill>
                <a:latin typeface="Arial"/>
                <a:cs typeface="Arial"/>
              </a:rPr>
              <a:t> API</a:t>
            </a:r>
            <a:endParaRPr sz="3600">
              <a:latin typeface="Arial"/>
              <a:cs typeface="Arial"/>
            </a:endParaRPr>
          </a:p>
        </p:txBody>
      </p:sp>
      <p:sp>
        <p:nvSpPr>
          <p:cNvPr id="10" name="object 6">
            <a:extLst>
              <a:ext uri="{FF2B5EF4-FFF2-40B4-BE49-F238E27FC236}">
                <a16:creationId xmlns:a16="http://schemas.microsoft.com/office/drawing/2014/main" id="{E7140031-1B63-A578-786D-5D9E1F9B8173}"/>
              </a:ext>
            </a:extLst>
          </p:cNvPr>
          <p:cNvSpPr/>
          <p:nvPr/>
        </p:nvSpPr>
        <p:spPr>
          <a:xfrm>
            <a:off x="5062728" y="1754123"/>
            <a:ext cx="237744" cy="138988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nvGrpSpPr>
          <p:cNvPr id="11" name="object 7">
            <a:extLst>
              <a:ext uri="{FF2B5EF4-FFF2-40B4-BE49-F238E27FC236}">
                <a16:creationId xmlns:a16="http://schemas.microsoft.com/office/drawing/2014/main" id="{A19D3250-AD8D-FA2C-ADF0-73B593B388CE}"/>
              </a:ext>
            </a:extLst>
          </p:cNvPr>
          <p:cNvGrpSpPr/>
          <p:nvPr/>
        </p:nvGrpSpPr>
        <p:grpSpPr>
          <a:xfrm>
            <a:off x="4782311" y="1478280"/>
            <a:ext cx="1851660" cy="1607820"/>
            <a:chOff x="4782311" y="1478280"/>
            <a:chExt cx="1851660" cy="1607820"/>
          </a:xfrm>
          <a:solidFill>
            <a:schemeClr val="tx1"/>
          </a:solidFill>
        </p:grpSpPr>
        <p:sp>
          <p:nvSpPr>
            <p:cNvPr id="12" name="object 8">
              <a:extLst>
                <a:ext uri="{FF2B5EF4-FFF2-40B4-BE49-F238E27FC236}">
                  <a16:creationId xmlns:a16="http://schemas.microsoft.com/office/drawing/2014/main" id="{C6F505D4-1CF3-68A6-CE35-624386A63CC3}"/>
                </a:ext>
              </a:extLst>
            </p:cNvPr>
            <p:cNvSpPr/>
            <p:nvPr/>
          </p:nvSpPr>
          <p:spPr>
            <a:xfrm>
              <a:off x="5084063" y="1766316"/>
              <a:ext cx="158496" cy="131978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3" name="object 9">
              <a:extLst>
                <a:ext uri="{FF2B5EF4-FFF2-40B4-BE49-F238E27FC236}">
                  <a16:creationId xmlns:a16="http://schemas.microsoft.com/office/drawing/2014/main" id="{3C7900FD-3F9C-C50C-4E41-0ACE61FC3416}"/>
                </a:ext>
              </a:extLst>
            </p:cNvPr>
            <p:cNvSpPr/>
            <p:nvPr/>
          </p:nvSpPr>
          <p:spPr>
            <a:xfrm>
              <a:off x="4782311" y="1478280"/>
              <a:ext cx="1851660" cy="1143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4" name="object 10">
              <a:extLst>
                <a:ext uri="{FF2B5EF4-FFF2-40B4-BE49-F238E27FC236}">
                  <a16:creationId xmlns:a16="http://schemas.microsoft.com/office/drawing/2014/main" id="{466BE077-584F-0E0D-D1DC-D6815621923A}"/>
                </a:ext>
              </a:extLst>
            </p:cNvPr>
            <p:cNvSpPr/>
            <p:nvPr/>
          </p:nvSpPr>
          <p:spPr>
            <a:xfrm>
              <a:off x="4888991" y="1719072"/>
              <a:ext cx="1677923" cy="69646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5" name="object 11">
              <a:extLst>
                <a:ext uri="{FF2B5EF4-FFF2-40B4-BE49-F238E27FC236}">
                  <a16:creationId xmlns:a16="http://schemas.microsoft.com/office/drawing/2014/main" id="{D64BC7B3-C580-137B-7187-5993B71979EA}"/>
                </a:ext>
              </a:extLst>
            </p:cNvPr>
            <p:cNvSpPr/>
            <p:nvPr/>
          </p:nvSpPr>
          <p:spPr>
            <a:xfrm>
              <a:off x="4802888" y="1509893"/>
              <a:ext cx="1772411" cy="106375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dirty="0"/>
            </a:p>
          </p:txBody>
        </p:sp>
      </p:grpSp>
      <p:sp>
        <p:nvSpPr>
          <p:cNvPr id="16" name="object 12">
            <a:extLst>
              <a:ext uri="{FF2B5EF4-FFF2-40B4-BE49-F238E27FC236}">
                <a16:creationId xmlns:a16="http://schemas.microsoft.com/office/drawing/2014/main" id="{FDBF2421-3893-91CD-CD36-8C4F71177C7D}"/>
              </a:ext>
            </a:extLst>
          </p:cNvPr>
          <p:cNvSpPr txBox="1"/>
          <p:nvPr/>
        </p:nvSpPr>
        <p:spPr>
          <a:xfrm>
            <a:off x="5015865" y="1766061"/>
            <a:ext cx="1327150" cy="4629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36195" rIns="0" bIns="0" rtlCol="0">
            <a:spAutoFit/>
          </a:bodyPr>
          <a:lstStyle/>
          <a:p>
            <a:pPr marL="479425" marR="5080" indent="-466725">
              <a:lnSpc>
                <a:spcPts val="1639"/>
              </a:lnSpc>
              <a:spcBef>
                <a:spcPts val="285"/>
              </a:spcBef>
            </a:pPr>
            <a:r>
              <a:rPr sz="1500" spc="-5" dirty="0">
                <a:solidFill>
                  <a:srgbClr val="FFFFFF"/>
                </a:solidFill>
                <a:latin typeface="Carlito"/>
                <a:cs typeface="Carlito"/>
              </a:rPr>
              <a:t>Request </a:t>
            </a:r>
            <a:r>
              <a:rPr sz="1500" spc="-10" dirty="0">
                <a:solidFill>
                  <a:srgbClr val="FFFFFF"/>
                </a:solidFill>
                <a:latin typeface="Carlito"/>
                <a:cs typeface="Carlito"/>
              </a:rPr>
              <a:t>(Space</a:t>
            </a:r>
            <a:r>
              <a:rPr sz="1500" spc="-240" dirty="0">
                <a:solidFill>
                  <a:srgbClr val="FFFFFF"/>
                </a:solidFill>
                <a:latin typeface="Carlito"/>
                <a:cs typeface="Carlito"/>
              </a:rPr>
              <a:t> </a:t>
            </a:r>
            <a:r>
              <a:rPr sz="1500" dirty="0">
                <a:solidFill>
                  <a:srgbClr val="FFFFFF"/>
                </a:solidFill>
                <a:latin typeface="Carlito"/>
                <a:cs typeface="Carlito"/>
              </a:rPr>
              <a:t>X  APIs)</a:t>
            </a:r>
            <a:endParaRPr sz="1500" dirty="0">
              <a:latin typeface="Carlito"/>
              <a:cs typeface="Carlito"/>
            </a:endParaRPr>
          </a:p>
        </p:txBody>
      </p:sp>
      <p:grpSp>
        <p:nvGrpSpPr>
          <p:cNvPr id="17" name="object 13">
            <a:extLst>
              <a:ext uri="{FF2B5EF4-FFF2-40B4-BE49-F238E27FC236}">
                <a16:creationId xmlns:a16="http://schemas.microsoft.com/office/drawing/2014/main" id="{0E09594E-9371-D580-C3BF-9D10D8A013B1}"/>
              </a:ext>
            </a:extLst>
          </p:cNvPr>
          <p:cNvGrpSpPr/>
          <p:nvPr/>
        </p:nvGrpSpPr>
        <p:grpSpPr>
          <a:xfrm>
            <a:off x="4782311" y="2807207"/>
            <a:ext cx="1851660" cy="1665732"/>
            <a:chOff x="4782311" y="2807207"/>
            <a:chExt cx="1851660" cy="1665732"/>
          </a:xfrm>
          <a:solidFill>
            <a:schemeClr val="tx1"/>
          </a:solidFill>
        </p:grpSpPr>
        <p:sp>
          <p:nvSpPr>
            <p:cNvPr id="18" name="object 14">
              <a:extLst>
                <a:ext uri="{FF2B5EF4-FFF2-40B4-BE49-F238E27FC236}">
                  <a16:creationId xmlns:a16="http://schemas.microsoft.com/office/drawing/2014/main" id="{7A0CB05F-6CD2-2D62-C174-AE4DA83A4864}"/>
                </a:ext>
              </a:extLst>
            </p:cNvPr>
            <p:cNvSpPr/>
            <p:nvPr/>
          </p:nvSpPr>
          <p:spPr>
            <a:xfrm>
              <a:off x="5062727" y="3073907"/>
              <a:ext cx="237744" cy="13990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19" name="object 15">
              <a:extLst>
                <a:ext uri="{FF2B5EF4-FFF2-40B4-BE49-F238E27FC236}">
                  <a16:creationId xmlns:a16="http://schemas.microsoft.com/office/drawing/2014/main" id="{3EF880E9-0246-64DC-2B6F-6C0433C8E79F}"/>
                </a:ext>
              </a:extLst>
            </p:cNvPr>
            <p:cNvSpPr/>
            <p:nvPr/>
          </p:nvSpPr>
          <p:spPr>
            <a:xfrm>
              <a:off x="5084063" y="3095243"/>
              <a:ext cx="158496" cy="131978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0" name="object 16">
              <a:extLst>
                <a:ext uri="{FF2B5EF4-FFF2-40B4-BE49-F238E27FC236}">
                  <a16:creationId xmlns:a16="http://schemas.microsoft.com/office/drawing/2014/main" id="{1F611CB6-A721-AECF-8FD6-077002BD56E4}"/>
                </a:ext>
              </a:extLst>
            </p:cNvPr>
            <p:cNvSpPr/>
            <p:nvPr/>
          </p:nvSpPr>
          <p:spPr>
            <a:xfrm>
              <a:off x="4782311" y="2807207"/>
              <a:ext cx="1851660" cy="1143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1" name="object 17">
              <a:extLst>
                <a:ext uri="{FF2B5EF4-FFF2-40B4-BE49-F238E27FC236}">
                  <a16:creationId xmlns:a16="http://schemas.microsoft.com/office/drawing/2014/main" id="{FF2A3635-0105-3DA4-9583-274D88DACD7D}"/>
                </a:ext>
              </a:extLst>
            </p:cNvPr>
            <p:cNvSpPr/>
            <p:nvPr/>
          </p:nvSpPr>
          <p:spPr>
            <a:xfrm>
              <a:off x="4888991" y="2839211"/>
              <a:ext cx="1677923" cy="100660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2" name="object 18">
              <a:extLst>
                <a:ext uri="{FF2B5EF4-FFF2-40B4-BE49-F238E27FC236}">
                  <a16:creationId xmlns:a16="http://schemas.microsoft.com/office/drawing/2014/main" id="{ADAF6BDE-C2CC-7FC9-6DCC-30377FAC5751}"/>
                </a:ext>
              </a:extLst>
            </p:cNvPr>
            <p:cNvSpPr/>
            <p:nvPr/>
          </p:nvSpPr>
          <p:spPr>
            <a:xfrm>
              <a:off x="4803647" y="2828543"/>
              <a:ext cx="1772411" cy="106375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23" name="object 19">
            <a:extLst>
              <a:ext uri="{FF2B5EF4-FFF2-40B4-BE49-F238E27FC236}">
                <a16:creationId xmlns:a16="http://schemas.microsoft.com/office/drawing/2014/main" id="{6E4FE1A9-5712-3D8D-9185-A47A9DC5915C}"/>
              </a:ext>
            </a:extLst>
          </p:cNvPr>
          <p:cNvSpPr txBox="1"/>
          <p:nvPr/>
        </p:nvSpPr>
        <p:spPr>
          <a:xfrm>
            <a:off x="5015865" y="2886583"/>
            <a:ext cx="1332865" cy="8820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31750" rIns="0" bIns="0" rtlCol="0">
            <a:spAutoFit/>
          </a:bodyPr>
          <a:lstStyle/>
          <a:p>
            <a:pPr marL="12700" marR="5080" indent="4445" algn="ctr">
              <a:lnSpc>
                <a:spcPct val="91600"/>
              </a:lnSpc>
              <a:spcBef>
                <a:spcPts val="250"/>
              </a:spcBef>
            </a:pPr>
            <a:r>
              <a:rPr sz="1500" dirty="0">
                <a:solidFill>
                  <a:srgbClr val="FFFFFF"/>
                </a:solidFill>
                <a:latin typeface="Carlito"/>
                <a:cs typeface="Carlito"/>
              </a:rPr>
              <a:t>.JSON </a:t>
            </a:r>
            <a:r>
              <a:rPr sz="1500" spc="-5" dirty="0">
                <a:solidFill>
                  <a:srgbClr val="FFFFFF"/>
                </a:solidFill>
                <a:latin typeface="Carlito"/>
                <a:cs typeface="Carlito"/>
              </a:rPr>
              <a:t>file </a:t>
            </a:r>
            <a:r>
              <a:rPr sz="1500" dirty="0">
                <a:solidFill>
                  <a:srgbClr val="FFFFFF"/>
                </a:solidFill>
                <a:latin typeface="Carlito"/>
                <a:cs typeface="Carlito"/>
              </a:rPr>
              <a:t>+  </a:t>
            </a:r>
            <a:r>
              <a:rPr sz="1500" spc="-10" dirty="0">
                <a:solidFill>
                  <a:srgbClr val="FFFFFF"/>
                </a:solidFill>
                <a:latin typeface="Carlito"/>
                <a:cs typeface="Carlito"/>
              </a:rPr>
              <a:t>Lists(Launch</a:t>
            </a:r>
            <a:r>
              <a:rPr sz="1500" spc="-125" dirty="0">
                <a:solidFill>
                  <a:srgbClr val="FFFFFF"/>
                </a:solidFill>
                <a:latin typeface="Carlito"/>
                <a:cs typeface="Carlito"/>
              </a:rPr>
              <a:t> </a:t>
            </a:r>
            <a:r>
              <a:rPr sz="1500" spc="-10" dirty="0">
                <a:solidFill>
                  <a:srgbClr val="FFFFFF"/>
                </a:solidFill>
                <a:latin typeface="Carlito"/>
                <a:cs typeface="Carlito"/>
              </a:rPr>
              <a:t>Site,  </a:t>
            </a:r>
            <a:r>
              <a:rPr sz="1500" spc="-5" dirty="0">
                <a:solidFill>
                  <a:srgbClr val="FFFFFF"/>
                </a:solidFill>
                <a:latin typeface="Carlito"/>
                <a:cs typeface="Carlito"/>
              </a:rPr>
              <a:t>Booster </a:t>
            </a:r>
            <a:r>
              <a:rPr sz="1500" spc="-25" dirty="0">
                <a:solidFill>
                  <a:srgbClr val="FFFFFF"/>
                </a:solidFill>
                <a:latin typeface="Carlito"/>
                <a:cs typeface="Carlito"/>
              </a:rPr>
              <a:t>Version,  </a:t>
            </a:r>
            <a:r>
              <a:rPr sz="1500" spc="-20" dirty="0">
                <a:solidFill>
                  <a:srgbClr val="FFFFFF"/>
                </a:solidFill>
                <a:latin typeface="Carlito"/>
                <a:cs typeface="Carlito"/>
              </a:rPr>
              <a:t>Payload</a:t>
            </a:r>
            <a:r>
              <a:rPr sz="1500" spc="-75" dirty="0">
                <a:solidFill>
                  <a:srgbClr val="FFFFFF"/>
                </a:solidFill>
                <a:latin typeface="Carlito"/>
                <a:cs typeface="Carlito"/>
              </a:rPr>
              <a:t> </a:t>
            </a:r>
            <a:r>
              <a:rPr sz="1500" spc="-15" dirty="0">
                <a:solidFill>
                  <a:srgbClr val="FFFFFF"/>
                </a:solidFill>
                <a:latin typeface="Carlito"/>
                <a:cs typeface="Carlito"/>
              </a:rPr>
              <a:t>Data)</a:t>
            </a:r>
            <a:endParaRPr sz="1500">
              <a:latin typeface="Carlito"/>
              <a:cs typeface="Carlito"/>
            </a:endParaRPr>
          </a:p>
        </p:txBody>
      </p:sp>
      <p:grpSp>
        <p:nvGrpSpPr>
          <p:cNvPr id="24" name="object 20">
            <a:extLst>
              <a:ext uri="{FF2B5EF4-FFF2-40B4-BE49-F238E27FC236}">
                <a16:creationId xmlns:a16="http://schemas.microsoft.com/office/drawing/2014/main" id="{533A67A2-72E6-B4BB-7D0F-2344DFB233FE}"/>
              </a:ext>
            </a:extLst>
          </p:cNvPr>
          <p:cNvGrpSpPr/>
          <p:nvPr/>
        </p:nvGrpSpPr>
        <p:grpSpPr>
          <a:xfrm>
            <a:off x="4782311" y="4137659"/>
            <a:ext cx="2790825" cy="1141730"/>
            <a:chOff x="4782311" y="4137659"/>
            <a:chExt cx="2790825" cy="1141730"/>
          </a:xfrm>
          <a:solidFill>
            <a:schemeClr val="tx1"/>
          </a:solidFill>
        </p:grpSpPr>
        <p:sp>
          <p:nvSpPr>
            <p:cNvPr id="25" name="object 21">
              <a:extLst>
                <a:ext uri="{FF2B5EF4-FFF2-40B4-BE49-F238E27FC236}">
                  <a16:creationId xmlns:a16="http://schemas.microsoft.com/office/drawing/2014/main" id="{A8E4B79E-0BE9-C067-B609-37F848F81BDE}"/>
                </a:ext>
              </a:extLst>
            </p:cNvPr>
            <p:cNvSpPr/>
            <p:nvPr/>
          </p:nvSpPr>
          <p:spPr>
            <a:xfrm>
              <a:off x="5146547" y="4319015"/>
              <a:ext cx="2426207" cy="23926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6" name="object 22">
              <a:extLst>
                <a:ext uri="{FF2B5EF4-FFF2-40B4-BE49-F238E27FC236}">
                  <a16:creationId xmlns:a16="http://schemas.microsoft.com/office/drawing/2014/main" id="{44262A93-D5C8-D51F-AEAF-67BCFAECD82A}"/>
                </a:ext>
              </a:extLst>
            </p:cNvPr>
            <p:cNvSpPr/>
            <p:nvPr/>
          </p:nvSpPr>
          <p:spPr>
            <a:xfrm>
              <a:off x="5167883" y="4340351"/>
              <a:ext cx="2346960" cy="16001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7" name="object 23">
              <a:extLst>
                <a:ext uri="{FF2B5EF4-FFF2-40B4-BE49-F238E27FC236}">
                  <a16:creationId xmlns:a16="http://schemas.microsoft.com/office/drawing/2014/main" id="{4BB7B6E4-98F2-2D9B-5A20-86DC663D197F}"/>
                </a:ext>
              </a:extLst>
            </p:cNvPr>
            <p:cNvSpPr/>
            <p:nvPr/>
          </p:nvSpPr>
          <p:spPr>
            <a:xfrm>
              <a:off x="4782311" y="4137659"/>
              <a:ext cx="1851660" cy="114147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8" name="object 24">
              <a:extLst>
                <a:ext uri="{FF2B5EF4-FFF2-40B4-BE49-F238E27FC236}">
                  <a16:creationId xmlns:a16="http://schemas.microsoft.com/office/drawing/2014/main" id="{93AA0E35-882C-2943-5C38-7B9A084B2A7C}"/>
                </a:ext>
              </a:extLst>
            </p:cNvPr>
            <p:cNvSpPr/>
            <p:nvPr/>
          </p:nvSpPr>
          <p:spPr>
            <a:xfrm>
              <a:off x="4850891" y="4273295"/>
              <a:ext cx="1755648" cy="90525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29" name="object 25">
              <a:extLst>
                <a:ext uri="{FF2B5EF4-FFF2-40B4-BE49-F238E27FC236}">
                  <a16:creationId xmlns:a16="http://schemas.microsoft.com/office/drawing/2014/main" id="{DA45726D-E9AE-5468-A162-C10736A6DF06}"/>
                </a:ext>
              </a:extLst>
            </p:cNvPr>
            <p:cNvSpPr/>
            <p:nvPr/>
          </p:nvSpPr>
          <p:spPr>
            <a:xfrm>
              <a:off x="4803647" y="4158995"/>
              <a:ext cx="1772411" cy="106222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30" name="object 26">
            <a:extLst>
              <a:ext uri="{FF2B5EF4-FFF2-40B4-BE49-F238E27FC236}">
                <a16:creationId xmlns:a16="http://schemas.microsoft.com/office/drawing/2014/main" id="{86582E12-4346-BDBD-9304-461C85CB9404}"/>
              </a:ext>
            </a:extLst>
          </p:cNvPr>
          <p:cNvSpPr txBox="1"/>
          <p:nvPr/>
        </p:nvSpPr>
        <p:spPr>
          <a:xfrm>
            <a:off x="4977765" y="4320920"/>
            <a:ext cx="1403985" cy="66484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35560" rIns="0" bIns="0" rtlCol="0">
            <a:spAutoFit/>
          </a:bodyPr>
          <a:lstStyle/>
          <a:p>
            <a:pPr marL="12700" marR="5080" algn="ctr">
              <a:lnSpc>
                <a:spcPct val="89800"/>
              </a:lnSpc>
              <a:spcBef>
                <a:spcPts val="280"/>
              </a:spcBef>
            </a:pPr>
            <a:r>
              <a:rPr sz="1500" spc="-10" dirty="0">
                <a:solidFill>
                  <a:srgbClr val="FFFFFF"/>
                </a:solidFill>
                <a:latin typeface="Carlito"/>
                <a:cs typeface="Carlito"/>
              </a:rPr>
              <a:t>Json_normalize</a:t>
            </a:r>
            <a:r>
              <a:rPr sz="1500" spc="-170" dirty="0">
                <a:solidFill>
                  <a:srgbClr val="FFFFFF"/>
                </a:solidFill>
                <a:latin typeface="Carlito"/>
                <a:cs typeface="Carlito"/>
              </a:rPr>
              <a:t> </a:t>
            </a:r>
            <a:r>
              <a:rPr sz="1500" spc="-25" dirty="0">
                <a:solidFill>
                  <a:srgbClr val="FFFFFF"/>
                </a:solidFill>
                <a:latin typeface="Carlito"/>
                <a:cs typeface="Carlito"/>
              </a:rPr>
              <a:t>to  </a:t>
            </a:r>
            <a:r>
              <a:rPr sz="1500" spc="-20" dirty="0">
                <a:solidFill>
                  <a:srgbClr val="FFFFFF"/>
                </a:solidFill>
                <a:latin typeface="Carlito"/>
                <a:cs typeface="Carlito"/>
              </a:rPr>
              <a:t>DataFrame data  from</a:t>
            </a:r>
            <a:r>
              <a:rPr sz="1500" spc="-45" dirty="0">
                <a:solidFill>
                  <a:srgbClr val="FFFFFF"/>
                </a:solidFill>
                <a:latin typeface="Carlito"/>
                <a:cs typeface="Carlito"/>
              </a:rPr>
              <a:t> </a:t>
            </a:r>
            <a:r>
              <a:rPr sz="1500" dirty="0">
                <a:solidFill>
                  <a:srgbClr val="FFFFFF"/>
                </a:solidFill>
                <a:latin typeface="Carlito"/>
                <a:cs typeface="Carlito"/>
              </a:rPr>
              <a:t>JSON</a:t>
            </a:r>
            <a:endParaRPr sz="1500">
              <a:latin typeface="Carlito"/>
              <a:cs typeface="Carlito"/>
            </a:endParaRPr>
          </a:p>
        </p:txBody>
      </p:sp>
      <p:grpSp>
        <p:nvGrpSpPr>
          <p:cNvPr id="31" name="object 27">
            <a:extLst>
              <a:ext uri="{FF2B5EF4-FFF2-40B4-BE49-F238E27FC236}">
                <a16:creationId xmlns:a16="http://schemas.microsoft.com/office/drawing/2014/main" id="{546F374B-10D3-008C-A267-C90E49F7376C}"/>
              </a:ext>
            </a:extLst>
          </p:cNvPr>
          <p:cNvGrpSpPr/>
          <p:nvPr/>
        </p:nvGrpSpPr>
        <p:grpSpPr>
          <a:xfrm>
            <a:off x="7139940" y="3073907"/>
            <a:ext cx="1851659" cy="2205228"/>
            <a:chOff x="7139940" y="3073907"/>
            <a:chExt cx="1851659" cy="2205228"/>
          </a:xfrm>
          <a:solidFill>
            <a:schemeClr val="tx1"/>
          </a:solidFill>
        </p:grpSpPr>
        <p:sp>
          <p:nvSpPr>
            <p:cNvPr id="32" name="object 28">
              <a:extLst>
                <a:ext uri="{FF2B5EF4-FFF2-40B4-BE49-F238E27FC236}">
                  <a16:creationId xmlns:a16="http://schemas.microsoft.com/office/drawing/2014/main" id="{D8B9BB5E-DE8C-FDF9-AC32-16F2503B30A0}"/>
                </a:ext>
              </a:extLst>
            </p:cNvPr>
            <p:cNvSpPr/>
            <p:nvPr/>
          </p:nvSpPr>
          <p:spPr>
            <a:xfrm>
              <a:off x="7418832" y="3073907"/>
              <a:ext cx="239268" cy="13990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3" name="object 29">
              <a:extLst>
                <a:ext uri="{FF2B5EF4-FFF2-40B4-BE49-F238E27FC236}">
                  <a16:creationId xmlns:a16="http://schemas.microsoft.com/office/drawing/2014/main" id="{F9BEBBDE-6529-EBF8-A57F-4B6E726159A2}"/>
                </a:ext>
              </a:extLst>
            </p:cNvPr>
            <p:cNvSpPr/>
            <p:nvPr/>
          </p:nvSpPr>
          <p:spPr>
            <a:xfrm>
              <a:off x="7440168" y="3095243"/>
              <a:ext cx="160020" cy="131978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4" name="object 30">
              <a:extLst>
                <a:ext uri="{FF2B5EF4-FFF2-40B4-BE49-F238E27FC236}">
                  <a16:creationId xmlns:a16="http://schemas.microsoft.com/office/drawing/2014/main" id="{3D220F67-8C9F-4A27-ECB3-465B417879C6}"/>
                </a:ext>
              </a:extLst>
            </p:cNvPr>
            <p:cNvSpPr/>
            <p:nvPr/>
          </p:nvSpPr>
          <p:spPr>
            <a:xfrm>
              <a:off x="7139940" y="4137659"/>
              <a:ext cx="1851659" cy="114147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5" name="object 31">
              <a:extLst>
                <a:ext uri="{FF2B5EF4-FFF2-40B4-BE49-F238E27FC236}">
                  <a16:creationId xmlns:a16="http://schemas.microsoft.com/office/drawing/2014/main" id="{9732025D-488B-5AAC-93A7-BFDB64C3E607}"/>
                </a:ext>
              </a:extLst>
            </p:cNvPr>
            <p:cNvSpPr/>
            <p:nvPr/>
          </p:nvSpPr>
          <p:spPr>
            <a:xfrm>
              <a:off x="7173468" y="4378451"/>
              <a:ext cx="1698306" cy="69494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36" name="object 32">
              <a:extLst>
                <a:ext uri="{FF2B5EF4-FFF2-40B4-BE49-F238E27FC236}">
                  <a16:creationId xmlns:a16="http://schemas.microsoft.com/office/drawing/2014/main" id="{B29D8CD6-41AD-1E71-F8E3-E4DEB69F2272}"/>
                </a:ext>
              </a:extLst>
            </p:cNvPr>
            <p:cNvSpPr/>
            <p:nvPr/>
          </p:nvSpPr>
          <p:spPr>
            <a:xfrm>
              <a:off x="7161276" y="4158995"/>
              <a:ext cx="1772412" cy="1062227"/>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37" name="object 33">
            <a:extLst>
              <a:ext uri="{FF2B5EF4-FFF2-40B4-BE49-F238E27FC236}">
                <a16:creationId xmlns:a16="http://schemas.microsoft.com/office/drawing/2014/main" id="{F4E468B8-80FE-E80B-A131-E9484E93FDA1}"/>
              </a:ext>
            </a:extLst>
          </p:cNvPr>
          <p:cNvSpPr txBox="1"/>
          <p:nvPr/>
        </p:nvSpPr>
        <p:spPr>
          <a:xfrm>
            <a:off x="7300721" y="4425442"/>
            <a:ext cx="1483995" cy="4629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36195" rIns="0" bIns="0" rtlCol="0">
            <a:spAutoFit/>
          </a:bodyPr>
          <a:lstStyle/>
          <a:p>
            <a:pPr marL="575945" marR="5080" indent="-563880">
              <a:lnSpc>
                <a:spcPts val="1639"/>
              </a:lnSpc>
              <a:spcBef>
                <a:spcPts val="285"/>
              </a:spcBef>
            </a:pPr>
            <a:r>
              <a:rPr sz="1500" dirty="0">
                <a:solidFill>
                  <a:srgbClr val="FFFFFF"/>
                </a:solidFill>
                <a:latin typeface="Carlito"/>
                <a:cs typeface="Carlito"/>
              </a:rPr>
              <a:t>Dictionary</a:t>
            </a:r>
            <a:r>
              <a:rPr sz="1500" spc="-95" dirty="0">
                <a:solidFill>
                  <a:srgbClr val="FFFFFF"/>
                </a:solidFill>
                <a:latin typeface="Carlito"/>
                <a:cs typeface="Carlito"/>
              </a:rPr>
              <a:t> </a:t>
            </a:r>
            <a:r>
              <a:rPr sz="1500" spc="-25" dirty="0">
                <a:solidFill>
                  <a:srgbClr val="FFFFFF"/>
                </a:solidFill>
                <a:latin typeface="Carlito"/>
                <a:cs typeface="Carlito"/>
              </a:rPr>
              <a:t>relevant  </a:t>
            </a:r>
            <a:r>
              <a:rPr sz="1500" spc="-20" dirty="0">
                <a:solidFill>
                  <a:srgbClr val="FFFFFF"/>
                </a:solidFill>
                <a:latin typeface="Carlito"/>
                <a:cs typeface="Carlito"/>
              </a:rPr>
              <a:t>data</a:t>
            </a:r>
            <a:endParaRPr sz="1500" dirty="0">
              <a:latin typeface="Carlito"/>
              <a:cs typeface="Carlito"/>
            </a:endParaRPr>
          </a:p>
        </p:txBody>
      </p:sp>
      <p:grpSp>
        <p:nvGrpSpPr>
          <p:cNvPr id="38" name="object 34">
            <a:extLst>
              <a:ext uri="{FF2B5EF4-FFF2-40B4-BE49-F238E27FC236}">
                <a16:creationId xmlns:a16="http://schemas.microsoft.com/office/drawing/2014/main" id="{7A307389-C522-7FE1-60C3-3B6871A6660D}"/>
              </a:ext>
            </a:extLst>
          </p:cNvPr>
          <p:cNvGrpSpPr/>
          <p:nvPr/>
        </p:nvGrpSpPr>
        <p:grpSpPr>
          <a:xfrm>
            <a:off x="7139940" y="1744979"/>
            <a:ext cx="1851659" cy="2205228"/>
            <a:chOff x="7139940" y="1744979"/>
            <a:chExt cx="1851659" cy="2205228"/>
          </a:xfrm>
          <a:solidFill>
            <a:schemeClr val="tx1"/>
          </a:solidFill>
        </p:grpSpPr>
        <p:sp>
          <p:nvSpPr>
            <p:cNvPr id="39" name="object 35">
              <a:extLst>
                <a:ext uri="{FF2B5EF4-FFF2-40B4-BE49-F238E27FC236}">
                  <a16:creationId xmlns:a16="http://schemas.microsoft.com/office/drawing/2014/main" id="{998BF194-E4E7-89C2-B917-ACEAACBE314D}"/>
                </a:ext>
              </a:extLst>
            </p:cNvPr>
            <p:cNvSpPr/>
            <p:nvPr/>
          </p:nvSpPr>
          <p:spPr>
            <a:xfrm>
              <a:off x="7418832" y="1744979"/>
              <a:ext cx="239268" cy="139903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0" name="object 36">
              <a:extLst>
                <a:ext uri="{FF2B5EF4-FFF2-40B4-BE49-F238E27FC236}">
                  <a16:creationId xmlns:a16="http://schemas.microsoft.com/office/drawing/2014/main" id="{1298801D-6C82-CE20-A27F-6C81D4C3AF11}"/>
                </a:ext>
              </a:extLst>
            </p:cNvPr>
            <p:cNvSpPr/>
            <p:nvPr/>
          </p:nvSpPr>
          <p:spPr>
            <a:xfrm>
              <a:off x="7440168" y="1766315"/>
              <a:ext cx="160020" cy="131978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1" name="object 37">
              <a:extLst>
                <a:ext uri="{FF2B5EF4-FFF2-40B4-BE49-F238E27FC236}">
                  <a16:creationId xmlns:a16="http://schemas.microsoft.com/office/drawing/2014/main" id="{56D75AB7-3E98-5320-37AF-B2EE005CE679}"/>
                </a:ext>
              </a:extLst>
            </p:cNvPr>
            <p:cNvSpPr/>
            <p:nvPr/>
          </p:nvSpPr>
          <p:spPr>
            <a:xfrm>
              <a:off x="7139940" y="2807207"/>
              <a:ext cx="1851659" cy="1143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2" name="object 38">
              <a:extLst>
                <a:ext uri="{FF2B5EF4-FFF2-40B4-BE49-F238E27FC236}">
                  <a16:creationId xmlns:a16="http://schemas.microsoft.com/office/drawing/2014/main" id="{002C2741-562B-E0C6-05E5-F4192FB21033}"/>
                </a:ext>
              </a:extLst>
            </p:cNvPr>
            <p:cNvSpPr/>
            <p:nvPr/>
          </p:nvSpPr>
          <p:spPr>
            <a:xfrm>
              <a:off x="7164325" y="3047999"/>
              <a:ext cx="1769364" cy="69646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3" name="object 39">
              <a:extLst>
                <a:ext uri="{FF2B5EF4-FFF2-40B4-BE49-F238E27FC236}">
                  <a16:creationId xmlns:a16="http://schemas.microsoft.com/office/drawing/2014/main" id="{C2578027-CB10-00CA-06A7-0EB78B98FAE7}"/>
                </a:ext>
              </a:extLst>
            </p:cNvPr>
            <p:cNvSpPr/>
            <p:nvPr/>
          </p:nvSpPr>
          <p:spPr>
            <a:xfrm>
              <a:off x="7161276" y="2828543"/>
              <a:ext cx="1772412" cy="106375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44" name="object 40">
            <a:extLst>
              <a:ext uri="{FF2B5EF4-FFF2-40B4-BE49-F238E27FC236}">
                <a16:creationId xmlns:a16="http://schemas.microsoft.com/office/drawing/2014/main" id="{87FBADD5-BA5A-CDB7-5A91-649D600B52CC}"/>
              </a:ext>
            </a:extLst>
          </p:cNvPr>
          <p:cNvSpPr txBox="1"/>
          <p:nvPr/>
        </p:nvSpPr>
        <p:spPr>
          <a:xfrm>
            <a:off x="7291578" y="3096005"/>
            <a:ext cx="1492885" cy="462915"/>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36195" rIns="0" bIns="0" rtlCol="0">
            <a:spAutoFit/>
          </a:bodyPr>
          <a:lstStyle/>
          <a:p>
            <a:pPr marL="332740" marR="5080" indent="-320040">
              <a:lnSpc>
                <a:spcPts val="1639"/>
              </a:lnSpc>
              <a:spcBef>
                <a:spcPts val="285"/>
              </a:spcBef>
            </a:pPr>
            <a:r>
              <a:rPr sz="1500" spc="-5" dirty="0">
                <a:solidFill>
                  <a:srgbClr val="FFFFFF"/>
                </a:solidFill>
                <a:latin typeface="Carlito"/>
                <a:cs typeface="Carlito"/>
              </a:rPr>
              <a:t>Cast </a:t>
            </a:r>
            <a:r>
              <a:rPr sz="1500" dirty="0">
                <a:solidFill>
                  <a:srgbClr val="FFFFFF"/>
                </a:solidFill>
                <a:latin typeface="Carlito"/>
                <a:cs typeface="Carlito"/>
              </a:rPr>
              <a:t>dictionary</a:t>
            </a:r>
            <a:r>
              <a:rPr sz="1500" spc="-250" dirty="0">
                <a:solidFill>
                  <a:srgbClr val="FFFFFF"/>
                </a:solidFill>
                <a:latin typeface="Carlito"/>
                <a:cs typeface="Carlito"/>
              </a:rPr>
              <a:t> </a:t>
            </a:r>
            <a:r>
              <a:rPr sz="1500" spc="-15" dirty="0">
                <a:solidFill>
                  <a:srgbClr val="FFFFFF"/>
                </a:solidFill>
                <a:latin typeface="Carlito"/>
                <a:cs typeface="Carlito"/>
              </a:rPr>
              <a:t>to </a:t>
            </a:r>
            <a:r>
              <a:rPr sz="1500" dirty="0">
                <a:solidFill>
                  <a:srgbClr val="FFFFFF"/>
                </a:solidFill>
                <a:latin typeface="Carlito"/>
                <a:cs typeface="Carlito"/>
              </a:rPr>
              <a:t>a  </a:t>
            </a:r>
            <a:r>
              <a:rPr sz="1500" spc="-20" dirty="0">
                <a:solidFill>
                  <a:srgbClr val="FFFFFF"/>
                </a:solidFill>
                <a:latin typeface="Carlito"/>
                <a:cs typeface="Carlito"/>
              </a:rPr>
              <a:t>DataFrame</a:t>
            </a:r>
            <a:endParaRPr sz="1500" dirty="0">
              <a:latin typeface="Carlito"/>
              <a:cs typeface="Carlito"/>
            </a:endParaRPr>
          </a:p>
        </p:txBody>
      </p:sp>
      <p:grpSp>
        <p:nvGrpSpPr>
          <p:cNvPr id="45" name="object 41">
            <a:extLst>
              <a:ext uri="{FF2B5EF4-FFF2-40B4-BE49-F238E27FC236}">
                <a16:creationId xmlns:a16="http://schemas.microsoft.com/office/drawing/2014/main" id="{6658D17F-93AC-C9CC-D79B-E349692D7FAD}"/>
              </a:ext>
            </a:extLst>
          </p:cNvPr>
          <p:cNvGrpSpPr/>
          <p:nvPr/>
        </p:nvGrpSpPr>
        <p:grpSpPr>
          <a:xfrm>
            <a:off x="7139940" y="1478280"/>
            <a:ext cx="2790825" cy="1143000"/>
            <a:chOff x="7139940" y="1478280"/>
            <a:chExt cx="2790825" cy="1143000"/>
          </a:xfrm>
          <a:solidFill>
            <a:schemeClr val="tx1"/>
          </a:solidFill>
        </p:grpSpPr>
        <p:sp>
          <p:nvSpPr>
            <p:cNvPr id="46" name="object 42">
              <a:extLst>
                <a:ext uri="{FF2B5EF4-FFF2-40B4-BE49-F238E27FC236}">
                  <a16:creationId xmlns:a16="http://schemas.microsoft.com/office/drawing/2014/main" id="{1750C816-6A54-E7DE-C654-65A906DF71A6}"/>
                </a:ext>
              </a:extLst>
            </p:cNvPr>
            <p:cNvSpPr/>
            <p:nvPr/>
          </p:nvSpPr>
          <p:spPr>
            <a:xfrm>
              <a:off x="7504176" y="1661160"/>
              <a:ext cx="2426207" cy="23774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7" name="object 43">
              <a:extLst>
                <a:ext uri="{FF2B5EF4-FFF2-40B4-BE49-F238E27FC236}">
                  <a16:creationId xmlns:a16="http://schemas.microsoft.com/office/drawing/2014/main" id="{4C857FC2-CB27-1AA9-C1EA-28FEC05284C2}"/>
                </a:ext>
              </a:extLst>
            </p:cNvPr>
            <p:cNvSpPr/>
            <p:nvPr/>
          </p:nvSpPr>
          <p:spPr>
            <a:xfrm>
              <a:off x="7525512" y="1682496"/>
              <a:ext cx="2346959" cy="158496"/>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8" name="object 44">
              <a:extLst>
                <a:ext uri="{FF2B5EF4-FFF2-40B4-BE49-F238E27FC236}">
                  <a16:creationId xmlns:a16="http://schemas.microsoft.com/office/drawing/2014/main" id="{775DB39A-ABEF-0F8F-BDAB-7F3E1ED99674}"/>
                </a:ext>
              </a:extLst>
            </p:cNvPr>
            <p:cNvSpPr/>
            <p:nvPr/>
          </p:nvSpPr>
          <p:spPr>
            <a:xfrm>
              <a:off x="7139940" y="1478280"/>
              <a:ext cx="1851659" cy="1143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49" name="object 45">
              <a:extLst>
                <a:ext uri="{FF2B5EF4-FFF2-40B4-BE49-F238E27FC236}">
                  <a16:creationId xmlns:a16="http://schemas.microsoft.com/office/drawing/2014/main" id="{3FCC77A2-FBE1-2C3A-CA5E-CBCE82F4ECBB}"/>
                </a:ext>
              </a:extLst>
            </p:cNvPr>
            <p:cNvSpPr/>
            <p:nvPr/>
          </p:nvSpPr>
          <p:spPr>
            <a:xfrm>
              <a:off x="7226808" y="1615440"/>
              <a:ext cx="1717548" cy="9037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50" name="object 46">
              <a:extLst>
                <a:ext uri="{FF2B5EF4-FFF2-40B4-BE49-F238E27FC236}">
                  <a16:creationId xmlns:a16="http://schemas.microsoft.com/office/drawing/2014/main" id="{A1D212A2-9794-DFB9-FD6A-FB7B45C3FD98}"/>
                </a:ext>
              </a:extLst>
            </p:cNvPr>
            <p:cNvSpPr/>
            <p:nvPr/>
          </p:nvSpPr>
          <p:spPr>
            <a:xfrm>
              <a:off x="7161276" y="1499616"/>
              <a:ext cx="1772412" cy="106375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51" name="object 47">
            <a:extLst>
              <a:ext uri="{FF2B5EF4-FFF2-40B4-BE49-F238E27FC236}">
                <a16:creationId xmlns:a16="http://schemas.microsoft.com/office/drawing/2014/main" id="{AAD5838A-EFE2-4516-59F1-17E7EE2ADC98}"/>
              </a:ext>
            </a:extLst>
          </p:cNvPr>
          <p:cNvSpPr txBox="1">
            <a:spLocks noGrp="1"/>
          </p:cNvSpPr>
          <p:nvPr>
            <p:ph type="title"/>
          </p:nvPr>
        </p:nvSpPr>
        <p:spPr>
          <a:xfrm>
            <a:off x="7354061" y="1660905"/>
            <a:ext cx="1373505" cy="673100"/>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35560" rIns="0" bIns="0" rtlCol="0">
            <a:spAutoFit/>
          </a:bodyPr>
          <a:lstStyle/>
          <a:p>
            <a:pPr marL="12700" marR="5080" algn="ctr">
              <a:lnSpc>
                <a:spcPts val="1650"/>
              </a:lnSpc>
              <a:spcBef>
                <a:spcPts val="280"/>
              </a:spcBef>
            </a:pPr>
            <a:r>
              <a:rPr sz="1500" spc="-5" dirty="0">
                <a:solidFill>
                  <a:srgbClr val="FFFFFF"/>
                </a:solidFill>
                <a:latin typeface="Carlito"/>
                <a:cs typeface="Carlito"/>
              </a:rPr>
              <a:t>Filter </a:t>
            </a:r>
            <a:r>
              <a:rPr sz="1500" spc="-10" dirty="0">
                <a:solidFill>
                  <a:srgbClr val="FFFFFF"/>
                </a:solidFill>
                <a:latin typeface="Carlito"/>
                <a:cs typeface="Carlito"/>
              </a:rPr>
              <a:t>data to</a:t>
            </a:r>
            <a:r>
              <a:rPr sz="1500" spc="-204" dirty="0">
                <a:solidFill>
                  <a:srgbClr val="FFFFFF"/>
                </a:solidFill>
                <a:latin typeface="Carlito"/>
                <a:cs typeface="Carlito"/>
              </a:rPr>
              <a:t> </a:t>
            </a:r>
            <a:r>
              <a:rPr sz="1500" spc="-5" dirty="0">
                <a:solidFill>
                  <a:srgbClr val="FFFFFF"/>
                </a:solidFill>
                <a:latin typeface="Carlito"/>
                <a:cs typeface="Carlito"/>
              </a:rPr>
              <a:t>only  </a:t>
            </a:r>
            <a:r>
              <a:rPr sz="1500" dirty="0">
                <a:solidFill>
                  <a:srgbClr val="FFFFFF"/>
                </a:solidFill>
                <a:latin typeface="Carlito"/>
                <a:cs typeface="Carlito"/>
              </a:rPr>
              <a:t>include </a:t>
            </a:r>
            <a:r>
              <a:rPr sz="1500" spc="-20" dirty="0">
                <a:solidFill>
                  <a:srgbClr val="FFFFFF"/>
                </a:solidFill>
                <a:latin typeface="Carlito"/>
                <a:cs typeface="Carlito"/>
              </a:rPr>
              <a:t>Falcon </a:t>
            </a:r>
            <a:r>
              <a:rPr sz="1500" dirty="0">
                <a:solidFill>
                  <a:srgbClr val="FFFFFF"/>
                </a:solidFill>
                <a:latin typeface="Carlito"/>
                <a:cs typeface="Carlito"/>
              </a:rPr>
              <a:t>9  launches</a:t>
            </a:r>
            <a:endParaRPr sz="1500" dirty="0">
              <a:latin typeface="Carlito"/>
              <a:cs typeface="Carlito"/>
            </a:endParaRPr>
          </a:p>
        </p:txBody>
      </p:sp>
      <p:grpSp>
        <p:nvGrpSpPr>
          <p:cNvPr id="52" name="object 48">
            <a:extLst>
              <a:ext uri="{FF2B5EF4-FFF2-40B4-BE49-F238E27FC236}">
                <a16:creationId xmlns:a16="http://schemas.microsoft.com/office/drawing/2014/main" id="{115F9D98-2875-330B-2211-FEB498685054}"/>
              </a:ext>
            </a:extLst>
          </p:cNvPr>
          <p:cNvGrpSpPr/>
          <p:nvPr/>
        </p:nvGrpSpPr>
        <p:grpSpPr>
          <a:xfrm>
            <a:off x="9496043" y="1478280"/>
            <a:ext cx="1851659" cy="1143000"/>
            <a:chOff x="9496043" y="1478280"/>
            <a:chExt cx="1851659" cy="1143000"/>
          </a:xfrm>
          <a:solidFill>
            <a:schemeClr val="tx1"/>
          </a:solidFill>
        </p:grpSpPr>
        <p:sp>
          <p:nvSpPr>
            <p:cNvPr id="53" name="object 49">
              <a:extLst>
                <a:ext uri="{FF2B5EF4-FFF2-40B4-BE49-F238E27FC236}">
                  <a16:creationId xmlns:a16="http://schemas.microsoft.com/office/drawing/2014/main" id="{9D6165C5-C9F1-6F16-5B26-11627BCDB41B}"/>
                </a:ext>
              </a:extLst>
            </p:cNvPr>
            <p:cNvSpPr/>
            <p:nvPr/>
          </p:nvSpPr>
          <p:spPr>
            <a:xfrm>
              <a:off x="9496043" y="1478280"/>
              <a:ext cx="1851659" cy="114300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54" name="object 50">
              <a:extLst>
                <a:ext uri="{FF2B5EF4-FFF2-40B4-BE49-F238E27FC236}">
                  <a16:creationId xmlns:a16="http://schemas.microsoft.com/office/drawing/2014/main" id="{EE4F44A4-2397-0E6F-664A-97D37F70B6FF}"/>
                </a:ext>
              </a:extLst>
            </p:cNvPr>
            <p:cNvSpPr/>
            <p:nvPr/>
          </p:nvSpPr>
          <p:spPr>
            <a:xfrm>
              <a:off x="9497567" y="1615440"/>
              <a:ext cx="1681989" cy="9037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sp>
          <p:nvSpPr>
            <p:cNvPr id="55" name="object 51">
              <a:extLst>
                <a:ext uri="{FF2B5EF4-FFF2-40B4-BE49-F238E27FC236}">
                  <a16:creationId xmlns:a16="http://schemas.microsoft.com/office/drawing/2014/main" id="{AFC6A724-4A1F-1CE4-147A-994D0698E50D}"/>
                </a:ext>
              </a:extLst>
            </p:cNvPr>
            <p:cNvSpPr/>
            <p:nvPr/>
          </p:nvSpPr>
          <p:spPr>
            <a:xfrm>
              <a:off x="9517379" y="1499616"/>
              <a:ext cx="1772412" cy="1063752"/>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lIns="0" tIns="0" rIns="0" bIns="0" rtlCol="0"/>
            <a:lstStyle/>
            <a:p>
              <a:endParaRPr/>
            </a:p>
          </p:txBody>
        </p:sp>
      </p:grpSp>
      <p:sp>
        <p:nvSpPr>
          <p:cNvPr id="56" name="object 52">
            <a:extLst>
              <a:ext uri="{FF2B5EF4-FFF2-40B4-BE49-F238E27FC236}">
                <a16:creationId xmlns:a16="http://schemas.microsoft.com/office/drawing/2014/main" id="{5CDD5C20-7621-9DD8-3FB7-273270E37B2F}"/>
              </a:ext>
            </a:extLst>
          </p:cNvPr>
          <p:cNvSpPr txBox="1"/>
          <p:nvPr/>
        </p:nvSpPr>
        <p:spPr>
          <a:xfrm>
            <a:off x="9640316" y="1660905"/>
            <a:ext cx="1539240" cy="670560"/>
          </a:xfrm>
          <a:prstGeom prst="rect">
            <a:avLst/>
          </a:prstGeom>
        </p:spPr>
        <p:style>
          <a:lnRef idx="2">
            <a:schemeClr val="dk1">
              <a:shade val="15000"/>
            </a:schemeClr>
          </a:lnRef>
          <a:fillRef idx="1">
            <a:schemeClr val="dk1"/>
          </a:fillRef>
          <a:effectRef idx="0">
            <a:schemeClr val="dk1"/>
          </a:effectRef>
          <a:fontRef idx="minor">
            <a:schemeClr val="lt1"/>
          </a:fontRef>
        </p:style>
        <p:txBody>
          <a:bodyPr vert="horz" wrap="square" lIns="0" tIns="33020" rIns="0" bIns="0" rtlCol="0">
            <a:spAutoFit/>
          </a:bodyPr>
          <a:lstStyle/>
          <a:p>
            <a:pPr marL="12700" marR="5080" indent="-1270" algn="ctr">
              <a:lnSpc>
                <a:spcPct val="91000"/>
              </a:lnSpc>
              <a:spcBef>
                <a:spcPts val="260"/>
              </a:spcBef>
            </a:pPr>
            <a:r>
              <a:rPr sz="1500" spc="-20" dirty="0">
                <a:solidFill>
                  <a:srgbClr val="FFFFFF"/>
                </a:solidFill>
                <a:latin typeface="Carlito"/>
                <a:cs typeface="Carlito"/>
              </a:rPr>
              <a:t>Imputate </a:t>
            </a:r>
            <a:r>
              <a:rPr sz="1500" spc="-5" dirty="0">
                <a:solidFill>
                  <a:srgbClr val="FFFFFF"/>
                </a:solidFill>
                <a:latin typeface="Carlito"/>
                <a:cs typeface="Carlito"/>
              </a:rPr>
              <a:t>missing  </a:t>
            </a:r>
            <a:r>
              <a:rPr sz="1500" spc="-20" dirty="0">
                <a:solidFill>
                  <a:srgbClr val="FFFFFF"/>
                </a:solidFill>
                <a:latin typeface="Carlito"/>
                <a:cs typeface="Carlito"/>
              </a:rPr>
              <a:t>PayloadMass</a:t>
            </a:r>
            <a:r>
              <a:rPr sz="1500" spc="-160" dirty="0">
                <a:solidFill>
                  <a:srgbClr val="FFFFFF"/>
                </a:solidFill>
                <a:latin typeface="Carlito"/>
                <a:cs typeface="Carlito"/>
              </a:rPr>
              <a:t> </a:t>
            </a:r>
            <a:r>
              <a:rPr sz="1500" spc="-5" dirty="0">
                <a:solidFill>
                  <a:srgbClr val="FFFFFF"/>
                </a:solidFill>
                <a:latin typeface="Carlito"/>
                <a:cs typeface="Carlito"/>
              </a:rPr>
              <a:t>values  with</a:t>
            </a:r>
            <a:r>
              <a:rPr sz="1500" spc="-35" dirty="0">
                <a:solidFill>
                  <a:srgbClr val="FFFFFF"/>
                </a:solidFill>
                <a:latin typeface="Carlito"/>
                <a:cs typeface="Carlito"/>
              </a:rPr>
              <a:t> </a:t>
            </a:r>
            <a:r>
              <a:rPr sz="1500" dirty="0">
                <a:solidFill>
                  <a:srgbClr val="FFFFFF"/>
                </a:solidFill>
                <a:latin typeface="Carlito"/>
                <a:cs typeface="Carlito"/>
              </a:rPr>
              <a:t>mean</a:t>
            </a:r>
            <a:endParaRPr sz="1500" dirty="0">
              <a:latin typeface="Carlito"/>
              <a:cs typeface="Carlito"/>
            </a:endParaRPr>
          </a:p>
        </p:txBody>
      </p:sp>
      <p:sp>
        <p:nvSpPr>
          <p:cNvPr id="57" name="object 53">
            <a:extLst>
              <a:ext uri="{FF2B5EF4-FFF2-40B4-BE49-F238E27FC236}">
                <a16:creationId xmlns:a16="http://schemas.microsoft.com/office/drawing/2014/main" id="{D13A7371-A4CB-EBCA-3772-5CE30D8545F6}"/>
              </a:ext>
            </a:extLst>
          </p:cNvPr>
          <p:cNvSpPr txBox="1"/>
          <p:nvPr/>
        </p:nvSpPr>
        <p:spPr>
          <a:xfrm>
            <a:off x="685302" y="5221222"/>
            <a:ext cx="2687817" cy="443711"/>
          </a:xfrm>
          <a:prstGeom prst="rect">
            <a:avLst/>
          </a:prstGeom>
        </p:spPr>
        <p:txBody>
          <a:bodyPr vert="horz" wrap="square" lIns="0" tIns="12700" rIns="0" bIns="0" rtlCol="0">
            <a:spAutoFit/>
          </a:bodyPr>
          <a:lstStyle/>
          <a:p>
            <a:pPr marL="12700">
              <a:lnSpc>
                <a:spcPct val="100000"/>
              </a:lnSpc>
              <a:spcBef>
                <a:spcPts val="100"/>
              </a:spcBef>
            </a:pPr>
            <a:r>
              <a:rPr sz="2800" u="sng" spc="-5" dirty="0">
                <a:solidFill>
                  <a:srgbClr val="FFFFFF"/>
                </a:solidFill>
                <a:uFill>
                  <a:solidFill>
                    <a:srgbClr val="FFFFFF"/>
                  </a:solidFill>
                </a:uFill>
                <a:latin typeface="Carlito"/>
                <a:cs typeface="Carlito"/>
                <a:hlinkClick r:id="rId2"/>
              </a:rPr>
              <a:t>GitHub</a:t>
            </a:r>
            <a:r>
              <a:rPr sz="2800" u="sng" spc="-155" dirty="0">
                <a:solidFill>
                  <a:srgbClr val="FFFFFF"/>
                </a:solidFill>
                <a:uFill>
                  <a:solidFill>
                    <a:srgbClr val="FFFFFF"/>
                  </a:solidFill>
                </a:uFill>
                <a:latin typeface="Carlito"/>
                <a:cs typeface="Carlito"/>
                <a:hlinkClick r:id="rId2"/>
              </a:rPr>
              <a:t> </a:t>
            </a:r>
            <a:r>
              <a:rPr sz="2800" u="sng" dirty="0" err="1">
                <a:solidFill>
                  <a:srgbClr val="FFFFFF"/>
                </a:solidFill>
                <a:uFill>
                  <a:solidFill>
                    <a:srgbClr val="FFFFFF"/>
                  </a:solidFill>
                </a:uFill>
                <a:latin typeface="Carlito"/>
                <a:cs typeface="Carlito"/>
                <a:hlinkClick r:id="rId2"/>
              </a:rPr>
              <a:t>url</a:t>
            </a:r>
            <a:endParaRPr sz="2800" dirty="0">
              <a:latin typeface="Carlito"/>
              <a:cs typeface="Carlito"/>
            </a:endParaRPr>
          </a:p>
        </p:txBody>
      </p:sp>
    </p:spTree>
    <p:extLst>
      <p:ext uri="{BB962C8B-B14F-4D97-AF65-F5344CB8AC3E}">
        <p14:creationId xmlns:p14="http://schemas.microsoft.com/office/powerpoint/2010/main" val="2110271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4104004" cy="6858000"/>
            <a:chOff x="0" y="0"/>
            <a:chExt cx="4104004" cy="6858000"/>
          </a:xfrm>
        </p:grpSpPr>
        <p:sp>
          <p:nvSpPr>
            <p:cNvPr id="3" name="object 3"/>
            <p:cNvSpPr/>
            <p:nvPr/>
          </p:nvSpPr>
          <p:spPr>
            <a:xfrm>
              <a:off x="0" y="0"/>
              <a:ext cx="4050665" cy="6858000"/>
            </a:xfrm>
            <a:custGeom>
              <a:avLst/>
              <a:gdLst/>
              <a:ahLst/>
              <a:cxnLst/>
              <a:rect l="l" t="t" r="r" b="b"/>
              <a:pathLst>
                <a:path w="4050665" h="6858000">
                  <a:moveTo>
                    <a:pt x="4050284" y="0"/>
                  </a:moveTo>
                  <a:lnTo>
                    <a:pt x="0" y="0"/>
                  </a:lnTo>
                  <a:lnTo>
                    <a:pt x="0" y="6858000"/>
                  </a:lnTo>
                  <a:lnTo>
                    <a:pt x="4050284" y="6858000"/>
                  </a:lnTo>
                  <a:lnTo>
                    <a:pt x="4050284" y="0"/>
                  </a:lnTo>
                  <a:close/>
                </a:path>
              </a:pathLst>
            </a:custGeom>
            <a:solidFill>
              <a:schemeClr val="tx1"/>
            </a:solidFill>
          </p:spPr>
          <p:txBody>
            <a:bodyPr wrap="square" lIns="0" tIns="0" rIns="0" bIns="0" rtlCol="0"/>
            <a:lstStyle/>
            <a:p>
              <a:endParaRPr dirty="0"/>
            </a:p>
          </p:txBody>
        </p:sp>
        <p:sp>
          <p:nvSpPr>
            <p:cNvPr id="4" name="object 4"/>
            <p:cNvSpPr/>
            <p:nvPr/>
          </p:nvSpPr>
          <p:spPr>
            <a:xfrm>
              <a:off x="4040123" y="0"/>
              <a:ext cx="64135" cy="6858000"/>
            </a:xfrm>
            <a:custGeom>
              <a:avLst/>
              <a:gdLst/>
              <a:ahLst/>
              <a:cxnLst/>
              <a:rect l="l" t="t" r="r" b="b"/>
              <a:pathLst>
                <a:path w="64135" h="6858000">
                  <a:moveTo>
                    <a:pt x="63880" y="0"/>
                  </a:moveTo>
                  <a:lnTo>
                    <a:pt x="0" y="0"/>
                  </a:lnTo>
                  <a:lnTo>
                    <a:pt x="0" y="6858000"/>
                  </a:lnTo>
                  <a:lnTo>
                    <a:pt x="63880" y="6858000"/>
                  </a:lnTo>
                  <a:lnTo>
                    <a:pt x="63880" y="0"/>
                  </a:lnTo>
                  <a:close/>
                </a:path>
              </a:pathLst>
            </a:custGeom>
            <a:solidFill>
              <a:schemeClr val="bg1">
                <a:lumMod val="85000"/>
              </a:schemeClr>
            </a:solidFill>
          </p:spPr>
          <p:txBody>
            <a:bodyPr wrap="square" lIns="0" tIns="0" rIns="0" bIns="0" rtlCol="0"/>
            <a:lstStyle/>
            <a:p>
              <a:endParaRPr/>
            </a:p>
          </p:txBody>
        </p:sp>
      </p:grpSp>
      <p:sp>
        <p:nvSpPr>
          <p:cNvPr id="5" name="object 5"/>
          <p:cNvSpPr txBox="1"/>
          <p:nvPr/>
        </p:nvSpPr>
        <p:spPr>
          <a:xfrm>
            <a:off x="535635" y="1760982"/>
            <a:ext cx="3016885" cy="1045210"/>
          </a:xfrm>
          <a:prstGeom prst="rect">
            <a:avLst/>
          </a:prstGeom>
        </p:spPr>
        <p:txBody>
          <a:bodyPr vert="horz" wrap="square" lIns="0" tIns="12700" rIns="0" bIns="0" rtlCol="0">
            <a:spAutoFit/>
          </a:bodyPr>
          <a:lstStyle/>
          <a:p>
            <a:pPr marL="12700">
              <a:lnSpc>
                <a:spcPts val="4015"/>
              </a:lnSpc>
              <a:spcBef>
                <a:spcPts val="100"/>
              </a:spcBef>
            </a:pPr>
            <a:r>
              <a:rPr sz="3600" spc="-280" dirty="0">
                <a:solidFill>
                  <a:srgbClr val="FFFFFF"/>
                </a:solidFill>
                <a:latin typeface="Arial"/>
                <a:cs typeface="Arial"/>
              </a:rPr>
              <a:t>Data </a:t>
            </a:r>
            <a:r>
              <a:rPr sz="3600" spc="-185" dirty="0">
                <a:solidFill>
                  <a:srgbClr val="FFFFFF"/>
                </a:solidFill>
                <a:latin typeface="Arial"/>
                <a:cs typeface="Arial"/>
              </a:rPr>
              <a:t>Collection</a:t>
            </a:r>
            <a:r>
              <a:rPr sz="3600" spc="-525" dirty="0">
                <a:solidFill>
                  <a:srgbClr val="FFFFFF"/>
                </a:solidFill>
                <a:latin typeface="Arial"/>
                <a:cs typeface="Arial"/>
              </a:rPr>
              <a:t> </a:t>
            </a:r>
            <a:r>
              <a:rPr sz="3600" spc="-210" dirty="0">
                <a:solidFill>
                  <a:srgbClr val="FFFFFF"/>
                </a:solidFill>
                <a:latin typeface="Arial"/>
                <a:cs typeface="Arial"/>
              </a:rPr>
              <a:t>–</a:t>
            </a:r>
            <a:endParaRPr sz="3600">
              <a:latin typeface="Arial"/>
              <a:cs typeface="Arial"/>
            </a:endParaRPr>
          </a:p>
          <a:p>
            <a:pPr marL="12700">
              <a:lnSpc>
                <a:spcPts val="4015"/>
              </a:lnSpc>
            </a:pPr>
            <a:r>
              <a:rPr sz="3600" spc="-300" dirty="0">
                <a:solidFill>
                  <a:srgbClr val="FFFFFF"/>
                </a:solidFill>
                <a:latin typeface="Arial"/>
                <a:cs typeface="Arial"/>
              </a:rPr>
              <a:t>Web</a:t>
            </a:r>
            <a:r>
              <a:rPr sz="3600" spc="-380" dirty="0">
                <a:solidFill>
                  <a:srgbClr val="FFFFFF"/>
                </a:solidFill>
                <a:latin typeface="Arial"/>
                <a:cs typeface="Arial"/>
              </a:rPr>
              <a:t> </a:t>
            </a:r>
            <a:r>
              <a:rPr sz="3600" spc="-300" dirty="0">
                <a:solidFill>
                  <a:srgbClr val="FFFFFF"/>
                </a:solidFill>
                <a:latin typeface="Arial"/>
                <a:cs typeface="Arial"/>
              </a:rPr>
              <a:t>Scraping</a:t>
            </a:r>
            <a:endParaRPr sz="3600">
              <a:latin typeface="Arial"/>
              <a:cs typeface="Arial"/>
            </a:endParaRPr>
          </a:p>
        </p:txBody>
      </p:sp>
      <p:grpSp>
        <p:nvGrpSpPr>
          <p:cNvPr id="6" name="object 6"/>
          <p:cNvGrpSpPr/>
          <p:nvPr/>
        </p:nvGrpSpPr>
        <p:grpSpPr>
          <a:xfrm>
            <a:off x="5111496" y="713231"/>
            <a:ext cx="2580131" cy="2318005"/>
            <a:chOff x="5111496" y="713231"/>
            <a:chExt cx="2580131" cy="2318005"/>
          </a:xfrm>
          <a:solidFill>
            <a:schemeClr val="tx1"/>
          </a:solidFill>
        </p:grpSpPr>
        <p:sp>
          <p:nvSpPr>
            <p:cNvPr id="7" name="object 7"/>
            <p:cNvSpPr/>
            <p:nvPr/>
          </p:nvSpPr>
          <p:spPr>
            <a:xfrm>
              <a:off x="5506212" y="1098804"/>
              <a:ext cx="304800" cy="1932432"/>
            </a:xfrm>
            <a:prstGeom prst="rect">
              <a:avLst/>
            </a:prstGeom>
            <a:grpFill/>
          </p:spPr>
          <p:txBody>
            <a:bodyPr wrap="square" lIns="0" tIns="0" rIns="0" bIns="0" rtlCol="0"/>
            <a:lstStyle/>
            <a:p>
              <a:endParaRPr/>
            </a:p>
          </p:txBody>
        </p:sp>
        <p:sp>
          <p:nvSpPr>
            <p:cNvPr id="8" name="object 8"/>
            <p:cNvSpPr/>
            <p:nvPr/>
          </p:nvSpPr>
          <p:spPr>
            <a:xfrm>
              <a:off x="5527548" y="1110995"/>
              <a:ext cx="225551" cy="1862327"/>
            </a:xfrm>
            <a:prstGeom prst="rect">
              <a:avLst/>
            </a:prstGeom>
            <a:grpFill/>
          </p:spPr>
          <p:txBody>
            <a:bodyPr wrap="square" lIns="0" tIns="0" rIns="0" bIns="0" rtlCol="0"/>
            <a:lstStyle/>
            <a:p>
              <a:endParaRPr/>
            </a:p>
          </p:txBody>
        </p:sp>
        <p:sp>
          <p:nvSpPr>
            <p:cNvPr id="9" name="object 9"/>
            <p:cNvSpPr/>
            <p:nvPr/>
          </p:nvSpPr>
          <p:spPr>
            <a:xfrm>
              <a:off x="5111496" y="713231"/>
              <a:ext cx="2580131" cy="1580388"/>
            </a:xfrm>
            <a:prstGeom prst="rect">
              <a:avLst/>
            </a:prstGeom>
            <a:grpFill/>
          </p:spPr>
          <p:txBody>
            <a:bodyPr wrap="square" lIns="0" tIns="0" rIns="0" bIns="0" rtlCol="0"/>
            <a:lstStyle/>
            <a:p>
              <a:endParaRPr/>
            </a:p>
          </p:txBody>
        </p:sp>
        <p:sp>
          <p:nvSpPr>
            <p:cNvPr id="10" name="object 10"/>
            <p:cNvSpPr/>
            <p:nvPr/>
          </p:nvSpPr>
          <p:spPr>
            <a:xfrm>
              <a:off x="5134356" y="1037843"/>
              <a:ext cx="2458287" cy="981455"/>
            </a:xfrm>
            <a:prstGeom prst="rect">
              <a:avLst/>
            </a:prstGeom>
            <a:grpFill/>
          </p:spPr>
          <p:txBody>
            <a:bodyPr wrap="square" lIns="0" tIns="0" rIns="0" bIns="0" rtlCol="0"/>
            <a:lstStyle/>
            <a:p>
              <a:endParaRPr/>
            </a:p>
          </p:txBody>
        </p:sp>
        <p:sp>
          <p:nvSpPr>
            <p:cNvPr id="11" name="object 11"/>
            <p:cNvSpPr/>
            <p:nvPr/>
          </p:nvSpPr>
          <p:spPr>
            <a:xfrm>
              <a:off x="5132832" y="734567"/>
              <a:ext cx="2500884" cy="1501139"/>
            </a:xfrm>
            <a:prstGeom prst="rect">
              <a:avLst/>
            </a:prstGeom>
            <a:grpFill/>
          </p:spPr>
          <p:txBody>
            <a:bodyPr wrap="square" lIns="0" tIns="0" rIns="0" bIns="0" rtlCol="0"/>
            <a:lstStyle/>
            <a:p>
              <a:endParaRPr/>
            </a:p>
          </p:txBody>
        </p:sp>
      </p:grpSp>
      <p:sp>
        <p:nvSpPr>
          <p:cNvPr id="12" name="object 12"/>
          <p:cNvSpPr txBox="1"/>
          <p:nvPr/>
        </p:nvSpPr>
        <p:spPr>
          <a:xfrm>
            <a:off x="5314569" y="1104137"/>
            <a:ext cx="2121535" cy="665480"/>
          </a:xfrm>
          <a:prstGeom prst="rect">
            <a:avLst/>
          </a:prstGeom>
          <a:solidFill>
            <a:schemeClr val="tx1"/>
          </a:solidFill>
        </p:spPr>
        <p:txBody>
          <a:bodyPr vert="horz" wrap="square" lIns="0" tIns="12065" rIns="0" bIns="0" rtlCol="0">
            <a:spAutoFit/>
          </a:bodyPr>
          <a:lstStyle/>
          <a:p>
            <a:pPr algn="ctr">
              <a:lnSpc>
                <a:spcPts val="2520"/>
              </a:lnSpc>
              <a:spcBef>
                <a:spcPts val="95"/>
              </a:spcBef>
            </a:pPr>
            <a:r>
              <a:rPr sz="2200" spc="-25" dirty="0">
                <a:solidFill>
                  <a:srgbClr val="FFFFFF"/>
                </a:solidFill>
                <a:latin typeface="Carlito"/>
                <a:cs typeface="Carlito"/>
              </a:rPr>
              <a:t>Request</a:t>
            </a:r>
            <a:r>
              <a:rPr sz="2200" spc="-114" dirty="0">
                <a:solidFill>
                  <a:srgbClr val="FFFFFF"/>
                </a:solidFill>
                <a:latin typeface="Carlito"/>
                <a:cs typeface="Carlito"/>
              </a:rPr>
              <a:t> </a:t>
            </a:r>
            <a:r>
              <a:rPr sz="2200" spc="-5" dirty="0">
                <a:solidFill>
                  <a:srgbClr val="FFFFFF"/>
                </a:solidFill>
                <a:latin typeface="Carlito"/>
                <a:cs typeface="Carlito"/>
              </a:rPr>
              <a:t>Wikipedia</a:t>
            </a:r>
            <a:endParaRPr sz="2200">
              <a:latin typeface="Carlito"/>
              <a:cs typeface="Carlito"/>
            </a:endParaRPr>
          </a:p>
          <a:p>
            <a:pPr marL="13335" algn="ctr">
              <a:lnSpc>
                <a:spcPts val="2520"/>
              </a:lnSpc>
            </a:pPr>
            <a:r>
              <a:rPr sz="2200" spc="-25" dirty="0">
                <a:solidFill>
                  <a:srgbClr val="FFFFFF"/>
                </a:solidFill>
                <a:latin typeface="Carlito"/>
                <a:cs typeface="Carlito"/>
              </a:rPr>
              <a:t>html</a:t>
            </a:r>
            <a:endParaRPr sz="2200">
              <a:latin typeface="Carlito"/>
              <a:cs typeface="Carlito"/>
            </a:endParaRPr>
          </a:p>
        </p:txBody>
      </p:sp>
      <p:grpSp>
        <p:nvGrpSpPr>
          <p:cNvPr id="13" name="object 13"/>
          <p:cNvGrpSpPr/>
          <p:nvPr/>
        </p:nvGrpSpPr>
        <p:grpSpPr>
          <a:xfrm>
            <a:off x="5111496" y="2589276"/>
            <a:ext cx="2580640" cy="2318385"/>
            <a:chOff x="5111496" y="2589276"/>
            <a:chExt cx="2580640" cy="2318385"/>
          </a:xfrm>
          <a:solidFill>
            <a:schemeClr val="tx1"/>
          </a:solidFill>
        </p:grpSpPr>
        <p:sp>
          <p:nvSpPr>
            <p:cNvPr id="14" name="object 14"/>
            <p:cNvSpPr/>
            <p:nvPr/>
          </p:nvSpPr>
          <p:spPr>
            <a:xfrm>
              <a:off x="5506212" y="2965704"/>
              <a:ext cx="304800" cy="1941576"/>
            </a:xfrm>
            <a:prstGeom prst="rect">
              <a:avLst/>
            </a:prstGeom>
            <a:grpFill/>
          </p:spPr>
          <p:txBody>
            <a:bodyPr wrap="square" lIns="0" tIns="0" rIns="0" bIns="0" rtlCol="0"/>
            <a:lstStyle/>
            <a:p>
              <a:endParaRPr/>
            </a:p>
          </p:txBody>
        </p:sp>
        <p:sp>
          <p:nvSpPr>
            <p:cNvPr id="15" name="object 15"/>
            <p:cNvSpPr/>
            <p:nvPr/>
          </p:nvSpPr>
          <p:spPr>
            <a:xfrm>
              <a:off x="5527548" y="2987040"/>
              <a:ext cx="225551" cy="1862327"/>
            </a:xfrm>
            <a:prstGeom prst="rect">
              <a:avLst/>
            </a:prstGeom>
            <a:grpFill/>
          </p:spPr>
          <p:txBody>
            <a:bodyPr wrap="square" lIns="0" tIns="0" rIns="0" bIns="0" rtlCol="0"/>
            <a:lstStyle/>
            <a:p>
              <a:endParaRPr/>
            </a:p>
          </p:txBody>
        </p:sp>
        <p:sp>
          <p:nvSpPr>
            <p:cNvPr id="16" name="object 16"/>
            <p:cNvSpPr/>
            <p:nvPr/>
          </p:nvSpPr>
          <p:spPr>
            <a:xfrm>
              <a:off x="5111496" y="2589276"/>
              <a:ext cx="2580131" cy="1580388"/>
            </a:xfrm>
            <a:prstGeom prst="rect">
              <a:avLst/>
            </a:prstGeom>
            <a:grpFill/>
          </p:spPr>
          <p:txBody>
            <a:bodyPr wrap="square" lIns="0" tIns="0" rIns="0" bIns="0" rtlCol="0"/>
            <a:lstStyle/>
            <a:p>
              <a:endParaRPr/>
            </a:p>
          </p:txBody>
        </p:sp>
        <p:sp>
          <p:nvSpPr>
            <p:cNvPr id="17" name="object 17"/>
            <p:cNvSpPr/>
            <p:nvPr/>
          </p:nvSpPr>
          <p:spPr>
            <a:xfrm>
              <a:off x="5334000" y="2913888"/>
              <a:ext cx="2135124" cy="981456"/>
            </a:xfrm>
            <a:prstGeom prst="rect">
              <a:avLst/>
            </a:prstGeom>
            <a:grpFill/>
          </p:spPr>
          <p:txBody>
            <a:bodyPr wrap="square" lIns="0" tIns="0" rIns="0" bIns="0" rtlCol="0"/>
            <a:lstStyle/>
            <a:p>
              <a:endParaRPr/>
            </a:p>
          </p:txBody>
        </p:sp>
        <p:sp>
          <p:nvSpPr>
            <p:cNvPr id="18" name="object 18"/>
            <p:cNvSpPr/>
            <p:nvPr/>
          </p:nvSpPr>
          <p:spPr>
            <a:xfrm>
              <a:off x="5132832" y="2610612"/>
              <a:ext cx="2500884" cy="1501139"/>
            </a:xfrm>
            <a:prstGeom prst="rect">
              <a:avLst/>
            </a:prstGeom>
            <a:grpFill/>
          </p:spPr>
          <p:txBody>
            <a:bodyPr wrap="square" lIns="0" tIns="0" rIns="0" bIns="0" rtlCol="0"/>
            <a:lstStyle/>
            <a:p>
              <a:endParaRPr/>
            </a:p>
          </p:txBody>
        </p:sp>
      </p:grpSp>
      <p:sp>
        <p:nvSpPr>
          <p:cNvPr id="19" name="object 19"/>
          <p:cNvSpPr txBox="1"/>
          <p:nvPr/>
        </p:nvSpPr>
        <p:spPr>
          <a:xfrm>
            <a:off x="5514594" y="2980689"/>
            <a:ext cx="1709420" cy="665480"/>
          </a:xfrm>
          <a:prstGeom prst="rect">
            <a:avLst/>
          </a:prstGeom>
          <a:solidFill>
            <a:schemeClr val="tx1"/>
          </a:solidFill>
        </p:spPr>
        <p:txBody>
          <a:bodyPr vert="horz" wrap="square" lIns="0" tIns="12065" rIns="0" bIns="0" rtlCol="0">
            <a:spAutoFit/>
          </a:bodyPr>
          <a:lstStyle/>
          <a:p>
            <a:pPr marL="73025">
              <a:lnSpc>
                <a:spcPts val="2520"/>
              </a:lnSpc>
              <a:spcBef>
                <a:spcPts val="95"/>
              </a:spcBef>
            </a:pPr>
            <a:r>
              <a:rPr sz="2200" spc="-15" dirty="0">
                <a:solidFill>
                  <a:srgbClr val="FFFFFF"/>
                </a:solidFill>
                <a:latin typeface="Carlito"/>
                <a:cs typeface="Carlito"/>
              </a:rPr>
              <a:t>BeautifulSoup</a:t>
            </a:r>
            <a:endParaRPr sz="2200">
              <a:latin typeface="Carlito"/>
              <a:cs typeface="Carlito"/>
            </a:endParaRPr>
          </a:p>
          <a:p>
            <a:pPr marL="12700">
              <a:lnSpc>
                <a:spcPts val="2520"/>
              </a:lnSpc>
            </a:pPr>
            <a:r>
              <a:rPr sz="2200" spc="-20" dirty="0">
                <a:solidFill>
                  <a:srgbClr val="FFFFFF"/>
                </a:solidFill>
                <a:latin typeface="Carlito"/>
                <a:cs typeface="Carlito"/>
              </a:rPr>
              <a:t>html5lib</a:t>
            </a:r>
            <a:r>
              <a:rPr sz="2200" spc="-105" dirty="0">
                <a:solidFill>
                  <a:srgbClr val="FFFFFF"/>
                </a:solidFill>
                <a:latin typeface="Carlito"/>
                <a:cs typeface="Carlito"/>
              </a:rPr>
              <a:t> </a:t>
            </a:r>
            <a:r>
              <a:rPr sz="2200" spc="-35" dirty="0">
                <a:solidFill>
                  <a:srgbClr val="FFFFFF"/>
                </a:solidFill>
                <a:latin typeface="Carlito"/>
                <a:cs typeface="Carlito"/>
              </a:rPr>
              <a:t>Parser</a:t>
            </a:r>
            <a:endParaRPr sz="2200">
              <a:latin typeface="Carlito"/>
              <a:cs typeface="Carlito"/>
            </a:endParaRPr>
          </a:p>
        </p:txBody>
      </p:sp>
      <p:grpSp>
        <p:nvGrpSpPr>
          <p:cNvPr id="20" name="object 20"/>
          <p:cNvGrpSpPr/>
          <p:nvPr/>
        </p:nvGrpSpPr>
        <p:grpSpPr>
          <a:xfrm>
            <a:off x="5111496" y="4465320"/>
            <a:ext cx="3906520" cy="1580515"/>
            <a:chOff x="5111496" y="4465320"/>
            <a:chExt cx="3906520" cy="1580515"/>
          </a:xfrm>
          <a:solidFill>
            <a:schemeClr val="tx1"/>
          </a:solidFill>
        </p:grpSpPr>
        <p:sp>
          <p:nvSpPr>
            <p:cNvPr id="21" name="object 21"/>
            <p:cNvSpPr/>
            <p:nvPr/>
          </p:nvSpPr>
          <p:spPr>
            <a:xfrm>
              <a:off x="5625084" y="4721352"/>
              <a:ext cx="3392423" cy="304800"/>
            </a:xfrm>
            <a:prstGeom prst="rect">
              <a:avLst/>
            </a:prstGeom>
            <a:grpFill/>
          </p:spPr>
          <p:txBody>
            <a:bodyPr wrap="square" lIns="0" tIns="0" rIns="0" bIns="0" rtlCol="0"/>
            <a:lstStyle/>
            <a:p>
              <a:endParaRPr/>
            </a:p>
          </p:txBody>
        </p:sp>
        <p:sp>
          <p:nvSpPr>
            <p:cNvPr id="22" name="object 22"/>
            <p:cNvSpPr/>
            <p:nvPr/>
          </p:nvSpPr>
          <p:spPr>
            <a:xfrm>
              <a:off x="5646420" y="4742688"/>
              <a:ext cx="3313176" cy="225551"/>
            </a:xfrm>
            <a:prstGeom prst="rect">
              <a:avLst/>
            </a:prstGeom>
            <a:grpFill/>
          </p:spPr>
          <p:txBody>
            <a:bodyPr wrap="square" lIns="0" tIns="0" rIns="0" bIns="0" rtlCol="0"/>
            <a:lstStyle/>
            <a:p>
              <a:endParaRPr/>
            </a:p>
          </p:txBody>
        </p:sp>
        <p:sp>
          <p:nvSpPr>
            <p:cNvPr id="23" name="object 23"/>
            <p:cNvSpPr/>
            <p:nvPr/>
          </p:nvSpPr>
          <p:spPr>
            <a:xfrm>
              <a:off x="5111496" y="4465320"/>
              <a:ext cx="2580131" cy="1580388"/>
            </a:xfrm>
            <a:prstGeom prst="rect">
              <a:avLst/>
            </a:prstGeom>
            <a:grpFill/>
          </p:spPr>
          <p:txBody>
            <a:bodyPr wrap="square" lIns="0" tIns="0" rIns="0" bIns="0" rtlCol="0"/>
            <a:lstStyle/>
            <a:p>
              <a:endParaRPr/>
            </a:p>
          </p:txBody>
        </p:sp>
        <p:sp>
          <p:nvSpPr>
            <p:cNvPr id="24" name="object 24"/>
            <p:cNvSpPr/>
            <p:nvPr/>
          </p:nvSpPr>
          <p:spPr>
            <a:xfrm>
              <a:off x="5289804" y="4789932"/>
              <a:ext cx="2287524" cy="981456"/>
            </a:xfrm>
            <a:prstGeom prst="rect">
              <a:avLst/>
            </a:prstGeom>
            <a:grpFill/>
          </p:spPr>
          <p:txBody>
            <a:bodyPr wrap="square" lIns="0" tIns="0" rIns="0" bIns="0" rtlCol="0"/>
            <a:lstStyle/>
            <a:p>
              <a:endParaRPr/>
            </a:p>
          </p:txBody>
        </p:sp>
        <p:sp>
          <p:nvSpPr>
            <p:cNvPr id="25" name="object 25"/>
            <p:cNvSpPr/>
            <p:nvPr/>
          </p:nvSpPr>
          <p:spPr>
            <a:xfrm>
              <a:off x="5132832" y="4486656"/>
              <a:ext cx="2500884" cy="1501140"/>
            </a:xfrm>
            <a:prstGeom prst="rect">
              <a:avLst/>
            </a:prstGeom>
            <a:grpFill/>
          </p:spPr>
          <p:txBody>
            <a:bodyPr wrap="square" lIns="0" tIns="0" rIns="0" bIns="0" rtlCol="0"/>
            <a:lstStyle/>
            <a:p>
              <a:endParaRPr/>
            </a:p>
          </p:txBody>
        </p:sp>
      </p:grpSp>
      <p:sp>
        <p:nvSpPr>
          <p:cNvPr id="26" name="object 26"/>
          <p:cNvSpPr txBox="1"/>
          <p:nvPr/>
        </p:nvSpPr>
        <p:spPr>
          <a:xfrm>
            <a:off x="5470016" y="4854321"/>
            <a:ext cx="1802130" cy="668655"/>
          </a:xfrm>
          <a:prstGeom prst="rect">
            <a:avLst/>
          </a:prstGeom>
          <a:solidFill>
            <a:schemeClr val="tx1"/>
          </a:solidFill>
        </p:spPr>
        <p:txBody>
          <a:bodyPr vert="horz" wrap="square" lIns="0" tIns="44450" rIns="0" bIns="0" rtlCol="0">
            <a:spAutoFit/>
          </a:bodyPr>
          <a:lstStyle/>
          <a:p>
            <a:pPr marL="334010" marR="5080" indent="-321945">
              <a:lnSpc>
                <a:spcPts val="2430"/>
              </a:lnSpc>
              <a:spcBef>
                <a:spcPts val="350"/>
              </a:spcBef>
            </a:pPr>
            <a:r>
              <a:rPr sz="2200" spc="-15" dirty="0">
                <a:solidFill>
                  <a:srgbClr val="FFFFFF"/>
                </a:solidFill>
                <a:latin typeface="Carlito"/>
                <a:cs typeface="Carlito"/>
              </a:rPr>
              <a:t>Find </a:t>
            </a:r>
            <a:r>
              <a:rPr sz="2200" spc="-5" dirty="0">
                <a:solidFill>
                  <a:srgbClr val="FFFFFF"/>
                </a:solidFill>
                <a:latin typeface="Carlito"/>
                <a:cs typeface="Carlito"/>
              </a:rPr>
              <a:t>launch</a:t>
            </a:r>
            <a:r>
              <a:rPr sz="2200" spc="-145" dirty="0">
                <a:solidFill>
                  <a:srgbClr val="FFFFFF"/>
                </a:solidFill>
                <a:latin typeface="Carlito"/>
                <a:cs typeface="Carlito"/>
              </a:rPr>
              <a:t> </a:t>
            </a:r>
            <a:r>
              <a:rPr sz="2200" spc="-40" dirty="0">
                <a:solidFill>
                  <a:srgbClr val="FFFFFF"/>
                </a:solidFill>
                <a:latin typeface="Carlito"/>
                <a:cs typeface="Carlito"/>
              </a:rPr>
              <a:t>info  </a:t>
            </a:r>
            <a:r>
              <a:rPr sz="2200" spc="-25" dirty="0">
                <a:solidFill>
                  <a:srgbClr val="FFFFFF"/>
                </a:solidFill>
                <a:latin typeface="Carlito"/>
                <a:cs typeface="Carlito"/>
              </a:rPr>
              <a:t>html</a:t>
            </a:r>
            <a:r>
              <a:rPr sz="2200" spc="-70" dirty="0">
                <a:solidFill>
                  <a:srgbClr val="FFFFFF"/>
                </a:solidFill>
                <a:latin typeface="Carlito"/>
                <a:cs typeface="Carlito"/>
              </a:rPr>
              <a:t> </a:t>
            </a:r>
            <a:r>
              <a:rPr sz="2200" spc="-20" dirty="0">
                <a:solidFill>
                  <a:srgbClr val="FFFFFF"/>
                </a:solidFill>
                <a:latin typeface="Carlito"/>
                <a:cs typeface="Carlito"/>
              </a:rPr>
              <a:t>table</a:t>
            </a:r>
            <a:endParaRPr sz="2200">
              <a:latin typeface="Carlito"/>
              <a:cs typeface="Carlito"/>
            </a:endParaRPr>
          </a:p>
        </p:txBody>
      </p:sp>
      <p:grpSp>
        <p:nvGrpSpPr>
          <p:cNvPr id="27" name="object 27"/>
          <p:cNvGrpSpPr/>
          <p:nvPr/>
        </p:nvGrpSpPr>
        <p:grpSpPr>
          <a:xfrm>
            <a:off x="8438388" y="2965704"/>
            <a:ext cx="2580640" cy="3080385"/>
            <a:chOff x="8438388" y="2965704"/>
            <a:chExt cx="2580640" cy="3080385"/>
          </a:xfrm>
          <a:solidFill>
            <a:schemeClr val="tx1"/>
          </a:solidFill>
        </p:grpSpPr>
        <p:sp>
          <p:nvSpPr>
            <p:cNvPr id="28" name="object 28"/>
            <p:cNvSpPr/>
            <p:nvPr/>
          </p:nvSpPr>
          <p:spPr>
            <a:xfrm>
              <a:off x="8833104" y="2965704"/>
              <a:ext cx="304800" cy="1941576"/>
            </a:xfrm>
            <a:prstGeom prst="rect">
              <a:avLst/>
            </a:prstGeom>
            <a:grpFill/>
          </p:spPr>
          <p:txBody>
            <a:bodyPr wrap="square" lIns="0" tIns="0" rIns="0" bIns="0" rtlCol="0"/>
            <a:lstStyle/>
            <a:p>
              <a:endParaRPr/>
            </a:p>
          </p:txBody>
        </p:sp>
        <p:sp>
          <p:nvSpPr>
            <p:cNvPr id="29" name="object 29"/>
            <p:cNvSpPr/>
            <p:nvPr/>
          </p:nvSpPr>
          <p:spPr>
            <a:xfrm>
              <a:off x="8854440" y="2987040"/>
              <a:ext cx="225551" cy="1862327"/>
            </a:xfrm>
            <a:prstGeom prst="rect">
              <a:avLst/>
            </a:prstGeom>
            <a:grpFill/>
          </p:spPr>
          <p:txBody>
            <a:bodyPr wrap="square" lIns="0" tIns="0" rIns="0" bIns="0" rtlCol="0"/>
            <a:lstStyle/>
            <a:p>
              <a:endParaRPr/>
            </a:p>
          </p:txBody>
        </p:sp>
        <p:sp>
          <p:nvSpPr>
            <p:cNvPr id="30" name="object 30"/>
            <p:cNvSpPr/>
            <p:nvPr/>
          </p:nvSpPr>
          <p:spPr>
            <a:xfrm>
              <a:off x="8438388" y="4465320"/>
              <a:ext cx="2580131" cy="1580388"/>
            </a:xfrm>
            <a:prstGeom prst="rect">
              <a:avLst/>
            </a:prstGeom>
            <a:grpFill/>
          </p:spPr>
          <p:txBody>
            <a:bodyPr wrap="square" lIns="0" tIns="0" rIns="0" bIns="0" rtlCol="0"/>
            <a:lstStyle/>
            <a:p>
              <a:endParaRPr/>
            </a:p>
          </p:txBody>
        </p:sp>
        <p:sp>
          <p:nvSpPr>
            <p:cNvPr id="31" name="object 31"/>
            <p:cNvSpPr/>
            <p:nvPr/>
          </p:nvSpPr>
          <p:spPr>
            <a:xfrm>
              <a:off x="8546592" y="4943855"/>
              <a:ext cx="2363724" cy="673607"/>
            </a:xfrm>
            <a:prstGeom prst="rect">
              <a:avLst/>
            </a:prstGeom>
            <a:grpFill/>
          </p:spPr>
          <p:txBody>
            <a:bodyPr wrap="square" lIns="0" tIns="0" rIns="0" bIns="0" rtlCol="0"/>
            <a:lstStyle/>
            <a:p>
              <a:endParaRPr/>
            </a:p>
          </p:txBody>
        </p:sp>
        <p:sp>
          <p:nvSpPr>
            <p:cNvPr id="32" name="object 32"/>
            <p:cNvSpPr/>
            <p:nvPr/>
          </p:nvSpPr>
          <p:spPr>
            <a:xfrm>
              <a:off x="8459724" y="4486656"/>
              <a:ext cx="2500883" cy="1501140"/>
            </a:xfrm>
            <a:prstGeom prst="rect">
              <a:avLst/>
            </a:prstGeom>
            <a:grpFill/>
          </p:spPr>
          <p:txBody>
            <a:bodyPr wrap="square" lIns="0" tIns="0" rIns="0" bIns="0" rtlCol="0"/>
            <a:lstStyle/>
            <a:p>
              <a:endParaRPr/>
            </a:p>
          </p:txBody>
        </p:sp>
      </p:grpSp>
      <p:sp>
        <p:nvSpPr>
          <p:cNvPr id="33" name="object 33"/>
          <p:cNvSpPr txBox="1"/>
          <p:nvPr/>
        </p:nvSpPr>
        <p:spPr>
          <a:xfrm>
            <a:off x="8727440" y="5007990"/>
            <a:ext cx="1943735" cy="360680"/>
          </a:xfrm>
          <a:prstGeom prst="rect">
            <a:avLst/>
          </a:prstGeom>
          <a:solidFill>
            <a:schemeClr val="tx1"/>
          </a:solidFill>
        </p:spPr>
        <p:txBody>
          <a:bodyPr vert="horz" wrap="square" lIns="0" tIns="12065" rIns="0" bIns="0" rtlCol="0">
            <a:spAutoFit/>
          </a:bodyPr>
          <a:lstStyle/>
          <a:p>
            <a:pPr marL="12700">
              <a:lnSpc>
                <a:spcPct val="100000"/>
              </a:lnSpc>
              <a:spcBef>
                <a:spcPts val="95"/>
              </a:spcBef>
            </a:pPr>
            <a:r>
              <a:rPr sz="2200" spc="-40" dirty="0">
                <a:solidFill>
                  <a:srgbClr val="FFFFFF"/>
                </a:solidFill>
                <a:latin typeface="Carlito"/>
                <a:cs typeface="Carlito"/>
              </a:rPr>
              <a:t>Create</a:t>
            </a:r>
            <a:r>
              <a:rPr sz="2200" spc="-70" dirty="0">
                <a:solidFill>
                  <a:srgbClr val="FFFFFF"/>
                </a:solidFill>
                <a:latin typeface="Carlito"/>
                <a:cs typeface="Carlito"/>
              </a:rPr>
              <a:t> </a:t>
            </a:r>
            <a:r>
              <a:rPr sz="2200" spc="-10" dirty="0">
                <a:solidFill>
                  <a:srgbClr val="FFFFFF"/>
                </a:solidFill>
                <a:latin typeface="Carlito"/>
                <a:cs typeface="Carlito"/>
              </a:rPr>
              <a:t>dictionary</a:t>
            </a:r>
            <a:endParaRPr sz="2200">
              <a:latin typeface="Carlito"/>
              <a:cs typeface="Carlito"/>
            </a:endParaRPr>
          </a:p>
        </p:txBody>
      </p:sp>
      <p:grpSp>
        <p:nvGrpSpPr>
          <p:cNvPr id="34" name="object 34"/>
          <p:cNvGrpSpPr/>
          <p:nvPr/>
        </p:nvGrpSpPr>
        <p:grpSpPr>
          <a:xfrm>
            <a:off x="8438388" y="1089660"/>
            <a:ext cx="2580131" cy="3080004"/>
            <a:chOff x="8438388" y="1089660"/>
            <a:chExt cx="2580131" cy="3080004"/>
          </a:xfrm>
          <a:solidFill>
            <a:schemeClr val="tx1"/>
          </a:solidFill>
        </p:grpSpPr>
        <p:sp>
          <p:nvSpPr>
            <p:cNvPr id="35" name="object 35"/>
            <p:cNvSpPr/>
            <p:nvPr/>
          </p:nvSpPr>
          <p:spPr>
            <a:xfrm>
              <a:off x="8833104" y="1089660"/>
              <a:ext cx="304800" cy="1941576"/>
            </a:xfrm>
            <a:prstGeom prst="rect">
              <a:avLst/>
            </a:prstGeom>
            <a:grpFill/>
          </p:spPr>
          <p:txBody>
            <a:bodyPr wrap="square" lIns="0" tIns="0" rIns="0" bIns="0" rtlCol="0"/>
            <a:lstStyle/>
            <a:p>
              <a:endParaRPr/>
            </a:p>
          </p:txBody>
        </p:sp>
        <p:sp>
          <p:nvSpPr>
            <p:cNvPr id="36" name="object 36"/>
            <p:cNvSpPr/>
            <p:nvPr/>
          </p:nvSpPr>
          <p:spPr>
            <a:xfrm>
              <a:off x="8854440" y="1110996"/>
              <a:ext cx="225551" cy="1862327"/>
            </a:xfrm>
            <a:prstGeom prst="rect">
              <a:avLst/>
            </a:prstGeom>
            <a:grpFill/>
          </p:spPr>
          <p:txBody>
            <a:bodyPr wrap="square" lIns="0" tIns="0" rIns="0" bIns="0" rtlCol="0"/>
            <a:lstStyle/>
            <a:p>
              <a:endParaRPr/>
            </a:p>
          </p:txBody>
        </p:sp>
        <p:sp>
          <p:nvSpPr>
            <p:cNvPr id="37" name="object 37"/>
            <p:cNvSpPr/>
            <p:nvPr/>
          </p:nvSpPr>
          <p:spPr>
            <a:xfrm>
              <a:off x="8438388" y="2589276"/>
              <a:ext cx="2580131" cy="1580388"/>
            </a:xfrm>
            <a:prstGeom prst="rect">
              <a:avLst/>
            </a:prstGeom>
            <a:grpFill/>
          </p:spPr>
          <p:txBody>
            <a:bodyPr wrap="square" lIns="0" tIns="0" rIns="0" bIns="0" rtlCol="0"/>
            <a:lstStyle/>
            <a:p>
              <a:endParaRPr/>
            </a:p>
          </p:txBody>
        </p:sp>
        <p:sp>
          <p:nvSpPr>
            <p:cNvPr id="38" name="object 38"/>
            <p:cNvSpPr/>
            <p:nvPr/>
          </p:nvSpPr>
          <p:spPr>
            <a:xfrm>
              <a:off x="8659368" y="2606040"/>
              <a:ext cx="2203704" cy="1383792"/>
            </a:xfrm>
            <a:prstGeom prst="rect">
              <a:avLst/>
            </a:prstGeom>
            <a:grpFill/>
          </p:spPr>
          <p:txBody>
            <a:bodyPr wrap="square" lIns="0" tIns="0" rIns="0" bIns="0" rtlCol="0"/>
            <a:lstStyle/>
            <a:p>
              <a:endParaRPr/>
            </a:p>
          </p:txBody>
        </p:sp>
        <p:sp>
          <p:nvSpPr>
            <p:cNvPr id="39" name="object 39"/>
            <p:cNvSpPr/>
            <p:nvPr/>
          </p:nvSpPr>
          <p:spPr>
            <a:xfrm>
              <a:off x="8459724" y="2610612"/>
              <a:ext cx="2500883" cy="1501139"/>
            </a:xfrm>
            <a:prstGeom prst="rect">
              <a:avLst/>
            </a:prstGeom>
            <a:grpFill/>
          </p:spPr>
          <p:txBody>
            <a:bodyPr wrap="square" lIns="0" tIns="0" rIns="0" bIns="0" rtlCol="0"/>
            <a:lstStyle/>
            <a:p>
              <a:endParaRPr/>
            </a:p>
          </p:txBody>
        </p:sp>
      </p:grpSp>
      <p:sp>
        <p:nvSpPr>
          <p:cNvPr id="40" name="object 40"/>
          <p:cNvSpPr txBox="1"/>
          <p:nvPr/>
        </p:nvSpPr>
        <p:spPr>
          <a:xfrm>
            <a:off x="8840216" y="2670810"/>
            <a:ext cx="1708150" cy="1282065"/>
          </a:xfrm>
          <a:prstGeom prst="rect">
            <a:avLst/>
          </a:prstGeom>
          <a:solidFill>
            <a:schemeClr val="tx1"/>
          </a:solidFill>
        </p:spPr>
        <p:txBody>
          <a:bodyPr vert="horz" wrap="square" lIns="0" tIns="40005" rIns="0" bIns="0" rtlCol="0">
            <a:spAutoFit/>
          </a:bodyPr>
          <a:lstStyle/>
          <a:p>
            <a:pPr marL="12700" marR="5080" algn="ctr">
              <a:lnSpc>
                <a:spcPct val="91600"/>
              </a:lnSpc>
              <a:spcBef>
                <a:spcPts val="315"/>
              </a:spcBef>
            </a:pPr>
            <a:r>
              <a:rPr sz="2200" spc="-45" dirty="0">
                <a:solidFill>
                  <a:srgbClr val="FFFFFF"/>
                </a:solidFill>
                <a:latin typeface="Carlito"/>
                <a:cs typeface="Carlito"/>
              </a:rPr>
              <a:t>Iterate</a:t>
            </a:r>
            <a:r>
              <a:rPr sz="2200" spc="-135" dirty="0">
                <a:solidFill>
                  <a:srgbClr val="FFFFFF"/>
                </a:solidFill>
                <a:latin typeface="Carlito"/>
                <a:cs typeface="Carlito"/>
              </a:rPr>
              <a:t> </a:t>
            </a:r>
            <a:r>
              <a:rPr sz="2200" spc="-20" dirty="0">
                <a:solidFill>
                  <a:srgbClr val="FFFFFF"/>
                </a:solidFill>
                <a:latin typeface="Carlito"/>
                <a:cs typeface="Carlito"/>
              </a:rPr>
              <a:t>through  table </a:t>
            </a:r>
            <a:r>
              <a:rPr sz="2200" spc="-5" dirty="0">
                <a:solidFill>
                  <a:srgbClr val="FFFFFF"/>
                </a:solidFill>
                <a:latin typeface="Carlito"/>
                <a:cs typeface="Carlito"/>
              </a:rPr>
              <a:t>cells </a:t>
            </a:r>
            <a:r>
              <a:rPr sz="2200" spc="-30" dirty="0">
                <a:solidFill>
                  <a:srgbClr val="FFFFFF"/>
                </a:solidFill>
                <a:latin typeface="Carlito"/>
                <a:cs typeface="Carlito"/>
              </a:rPr>
              <a:t>to  extract </a:t>
            </a:r>
            <a:r>
              <a:rPr sz="2200" spc="-35" dirty="0">
                <a:solidFill>
                  <a:srgbClr val="FFFFFF"/>
                </a:solidFill>
                <a:latin typeface="Carlito"/>
                <a:cs typeface="Carlito"/>
              </a:rPr>
              <a:t>data </a:t>
            </a:r>
            <a:r>
              <a:rPr sz="2200" spc="-30" dirty="0">
                <a:solidFill>
                  <a:srgbClr val="FFFFFF"/>
                </a:solidFill>
                <a:latin typeface="Carlito"/>
                <a:cs typeface="Carlito"/>
              </a:rPr>
              <a:t>to  </a:t>
            </a:r>
            <a:r>
              <a:rPr sz="2200" spc="-10" dirty="0">
                <a:solidFill>
                  <a:srgbClr val="FFFFFF"/>
                </a:solidFill>
                <a:latin typeface="Carlito"/>
                <a:cs typeface="Carlito"/>
              </a:rPr>
              <a:t>dictionary</a:t>
            </a:r>
            <a:endParaRPr sz="2200" dirty="0">
              <a:latin typeface="Carlito"/>
              <a:cs typeface="Carlito"/>
            </a:endParaRPr>
          </a:p>
        </p:txBody>
      </p:sp>
      <p:grpSp>
        <p:nvGrpSpPr>
          <p:cNvPr id="41" name="object 41"/>
          <p:cNvGrpSpPr/>
          <p:nvPr/>
        </p:nvGrpSpPr>
        <p:grpSpPr>
          <a:xfrm>
            <a:off x="8438388" y="713231"/>
            <a:ext cx="2580640" cy="1580515"/>
            <a:chOff x="8438388" y="713231"/>
            <a:chExt cx="2580640" cy="1580515"/>
          </a:xfrm>
          <a:solidFill>
            <a:schemeClr val="tx1"/>
          </a:solidFill>
        </p:grpSpPr>
        <p:sp>
          <p:nvSpPr>
            <p:cNvPr id="42" name="object 42"/>
            <p:cNvSpPr/>
            <p:nvPr/>
          </p:nvSpPr>
          <p:spPr>
            <a:xfrm>
              <a:off x="8438388" y="713231"/>
              <a:ext cx="2580131" cy="1580388"/>
            </a:xfrm>
            <a:prstGeom prst="rect">
              <a:avLst/>
            </a:prstGeom>
            <a:grpFill/>
          </p:spPr>
          <p:txBody>
            <a:bodyPr wrap="square" lIns="0" tIns="0" rIns="0" bIns="0" rtlCol="0"/>
            <a:lstStyle/>
            <a:p>
              <a:endParaRPr/>
            </a:p>
          </p:txBody>
        </p:sp>
        <p:sp>
          <p:nvSpPr>
            <p:cNvPr id="43" name="object 43"/>
            <p:cNvSpPr/>
            <p:nvPr/>
          </p:nvSpPr>
          <p:spPr>
            <a:xfrm>
              <a:off x="8525256" y="1037843"/>
              <a:ext cx="2468879" cy="981455"/>
            </a:xfrm>
            <a:prstGeom prst="rect">
              <a:avLst/>
            </a:prstGeom>
            <a:grpFill/>
          </p:spPr>
          <p:txBody>
            <a:bodyPr wrap="square" lIns="0" tIns="0" rIns="0" bIns="0" rtlCol="0"/>
            <a:lstStyle/>
            <a:p>
              <a:endParaRPr/>
            </a:p>
          </p:txBody>
        </p:sp>
        <p:sp>
          <p:nvSpPr>
            <p:cNvPr id="44" name="object 44"/>
            <p:cNvSpPr/>
            <p:nvPr/>
          </p:nvSpPr>
          <p:spPr>
            <a:xfrm>
              <a:off x="8459724" y="734567"/>
              <a:ext cx="2500883" cy="1501139"/>
            </a:xfrm>
            <a:prstGeom prst="rect">
              <a:avLst/>
            </a:prstGeom>
            <a:grpFill/>
          </p:spPr>
          <p:txBody>
            <a:bodyPr wrap="square" lIns="0" tIns="0" rIns="0" bIns="0" rtlCol="0"/>
            <a:lstStyle/>
            <a:p>
              <a:endParaRPr/>
            </a:p>
          </p:txBody>
        </p:sp>
      </p:grpSp>
      <p:sp>
        <p:nvSpPr>
          <p:cNvPr id="45" name="object 45"/>
          <p:cNvSpPr txBox="1"/>
          <p:nvPr/>
        </p:nvSpPr>
        <p:spPr>
          <a:xfrm>
            <a:off x="8706104" y="1101090"/>
            <a:ext cx="1983105" cy="668020"/>
          </a:xfrm>
          <a:prstGeom prst="rect">
            <a:avLst/>
          </a:prstGeom>
          <a:solidFill>
            <a:schemeClr val="tx1"/>
          </a:solidFill>
        </p:spPr>
        <p:txBody>
          <a:bodyPr vert="horz" wrap="square" lIns="0" tIns="45719" rIns="0" bIns="0" rtlCol="0">
            <a:spAutoFit/>
          </a:bodyPr>
          <a:lstStyle/>
          <a:p>
            <a:pPr marL="384175" marR="5080" indent="-372110">
              <a:lnSpc>
                <a:spcPts val="2420"/>
              </a:lnSpc>
              <a:spcBef>
                <a:spcPts val="359"/>
              </a:spcBef>
            </a:pPr>
            <a:r>
              <a:rPr sz="2200" spc="-20" dirty="0">
                <a:solidFill>
                  <a:srgbClr val="FFFFFF"/>
                </a:solidFill>
                <a:latin typeface="Carlito"/>
                <a:cs typeface="Carlito"/>
              </a:rPr>
              <a:t>Cast </a:t>
            </a:r>
            <a:r>
              <a:rPr sz="2200" spc="-5" dirty="0">
                <a:solidFill>
                  <a:srgbClr val="FFFFFF"/>
                </a:solidFill>
                <a:latin typeface="Carlito"/>
                <a:cs typeface="Carlito"/>
              </a:rPr>
              <a:t>dictionary</a:t>
            </a:r>
            <a:r>
              <a:rPr sz="2200" spc="-135" dirty="0">
                <a:solidFill>
                  <a:srgbClr val="FFFFFF"/>
                </a:solidFill>
                <a:latin typeface="Carlito"/>
                <a:cs typeface="Carlito"/>
              </a:rPr>
              <a:t> </a:t>
            </a:r>
            <a:r>
              <a:rPr sz="2200" spc="-60" dirty="0">
                <a:solidFill>
                  <a:srgbClr val="FFFFFF"/>
                </a:solidFill>
                <a:latin typeface="Carlito"/>
                <a:cs typeface="Carlito"/>
              </a:rPr>
              <a:t>to  </a:t>
            </a:r>
            <a:r>
              <a:rPr sz="2200" spc="-30" dirty="0">
                <a:solidFill>
                  <a:srgbClr val="FFFFFF"/>
                </a:solidFill>
                <a:latin typeface="Carlito"/>
                <a:cs typeface="Carlito"/>
              </a:rPr>
              <a:t>DataFrame</a:t>
            </a:r>
            <a:endParaRPr sz="2200">
              <a:latin typeface="Carlito"/>
              <a:cs typeface="Carlito"/>
            </a:endParaRPr>
          </a:p>
        </p:txBody>
      </p:sp>
      <p:sp>
        <p:nvSpPr>
          <p:cNvPr id="46" name="object 46"/>
          <p:cNvSpPr txBox="1"/>
          <p:nvPr/>
        </p:nvSpPr>
        <p:spPr>
          <a:xfrm>
            <a:off x="535635" y="5089580"/>
            <a:ext cx="1489634" cy="382156"/>
          </a:xfrm>
          <a:prstGeom prst="rect">
            <a:avLst/>
          </a:prstGeom>
        </p:spPr>
        <p:txBody>
          <a:bodyPr vert="horz" wrap="square" lIns="0" tIns="12700" rIns="0" bIns="0" rtlCol="0">
            <a:spAutoFit/>
          </a:bodyPr>
          <a:lstStyle/>
          <a:p>
            <a:pPr marL="12700">
              <a:lnSpc>
                <a:spcPct val="100000"/>
              </a:lnSpc>
              <a:spcBef>
                <a:spcPts val="100"/>
              </a:spcBef>
            </a:pPr>
            <a:r>
              <a:rPr sz="2400" u="sng" spc="-5" dirty="0">
                <a:solidFill>
                  <a:srgbClr val="FFFFFF"/>
                </a:solidFill>
                <a:uFill>
                  <a:solidFill>
                    <a:srgbClr val="FFFFFF"/>
                  </a:solidFill>
                </a:uFill>
                <a:latin typeface="Carlito"/>
                <a:cs typeface="Carlito"/>
                <a:hlinkClick r:id="rId2"/>
              </a:rPr>
              <a:t>Gi</a:t>
            </a:r>
            <a:r>
              <a:rPr lang="en-GB" sz="2400" u="sng" spc="-5" dirty="0">
                <a:solidFill>
                  <a:srgbClr val="FFFFFF"/>
                </a:solidFill>
                <a:uFill>
                  <a:solidFill>
                    <a:srgbClr val="FFFFFF"/>
                  </a:solidFill>
                </a:uFill>
                <a:latin typeface="Carlito"/>
                <a:cs typeface="Carlito"/>
                <a:hlinkClick r:id="rId2"/>
              </a:rPr>
              <a:t>t</a:t>
            </a:r>
            <a:r>
              <a:rPr sz="2400" u="sng" spc="-5" dirty="0">
                <a:solidFill>
                  <a:srgbClr val="FFFFFF"/>
                </a:solidFill>
                <a:uFill>
                  <a:solidFill>
                    <a:srgbClr val="FFFFFF"/>
                  </a:solidFill>
                </a:uFill>
                <a:latin typeface="Carlito"/>
                <a:cs typeface="Carlito"/>
                <a:hlinkClick r:id="rId2"/>
              </a:rPr>
              <a:t>Hub</a:t>
            </a:r>
            <a:r>
              <a:rPr sz="2400" u="sng" spc="-155" dirty="0">
                <a:solidFill>
                  <a:srgbClr val="FFFFFF"/>
                </a:solidFill>
                <a:uFill>
                  <a:solidFill>
                    <a:srgbClr val="FFFFFF"/>
                  </a:solidFill>
                </a:uFill>
                <a:latin typeface="Carlito"/>
                <a:cs typeface="Carlito"/>
                <a:hlinkClick r:id="rId2"/>
              </a:rPr>
              <a:t> </a:t>
            </a:r>
            <a:r>
              <a:rPr sz="2400" u="sng" dirty="0" err="1">
                <a:solidFill>
                  <a:srgbClr val="FFFFFF"/>
                </a:solidFill>
                <a:uFill>
                  <a:solidFill>
                    <a:srgbClr val="FFFFFF"/>
                  </a:solidFill>
                </a:uFill>
                <a:latin typeface="Carlito"/>
                <a:cs typeface="Carlito"/>
                <a:hlinkClick r:id="rId2"/>
              </a:rPr>
              <a:t>url</a:t>
            </a:r>
            <a:endParaRPr sz="2400" dirty="0">
              <a:latin typeface="Carlito"/>
              <a:cs typeface="Carlito"/>
            </a:endParaRPr>
          </a:p>
        </p:txBody>
      </p:sp>
      <p:sp>
        <p:nvSpPr>
          <p:cNvPr id="47" name="object 47"/>
          <p:cNvSpPr txBox="1"/>
          <p:nvPr/>
        </p:nvSpPr>
        <p:spPr>
          <a:xfrm>
            <a:off x="535635" y="4830826"/>
            <a:ext cx="2988945" cy="243656"/>
          </a:xfrm>
          <a:prstGeom prst="rect">
            <a:avLst/>
          </a:prstGeom>
        </p:spPr>
        <p:txBody>
          <a:bodyPr vert="horz" wrap="square" lIns="0" tIns="35560" rIns="0" bIns="0" rtlCol="0">
            <a:spAutoFit/>
          </a:bodyPr>
          <a:lstStyle/>
          <a:p>
            <a:pPr marL="12700" marR="5080">
              <a:lnSpc>
                <a:spcPct val="90000"/>
              </a:lnSpc>
              <a:spcBef>
                <a:spcPts val="280"/>
              </a:spcBef>
            </a:pPr>
            <a:endParaRPr lang="en-IN" sz="1500" dirty="0">
              <a:latin typeface="Carlito"/>
              <a:cs typeface="Carli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93291" y="1737360"/>
            <a:ext cx="9966960" cy="0"/>
          </a:xfrm>
          <a:custGeom>
            <a:avLst/>
            <a:gdLst/>
            <a:ahLst/>
            <a:cxnLst/>
            <a:rect l="l" t="t" r="r" b="b"/>
            <a:pathLst>
              <a:path w="9966960">
                <a:moveTo>
                  <a:pt x="0" y="0"/>
                </a:moveTo>
                <a:lnTo>
                  <a:pt x="9966960" y="0"/>
                </a:lnTo>
              </a:path>
            </a:pathLst>
          </a:custGeom>
          <a:ln w="6096">
            <a:solidFill>
              <a:srgbClr val="7D7D7D"/>
            </a:solidFill>
          </a:ln>
        </p:spPr>
        <p:txBody>
          <a:bodyPr wrap="square" lIns="0" tIns="0" rIns="0" bIns="0" rtlCol="0"/>
          <a:lstStyle/>
          <a:p>
            <a:endParaRPr/>
          </a:p>
        </p:txBody>
      </p:sp>
      <p:sp>
        <p:nvSpPr>
          <p:cNvPr id="3" name="object 3"/>
          <p:cNvSpPr txBox="1">
            <a:spLocks noGrp="1"/>
          </p:cNvSpPr>
          <p:nvPr>
            <p:ph type="title"/>
          </p:nvPr>
        </p:nvSpPr>
        <p:spPr>
          <a:xfrm>
            <a:off x="916635" y="615822"/>
            <a:ext cx="3688715" cy="756920"/>
          </a:xfrm>
          <a:prstGeom prst="rect">
            <a:avLst/>
          </a:prstGeom>
        </p:spPr>
        <p:txBody>
          <a:bodyPr vert="horz" wrap="square" lIns="0" tIns="12700" rIns="0" bIns="0" rtlCol="0">
            <a:spAutoFit/>
          </a:bodyPr>
          <a:lstStyle/>
          <a:p>
            <a:pPr marL="12700">
              <a:lnSpc>
                <a:spcPct val="100000"/>
              </a:lnSpc>
              <a:spcBef>
                <a:spcPts val="100"/>
              </a:spcBef>
            </a:pPr>
            <a:r>
              <a:rPr spc="-340" dirty="0"/>
              <a:t>Data</a:t>
            </a:r>
            <a:r>
              <a:rPr spc="-530" dirty="0"/>
              <a:t> </a:t>
            </a:r>
            <a:r>
              <a:rPr spc="-275" dirty="0"/>
              <a:t>Wrangling</a:t>
            </a:r>
          </a:p>
        </p:txBody>
      </p:sp>
      <p:sp>
        <p:nvSpPr>
          <p:cNvPr id="5" name="object 5"/>
          <p:cNvSpPr txBox="1">
            <a:spLocks noGrp="1"/>
          </p:cNvSpPr>
          <p:nvPr>
            <p:ph type="sldNum" sz="quarter" idx="7"/>
          </p:nvPr>
        </p:nvSpPr>
        <p:spPr>
          <a:xfrm>
            <a:off x="10948416" y="6568541"/>
            <a:ext cx="213359" cy="16002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chemeClr val="bg1"/>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100"/>
              </a:lnSpc>
            </a:pPr>
            <a:fld id="{81D60167-4931-47E6-BA6A-407CBD079E47}" type="slidenum">
              <a:rPr lang="en-GB" smtClean="0"/>
              <a:pPr marL="38100">
                <a:lnSpc>
                  <a:spcPts val="1100"/>
                </a:lnSpc>
              </a:pPr>
              <a:t>9</a:t>
            </a:fld>
            <a:endParaRPr dirty="0"/>
          </a:p>
        </p:txBody>
      </p:sp>
      <p:sp>
        <p:nvSpPr>
          <p:cNvPr id="4" name="object 4"/>
          <p:cNvSpPr txBox="1">
            <a:spLocks noGrp="1"/>
          </p:cNvSpPr>
          <p:nvPr>
            <p:ph type="body" idx="1"/>
          </p:nvPr>
        </p:nvSpPr>
        <p:spPr>
          <a:xfrm>
            <a:off x="467361" y="2091819"/>
            <a:ext cx="11734799" cy="3800015"/>
          </a:xfrm>
          <a:prstGeom prst="rect">
            <a:avLst/>
          </a:prstGeom>
        </p:spPr>
        <p:txBody>
          <a:bodyPr vert="horz" wrap="square" lIns="0" tIns="162560" rIns="0" bIns="0" rtlCol="0">
            <a:spAutoFit/>
          </a:bodyPr>
          <a:lstStyle/>
          <a:p>
            <a:pPr marL="16510">
              <a:lnSpc>
                <a:spcPct val="100000"/>
              </a:lnSpc>
              <a:spcBef>
                <a:spcPts val="1280"/>
              </a:spcBef>
            </a:pPr>
            <a:r>
              <a:rPr sz="2000" spc="-15" dirty="0">
                <a:solidFill>
                  <a:srgbClr val="404040"/>
                </a:solidFill>
                <a:latin typeface="Carlito"/>
                <a:cs typeface="Carlito"/>
              </a:rPr>
              <a:t>Create </a:t>
            </a:r>
            <a:r>
              <a:rPr sz="2000" dirty="0">
                <a:solidFill>
                  <a:srgbClr val="404040"/>
                </a:solidFill>
                <a:latin typeface="Carlito"/>
                <a:cs typeface="Carlito"/>
              </a:rPr>
              <a:t>a </a:t>
            </a:r>
            <a:r>
              <a:rPr sz="2000" spc="-5" dirty="0">
                <a:solidFill>
                  <a:srgbClr val="404040"/>
                </a:solidFill>
                <a:latin typeface="Carlito"/>
                <a:cs typeface="Carlito"/>
              </a:rPr>
              <a:t>training label </a:t>
            </a:r>
            <a:r>
              <a:rPr sz="2000" dirty="0">
                <a:solidFill>
                  <a:srgbClr val="404040"/>
                </a:solidFill>
                <a:latin typeface="Carlito"/>
                <a:cs typeface="Carlito"/>
              </a:rPr>
              <a:t>with </a:t>
            </a:r>
            <a:r>
              <a:rPr sz="2000" spc="-5" dirty="0">
                <a:solidFill>
                  <a:srgbClr val="404040"/>
                </a:solidFill>
                <a:latin typeface="Carlito"/>
                <a:cs typeface="Carlito"/>
              </a:rPr>
              <a:t>landing </a:t>
            </a:r>
            <a:r>
              <a:rPr sz="2000" spc="-15" dirty="0">
                <a:solidFill>
                  <a:srgbClr val="404040"/>
                </a:solidFill>
                <a:latin typeface="Carlito"/>
                <a:cs typeface="Carlito"/>
              </a:rPr>
              <a:t>outcomes </a:t>
            </a:r>
            <a:r>
              <a:rPr sz="2000" spc="-5" dirty="0">
                <a:solidFill>
                  <a:srgbClr val="404040"/>
                </a:solidFill>
                <a:latin typeface="Carlito"/>
                <a:cs typeface="Carlito"/>
              </a:rPr>
              <a:t>where successful </a:t>
            </a:r>
            <a:r>
              <a:rPr sz="2000" dirty="0">
                <a:solidFill>
                  <a:srgbClr val="404040"/>
                </a:solidFill>
                <a:latin typeface="Carlito"/>
                <a:cs typeface="Carlito"/>
              </a:rPr>
              <a:t>= 1 &amp; </a:t>
            </a:r>
            <a:r>
              <a:rPr sz="2000" spc="-15" dirty="0">
                <a:solidFill>
                  <a:srgbClr val="404040"/>
                </a:solidFill>
                <a:latin typeface="Carlito"/>
                <a:cs typeface="Carlito"/>
              </a:rPr>
              <a:t>failure </a:t>
            </a:r>
            <a:r>
              <a:rPr sz="2000" dirty="0">
                <a:solidFill>
                  <a:srgbClr val="404040"/>
                </a:solidFill>
                <a:latin typeface="Carlito"/>
                <a:cs typeface="Carlito"/>
              </a:rPr>
              <a:t>=</a:t>
            </a:r>
            <a:r>
              <a:rPr sz="2000" spc="-8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16510">
              <a:lnSpc>
                <a:spcPct val="100000"/>
              </a:lnSpc>
              <a:spcBef>
                <a:spcPts val="1175"/>
              </a:spcBef>
            </a:pPr>
            <a:r>
              <a:rPr sz="2000" dirty="0">
                <a:solidFill>
                  <a:srgbClr val="404040"/>
                </a:solidFill>
                <a:latin typeface="Carlito"/>
                <a:cs typeface="Carlito"/>
              </a:rPr>
              <a:t>Outcome</a:t>
            </a:r>
            <a:r>
              <a:rPr sz="2000" spc="-75" dirty="0">
                <a:solidFill>
                  <a:srgbClr val="404040"/>
                </a:solidFill>
                <a:latin typeface="Carlito"/>
                <a:cs typeface="Carlito"/>
              </a:rPr>
              <a:t> </a:t>
            </a:r>
            <a:r>
              <a:rPr sz="2000" dirty="0">
                <a:solidFill>
                  <a:srgbClr val="404040"/>
                </a:solidFill>
                <a:latin typeface="Carlito"/>
                <a:cs typeface="Carlito"/>
              </a:rPr>
              <a:t>column</a:t>
            </a:r>
            <a:r>
              <a:rPr sz="2000" spc="-45" dirty="0">
                <a:solidFill>
                  <a:srgbClr val="404040"/>
                </a:solidFill>
                <a:latin typeface="Carlito"/>
                <a:cs typeface="Carlito"/>
              </a:rPr>
              <a:t> </a:t>
            </a:r>
            <a:r>
              <a:rPr sz="2000" spc="-5" dirty="0">
                <a:solidFill>
                  <a:srgbClr val="404040"/>
                </a:solidFill>
                <a:latin typeface="Carlito"/>
                <a:cs typeface="Carlito"/>
              </a:rPr>
              <a:t>has</a:t>
            </a:r>
            <a:r>
              <a:rPr sz="2000" spc="-40" dirty="0">
                <a:solidFill>
                  <a:srgbClr val="404040"/>
                </a:solidFill>
                <a:latin typeface="Carlito"/>
                <a:cs typeface="Carlito"/>
              </a:rPr>
              <a:t> </a:t>
            </a:r>
            <a:r>
              <a:rPr sz="2000" spc="-10" dirty="0">
                <a:solidFill>
                  <a:srgbClr val="404040"/>
                </a:solidFill>
                <a:latin typeface="Carlito"/>
                <a:cs typeface="Carlito"/>
              </a:rPr>
              <a:t>two</a:t>
            </a:r>
            <a:r>
              <a:rPr sz="2000" spc="-25" dirty="0">
                <a:solidFill>
                  <a:srgbClr val="404040"/>
                </a:solidFill>
                <a:latin typeface="Carlito"/>
                <a:cs typeface="Carlito"/>
              </a:rPr>
              <a:t> </a:t>
            </a:r>
            <a:r>
              <a:rPr sz="2000" dirty="0">
                <a:solidFill>
                  <a:srgbClr val="404040"/>
                </a:solidFill>
                <a:latin typeface="Carlito"/>
                <a:cs typeface="Carlito"/>
              </a:rPr>
              <a:t>components:</a:t>
            </a:r>
            <a:r>
              <a:rPr sz="2000" spc="-75" dirty="0">
                <a:solidFill>
                  <a:srgbClr val="404040"/>
                </a:solidFill>
                <a:latin typeface="Carlito"/>
                <a:cs typeface="Carlito"/>
              </a:rPr>
              <a:t> </a:t>
            </a:r>
            <a:r>
              <a:rPr sz="2000" dirty="0">
                <a:solidFill>
                  <a:srgbClr val="404040"/>
                </a:solidFill>
                <a:latin typeface="Carlito"/>
                <a:cs typeface="Carlito"/>
              </a:rPr>
              <a:t>‘Mission</a:t>
            </a:r>
            <a:r>
              <a:rPr sz="2000" spc="5" dirty="0">
                <a:solidFill>
                  <a:srgbClr val="404040"/>
                </a:solidFill>
                <a:latin typeface="Carlito"/>
                <a:cs typeface="Carlito"/>
              </a:rPr>
              <a:t> </a:t>
            </a:r>
            <a:r>
              <a:rPr sz="2000" spc="-5" dirty="0">
                <a:solidFill>
                  <a:srgbClr val="404040"/>
                </a:solidFill>
                <a:latin typeface="Carlito"/>
                <a:cs typeface="Carlito"/>
              </a:rPr>
              <a:t>Outcome’</a:t>
            </a:r>
            <a:r>
              <a:rPr sz="2000" spc="-65" dirty="0">
                <a:solidFill>
                  <a:srgbClr val="404040"/>
                </a:solidFill>
                <a:latin typeface="Carlito"/>
                <a:cs typeface="Carlito"/>
              </a:rPr>
              <a:t> </a:t>
            </a:r>
            <a:r>
              <a:rPr sz="2000" dirty="0">
                <a:solidFill>
                  <a:srgbClr val="404040"/>
                </a:solidFill>
                <a:latin typeface="Carlito"/>
                <a:cs typeface="Carlito"/>
              </a:rPr>
              <a:t>‘Landing</a:t>
            </a:r>
            <a:r>
              <a:rPr sz="2000" spc="-50" dirty="0">
                <a:solidFill>
                  <a:srgbClr val="404040"/>
                </a:solidFill>
                <a:latin typeface="Carlito"/>
                <a:cs typeface="Carlito"/>
              </a:rPr>
              <a:t> </a:t>
            </a:r>
            <a:r>
              <a:rPr sz="2000" spc="-5" dirty="0">
                <a:solidFill>
                  <a:srgbClr val="404040"/>
                </a:solidFill>
                <a:latin typeface="Carlito"/>
                <a:cs typeface="Carlito"/>
              </a:rPr>
              <a:t>Location’</a:t>
            </a:r>
            <a:endParaRPr sz="2000" dirty="0">
              <a:latin typeface="Carlito"/>
              <a:cs typeface="Carlito"/>
            </a:endParaRPr>
          </a:p>
          <a:p>
            <a:pPr marL="16510" marR="5080">
              <a:lnSpc>
                <a:spcPct val="150000"/>
              </a:lnSpc>
              <a:spcBef>
                <a:spcPts val="290"/>
              </a:spcBef>
            </a:pPr>
            <a:r>
              <a:rPr sz="2000" dirty="0">
                <a:solidFill>
                  <a:srgbClr val="404040"/>
                </a:solidFill>
                <a:latin typeface="Carlito"/>
                <a:cs typeface="Carlito"/>
              </a:rPr>
              <a:t>New </a:t>
            </a:r>
            <a:r>
              <a:rPr sz="2000" spc="-5" dirty="0">
                <a:solidFill>
                  <a:srgbClr val="404040"/>
                </a:solidFill>
                <a:latin typeface="Carlito"/>
                <a:cs typeface="Carlito"/>
              </a:rPr>
              <a:t>training </a:t>
            </a:r>
            <a:r>
              <a:rPr sz="2000" dirty="0">
                <a:solidFill>
                  <a:srgbClr val="404040"/>
                </a:solidFill>
                <a:latin typeface="Carlito"/>
                <a:cs typeface="Carlito"/>
              </a:rPr>
              <a:t>label column </a:t>
            </a:r>
            <a:r>
              <a:rPr sz="2000" spc="-15" dirty="0">
                <a:solidFill>
                  <a:srgbClr val="404040"/>
                </a:solidFill>
                <a:latin typeface="Carlito"/>
                <a:cs typeface="Carlito"/>
              </a:rPr>
              <a:t>‘class’ </a:t>
            </a:r>
            <a:r>
              <a:rPr sz="2000" spc="-5" dirty="0">
                <a:solidFill>
                  <a:srgbClr val="404040"/>
                </a:solidFill>
                <a:latin typeface="Carlito"/>
                <a:cs typeface="Carlito"/>
              </a:rPr>
              <a:t>with </a:t>
            </a:r>
            <a:r>
              <a:rPr sz="2000" dirty="0">
                <a:solidFill>
                  <a:srgbClr val="404040"/>
                </a:solidFill>
                <a:latin typeface="Carlito"/>
                <a:cs typeface="Carlito"/>
              </a:rPr>
              <a:t>a </a:t>
            </a:r>
            <a:r>
              <a:rPr sz="2000" spc="-5" dirty="0">
                <a:solidFill>
                  <a:srgbClr val="404040"/>
                </a:solidFill>
                <a:latin typeface="Carlito"/>
                <a:cs typeface="Carlito"/>
              </a:rPr>
              <a:t>value of </a:t>
            </a:r>
            <a:r>
              <a:rPr sz="2000" dirty="0">
                <a:solidFill>
                  <a:srgbClr val="404040"/>
                </a:solidFill>
                <a:latin typeface="Carlito"/>
                <a:cs typeface="Carlito"/>
              </a:rPr>
              <a:t>1 </a:t>
            </a:r>
            <a:r>
              <a:rPr sz="2000" spc="-5" dirty="0">
                <a:solidFill>
                  <a:srgbClr val="404040"/>
                </a:solidFill>
                <a:latin typeface="Carlito"/>
                <a:cs typeface="Carlito"/>
              </a:rPr>
              <a:t>if </a:t>
            </a:r>
            <a:r>
              <a:rPr sz="2000" dirty="0">
                <a:solidFill>
                  <a:srgbClr val="404040"/>
                </a:solidFill>
                <a:latin typeface="Carlito"/>
                <a:cs typeface="Carlito"/>
              </a:rPr>
              <a:t>‘Mission </a:t>
            </a:r>
            <a:r>
              <a:rPr sz="2000" spc="-5" dirty="0">
                <a:solidFill>
                  <a:srgbClr val="404040"/>
                </a:solidFill>
                <a:latin typeface="Carlito"/>
                <a:cs typeface="Carlito"/>
              </a:rPr>
              <a:t>Outcome’ is </a:t>
            </a:r>
            <a:r>
              <a:rPr sz="2000" spc="-30" dirty="0">
                <a:solidFill>
                  <a:srgbClr val="404040"/>
                </a:solidFill>
                <a:latin typeface="Carlito"/>
                <a:cs typeface="Carlito"/>
              </a:rPr>
              <a:t>True </a:t>
            </a:r>
            <a:r>
              <a:rPr sz="2000" dirty="0">
                <a:solidFill>
                  <a:srgbClr val="404040"/>
                </a:solidFill>
                <a:latin typeface="Carlito"/>
                <a:cs typeface="Carlito"/>
              </a:rPr>
              <a:t>and 0 </a:t>
            </a:r>
            <a:r>
              <a:rPr sz="2000" spc="-5" dirty="0">
                <a:solidFill>
                  <a:srgbClr val="404040"/>
                </a:solidFill>
                <a:latin typeface="Carlito"/>
                <a:cs typeface="Carlito"/>
              </a:rPr>
              <a:t>otherwise.  </a:t>
            </a:r>
            <a:endParaRPr lang="en-US" sz="2000" spc="-5" dirty="0">
              <a:solidFill>
                <a:srgbClr val="404040"/>
              </a:solidFill>
              <a:latin typeface="Carlito"/>
              <a:cs typeface="Carlito"/>
            </a:endParaRPr>
          </a:p>
          <a:p>
            <a:pPr marL="0" marR="5080" indent="0">
              <a:lnSpc>
                <a:spcPct val="150000"/>
              </a:lnSpc>
              <a:spcBef>
                <a:spcPts val="290"/>
              </a:spcBef>
              <a:buNone/>
            </a:pPr>
            <a:r>
              <a:rPr sz="2000" u="heavy" spc="-20" dirty="0">
                <a:solidFill>
                  <a:srgbClr val="404040"/>
                </a:solidFill>
                <a:uFill>
                  <a:solidFill>
                    <a:srgbClr val="404040"/>
                  </a:solidFill>
                </a:uFill>
                <a:latin typeface="Carlito"/>
                <a:cs typeface="Carlito"/>
              </a:rPr>
              <a:t>Value </a:t>
            </a:r>
            <a:r>
              <a:rPr sz="2000" u="heavy" dirty="0">
                <a:solidFill>
                  <a:srgbClr val="404040"/>
                </a:solidFill>
                <a:uFill>
                  <a:solidFill>
                    <a:srgbClr val="404040"/>
                  </a:solidFill>
                </a:uFill>
                <a:latin typeface="Carlito"/>
                <a:cs typeface="Carlito"/>
              </a:rPr>
              <a:t>Mapping:</a:t>
            </a:r>
            <a:endParaRPr sz="2000" dirty="0">
              <a:latin typeface="Carlito"/>
              <a:cs typeface="Carlito"/>
            </a:endParaRPr>
          </a:p>
          <a:p>
            <a:pPr marL="16510">
              <a:lnSpc>
                <a:spcPct val="100000"/>
              </a:lnSpc>
              <a:spcBef>
                <a:spcPts val="1275"/>
              </a:spcBef>
            </a:pPr>
            <a:r>
              <a:rPr sz="2000" spc="-30" dirty="0">
                <a:solidFill>
                  <a:srgbClr val="404040"/>
                </a:solidFill>
                <a:latin typeface="Carlito"/>
                <a:cs typeface="Carlito"/>
              </a:rPr>
              <a:t>True </a:t>
            </a:r>
            <a:r>
              <a:rPr sz="2000" dirty="0">
                <a:solidFill>
                  <a:srgbClr val="404040"/>
                </a:solidFill>
                <a:latin typeface="Carlito"/>
                <a:cs typeface="Carlito"/>
              </a:rPr>
              <a:t>ASDS, </a:t>
            </a:r>
            <a:r>
              <a:rPr sz="2000" spc="-30" dirty="0">
                <a:solidFill>
                  <a:srgbClr val="404040"/>
                </a:solidFill>
                <a:latin typeface="Carlito"/>
                <a:cs typeface="Carlito"/>
              </a:rPr>
              <a:t>True </a:t>
            </a:r>
            <a:r>
              <a:rPr sz="2000" spc="-10" dirty="0">
                <a:solidFill>
                  <a:srgbClr val="404040"/>
                </a:solidFill>
                <a:latin typeface="Carlito"/>
                <a:cs typeface="Carlito"/>
              </a:rPr>
              <a:t>RTLS, </a:t>
            </a:r>
            <a:r>
              <a:rPr sz="2000" dirty="0">
                <a:solidFill>
                  <a:srgbClr val="404040"/>
                </a:solidFill>
                <a:latin typeface="Carlito"/>
                <a:cs typeface="Carlito"/>
              </a:rPr>
              <a:t>&amp; </a:t>
            </a:r>
            <a:r>
              <a:rPr sz="2000" spc="-30" dirty="0">
                <a:solidFill>
                  <a:srgbClr val="404040"/>
                </a:solidFill>
                <a:latin typeface="Carlito"/>
                <a:cs typeface="Carlito"/>
              </a:rPr>
              <a:t>True </a:t>
            </a:r>
            <a:r>
              <a:rPr sz="2000" dirty="0">
                <a:solidFill>
                  <a:srgbClr val="404040"/>
                </a:solidFill>
                <a:latin typeface="Carlito"/>
                <a:cs typeface="Carlito"/>
              </a:rPr>
              <a:t>Ocean –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80" dirty="0">
                <a:solidFill>
                  <a:srgbClr val="404040"/>
                </a:solidFill>
                <a:latin typeface="Carlito"/>
                <a:cs typeface="Carlito"/>
              </a:rPr>
              <a:t> </a:t>
            </a:r>
            <a:r>
              <a:rPr sz="2000" dirty="0">
                <a:solidFill>
                  <a:srgbClr val="404040"/>
                </a:solidFill>
                <a:latin typeface="Carlito"/>
                <a:cs typeface="Carlito"/>
              </a:rPr>
              <a:t>1</a:t>
            </a:r>
            <a:endParaRPr sz="2000" dirty="0">
              <a:latin typeface="Carlito"/>
              <a:cs typeface="Carlito"/>
            </a:endParaRPr>
          </a:p>
          <a:p>
            <a:pPr marL="16510">
              <a:lnSpc>
                <a:spcPct val="100000"/>
              </a:lnSpc>
              <a:spcBef>
                <a:spcPts val="1200"/>
              </a:spcBef>
            </a:pPr>
            <a:r>
              <a:rPr sz="2000" dirty="0">
                <a:solidFill>
                  <a:srgbClr val="404040"/>
                </a:solidFill>
                <a:latin typeface="Carlito"/>
                <a:cs typeface="Carlito"/>
              </a:rPr>
              <a:t>None None, </a:t>
            </a:r>
            <a:r>
              <a:rPr sz="2000" spc="-15" dirty="0">
                <a:solidFill>
                  <a:srgbClr val="404040"/>
                </a:solidFill>
                <a:latin typeface="Carlito"/>
                <a:cs typeface="Carlito"/>
              </a:rPr>
              <a:t>False </a:t>
            </a:r>
            <a:r>
              <a:rPr sz="2000" dirty="0">
                <a:solidFill>
                  <a:srgbClr val="404040"/>
                </a:solidFill>
                <a:latin typeface="Carlito"/>
                <a:cs typeface="Carlito"/>
              </a:rPr>
              <a:t>ASDS, None ASDS, </a:t>
            </a:r>
            <a:r>
              <a:rPr sz="2000" spc="-15" dirty="0">
                <a:solidFill>
                  <a:srgbClr val="404040"/>
                </a:solidFill>
                <a:latin typeface="Carlito"/>
                <a:cs typeface="Carlito"/>
              </a:rPr>
              <a:t>False </a:t>
            </a:r>
            <a:r>
              <a:rPr sz="2000" dirty="0">
                <a:solidFill>
                  <a:srgbClr val="404040"/>
                </a:solidFill>
                <a:latin typeface="Carlito"/>
                <a:cs typeface="Carlito"/>
              </a:rPr>
              <a:t>Ocean, </a:t>
            </a:r>
            <a:r>
              <a:rPr sz="2000" spc="-15" dirty="0">
                <a:solidFill>
                  <a:srgbClr val="404040"/>
                </a:solidFill>
                <a:latin typeface="Carlito"/>
                <a:cs typeface="Carlito"/>
              </a:rPr>
              <a:t>False </a:t>
            </a:r>
            <a:r>
              <a:rPr sz="2000" spc="-10" dirty="0">
                <a:solidFill>
                  <a:srgbClr val="404040"/>
                </a:solidFill>
                <a:latin typeface="Carlito"/>
                <a:cs typeface="Carlito"/>
              </a:rPr>
              <a:t>RTLS </a:t>
            </a:r>
            <a:r>
              <a:rPr sz="2000" dirty="0">
                <a:solidFill>
                  <a:srgbClr val="404040"/>
                </a:solidFill>
                <a:latin typeface="Carlito"/>
                <a:cs typeface="Carlito"/>
              </a:rPr>
              <a:t>– </a:t>
            </a:r>
            <a:r>
              <a:rPr sz="2000" spc="-10" dirty="0">
                <a:solidFill>
                  <a:srgbClr val="404040"/>
                </a:solidFill>
                <a:latin typeface="Carlito"/>
                <a:cs typeface="Carlito"/>
              </a:rPr>
              <a:t>set to </a:t>
            </a:r>
            <a:r>
              <a:rPr sz="2000" spc="-5" dirty="0">
                <a:solidFill>
                  <a:srgbClr val="404040"/>
                </a:solidFill>
                <a:latin typeface="Carlito"/>
                <a:cs typeface="Carlito"/>
              </a:rPr>
              <a:t>-&gt;</a:t>
            </a:r>
            <a:r>
              <a:rPr sz="2000" spc="-105" dirty="0">
                <a:solidFill>
                  <a:srgbClr val="404040"/>
                </a:solidFill>
                <a:latin typeface="Carlito"/>
                <a:cs typeface="Carlito"/>
              </a:rPr>
              <a:t> </a:t>
            </a:r>
            <a:r>
              <a:rPr sz="2000" dirty="0">
                <a:solidFill>
                  <a:srgbClr val="404040"/>
                </a:solidFill>
                <a:latin typeface="Carlito"/>
                <a:cs typeface="Carlito"/>
              </a:rPr>
              <a:t>0</a:t>
            </a:r>
            <a:endParaRPr sz="2000" dirty="0">
              <a:latin typeface="Carlito"/>
              <a:cs typeface="Carlito"/>
            </a:endParaRPr>
          </a:p>
          <a:p>
            <a:pPr marL="3810">
              <a:lnSpc>
                <a:spcPct val="100000"/>
              </a:lnSpc>
              <a:spcBef>
                <a:spcPts val="5"/>
              </a:spcBef>
            </a:pPr>
            <a:endParaRPr sz="2550" dirty="0">
              <a:latin typeface="Carlito"/>
              <a:cs typeface="Carlito"/>
            </a:endParaRPr>
          </a:p>
          <a:p>
            <a:pPr marL="0" marR="1900555" indent="0">
              <a:lnSpc>
                <a:spcPct val="148000"/>
              </a:lnSpc>
              <a:buNone/>
            </a:pPr>
            <a:r>
              <a:rPr sz="2000" u="heavy" spc="-5" dirty="0">
                <a:solidFill>
                  <a:srgbClr val="404040"/>
                </a:solidFill>
                <a:uFill>
                  <a:solidFill>
                    <a:srgbClr val="404040"/>
                  </a:solidFill>
                </a:uFill>
                <a:latin typeface="Carlito"/>
                <a:cs typeface="Carlito"/>
                <a:hlinkClick r:id="rId2"/>
              </a:rPr>
              <a:t>GitHub </a:t>
            </a:r>
            <a:r>
              <a:rPr sz="2000" u="heavy" spc="-5" dirty="0" err="1">
                <a:solidFill>
                  <a:srgbClr val="404040"/>
                </a:solidFill>
                <a:uFill>
                  <a:solidFill>
                    <a:srgbClr val="404040"/>
                  </a:solidFill>
                </a:uFill>
                <a:latin typeface="Carlito"/>
                <a:cs typeface="Carlito"/>
                <a:hlinkClick r:id="rId2"/>
              </a:rPr>
              <a:t>url</a:t>
            </a:r>
            <a:endParaRPr sz="2000" dirty="0">
              <a:latin typeface="Carlito"/>
              <a:cs typeface="Carli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TotalTime>
  <Words>2346</Words>
  <Application>Microsoft Macintosh PowerPoint</Application>
  <PresentationFormat>Widescreen</PresentationFormat>
  <Paragraphs>239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Carlito</vt:lpstr>
      <vt:lpstr>Aptos</vt:lpstr>
      <vt:lpstr>Aptos Display</vt:lpstr>
      <vt:lpstr>Arial</vt:lpstr>
      <vt:lpstr>Office Theme</vt:lpstr>
      <vt:lpstr>PowerPoint Presentation</vt:lpstr>
      <vt:lpstr>Executive Summary</vt:lpstr>
      <vt:lpstr>Introduction</vt:lpstr>
      <vt:lpstr>Methodology </vt:lpstr>
      <vt:lpstr>PowerPoint Presentation</vt:lpstr>
      <vt:lpstr>PowerPoint Presentation</vt:lpstr>
      <vt:lpstr>Filter data to only  include Falcon 9  launches</vt:lpstr>
      <vt:lpstr>PowerPoint Presentation</vt:lpstr>
      <vt:lpstr>Data Wrangling</vt:lpstr>
      <vt:lpstr>EDA with Data Visualization</vt:lpstr>
      <vt:lpstr>EDA with SQL</vt:lpstr>
      <vt:lpstr>Build an interactive map with Folium</vt:lpstr>
      <vt:lpstr>Build a Dashboard with Plotly Dash</vt:lpstr>
      <vt:lpstr>Predictive analysis (Classification)</vt:lpstr>
      <vt:lpstr>Results </vt:lpstr>
      <vt:lpstr>PowerPoint Presentation</vt:lpstr>
      <vt:lpstr>Flight Number vs. Launch Site</vt:lpstr>
      <vt:lpstr>Payload vs. Launch Site</vt:lpstr>
      <vt:lpstr>Success rate vs. Orbit type</vt:lpstr>
      <vt:lpstr>Flight Nxumber vs. Orbit type</vt:lpstr>
      <vt:lpstr>Payload vs. Orbit type</vt:lpstr>
      <vt:lpstr>Launch Success Yearly Trend</vt:lpstr>
      <vt:lpstr>PowerPoint Presentation</vt:lpstr>
      <vt:lpstr>All Launch Site Names</vt:lpstr>
      <vt:lpstr>Launch Site Names Beginning with `CCA`</vt:lpstr>
      <vt:lpstr>Total Payload Mass from NASA</vt:lpstr>
      <vt:lpstr>Average Payload Mass by F9 v1.1</vt:lpstr>
      <vt:lpstr>First Successful Ground Pad Landing Date</vt:lpstr>
      <vt:lpstr>Successful Drone Ship Landing with Payload  Between 4000 and 6000</vt:lpstr>
      <vt:lpstr>Total Number of Each Mission Outcome</vt:lpstr>
      <vt:lpstr>Boosters that Carried Maximum Payload</vt:lpstr>
      <vt:lpstr>2015 Failed Drone Ship Landing Records</vt:lpstr>
      <vt:lpstr>Ranking Counts of Successful Landings  Between 2010-06-04 and 2017-03-20</vt:lpstr>
      <vt:lpstr>Interactive Map with  Folium</vt:lpstr>
      <vt:lpstr>Launch Site Locations </vt:lpstr>
      <vt:lpstr>Color-Coded Launch Markers </vt:lpstr>
      <vt:lpstr>Key Location Proximities </vt:lpstr>
      <vt:lpstr>Build a Dashboard with  Plotly Dash</vt:lpstr>
      <vt:lpstr>Successful Launches Across Launch Sites </vt:lpstr>
      <vt:lpstr>Highest Success Rate Launch Site </vt:lpstr>
      <vt:lpstr>Payload Mass vs. Success vs. Booster  Version Category </vt:lpstr>
      <vt:lpstr>Classification Accuracy</vt:lpstr>
      <vt:lpstr>Confusion Matrix</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昱瑾 江</dc:creator>
  <cp:lastModifiedBy>昱瑾 江</cp:lastModifiedBy>
  <cp:revision>1</cp:revision>
  <dcterms:created xsi:type="dcterms:W3CDTF">2025-07-07T07:18:32Z</dcterms:created>
  <dcterms:modified xsi:type="dcterms:W3CDTF">2025-07-07T08:35:14Z</dcterms:modified>
</cp:coreProperties>
</file>