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fad27e34d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fad27e34d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ad27e34d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ad27e34d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ad27e34d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ad27e34d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ad27e34d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ad27e34d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ad27e34d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ad27e34d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Secure Bridging Technology with Lock/Unlock	</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lang="en"/>
              <a:t>Bridging technology in blockchain enables the transfer of assets, like tokens, between different blockchains by locking and unlocking them. Here’s how it works:</a:t>
            </a:r>
            <a:endParaRPr/>
          </a:p>
          <a:p>
            <a:pPr indent="0" lvl="0" marL="0" rtl="0" algn="l">
              <a:spcBef>
                <a:spcPts val="1200"/>
              </a:spcBef>
              <a:spcAft>
                <a:spcPts val="0"/>
              </a:spcAft>
              <a:buNone/>
            </a:pPr>
            <a:r>
              <a:rPr lang="en"/>
              <a:t>When you want to move your tokens from one blockchain to another, you start by locking your tokens in a smart contract on the original blockchain. This means that the tokens are securely held and now become part of the token pool. Then, a message is sent to a corresponding smart contract on the destination blockchain. This contract responds by unlocking an equivalent amount of tokens on the destination chain, making them available for you to use there.</a:t>
            </a:r>
            <a:endParaRPr/>
          </a:p>
          <a:p>
            <a:pPr indent="0" lvl="0" marL="0" rtl="0" algn="l">
              <a:spcBef>
                <a:spcPts val="1200"/>
              </a:spcBef>
              <a:spcAft>
                <a:spcPts val="0"/>
              </a:spcAft>
              <a:buClr>
                <a:schemeClr val="dk1"/>
              </a:buClr>
              <a:buSzPct val="61111"/>
              <a:buFont typeface="Arial"/>
              <a:buNone/>
            </a:pPr>
            <a:r>
              <a:rPr lang="en"/>
              <a:t>This locking and unlocking process ensures that the total number of tokens remains consistent across both blockchains, providing a secure and seamless way to transfer assets between different blockchain networks.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437050" y="2195225"/>
            <a:ext cx="4714177" cy="2646474"/>
          </a:xfrm>
          <a:prstGeom prst="rect">
            <a:avLst/>
          </a:prstGeom>
          <a:noFill/>
          <a:ln>
            <a:noFill/>
          </a:ln>
          <a:effectLst>
            <a:outerShdw blurRad="57150" rotWithShape="0" algn="bl" dir="5400000" dist="19050">
              <a:srgbClr val="000000">
                <a:alpha val="50000"/>
              </a:srgbClr>
            </a:outerShdw>
          </a:effectLst>
        </p:spPr>
      </p:pic>
      <p:sp>
        <p:nvSpPr>
          <p:cNvPr id="61" name="Google Shape;61;p14"/>
          <p:cNvSpPr txBox="1"/>
          <p:nvPr/>
        </p:nvSpPr>
        <p:spPr>
          <a:xfrm>
            <a:off x="5291350" y="924350"/>
            <a:ext cx="3471300" cy="23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chemeClr val="dk2"/>
                </a:solidFill>
              </a:rPr>
              <a:t>Developer Fund Management:</a:t>
            </a:r>
            <a:endParaRPr b="1" sz="700">
              <a:solidFill>
                <a:schemeClr val="dk2"/>
              </a:solidFill>
            </a:endParaRPr>
          </a:p>
          <a:p>
            <a:pPr indent="0" lvl="0" marL="0" rtl="0" algn="l">
              <a:spcBef>
                <a:spcPts val="0"/>
              </a:spcBef>
              <a:spcAft>
                <a:spcPts val="0"/>
              </a:spcAft>
              <a:buNone/>
            </a:pPr>
            <a:r>
              <a:t/>
            </a:r>
            <a:endParaRPr b="1" sz="700">
              <a:solidFill>
                <a:schemeClr val="dk2"/>
              </a:solidFill>
            </a:endParaRPr>
          </a:p>
          <a:p>
            <a:pPr indent="0" lvl="0" marL="0" rtl="0" algn="l">
              <a:spcBef>
                <a:spcPts val="0"/>
              </a:spcBef>
              <a:spcAft>
                <a:spcPts val="0"/>
              </a:spcAft>
              <a:buNone/>
            </a:pPr>
            <a:r>
              <a:t/>
            </a:r>
            <a:endParaRPr b="1" sz="700">
              <a:solidFill>
                <a:schemeClr val="dk2"/>
              </a:solidFill>
            </a:endParaRPr>
          </a:p>
          <a:p>
            <a:pPr indent="0" lvl="0" marL="0" rtl="0" algn="l">
              <a:spcBef>
                <a:spcPts val="0"/>
              </a:spcBef>
              <a:spcAft>
                <a:spcPts val="0"/>
              </a:spcAft>
              <a:buNone/>
            </a:pPr>
            <a:r>
              <a:rPr b="1" lang="en" sz="700">
                <a:solidFill>
                  <a:schemeClr val="dk2"/>
                </a:solidFill>
              </a:rPr>
              <a:t>Deposit and Withdrawal</a:t>
            </a:r>
            <a:r>
              <a:rPr lang="en" sz="700">
                <a:solidFill>
                  <a:schemeClr val="dk2"/>
                </a:solidFill>
              </a:rPr>
              <a:t>: The owner can deposit or withdraw funds from the contract, dynamically adjusting the pool's liquidity. This is useful for balancing the pools across different chains and ensuring the health of the system.</a:t>
            </a:r>
            <a:endParaRPr sz="700">
              <a:solidFill>
                <a:schemeClr val="dk2"/>
              </a:solidFill>
            </a:endParaRPr>
          </a:p>
          <a:p>
            <a:pPr indent="0" lvl="0" marL="0" rtl="0" algn="l">
              <a:spcBef>
                <a:spcPts val="0"/>
              </a:spcBef>
              <a:spcAft>
                <a:spcPts val="0"/>
              </a:spcAft>
              <a:buNone/>
            </a:pPr>
            <a:r>
              <a:t/>
            </a:r>
            <a:endParaRPr b="1" sz="700">
              <a:solidFill>
                <a:schemeClr val="dk2"/>
              </a:solidFill>
            </a:endParaRPr>
          </a:p>
          <a:p>
            <a:pPr indent="0" lvl="0" marL="0" rtl="0" algn="l">
              <a:spcBef>
                <a:spcPts val="0"/>
              </a:spcBef>
              <a:spcAft>
                <a:spcPts val="0"/>
              </a:spcAft>
              <a:buNone/>
            </a:pPr>
            <a:r>
              <a:rPr b="1" lang="en" sz="700">
                <a:solidFill>
                  <a:schemeClr val="dk2"/>
                </a:solidFill>
              </a:rPr>
              <a:t>Impact on Health Factor:</a:t>
            </a:r>
            <a:r>
              <a:rPr lang="en" sz="700">
                <a:solidFill>
                  <a:schemeClr val="dk2"/>
                </a:solidFill>
              </a:rPr>
              <a:t> Any changes to the developer's stake (through deposits or withdrawals) will impact the pool’s health factor, ensuring that the system remains balanced.</a:t>
            </a:r>
            <a:endParaRPr sz="700">
              <a:solidFill>
                <a:schemeClr val="dk2"/>
              </a:solidFill>
            </a:endParaRPr>
          </a:p>
          <a:p>
            <a:pPr indent="0" lvl="0" marL="0" rtl="0" algn="l">
              <a:spcBef>
                <a:spcPts val="0"/>
              </a:spcBef>
              <a:spcAft>
                <a:spcPts val="0"/>
              </a:spcAft>
              <a:buNone/>
            </a:pPr>
            <a:r>
              <a:t/>
            </a:r>
            <a:endParaRPr b="1" sz="700">
              <a:solidFill>
                <a:schemeClr val="dk2"/>
              </a:solidFill>
            </a:endParaRPr>
          </a:p>
          <a:p>
            <a:pPr indent="0" lvl="0" marL="0" rtl="0" algn="l">
              <a:spcBef>
                <a:spcPts val="0"/>
              </a:spcBef>
              <a:spcAft>
                <a:spcPts val="0"/>
              </a:spcAft>
              <a:buNone/>
            </a:pPr>
            <a:r>
              <a:rPr b="1" lang="en" sz="700">
                <a:solidFill>
                  <a:schemeClr val="dk2"/>
                </a:solidFill>
              </a:rPr>
              <a:t>User Interactions:</a:t>
            </a:r>
            <a:endParaRPr b="1" sz="700">
              <a:solidFill>
                <a:schemeClr val="dk2"/>
              </a:solidFill>
            </a:endParaRPr>
          </a:p>
          <a:p>
            <a:pPr indent="0" lvl="0" marL="0" rtl="0" algn="l">
              <a:spcBef>
                <a:spcPts val="0"/>
              </a:spcBef>
              <a:spcAft>
                <a:spcPts val="0"/>
              </a:spcAft>
              <a:buNone/>
            </a:pPr>
            <a:r>
              <a:t/>
            </a:r>
            <a:endParaRPr b="1" sz="700">
              <a:solidFill>
                <a:schemeClr val="dk2"/>
              </a:solidFill>
            </a:endParaRPr>
          </a:p>
          <a:p>
            <a:pPr indent="0" lvl="0" marL="0" rtl="0" algn="l">
              <a:spcBef>
                <a:spcPts val="0"/>
              </a:spcBef>
              <a:spcAft>
                <a:spcPts val="0"/>
              </a:spcAft>
              <a:buNone/>
            </a:pPr>
            <a:r>
              <a:rPr b="1" lang="en" sz="700">
                <a:solidFill>
                  <a:schemeClr val="dk2"/>
                </a:solidFill>
              </a:rPr>
              <a:t>Staking:</a:t>
            </a:r>
            <a:r>
              <a:rPr lang="en" sz="700">
                <a:solidFill>
                  <a:schemeClr val="dk2"/>
                </a:solidFill>
              </a:rPr>
              <a:t> Users can stake tokens to contribute to the bridge liquidity pool and earn rewards from the fees generated by bridge transactions.</a:t>
            </a:r>
            <a:endParaRPr sz="700">
              <a:solidFill>
                <a:schemeClr val="dk2"/>
              </a:solidFill>
            </a:endParaRPr>
          </a:p>
          <a:p>
            <a:pPr indent="0" lvl="0" marL="0" rtl="0" algn="l">
              <a:spcBef>
                <a:spcPts val="0"/>
              </a:spcBef>
              <a:spcAft>
                <a:spcPts val="0"/>
              </a:spcAft>
              <a:buNone/>
            </a:pPr>
            <a:r>
              <a:t/>
            </a:r>
            <a:endParaRPr sz="700">
              <a:solidFill>
                <a:schemeClr val="dk2"/>
              </a:solidFill>
            </a:endParaRPr>
          </a:p>
          <a:p>
            <a:pPr indent="0" lvl="0" marL="0" rtl="0" algn="l">
              <a:spcBef>
                <a:spcPts val="0"/>
              </a:spcBef>
              <a:spcAft>
                <a:spcPts val="0"/>
              </a:spcAft>
              <a:buNone/>
            </a:pPr>
            <a:r>
              <a:rPr b="1" lang="en" sz="700">
                <a:solidFill>
                  <a:schemeClr val="dk2"/>
                </a:solidFill>
              </a:rPr>
              <a:t>Unstaking:</a:t>
            </a:r>
            <a:r>
              <a:rPr lang="en" sz="700">
                <a:solidFill>
                  <a:schemeClr val="dk2"/>
                </a:solidFill>
              </a:rPr>
              <a:t> Users can unstake their tokens, provided the pool remains healthy, ensuring that sufficient liquidity is available for bridge operations.</a:t>
            </a:r>
            <a:endParaRPr sz="700">
              <a:solidFill>
                <a:schemeClr val="dk2"/>
              </a:solidFill>
            </a:endParaRPr>
          </a:p>
          <a:p>
            <a:pPr indent="0" lvl="0" marL="0" rtl="0" algn="l">
              <a:spcBef>
                <a:spcPts val="0"/>
              </a:spcBef>
              <a:spcAft>
                <a:spcPts val="0"/>
              </a:spcAft>
              <a:buNone/>
            </a:pPr>
            <a:r>
              <a:t/>
            </a:r>
            <a:endParaRPr sz="700">
              <a:solidFill>
                <a:schemeClr val="dk2"/>
              </a:solidFill>
            </a:endParaRPr>
          </a:p>
          <a:p>
            <a:pPr indent="0" lvl="0" marL="0" rtl="0" algn="l">
              <a:spcBef>
                <a:spcPts val="0"/>
              </a:spcBef>
              <a:spcAft>
                <a:spcPts val="0"/>
              </a:spcAft>
              <a:buNone/>
            </a:pPr>
            <a:r>
              <a:rPr b="1" lang="en" sz="700">
                <a:solidFill>
                  <a:schemeClr val="dk2"/>
                </a:solidFill>
              </a:rPr>
              <a:t>Reward Claiming:</a:t>
            </a:r>
            <a:r>
              <a:rPr lang="en" sz="700">
                <a:solidFill>
                  <a:schemeClr val="dk2"/>
                </a:solidFill>
              </a:rPr>
              <a:t> Users can claim rewards earned from staking, which are derived from the bridge fees.</a:t>
            </a:r>
            <a:endParaRPr sz="700">
              <a:solidFill>
                <a:schemeClr val="dk2"/>
              </a:solidFill>
            </a:endParaRPr>
          </a:p>
          <a:p>
            <a:pPr indent="0" lvl="0" marL="0" rtl="0" algn="l">
              <a:spcBef>
                <a:spcPts val="0"/>
              </a:spcBef>
              <a:spcAft>
                <a:spcPts val="0"/>
              </a:spcAft>
              <a:buNone/>
            </a:pPr>
            <a:r>
              <a:t/>
            </a:r>
            <a:endParaRPr b="1" sz="700">
              <a:solidFill>
                <a:schemeClr val="dk2"/>
              </a:solidFill>
            </a:endParaRPr>
          </a:p>
          <a:p>
            <a:pPr indent="0" lvl="0" marL="0" rtl="0" algn="l">
              <a:spcBef>
                <a:spcPts val="0"/>
              </a:spcBef>
              <a:spcAft>
                <a:spcPts val="0"/>
              </a:spcAft>
              <a:buNone/>
            </a:pPr>
            <a:r>
              <a:t/>
            </a:r>
            <a:endParaRPr b="1" sz="700">
              <a:solidFill>
                <a:schemeClr val="dk2"/>
              </a:solidFill>
            </a:endParaRPr>
          </a:p>
          <a:p>
            <a:pPr indent="0" lvl="0" marL="0" rtl="0" algn="l">
              <a:spcBef>
                <a:spcPts val="0"/>
              </a:spcBef>
              <a:spcAft>
                <a:spcPts val="0"/>
              </a:spcAft>
              <a:buNone/>
            </a:pPr>
            <a:r>
              <a:t/>
            </a:r>
            <a:endParaRPr sz="700">
              <a:solidFill>
                <a:schemeClr val="dk2"/>
              </a:solidFill>
            </a:endParaRPr>
          </a:p>
        </p:txBody>
      </p:sp>
      <p:sp>
        <p:nvSpPr>
          <p:cNvPr id="62" name="Google Shape;62;p14"/>
          <p:cNvSpPr txBox="1"/>
          <p:nvPr/>
        </p:nvSpPr>
        <p:spPr>
          <a:xfrm>
            <a:off x="478350" y="1526050"/>
            <a:ext cx="4714200" cy="6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700">
                <a:solidFill>
                  <a:schemeClr val="dk2"/>
                </a:solidFill>
              </a:rPr>
              <a:t>Integrated Staking for Bridge Operations:</a:t>
            </a:r>
            <a:endParaRPr b="1" sz="700">
              <a:solidFill>
                <a:schemeClr val="dk2"/>
              </a:solidFill>
            </a:endParaRPr>
          </a:p>
          <a:p>
            <a:pPr indent="0" lvl="0" marL="0" rtl="0" algn="l">
              <a:spcBef>
                <a:spcPts val="0"/>
              </a:spcBef>
              <a:spcAft>
                <a:spcPts val="0"/>
              </a:spcAft>
              <a:buClr>
                <a:schemeClr val="dk1"/>
              </a:buClr>
              <a:buSzPts val="1100"/>
              <a:buFont typeface="Arial"/>
              <a:buNone/>
            </a:pPr>
            <a:r>
              <a:t/>
            </a:r>
            <a:endParaRPr sz="700">
              <a:solidFill>
                <a:schemeClr val="dk2"/>
              </a:solidFill>
            </a:endParaRPr>
          </a:p>
          <a:p>
            <a:pPr indent="0" lvl="0" marL="0" rtl="0" algn="l">
              <a:spcBef>
                <a:spcPts val="0"/>
              </a:spcBef>
              <a:spcAft>
                <a:spcPts val="0"/>
              </a:spcAft>
              <a:buClr>
                <a:schemeClr val="dk1"/>
              </a:buClr>
              <a:buSzPts val="1100"/>
              <a:buFont typeface="Arial"/>
              <a:buNone/>
            </a:pPr>
            <a:r>
              <a:rPr b="1" lang="en" sz="700">
                <a:solidFill>
                  <a:schemeClr val="dk2"/>
                </a:solidFill>
              </a:rPr>
              <a:t>Staking Pool Usage:</a:t>
            </a:r>
            <a:r>
              <a:rPr lang="en" sz="700">
                <a:solidFill>
                  <a:schemeClr val="dk2"/>
                </a:solidFill>
              </a:rPr>
              <a:t> The staking pool, along with the developer’s stake, is used to provide liquidity for bridge operations. This allows users interacting with the bridge to unlock tokens on the destination chain.</a:t>
            </a:r>
            <a:endParaRPr sz="1800">
              <a:solidFill>
                <a:schemeClr val="dk2"/>
              </a:solidFill>
            </a:endParaRPr>
          </a:p>
        </p:txBody>
      </p:sp>
      <p:sp>
        <p:nvSpPr>
          <p:cNvPr id="63" name="Google Shape;63;p14"/>
          <p:cNvSpPr txBox="1"/>
          <p:nvPr/>
        </p:nvSpPr>
        <p:spPr>
          <a:xfrm>
            <a:off x="5291350" y="3496175"/>
            <a:ext cx="3379800" cy="13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chemeClr val="dk2"/>
                </a:solidFill>
              </a:rPr>
              <a:t>Health Factor Management:</a:t>
            </a:r>
            <a:endParaRPr b="1" sz="700">
              <a:solidFill>
                <a:schemeClr val="dk2"/>
              </a:solidFill>
            </a:endParaRPr>
          </a:p>
          <a:p>
            <a:pPr indent="0" lvl="0" marL="0" rtl="0" algn="l">
              <a:spcBef>
                <a:spcPts val="0"/>
              </a:spcBef>
              <a:spcAft>
                <a:spcPts val="0"/>
              </a:spcAft>
              <a:buClr>
                <a:schemeClr val="dk1"/>
              </a:buClr>
              <a:buSzPts val="1100"/>
              <a:buFont typeface="Arial"/>
              <a:buNone/>
            </a:pPr>
            <a:r>
              <a:t/>
            </a:r>
            <a:endParaRPr b="1" sz="700">
              <a:solidFill>
                <a:schemeClr val="dk2"/>
              </a:solidFill>
            </a:endParaRPr>
          </a:p>
          <a:p>
            <a:pPr indent="0" lvl="0" marL="0" rtl="0" algn="l">
              <a:spcBef>
                <a:spcPts val="0"/>
              </a:spcBef>
              <a:spcAft>
                <a:spcPts val="0"/>
              </a:spcAft>
              <a:buClr>
                <a:schemeClr val="dk1"/>
              </a:buClr>
              <a:buSzPts val="1100"/>
              <a:buFont typeface="Arial"/>
              <a:buNone/>
            </a:pPr>
            <a:r>
              <a:t/>
            </a:r>
            <a:endParaRPr sz="700">
              <a:solidFill>
                <a:schemeClr val="dk2"/>
              </a:solidFill>
            </a:endParaRPr>
          </a:p>
          <a:p>
            <a:pPr indent="0" lvl="0" marL="0" rtl="0" algn="l">
              <a:spcBef>
                <a:spcPts val="0"/>
              </a:spcBef>
              <a:spcAft>
                <a:spcPts val="0"/>
              </a:spcAft>
              <a:buClr>
                <a:schemeClr val="dk1"/>
              </a:buClr>
              <a:buSzPts val="1100"/>
              <a:buFont typeface="Arial"/>
              <a:buNone/>
            </a:pPr>
            <a:r>
              <a:rPr b="1" lang="en" sz="700">
                <a:solidFill>
                  <a:schemeClr val="dk2"/>
                </a:solidFill>
              </a:rPr>
              <a:t>Health Factor Monitoring:</a:t>
            </a:r>
            <a:r>
              <a:rPr lang="en" sz="700">
                <a:solidFill>
                  <a:schemeClr val="dk2"/>
                </a:solidFill>
              </a:rPr>
              <a:t> The health factor is calculated as the ratio of the developer's stake to the total user stakes. This ensures that the pool remains sufficiently funded and avoids over-reliance on user stakes.</a:t>
            </a:r>
            <a:endParaRPr sz="700">
              <a:solidFill>
                <a:schemeClr val="dk2"/>
              </a:solidFill>
            </a:endParaRPr>
          </a:p>
          <a:p>
            <a:pPr indent="0" lvl="0" marL="0" rtl="0" algn="l">
              <a:spcBef>
                <a:spcPts val="0"/>
              </a:spcBef>
              <a:spcAft>
                <a:spcPts val="0"/>
              </a:spcAft>
              <a:buClr>
                <a:schemeClr val="dk1"/>
              </a:buClr>
              <a:buSzPts val="1100"/>
              <a:buFont typeface="Arial"/>
              <a:buNone/>
            </a:pPr>
            <a:r>
              <a:rPr lang="en" sz="700">
                <a:solidFill>
                  <a:schemeClr val="dk2"/>
                </a:solidFill>
              </a:rPr>
              <a:t> </a:t>
            </a:r>
            <a:endParaRPr b="1" sz="700">
              <a:solidFill>
                <a:schemeClr val="dk2"/>
              </a:solidFill>
            </a:endParaRPr>
          </a:p>
          <a:p>
            <a:pPr indent="0" lvl="0" marL="0" rtl="0" algn="l">
              <a:spcBef>
                <a:spcPts val="0"/>
              </a:spcBef>
              <a:spcAft>
                <a:spcPts val="0"/>
              </a:spcAft>
              <a:buClr>
                <a:schemeClr val="dk1"/>
              </a:buClr>
              <a:buSzPts val="1100"/>
              <a:buFont typeface="Arial"/>
              <a:buNone/>
            </a:pPr>
            <a:r>
              <a:rPr b="1" lang="en" sz="700">
                <a:solidFill>
                  <a:schemeClr val="dk2"/>
                </a:solidFill>
              </a:rPr>
              <a:t>Dynamic Health Factor Calculation:</a:t>
            </a:r>
            <a:r>
              <a:rPr lang="en" sz="700">
                <a:solidFill>
                  <a:schemeClr val="dk2"/>
                </a:solidFill>
              </a:rPr>
              <a:t> The calculateHealthFactor function dynamically calculates the health factor, which is used to monitor the pool's ability to support ongoing bridge transactions.</a:t>
            </a:r>
            <a:endParaRPr sz="7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64" name="Google Shape;64;p14"/>
          <p:cNvSpPr txBox="1"/>
          <p:nvPr/>
        </p:nvSpPr>
        <p:spPr>
          <a:xfrm>
            <a:off x="437050" y="701775"/>
            <a:ext cx="4755600" cy="8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700">
                <a:solidFill>
                  <a:schemeClr val="dk2"/>
                </a:solidFill>
              </a:rPr>
              <a:t>Chainwave Solutions Development Ideas</a:t>
            </a:r>
            <a:endParaRPr b="1" sz="700">
              <a:solidFill>
                <a:schemeClr val="dk2"/>
              </a:solidFill>
            </a:endParaRPr>
          </a:p>
          <a:p>
            <a:pPr indent="0" lvl="0" marL="0" rtl="0" algn="l">
              <a:spcBef>
                <a:spcPts val="0"/>
              </a:spcBef>
              <a:spcAft>
                <a:spcPts val="0"/>
              </a:spcAft>
              <a:buNone/>
            </a:pPr>
            <a:r>
              <a:t/>
            </a:r>
            <a:endParaRPr sz="700">
              <a:solidFill>
                <a:schemeClr val="dk2"/>
              </a:solidFill>
            </a:endParaRPr>
          </a:p>
          <a:p>
            <a:pPr indent="0" lvl="0" marL="0" rtl="0" algn="l">
              <a:spcBef>
                <a:spcPts val="0"/>
              </a:spcBef>
              <a:spcAft>
                <a:spcPts val="0"/>
              </a:spcAft>
              <a:buNone/>
            </a:pPr>
            <a:r>
              <a:rPr lang="en" sz="700">
                <a:solidFill>
                  <a:schemeClr val="dk2"/>
                </a:solidFill>
              </a:rPr>
              <a:t>A Stable Coin </a:t>
            </a:r>
            <a:r>
              <a:rPr lang="en" sz="700">
                <a:solidFill>
                  <a:schemeClr val="dk2"/>
                </a:solidFill>
              </a:rPr>
              <a:t>Bridge with additional staking combines cross-chain asset transfers with a dynamic staking mechanism, where user-staked tokens and project funds provide the liquidity needed for reliable bridge operations. The health factor ensures the pool stays balanced, enabling fast, secure transfers while rewarding users with staking returns. It’s a robust and efficient solution for decentralized finance.</a:t>
            </a:r>
            <a:endParaRPr sz="700">
              <a:solidFill>
                <a:schemeClr val="dk2"/>
              </a:solidFill>
            </a:endParaRPr>
          </a:p>
          <a:p>
            <a:pPr indent="0" lvl="0" marL="0" rtl="0" algn="l">
              <a:spcBef>
                <a:spcPts val="0"/>
              </a:spcBef>
              <a:spcAft>
                <a:spcPts val="0"/>
              </a:spcAft>
              <a:buNone/>
            </a:pPr>
            <a:r>
              <a:t/>
            </a:r>
            <a:endParaRPr sz="700">
              <a:solidFill>
                <a:schemeClr val="dk2"/>
              </a:solidFill>
            </a:endParaRPr>
          </a:p>
          <a:p>
            <a:pPr indent="0" lvl="0" marL="0" rtl="0" algn="l">
              <a:spcBef>
                <a:spcPts val="0"/>
              </a:spcBef>
              <a:spcAft>
                <a:spcPts val="0"/>
              </a:spcAft>
              <a:buNone/>
            </a:pPr>
            <a:r>
              <a:t/>
            </a:r>
            <a:endParaRPr sz="700">
              <a:solidFill>
                <a:schemeClr val="dk2"/>
              </a:solidFill>
            </a:endParaRPr>
          </a:p>
        </p:txBody>
      </p:sp>
      <p:pic>
        <p:nvPicPr>
          <p:cNvPr id="65" name="Google Shape;65;p14"/>
          <p:cNvPicPr preferRelativeResize="0"/>
          <p:nvPr/>
        </p:nvPicPr>
        <p:blipFill>
          <a:blip r:embed="rId4">
            <a:alphaModFix/>
          </a:blip>
          <a:stretch>
            <a:fillRect/>
          </a:stretch>
        </p:blipFill>
        <p:spPr>
          <a:xfrm>
            <a:off x="478350" y="210676"/>
            <a:ext cx="424775" cy="424800"/>
          </a:xfrm>
          <a:prstGeom prst="rect">
            <a:avLst/>
          </a:prstGeom>
          <a:noFill/>
          <a:ln>
            <a:noFill/>
          </a:ln>
        </p:spPr>
      </p:pic>
      <p:sp>
        <p:nvSpPr>
          <p:cNvPr id="66" name="Google Shape;66;p14"/>
          <p:cNvSpPr txBox="1"/>
          <p:nvPr/>
        </p:nvSpPr>
        <p:spPr>
          <a:xfrm>
            <a:off x="878825" y="190575"/>
            <a:ext cx="7614300" cy="4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Chainwave Solutions CCIP Bridging Ideas with an existing Stable coin</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Stake with Chainwave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chemeClr val="dk1"/>
                </a:solidFill>
              </a:rPr>
              <a:t>Users would stake their tokens in Chainwave's bridging system contracts to earn rewards from the fees generated by cross-chain transfers. By staking, users contribute to the liquidity pool that enables smooth and reliable asset transfers between blockchains. In return, they receive a portion of the bridge fees, providing them with a passive income stream. </a:t>
            </a:r>
            <a:endParaRPr sz="1000">
              <a:solidFill>
                <a:schemeClr val="dk1"/>
              </a:solidFill>
            </a:endParaRPr>
          </a:p>
          <a:p>
            <a:pPr indent="0" lvl="0" marL="0" rtl="0" algn="l">
              <a:spcBef>
                <a:spcPts val="1200"/>
              </a:spcBef>
              <a:spcAft>
                <a:spcPts val="1200"/>
              </a:spcAft>
              <a:buNone/>
            </a:pPr>
            <a:r>
              <a:rPr lang="en" sz="1000">
                <a:solidFill>
                  <a:schemeClr val="dk1"/>
                </a:solidFill>
              </a:rPr>
              <a:t>Additionally, their participation helps maintain the health and efficiency of the bridge, ensuring that the system remains robust and secure for all users. This creates a win-win situation where users benefit financially while supporting a critical decentralized finance infrastructure.</a:t>
            </a:r>
            <a:endParaRPr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 sz="1970"/>
              <a:t>Summary</a:t>
            </a:r>
            <a:endParaRPr b="1" sz="1970"/>
          </a:p>
          <a:p>
            <a:pPr indent="0" lvl="0" marL="0" rtl="0" algn="l">
              <a:spcBef>
                <a:spcPts val="400"/>
              </a:spcBef>
              <a:spcAft>
                <a:spcPts val="0"/>
              </a:spcAft>
              <a:buSzPts val="990"/>
              <a:buNone/>
            </a:pPr>
            <a:r>
              <a:t/>
            </a:r>
            <a:endParaRPr sz="2520"/>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solidFill>
                  <a:schemeClr val="dk1"/>
                </a:solidFill>
              </a:rPr>
              <a:t>This contract integrates staking with the bridge liquidity pool, allowing users to participate in both staking and bridging operations. The health factor mechanism ensures that the pool remains balanced and sufficiently funded to support bridge transactions, while the contract owner has the flexibility to manage funds dynamically. This system provides a robust framework for maintaining liquidity across chains, rewarding users, and ensuring the security and reliability of the bridge operations.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p:nvPr/>
        </p:nvSpPr>
        <p:spPr>
          <a:xfrm>
            <a:off x="1932525" y="2025375"/>
            <a:ext cx="1734900" cy="13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Stable pool</a:t>
            </a:r>
            <a:endParaRPr sz="1000"/>
          </a:p>
          <a:p>
            <a:pPr indent="0" lvl="0" marL="0" rtl="0" algn="l">
              <a:spcBef>
                <a:spcPts val="0"/>
              </a:spcBef>
              <a:spcAft>
                <a:spcPts val="0"/>
              </a:spcAft>
              <a:buNone/>
            </a:pPr>
            <a:r>
              <a:t/>
            </a:r>
            <a:endParaRPr/>
          </a:p>
        </p:txBody>
      </p:sp>
      <p:grpSp>
        <p:nvGrpSpPr>
          <p:cNvPr id="84" name="Google Shape;84;p17"/>
          <p:cNvGrpSpPr/>
          <p:nvPr/>
        </p:nvGrpSpPr>
        <p:grpSpPr>
          <a:xfrm>
            <a:off x="406450" y="862600"/>
            <a:ext cx="1107300" cy="1037925"/>
            <a:chOff x="391125" y="1086875"/>
            <a:chExt cx="1107300" cy="1037925"/>
          </a:xfrm>
        </p:grpSpPr>
        <p:pic>
          <p:nvPicPr>
            <p:cNvPr id="85" name="Google Shape;85;p17" title="Vector clip art of role play game map icon for a two-arch stone ..."/>
            <p:cNvPicPr preferRelativeResize="0"/>
            <p:nvPr/>
          </p:nvPicPr>
          <p:blipFill>
            <a:blip r:embed="rId3">
              <a:alphaModFix/>
            </a:blip>
            <a:stretch>
              <a:fillRect/>
            </a:stretch>
          </p:blipFill>
          <p:spPr>
            <a:xfrm>
              <a:off x="568500" y="1086875"/>
              <a:ext cx="783176" cy="783176"/>
            </a:xfrm>
            <a:prstGeom prst="rect">
              <a:avLst/>
            </a:prstGeom>
            <a:noFill/>
            <a:ln>
              <a:noFill/>
            </a:ln>
          </p:spPr>
        </p:pic>
        <p:sp>
          <p:nvSpPr>
            <p:cNvPr id="86" name="Google Shape;86;p17"/>
            <p:cNvSpPr txBox="1"/>
            <p:nvPr/>
          </p:nvSpPr>
          <p:spPr>
            <a:xfrm>
              <a:off x="546050" y="1752000"/>
              <a:ext cx="837900" cy="1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Bridge users</a:t>
              </a:r>
              <a:endParaRPr sz="900">
                <a:solidFill>
                  <a:schemeClr val="dk2"/>
                </a:solidFill>
              </a:endParaRPr>
            </a:p>
          </p:txBody>
        </p:sp>
        <p:sp>
          <p:nvSpPr>
            <p:cNvPr id="87" name="Google Shape;87;p17"/>
            <p:cNvSpPr/>
            <p:nvPr/>
          </p:nvSpPr>
          <p:spPr>
            <a:xfrm>
              <a:off x="391125" y="1103600"/>
              <a:ext cx="1107300" cy="102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88" name="Google Shape;88;p17"/>
          <p:cNvSpPr/>
          <p:nvPr/>
        </p:nvSpPr>
        <p:spPr>
          <a:xfrm>
            <a:off x="538388" y="2808550"/>
            <a:ext cx="1107300" cy="10212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stakers</a:t>
            </a:r>
            <a:endParaRPr sz="900"/>
          </a:p>
        </p:txBody>
      </p:sp>
      <p:sp>
        <p:nvSpPr>
          <p:cNvPr id="89" name="Google Shape;89;p17"/>
          <p:cNvSpPr/>
          <p:nvPr/>
        </p:nvSpPr>
        <p:spPr>
          <a:xfrm>
            <a:off x="1955625" y="3481650"/>
            <a:ext cx="1688700" cy="29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fees</a:t>
            </a:r>
            <a:endParaRPr sz="900"/>
          </a:p>
        </p:txBody>
      </p:sp>
      <p:sp>
        <p:nvSpPr>
          <p:cNvPr id="90" name="Google Shape;90;p17"/>
          <p:cNvSpPr/>
          <p:nvPr/>
        </p:nvSpPr>
        <p:spPr>
          <a:xfrm>
            <a:off x="725150" y="3981550"/>
            <a:ext cx="2919300" cy="95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Treasury</a:t>
            </a:r>
            <a:endParaRPr sz="1000"/>
          </a:p>
          <a:p>
            <a:pPr indent="0" lvl="0" marL="0" rtl="0" algn="l">
              <a:spcBef>
                <a:spcPts val="0"/>
              </a:spcBef>
              <a:spcAft>
                <a:spcPts val="0"/>
              </a:spcAft>
              <a:buNone/>
            </a:pPr>
            <a:r>
              <a:t/>
            </a:r>
            <a:endParaRPr/>
          </a:p>
        </p:txBody>
      </p:sp>
      <p:pic>
        <p:nvPicPr>
          <p:cNvPr id="91" name="Google Shape;91;p17" title="Vector clip art of role play game map icon for a two-arch stone ..."/>
          <p:cNvPicPr preferRelativeResize="0"/>
          <p:nvPr/>
        </p:nvPicPr>
        <p:blipFill>
          <a:blip r:embed="rId3">
            <a:alphaModFix/>
          </a:blip>
          <a:stretch>
            <a:fillRect/>
          </a:stretch>
        </p:blipFill>
        <p:spPr>
          <a:xfrm>
            <a:off x="4222075" y="1824550"/>
            <a:ext cx="783175" cy="783176"/>
          </a:xfrm>
          <a:prstGeom prst="rect">
            <a:avLst/>
          </a:prstGeom>
          <a:noFill/>
          <a:ln>
            <a:noFill/>
          </a:ln>
        </p:spPr>
      </p:pic>
      <p:sp>
        <p:nvSpPr>
          <p:cNvPr id="92" name="Google Shape;92;p17"/>
          <p:cNvSpPr/>
          <p:nvPr/>
        </p:nvSpPr>
        <p:spPr>
          <a:xfrm>
            <a:off x="3765050" y="862600"/>
            <a:ext cx="1688700" cy="421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Chainwave Stable Bridge with CCIP</a:t>
            </a:r>
            <a:endParaRPr/>
          </a:p>
        </p:txBody>
      </p:sp>
      <p:cxnSp>
        <p:nvCxnSpPr>
          <p:cNvPr id="93" name="Google Shape;93;p17"/>
          <p:cNvCxnSpPr/>
          <p:nvPr/>
        </p:nvCxnSpPr>
        <p:spPr>
          <a:xfrm rot="10800000">
            <a:off x="3723613" y="2375600"/>
            <a:ext cx="0" cy="33270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17"/>
          <p:cNvCxnSpPr/>
          <p:nvPr/>
        </p:nvCxnSpPr>
        <p:spPr>
          <a:xfrm>
            <a:off x="3723613" y="2297775"/>
            <a:ext cx="0" cy="332700"/>
          </a:xfrm>
          <a:prstGeom prst="straightConnector1">
            <a:avLst/>
          </a:prstGeom>
          <a:noFill/>
          <a:ln cap="flat" cmpd="sng" w="9525">
            <a:solidFill>
              <a:schemeClr val="dk2"/>
            </a:solidFill>
            <a:prstDash val="solid"/>
            <a:round/>
            <a:headEnd len="med" w="med" type="none"/>
            <a:tailEnd len="med" w="med" type="triangle"/>
          </a:ln>
        </p:spPr>
      </p:cxnSp>
      <p:cxnSp>
        <p:nvCxnSpPr>
          <p:cNvPr id="95" name="Google Shape;95;p17"/>
          <p:cNvCxnSpPr/>
          <p:nvPr/>
        </p:nvCxnSpPr>
        <p:spPr>
          <a:xfrm>
            <a:off x="2395613" y="3710000"/>
            <a:ext cx="0" cy="332700"/>
          </a:xfrm>
          <a:prstGeom prst="straightConnector1">
            <a:avLst/>
          </a:prstGeom>
          <a:noFill/>
          <a:ln cap="flat" cmpd="sng" w="9525">
            <a:solidFill>
              <a:schemeClr val="dk2"/>
            </a:solidFill>
            <a:prstDash val="solid"/>
            <a:round/>
            <a:headEnd len="med" w="med" type="none"/>
            <a:tailEnd len="med" w="med" type="triangle"/>
          </a:ln>
        </p:spPr>
      </p:cxnSp>
      <p:cxnSp>
        <p:nvCxnSpPr>
          <p:cNvPr id="96" name="Google Shape;96;p17"/>
          <p:cNvCxnSpPr>
            <a:stCxn id="89" idx="1"/>
          </p:cNvCxnSpPr>
          <p:nvPr/>
        </p:nvCxnSpPr>
        <p:spPr>
          <a:xfrm rot="10800000">
            <a:off x="1513725" y="3630900"/>
            <a:ext cx="441900" cy="0"/>
          </a:xfrm>
          <a:prstGeom prst="straightConnector1">
            <a:avLst/>
          </a:prstGeom>
          <a:noFill/>
          <a:ln cap="flat" cmpd="sng" w="9525">
            <a:solidFill>
              <a:schemeClr val="dk2"/>
            </a:solidFill>
            <a:prstDash val="solid"/>
            <a:round/>
            <a:headEnd len="med" w="med" type="none"/>
            <a:tailEnd len="med" w="med" type="triangle"/>
          </a:ln>
        </p:spPr>
      </p:cxnSp>
      <p:cxnSp>
        <p:nvCxnSpPr>
          <p:cNvPr id="97" name="Google Shape;97;p17"/>
          <p:cNvCxnSpPr/>
          <p:nvPr/>
        </p:nvCxnSpPr>
        <p:spPr>
          <a:xfrm flipH="1" rot="10800000">
            <a:off x="1481350" y="2916750"/>
            <a:ext cx="579600" cy="3099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7"/>
          <p:cNvCxnSpPr/>
          <p:nvPr/>
        </p:nvCxnSpPr>
        <p:spPr>
          <a:xfrm flipH="1">
            <a:off x="1513750" y="3006050"/>
            <a:ext cx="579600" cy="309900"/>
          </a:xfrm>
          <a:prstGeom prst="straightConnector1">
            <a:avLst/>
          </a:prstGeom>
          <a:noFill/>
          <a:ln cap="flat" cmpd="sng" w="9525">
            <a:solidFill>
              <a:schemeClr val="dk2"/>
            </a:solidFill>
            <a:prstDash val="solid"/>
            <a:round/>
            <a:headEnd len="med" w="med" type="none"/>
            <a:tailEnd len="med" w="med" type="triangle"/>
          </a:ln>
        </p:spPr>
      </p:cxnSp>
      <p:sp>
        <p:nvSpPr>
          <p:cNvPr id="99" name="Google Shape;99;p17"/>
          <p:cNvSpPr/>
          <p:nvPr/>
        </p:nvSpPr>
        <p:spPr>
          <a:xfrm flipH="1">
            <a:off x="5559913" y="2054075"/>
            <a:ext cx="1734900" cy="13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Stable pool</a:t>
            </a:r>
            <a:endParaRPr sz="1000"/>
          </a:p>
          <a:p>
            <a:pPr indent="0" lvl="0" marL="0" rtl="0" algn="l">
              <a:spcBef>
                <a:spcPts val="0"/>
              </a:spcBef>
              <a:spcAft>
                <a:spcPts val="0"/>
              </a:spcAft>
              <a:buNone/>
            </a:pPr>
            <a:r>
              <a:t/>
            </a:r>
            <a:endParaRPr/>
          </a:p>
        </p:txBody>
      </p:sp>
      <p:sp>
        <p:nvSpPr>
          <p:cNvPr id="100" name="Google Shape;100;p17"/>
          <p:cNvSpPr/>
          <p:nvPr/>
        </p:nvSpPr>
        <p:spPr>
          <a:xfrm flipH="1">
            <a:off x="7581650" y="2837250"/>
            <a:ext cx="1107300" cy="10212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stakers</a:t>
            </a:r>
            <a:endParaRPr sz="900"/>
          </a:p>
        </p:txBody>
      </p:sp>
      <p:grpSp>
        <p:nvGrpSpPr>
          <p:cNvPr id="101" name="Google Shape;101;p17"/>
          <p:cNvGrpSpPr/>
          <p:nvPr/>
        </p:nvGrpSpPr>
        <p:grpSpPr>
          <a:xfrm flipH="1">
            <a:off x="7713588" y="891300"/>
            <a:ext cx="1107300" cy="1037925"/>
            <a:chOff x="391125" y="1086875"/>
            <a:chExt cx="1107300" cy="1037925"/>
          </a:xfrm>
        </p:grpSpPr>
        <p:sp>
          <p:nvSpPr>
            <p:cNvPr id="102" name="Google Shape;102;p17"/>
            <p:cNvSpPr/>
            <p:nvPr/>
          </p:nvSpPr>
          <p:spPr>
            <a:xfrm>
              <a:off x="391125" y="1103600"/>
              <a:ext cx="1107300" cy="102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3" name="Google Shape;103;p17" title="Vector clip art of role play game map icon for a two-arch stone ..."/>
            <p:cNvPicPr preferRelativeResize="0"/>
            <p:nvPr/>
          </p:nvPicPr>
          <p:blipFill>
            <a:blip r:embed="rId3">
              <a:alphaModFix/>
            </a:blip>
            <a:stretch>
              <a:fillRect/>
            </a:stretch>
          </p:blipFill>
          <p:spPr>
            <a:xfrm>
              <a:off x="568500" y="1086875"/>
              <a:ext cx="783176" cy="783176"/>
            </a:xfrm>
            <a:prstGeom prst="rect">
              <a:avLst/>
            </a:prstGeom>
            <a:noFill/>
            <a:ln>
              <a:noFill/>
            </a:ln>
          </p:spPr>
        </p:pic>
        <p:sp>
          <p:nvSpPr>
            <p:cNvPr id="104" name="Google Shape;104;p17"/>
            <p:cNvSpPr txBox="1"/>
            <p:nvPr/>
          </p:nvSpPr>
          <p:spPr>
            <a:xfrm>
              <a:off x="546050" y="1752000"/>
              <a:ext cx="837900" cy="1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Bridge users</a:t>
              </a:r>
              <a:endParaRPr sz="900">
                <a:solidFill>
                  <a:schemeClr val="dk2"/>
                </a:solidFill>
              </a:endParaRPr>
            </a:p>
          </p:txBody>
        </p:sp>
      </p:grpSp>
      <p:sp>
        <p:nvSpPr>
          <p:cNvPr id="105" name="Google Shape;105;p17"/>
          <p:cNvSpPr/>
          <p:nvPr/>
        </p:nvSpPr>
        <p:spPr>
          <a:xfrm flipH="1">
            <a:off x="5583013" y="3510350"/>
            <a:ext cx="1688700" cy="29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fees</a:t>
            </a:r>
            <a:endParaRPr sz="900"/>
          </a:p>
        </p:txBody>
      </p:sp>
      <p:sp>
        <p:nvSpPr>
          <p:cNvPr id="106" name="Google Shape;106;p17"/>
          <p:cNvSpPr/>
          <p:nvPr/>
        </p:nvSpPr>
        <p:spPr>
          <a:xfrm flipH="1">
            <a:off x="5582888" y="4010250"/>
            <a:ext cx="2919300" cy="95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Treasury</a:t>
            </a:r>
            <a:endParaRPr sz="1000"/>
          </a:p>
          <a:p>
            <a:pPr indent="0" lvl="0" marL="0" rtl="0" algn="l">
              <a:spcBef>
                <a:spcPts val="0"/>
              </a:spcBef>
              <a:spcAft>
                <a:spcPts val="0"/>
              </a:spcAft>
              <a:buNone/>
            </a:pPr>
            <a:r>
              <a:t/>
            </a:r>
            <a:endParaRPr/>
          </a:p>
        </p:txBody>
      </p:sp>
      <p:cxnSp>
        <p:nvCxnSpPr>
          <p:cNvPr id="107" name="Google Shape;107;p17"/>
          <p:cNvCxnSpPr/>
          <p:nvPr/>
        </p:nvCxnSpPr>
        <p:spPr>
          <a:xfrm>
            <a:off x="5503725" y="2404300"/>
            <a:ext cx="0" cy="3327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7"/>
          <p:cNvCxnSpPr/>
          <p:nvPr/>
        </p:nvCxnSpPr>
        <p:spPr>
          <a:xfrm rot="10800000">
            <a:off x="5503725" y="2326475"/>
            <a:ext cx="0" cy="3327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7"/>
          <p:cNvCxnSpPr/>
          <p:nvPr/>
        </p:nvCxnSpPr>
        <p:spPr>
          <a:xfrm>
            <a:off x="6831725" y="3738700"/>
            <a:ext cx="0" cy="3327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7"/>
          <p:cNvCxnSpPr>
            <a:stCxn id="105" idx="1"/>
          </p:cNvCxnSpPr>
          <p:nvPr/>
        </p:nvCxnSpPr>
        <p:spPr>
          <a:xfrm>
            <a:off x="7271713" y="3659600"/>
            <a:ext cx="441900" cy="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7"/>
          <p:cNvCxnSpPr/>
          <p:nvPr/>
        </p:nvCxnSpPr>
        <p:spPr>
          <a:xfrm rot="10800000">
            <a:off x="7166388" y="2945450"/>
            <a:ext cx="579600" cy="3099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7"/>
          <p:cNvCxnSpPr/>
          <p:nvPr/>
        </p:nvCxnSpPr>
        <p:spPr>
          <a:xfrm>
            <a:off x="7133988" y="3034750"/>
            <a:ext cx="579600" cy="3099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7"/>
          <p:cNvCxnSpPr/>
          <p:nvPr/>
        </p:nvCxnSpPr>
        <p:spPr>
          <a:xfrm flipH="1" rot="10800000">
            <a:off x="7211050" y="1791350"/>
            <a:ext cx="579600" cy="3099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7"/>
          <p:cNvCxnSpPr/>
          <p:nvPr/>
        </p:nvCxnSpPr>
        <p:spPr>
          <a:xfrm flipH="1">
            <a:off x="7243450" y="1880650"/>
            <a:ext cx="579600" cy="3099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7"/>
          <p:cNvCxnSpPr/>
          <p:nvPr/>
        </p:nvCxnSpPr>
        <p:spPr>
          <a:xfrm rot="10800000">
            <a:off x="1428150" y="1791350"/>
            <a:ext cx="579600" cy="3099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7"/>
          <p:cNvCxnSpPr/>
          <p:nvPr/>
        </p:nvCxnSpPr>
        <p:spPr>
          <a:xfrm>
            <a:off x="1395750" y="1880650"/>
            <a:ext cx="579600" cy="3099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17"/>
          <p:cNvSpPr/>
          <p:nvPr/>
        </p:nvSpPr>
        <p:spPr>
          <a:xfrm>
            <a:off x="127200" y="116675"/>
            <a:ext cx="3591900" cy="4963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17"/>
          <p:cNvSpPr/>
          <p:nvPr/>
        </p:nvSpPr>
        <p:spPr>
          <a:xfrm>
            <a:off x="5499700" y="90150"/>
            <a:ext cx="3591900" cy="4963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17"/>
          <p:cNvSpPr txBox="1"/>
          <p:nvPr/>
        </p:nvSpPr>
        <p:spPr>
          <a:xfrm>
            <a:off x="962100" y="214250"/>
            <a:ext cx="1922100" cy="37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rPr>
              <a:t>Network 1</a:t>
            </a:r>
            <a:endParaRPr sz="1100">
              <a:solidFill>
                <a:schemeClr val="dk2"/>
              </a:solidFill>
            </a:endParaRPr>
          </a:p>
        </p:txBody>
      </p:sp>
      <p:sp>
        <p:nvSpPr>
          <p:cNvPr id="120" name="Google Shape;120;p17"/>
          <p:cNvSpPr txBox="1"/>
          <p:nvPr/>
        </p:nvSpPr>
        <p:spPr>
          <a:xfrm>
            <a:off x="6334600" y="214250"/>
            <a:ext cx="1922100" cy="37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rPr>
              <a:t>Network 2</a:t>
            </a:r>
            <a:endParaRPr sz="11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