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commentAuthors.xml" ContentType="application/vnd.openxmlformats-officedocument.presentationml.commentAuthors+xml"/>
  <Override PartName="/ppt/comments/comment3.xml" ContentType="application/vnd.openxmlformats-officedocument.presentationml.comments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comments/comment1.xml" ContentType="application/vnd.openxmlformats-officedocument.presentationml.comment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comments/comment2.xml" ContentType="application/vnd.openxmlformats-officedocument.presentationml.comment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 Lewandowski" initials="AL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Relationship Id="rId16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2-03-14T19:49:02Z" idx="1">
    <p:pos x="2989" y="2106"/>
    <p:text>https://www.researchgate.net/profile/Elena-Tutubalina/publication/339007588/figure/fig1/AS:878304164847627@1586415439597/Relation-extraction-The-example-is-chosen-from-the-MADE-corpus-where-blue-yellow-red.ppm</p:text>
    <p:extLst>
      <p:ext uri="{19B8F6BF-5375-455C-9EA6-DF929625EA0E}">
        <p15:presenceInfo xmlns:p15="http://schemas.microsoft.com/office/powerpoint/2012/main" userId="teamlab_data:0;1;0;1;16;Adam Lewandowski;2;1;0;4;38;{00200031-005B-4863-80D4-009400EC009D};" providerId="AD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2-03-14T20:05:15Z" idx="2">
    <p:pos x="3465" y="1698"/>
    <p:text>https://www.aiperspectives.com/wp-content/uploads/2020/03/Syntactic-Constituency-Parse.png</p:text>
    <p:extLst>
      <p:ext uri="{19B8F6BF-5375-455C-9EA6-DF929625EA0E}">
        <p15:presenceInfo xmlns:p15="http://schemas.microsoft.com/office/powerpoint/2012/main" userId="teamlab_data:0;1;0;1;16;Adam Lewandowski;2;1;0;4;38;{00290043-0061-4937-B391-001A004500B0};" providerId="AD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2-03-14T20:09:07Z" idx="3">
    <p:pos x="4336" y="1852"/>
    <p:text>https://upload.wikimedia.org/wikipedia/commons/thumb/c/c3/Python-logo-notext.svg/640px-Python-logo-notext.svg.png</p:text>
    <p:extLst>
      <p:ext uri="{19B8F6BF-5375-455C-9EA6-DF929625EA0E}">
        <p15:presenceInfo xmlns:p15="http://schemas.microsoft.com/office/powerpoint/2012/main" userId="teamlab_data:0;1;0;1;16;Adam Lewandowski;2;1;0;4;38;{003700C8-0097-4700-AEEC-003C002E0089};" providerId="AD"/>
      </p:ext>
    </p:extLst>
  </p:cm>
  <p:cm authorId="1" dt="2022-03-14T20:07:25Z" idx="4">
    <p:pos x="4495" y="2494"/>
    <p:text>https://lever-client-logos.s3.us-west-2.amazonaws.com/762fd4bd-7d50-4ac3-80d3-bad44702bf87-1604363697348.png</p:text>
    <p:extLst>
      <p:ext uri="{19B8F6BF-5375-455C-9EA6-DF929625EA0E}">
        <p15:presenceInfo xmlns:p15="http://schemas.microsoft.com/office/powerpoint/2012/main" userId="teamlab_data:0;1;0;1;16;Adam Lewandowski;2;1;0;4;38;{00940031-0000-45D9-B965-005100FF00D1};" providerId="AD"/>
      </p:ext>
    </p:extLst>
  </p:cm>
  <p:cm authorId="1" dt="2022-03-14T20:12:09Z" idx="5">
    <p:pos x="2428" y="2345"/>
    <p:text>https://upload.wikimedia.org/wikipedia/commons/thumb/0/05/Scikit_learn_logo_small.svg/1200px-Scikit_learn_logo_small.svg.png</p:text>
    <p:extLst>
      <p:ext uri="{19B8F6BF-5375-455C-9EA6-DF929625EA0E}">
        <p15:presenceInfo xmlns:p15="http://schemas.microsoft.com/office/powerpoint/2012/main" userId="teamlab_data:0;1;0;1;16;Adam Lewandowski;2;1;0;4;38;{002200C6-0077-4171-9949-0052003B0044};" providerId="AD"/>
      </p:ext>
    </p:extLst>
  </p:cm>
  <p:cm authorId="1" dt="2022-03-14T20:09:22Z" idx="6">
    <p:pos x="3620" y="2677"/>
    <p:text>https://upload.wikimedia.org/wikipedia/commons/e/e5/Neo4j-logo_color.png</p:text>
    <p:extLst>
      <p:ext uri="{19B8F6BF-5375-455C-9EA6-DF929625EA0E}">
        <p15:presenceInfo xmlns:p15="http://schemas.microsoft.com/office/powerpoint/2012/main" userId="teamlab_data:0;1;0;1;16;Adam Lewandowski;2;1;0;4;38;{00CB001D-00AD-4642-82B3-006A00E000BD};" providerId="AD"/>
      </p:ext>
    </p:extLst>
  </p:cm>
  <p:cm authorId="1" dt="2022-03-14T20:11:44Z" idx="7">
    <p:pos x="5037" y="1919"/>
    <p:text>https://upload.wikimedia.org/wikipedia/commons/thumb/a/ae/Keras_logo.svg/1200px-Keras_logo.svg.png</p:text>
    <p:extLst>
      <p:ext uri="{19B8F6BF-5375-455C-9EA6-DF929625EA0E}">
        <p15:presenceInfo xmlns:p15="http://schemas.microsoft.com/office/powerpoint/2012/main" userId="teamlab_data:0;1;0;1;16;Adam Lewandowski;2;1;0;4;38;{00C30012-002D-4AF1-A634-0065005A00DB};" providerId="AD"/>
      </p:ext>
    </p:extLst>
  </p:cm>
  <p:cm authorId="1" dt="2022-03-14T20:09:47Z" idx="8">
    <p:pos x="3620" y="2006"/>
    <p:text>https://noblinkyblinkycom.files.wordpress.com/2017/09/vsc-logo.png</p:text>
    <p:extLst>
      <p:ext uri="{19B8F6BF-5375-455C-9EA6-DF929625EA0E}">
        <p15:presenceInfo xmlns:p15="http://schemas.microsoft.com/office/powerpoint/2012/main" userId="teamlab_data:0;1;0;1;16;Adam Lewandowski;2;1;0;4;38;{00A70099-0062-4363-B9B0-00310063002C};" providerId="AD"/>
      </p:ext>
    </p:extLst>
  </p:cm>
</p:cmLst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bg>
      <p:bgPr shadeToTitle="0">
        <a:solidFill>
          <a:schemeClr val="accent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 hidden="0"/>
          <p:cNvSpPr/>
          <p:nvPr isPhoto="0" userDrawn="0"/>
        </p:nvSpPr>
        <p:spPr bwMode="auto">
          <a:xfrm>
            <a:off x="31" y="2824500"/>
            <a:ext cx="7370399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 hidden="0"/>
          <p:cNvSpPr/>
          <p:nvPr isPhoto="0" userDrawn="0"/>
        </p:nvSpPr>
        <p:spPr bwMode="auto">
          <a:xfrm flipH="1">
            <a:off x="3582600" y="1550700"/>
            <a:ext cx="5561399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" name="Google Shape;12;p2" hidden="0"/>
          <p:cNvSpPr/>
          <p:nvPr isPhoto="0" userDrawn="0"/>
        </p:nvSpPr>
        <p:spPr bwMode="auto">
          <a:xfrm rot="10800000">
            <a:off x="5058904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" name="Google Shape;13;p2" hidden="0"/>
          <p:cNvSpPr/>
          <p:nvPr isPhoto="0" userDrawn="0"/>
        </p:nvSpPr>
        <p:spPr bwMode="auto"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rotWithShape="0" algn="ctr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4" name="Google Shape;14;p2" hidden="0"/>
          <p:cNvGrpSpPr/>
          <p:nvPr isPhoto="0" userDrawn="0"/>
        </p:nvGrpSpPr>
        <p:grpSpPr bwMode="auto"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 hidden="0"/>
            <p:cNvSpPr/>
            <p:nvPr isPhoto="0" userDrawn="0"/>
          </p:nvSpPr>
          <p:spPr bwMode="auto"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16;p2" hidden="0"/>
            <p:cNvSpPr/>
            <p:nvPr isPhoto="0" userDrawn="0"/>
          </p:nvSpPr>
          <p:spPr bwMode="auto"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17;p2" hidden="0"/>
            <p:cNvSpPr/>
            <p:nvPr isPhoto="0" userDrawn="0"/>
          </p:nvSpPr>
          <p:spPr bwMode="auto"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8" name="Google Shape;18;p2" hidden="0"/>
          <p:cNvGrpSpPr/>
          <p:nvPr isPhoto="0" userDrawn="0"/>
        </p:nvGrpSpPr>
        <p:grpSpPr bwMode="auto"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 hidden="0"/>
            <p:cNvSpPr/>
            <p:nvPr isPhoto="0" userDrawn="0"/>
          </p:nvSpPr>
          <p:spPr bwMode="auto"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0;p2" hidden="0"/>
            <p:cNvSpPr/>
            <p:nvPr isPhoto="0" userDrawn="0"/>
          </p:nvSpPr>
          <p:spPr bwMode="auto"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21;p2" hidden="0"/>
            <p:cNvSpPr/>
            <p:nvPr isPhoto="0" userDrawn="0"/>
          </p:nvSpPr>
          <p:spPr bwMode="auto"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2" name="Google Shape;22;p2" hidden="0"/>
          <p:cNvGrpSpPr/>
          <p:nvPr isPhoto="0" userDrawn="0"/>
        </p:nvGrpSpPr>
        <p:grpSpPr bwMode="auto"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 hidden="0"/>
            <p:cNvSpPr/>
            <p:nvPr isPhoto="0" userDrawn="0"/>
          </p:nvSpPr>
          <p:spPr bwMode="auto"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24;p2" hidden="0"/>
            <p:cNvSpPr/>
            <p:nvPr isPhoto="0" userDrawn="0"/>
          </p:nvSpPr>
          <p:spPr bwMode="auto">
            <a:xfrm>
              <a:off x="7279438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25;p2" hidden="0"/>
            <p:cNvSpPr/>
            <p:nvPr isPhoto="0" userDrawn="0"/>
          </p:nvSpPr>
          <p:spPr bwMode="auto"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6" name="Google Shape;26;p2" hidden="0"/>
          <p:cNvGrpSpPr/>
          <p:nvPr isPhoto="0" userDrawn="0"/>
        </p:nvGrpSpPr>
        <p:grpSpPr bwMode="auto"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 hidden="0"/>
            <p:cNvSpPr/>
            <p:nvPr isPhoto="0" userDrawn="0"/>
          </p:nvSpPr>
          <p:spPr bwMode="auto"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28;p2" hidden="0"/>
            <p:cNvSpPr/>
            <p:nvPr isPhoto="0" userDrawn="0"/>
          </p:nvSpPr>
          <p:spPr bwMode="auto">
            <a:xfrm>
              <a:off x="7279438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29;p2" hidden="0"/>
            <p:cNvSpPr/>
            <p:nvPr isPhoto="0" userDrawn="0"/>
          </p:nvSpPr>
          <p:spPr bwMode="auto"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0" name="Google Shape;30;p2" hidden="0"/>
          <p:cNvGrpSpPr/>
          <p:nvPr isPhoto="0" userDrawn="0"/>
        </p:nvGrpSpPr>
        <p:grpSpPr bwMode="auto"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 hidden="0"/>
            <p:cNvSpPr/>
            <p:nvPr isPhoto="0" userDrawn="0"/>
          </p:nvSpPr>
          <p:spPr bwMode="auto"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" name="Google Shape;32;p2" hidden="0"/>
            <p:cNvSpPr/>
            <p:nvPr isPhoto="0" userDrawn="0"/>
          </p:nvSpPr>
          <p:spPr bwMode="auto">
            <a:xfrm>
              <a:off x="7279438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33;p2" hidden="0"/>
            <p:cNvSpPr/>
            <p:nvPr isPhoto="0" userDrawn="0"/>
          </p:nvSpPr>
          <p:spPr bwMode="auto"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4" name="Google Shape;34;p2" hidden="0"/>
          <p:cNvSpPr txBox="1"/>
          <p:nvPr isPhoto="0" userDrawn="0">
            <p:ph type="ctrTitle" hasCustomPrompt="0"/>
          </p:nvPr>
        </p:nvSpPr>
        <p:spPr bwMode="auto"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2" hidden="0"/>
          <p:cNvSpPr txBox="1"/>
          <p:nvPr isPhoto="0" userDrawn="0">
            <p:ph type="subTitle" idx="1" hasCustomPrompt="0"/>
          </p:nvPr>
        </p:nvSpPr>
        <p:spPr bwMode="auto"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2" hidden="0"/>
          <p:cNvSpPr txBox="1"/>
          <p:nvPr isPhoto="0" userDrawn="0">
            <p:ph type="sldNum" idx="12" hasCustomPrompt="0"/>
          </p:nvPr>
        </p:nvSpPr>
        <p:spPr bwMode="auto"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l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bg>
      <p:bgPr shadeToTitle="0">
        <a:solidFill>
          <a:schemeClr val="accent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Google Shape;110;p11" hidden="0"/>
          <p:cNvSpPr/>
          <p:nvPr isPhoto="0" userDrawn="0"/>
        </p:nvSpPr>
        <p:spPr bwMode="auto"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11" name="Google Shape;111;p11" hidden="0"/>
          <p:cNvGrpSpPr/>
          <p:nvPr isPhoto="0" userDrawn="0"/>
        </p:nvGrpSpPr>
        <p:grpSpPr bwMode="auto"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 hidden="0"/>
            <p:cNvSpPr/>
            <p:nvPr isPhoto="0" userDrawn="0"/>
          </p:nvSpPr>
          <p:spPr bwMode="auto"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" name="Google Shape;113;p11" hidden="0"/>
            <p:cNvSpPr/>
            <p:nvPr isPhoto="0" userDrawn="0"/>
          </p:nvSpPr>
          <p:spPr bwMode="auto">
            <a:xfrm>
              <a:off x="7279438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" name="Google Shape;114;p11" hidden="0"/>
            <p:cNvSpPr/>
            <p:nvPr isPhoto="0" userDrawn="0"/>
          </p:nvSpPr>
          <p:spPr bwMode="auto"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5" name="Google Shape;115;p11" hidden="0"/>
          <p:cNvGrpSpPr/>
          <p:nvPr isPhoto="0" userDrawn="0"/>
        </p:nvGrpSpPr>
        <p:grpSpPr bwMode="auto"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 hidden="0"/>
            <p:cNvSpPr/>
            <p:nvPr isPhoto="0" userDrawn="0"/>
          </p:nvSpPr>
          <p:spPr bwMode="auto"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" name="Google Shape;117;p11" hidden="0"/>
            <p:cNvSpPr/>
            <p:nvPr isPhoto="0" userDrawn="0"/>
          </p:nvSpPr>
          <p:spPr bwMode="auto">
            <a:xfrm>
              <a:off x="7279438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" name="Google Shape;118;p11" hidden="0"/>
            <p:cNvSpPr/>
            <p:nvPr isPhoto="0" userDrawn="0"/>
          </p:nvSpPr>
          <p:spPr bwMode="auto"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19" name="Google Shape;119;p11" hidden="0"/>
          <p:cNvSpPr txBox="1"/>
          <p:nvPr isPhoto="0" userDrawn="0">
            <p:ph type="title" hasCustomPrompt="1"/>
          </p:nvPr>
        </p:nvSpPr>
        <p:spPr bwMode="auto">
          <a:xfrm>
            <a:off x="1385849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20" name="Google Shape;120;p11" hidden="0"/>
          <p:cNvSpPr txBox="1"/>
          <p:nvPr isPhoto="0" userDrawn="0">
            <p:ph type="body" idx="1" hasCustomPrompt="0"/>
          </p:nvPr>
        </p:nvSpPr>
        <p:spPr bwMode="auto">
          <a:xfrm>
            <a:off x="1385849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1" name="Google Shape;121;p11" hidden="0"/>
          <p:cNvSpPr txBox="1"/>
          <p:nvPr isPhoto="0" userDrawn="0">
            <p:ph type="sldNum" idx="12" hasCustomPrompt="0"/>
          </p:nvPr>
        </p:nvSpPr>
        <p:spPr bwMode="auto"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l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" name="Google Shape;123;p12" hidden="0"/>
          <p:cNvSpPr txBox="1"/>
          <p:nvPr isPhoto="0" userDrawn="0">
            <p:ph type="sldNum" idx="12" hasCustomPrompt="0"/>
          </p:nvPr>
        </p:nvSpPr>
        <p:spPr bwMode="auto"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l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bg>
      <p:bgPr shadeToTitle="0">
        <a:solidFill>
          <a:schemeClr val="accent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Google Shape;38;p3" hidden="0"/>
          <p:cNvSpPr/>
          <p:nvPr isPhoto="0" userDrawn="0"/>
        </p:nvSpPr>
        <p:spPr bwMode="auto"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9" name="Google Shape;39;p3" hidden="0"/>
          <p:cNvGrpSpPr/>
          <p:nvPr isPhoto="0" userDrawn="0"/>
        </p:nvGrpSpPr>
        <p:grpSpPr bwMode="auto"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 hidden="0"/>
            <p:cNvSpPr/>
            <p:nvPr isPhoto="0" userDrawn="0"/>
          </p:nvSpPr>
          <p:spPr bwMode="auto"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41;p3" hidden="0"/>
            <p:cNvSpPr/>
            <p:nvPr isPhoto="0" userDrawn="0"/>
          </p:nvSpPr>
          <p:spPr bwMode="auto">
            <a:xfrm>
              <a:off x="7279438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42;p3" hidden="0"/>
            <p:cNvSpPr/>
            <p:nvPr isPhoto="0" userDrawn="0"/>
          </p:nvSpPr>
          <p:spPr bwMode="auto"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3" name="Google Shape;43;p3" hidden="0"/>
          <p:cNvGrpSpPr/>
          <p:nvPr isPhoto="0" userDrawn="0"/>
        </p:nvGrpSpPr>
        <p:grpSpPr bwMode="auto"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 hidden="0"/>
            <p:cNvSpPr/>
            <p:nvPr isPhoto="0" userDrawn="0"/>
          </p:nvSpPr>
          <p:spPr bwMode="auto"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" name="Google Shape;45;p3" hidden="0"/>
            <p:cNvSpPr/>
            <p:nvPr isPhoto="0" userDrawn="0"/>
          </p:nvSpPr>
          <p:spPr bwMode="auto">
            <a:xfrm>
              <a:off x="7279438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" name="Google Shape;46;p3" hidden="0"/>
            <p:cNvSpPr/>
            <p:nvPr isPhoto="0" userDrawn="0"/>
          </p:nvSpPr>
          <p:spPr bwMode="auto"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7" name="Google Shape;47;p3" hidden="0"/>
          <p:cNvSpPr txBox="1"/>
          <p:nvPr isPhoto="0" userDrawn="0">
            <p:ph type="title" hasCustomPrompt="0"/>
          </p:nvPr>
        </p:nvSpPr>
        <p:spPr bwMode="auto"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3" hidden="0"/>
          <p:cNvSpPr txBox="1"/>
          <p:nvPr isPhoto="0" userDrawn="0">
            <p:ph type="sldNum" idx="12" hasCustomPrompt="0"/>
          </p:nvPr>
        </p:nvSpPr>
        <p:spPr bwMode="auto"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l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bg>
      <p:bgPr shadeToTitle="0">
        <a:solidFill>
          <a:schemeClr val="dk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Google Shape;50;p4" hidden="0"/>
          <p:cNvSpPr/>
          <p:nvPr isPhoto="0" userDrawn="0"/>
        </p:nvSpPr>
        <p:spPr bwMode="auto">
          <a:xfrm flipH="1">
            <a:off x="3582600" y="1550700"/>
            <a:ext cx="5561399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" name="Google Shape;51;p4" hidden="0"/>
          <p:cNvSpPr/>
          <p:nvPr isPhoto="0" userDrawn="0"/>
        </p:nvSpPr>
        <p:spPr bwMode="auto">
          <a:xfrm>
            <a:off x="31" y="2824500"/>
            <a:ext cx="7370399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" name="Google Shape;52;p4" hidden="0"/>
          <p:cNvSpPr/>
          <p:nvPr isPhoto="0" userDrawn="0"/>
        </p:nvSpPr>
        <p:spPr bwMode="auto"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rotWithShape="0" algn="ctr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" name="Google Shape;53;p4" hidden="0"/>
          <p:cNvSpPr txBox="1"/>
          <p:nvPr isPhoto="0" userDrawn="0">
            <p:ph type="title" hasCustomPrompt="0"/>
          </p:nvPr>
        </p:nvSpPr>
        <p:spPr bwMode="auto">
          <a:xfrm>
            <a:off x="819150" y="84559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4" hidden="0"/>
          <p:cNvSpPr txBox="1"/>
          <p:nvPr isPhoto="0" userDrawn="0">
            <p:ph type="body" idx="1" hasCustomPrompt="0"/>
          </p:nvPr>
        </p:nvSpPr>
        <p:spPr bwMode="auto"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4" hidden="0"/>
          <p:cNvSpPr txBox="1"/>
          <p:nvPr isPhoto="0" userDrawn="0">
            <p:ph type="sldNum" idx="12" hasCustomPrompt="0"/>
          </p:nvPr>
        </p:nvSpPr>
        <p:spPr bwMode="auto"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l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bg>
      <p:bgPr shadeToTitle="0">
        <a:solidFill>
          <a:schemeClr val="dk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Google Shape;57;p5" hidden="0"/>
          <p:cNvSpPr/>
          <p:nvPr isPhoto="0" userDrawn="0"/>
        </p:nvSpPr>
        <p:spPr bwMode="auto">
          <a:xfrm flipH="1">
            <a:off x="3582600" y="1550700"/>
            <a:ext cx="5561399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" name="Google Shape;58;p5" hidden="0"/>
          <p:cNvSpPr/>
          <p:nvPr isPhoto="0" userDrawn="0"/>
        </p:nvSpPr>
        <p:spPr bwMode="auto">
          <a:xfrm>
            <a:off x="31" y="2824500"/>
            <a:ext cx="7370399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" name="Google Shape;59;p5" hidden="0"/>
          <p:cNvSpPr/>
          <p:nvPr isPhoto="0" userDrawn="0"/>
        </p:nvSpPr>
        <p:spPr bwMode="auto"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rotWithShape="0" algn="ctr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" name="Google Shape;60;p5" hidden="0"/>
          <p:cNvSpPr txBox="1"/>
          <p:nvPr isPhoto="0" userDrawn="0">
            <p:ph type="title" hasCustomPrompt="0"/>
          </p:nvPr>
        </p:nvSpPr>
        <p:spPr bwMode="auto">
          <a:xfrm>
            <a:off x="819150" y="84559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5" hidden="0"/>
          <p:cNvSpPr txBox="1"/>
          <p:nvPr isPhoto="0" userDrawn="0">
            <p:ph type="body" idx="1" hasCustomPrompt="0"/>
          </p:nvPr>
        </p:nvSpPr>
        <p:spPr bwMode="auto"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5" hidden="0"/>
          <p:cNvSpPr txBox="1"/>
          <p:nvPr isPhoto="0" userDrawn="0">
            <p:ph type="body" idx="2" hasCustomPrompt="0"/>
          </p:nvPr>
        </p:nvSpPr>
        <p:spPr bwMode="auto"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5" hidden="0"/>
          <p:cNvSpPr txBox="1"/>
          <p:nvPr isPhoto="0" userDrawn="0">
            <p:ph type="sldNum" idx="12" hasCustomPrompt="0"/>
          </p:nvPr>
        </p:nvSpPr>
        <p:spPr bwMode="auto"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l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bg>
      <p:bgPr shadeToTitle="0">
        <a:solidFill>
          <a:schemeClr val="dk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" name="Google Shape;65;p6" hidden="0"/>
          <p:cNvSpPr/>
          <p:nvPr isPhoto="0" userDrawn="0"/>
        </p:nvSpPr>
        <p:spPr bwMode="auto">
          <a:xfrm flipH="1">
            <a:off x="3582600" y="1550700"/>
            <a:ext cx="5561399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" name="Google Shape;66;p6" hidden="0"/>
          <p:cNvSpPr/>
          <p:nvPr isPhoto="0" userDrawn="0"/>
        </p:nvSpPr>
        <p:spPr bwMode="auto">
          <a:xfrm>
            <a:off x="31" y="2824500"/>
            <a:ext cx="7370399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7" name="Google Shape;67;p6" hidden="0"/>
          <p:cNvSpPr/>
          <p:nvPr isPhoto="0" userDrawn="0"/>
        </p:nvSpPr>
        <p:spPr bwMode="auto"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rotWithShape="0" algn="ctr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" name="Google Shape;68;p6" hidden="0"/>
          <p:cNvSpPr txBox="1"/>
          <p:nvPr isPhoto="0" userDrawn="0">
            <p:ph type="title" hasCustomPrompt="0"/>
          </p:nvPr>
        </p:nvSpPr>
        <p:spPr bwMode="auto">
          <a:xfrm>
            <a:off x="819150" y="84559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6" hidden="0"/>
          <p:cNvSpPr txBox="1"/>
          <p:nvPr isPhoto="0" userDrawn="0">
            <p:ph type="sldNum" idx="12" hasCustomPrompt="0"/>
          </p:nvPr>
        </p:nvSpPr>
        <p:spPr bwMode="auto"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l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bg>
      <p:bgPr shadeToTitle="0">
        <a:solidFill>
          <a:schemeClr val="accent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Google Shape;71;p7" hidden="0"/>
          <p:cNvSpPr/>
          <p:nvPr isPhoto="0" userDrawn="0"/>
        </p:nvSpPr>
        <p:spPr bwMode="auto">
          <a:xfrm flipH="1">
            <a:off x="3582600" y="1550700"/>
            <a:ext cx="5561399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" name="Google Shape;72;p7" hidden="0"/>
          <p:cNvSpPr/>
          <p:nvPr isPhoto="0" userDrawn="0"/>
        </p:nvSpPr>
        <p:spPr bwMode="auto">
          <a:xfrm>
            <a:off x="31" y="2824500"/>
            <a:ext cx="7370399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" name="Google Shape;73;p7" hidden="0"/>
          <p:cNvSpPr/>
          <p:nvPr isPhoto="0" userDrawn="0"/>
        </p:nvSpPr>
        <p:spPr bwMode="auto"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rotWithShape="0" algn="ctr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" name="Google Shape;74;p7" hidden="0"/>
          <p:cNvSpPr txBox="1"/>
          <p:nvPr isPhoto="0" userDrawn="0">
            <p:ph type="title" hasCustomPrompt="0"/>
          </p:nvPr>
        </p:nvSpPr>
        <p:spPr bwMode="auto">
          <a:xfrm>
            <a:off x="819150" y="845599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7" hidden="0"/>
          <p:cNvSpPr txBox="1"/>
          <p:nvPr isPhoto="0" userDrawn="0">
            <p:ph type="body" idx="1" hasCustomPrompt="0"/>
          </p:nvPr>
        </p:nvSpPr>
        <p:spPr bwMode="auto"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7" hidden="0"/>
          <p:cNvSpPr txBox="1"/>
          <p:nvPr isPhoto="0" userDrawn="0">
            <p:ph type="sldNum" idx="12" hasCustomPrompt="0"/>
          </p:nvPr>
        </p:nvSpPr>
        <p:spPr bwMode="auto"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l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" name="Google Shape;78;p8" hidden="0"/>
          <p:cNvSpPr/>
          <p:nvPr isPhoto="0" userDrawn="0"/>
        </p:nvSpPr>
        <p:spPr bwMode="auto"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" name="Google Shape;79;p8" hidden="0"/>
          <p:cNvSpPr/>
          <p:nvPr isPhoto="0" userDrawn="0"/>
        </p:nvSpPr>
        <p:spPr bwMode="auto"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80" name="Google Shape;80;p8" hidden="0"/>
          <p:cNvGrpSpPr/>
          <p:nvPr isPhoto="0" userDrawn="0"/>
        </p:nvGrpSpPr>
        <p:grpSpPr bwMode="auto"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 hidden="0"/>
            <p:cNvSpPr/>
            <p:nvPr isPhoto="0" userDrawn="0"/>
          </p:nvSpPr>
          <p:spPr bwMode="auto"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" name="Google Shape;82;p8" hidden="0"/>
            <p:cNvSpPr/>
            <p:nvPr isPhoto="0" userDrawn="0"/>
          </p:nvSpPr>
          <p:spPr bwMode="auto"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" name="Google Shape;83;p8" hidden="0"/>
            <p:cNvSpPr/>
            <p:nvPr isPhoto="0" userDrawn="0"/>
          </p:nvSpPr>
          <p:spPr bwMode="auto"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84" name="Google Shape;84;p8" hidden="0"/>
          <p:cNvSpPr/>
          <p:nvPr isPhoto="0" userDrawn="0"/>
        </p:nvSpPr>
        <p:spPr bwMode="auto"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rotWithShape="0" algn="ctr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85" name="Google Shape;85;p8" hidden="0"/>
          <p:cNvGrpSpPr/>
          <p:nvPr isPhoto="0" userDrawn="0"/>
        </p:nvGrpSpPr>
        <p:grpSpPr bwMode="auto"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 hidden="0"/>
            <p:cNvSpPr/>
            <p:nvPr isPhoto="0" userDrawn="0"/>
          </p:nvSpPr>
          <p:spPr bwMode="auto"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" name="Google Shape;87;p8" hidden="0"/>
            <p:cNvSpPr/>
            <p:nvPr isPhoto="0" userDrawn="0"/>
          </p:nvSpPr>
          <p:spPr bwMode="auto">
            <a:xfrm>
              <a:off x="7279438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" name="Google Shape;88;p8" hidden="0"/>
            <p:cNvSpPr/>
            <p:nvPr isPhoto="0" userDrawn="0"/>
          </p:nvSpPr>
          <p:spPr bwMode="auto"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9" name="Google Shape;89;p8" hidden="0"/>
          <p:cNvGrpSpPr/>
          <p:nvPr isPhoto="0" userDrawn="0"/>
        </p:nvGrpSpPr>
        <p:grpSpPr bwMode="auto"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 hidden="0"/>
            <p:cNvSpPr/>
            <p:nvPr isPhoto="0" userDrawn="0"/>
          </p:nvSpPr>
          <p:spPr bwMode="auto"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" name="Google Shape;91;p8" hidden="0"/>
            <p:cNvSpPr/>
            <p:nvPr isPhoto="0" userDrawn="0"/>
          </p:nvSpPr>
          <p:spPr bwMode="auto">
            <a:xfrm>
              <a:off x="7279438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" name="Google Shape;92;p8" hidden="0"/>
            <p:cNvSpPr/>
            <p:nvPr isPhoto="0" userDrawn="0"/>
          </p:nvSpPr>
          <p:spPr bwMode="auto"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93" name="Google Shape;93;p8" hidden="0"/>
          <p:cNvSpPr txBox="1"/>
          <p:nvPr isPhoto="0" userDrawn="0">
            <p:ph type="title" hasCustomPrompt="0"/>
          </p:nvPr>
        </p:nvSpPr>
        <p:spPr bwMode="auto">
          <a:xfrm>
            <a:off x="1393929" y="1301146"/>
            <a:ext cx="6366899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pPr>
              <a:defRPr/>
            </a:pPr>
            <a:endParaRPr/>
          </a:p>
        </p:txBody>
      </p:sp>
      <p:sp>
        <p:nvSpPr>
          <p:cNvPr id="94" name="Google Shape;94;p8" hidden="0"/>
          <p:cNvSpPr txBox="1"/>
          <p:nvPr isPhoto="0" userDrawn="0">
            <p:ph type="sldNum" idx="12" hasCustomPrompt="0"/>
          </p:nvPr>
        </p:nvSpPr>
        <p:spPr bwMode="auto"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l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bg>
      <p:bgPr shadeToTitle="0">
        <a:solidFill>
          <a:schemeClr val="dk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" name="Google Shape;96;p9" hidden="0"/>
          <p:cNvSpPr/>
          <p:nvPr isPhoto="0" userDrawn="0"/>
        </p:nvSpPr>
        <p:spPr bwMode="auto">
          <a:xfrm flipH="1">
            <a:off x="3582600" y="1550700"/>
            <a:ext cx="5561399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" name="Google Shape;97;p9" hidden="0"/>
          <p:cNvSpPr/>
          <p:nvPr isPhoto="0" userDrawn="0"/>
        </p:nvSpPr>
        <p:spPr bwMode="auto">
          <a:xfrm>
            <a:off x="31" y="2824500"/>
            <a:ext cx="7370399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8" name="Google Shape;98;p9" hidden="0"/>
          <p:cNvSpPr/>
          <p:nvPr isPhoto="0" userDrawn="0"/>
        </p:nvSpPr>
        <p:spPr bwMode="auto"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rotWithShape="0" algn="ctr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" name="Google Shape;99;p9" hidden="0"/>
          <p:cNvSpPr txBox="1"/>
          <p:nvPr isPhoto="0" userDrawn="0">
            <p:ph type="title" hasCustomPrompt="0"/>
          </p:nvPr>
        </p:nvSpPr>
        <p:spPr bwMode="auto">
          <a:xfrm>
            <a:off x="819150" y="845599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endParaRPr/>
          </a:p>
        </p:txBody>
      </p:sp>
      <p:sp>
        <p:nvSpPr>
          <p:cNvPr id="100" name="Google Shape;100;p9" hidden="0"/>
          <p:cNvSpPr txBox="1"/>
          <p:nvPr isPhoto="0" userDrawn="0">
            <p:ph type="subTitle" idx="1" hasCustomPrompt="0"/>
          </p:nvPr>
        </p:nvSpPr>
        <p:spPr bwMode="auto"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1" name="Google Shape;101;p9" hidden="0"/>
          <p:cNvSpPr txBox="1"/>
          <p:nvPr isPhoto="0" userDrawn="0">
            <p:ph type="body" idx="2" hasCustomPrompt="0"/>
          </p:nvPr>
        </p:nvSpPr>
        <p:spPr bwMode="auto"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2" name="Google Shape;102;p9" hidden="0"/>
          <p:cNvSpPr txBox="1"/>
          <p:nvPr isPhoto="0" userDrawn="0">
            <p:ph type="sldNum" idx="12" hasCustomPrompt="0"/>
          </p:nvPr>
        </p:nvSpPr>
        <p:spPr bwMode="auto"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l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" name="Google Shape;104;p10" hidden="0"/>
          <p:cNvSpPr/>
          <p:nvPr isPhoto="0" userDrawn="0"/>
        </p:nvSpPr>
        <p:spPr bwMode="auto">
          <a:xfrm>
            <a:off x="31" y="2824500"/>
            <a:ext cx="7370399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" name="Google Shape;105;p10" hidden="0"/>
          <p:cNvSpPr/>
          <p:nvPr isPhoto="0" userDrawn="0"/>
        </p:nvSpPr>
        <p:spPr bwMode="auto">
          <a:xfrm flipH="1">
            <a:off x="3582600" y="1550700"/>
            <a:ext cx="5561399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" name="Google Shape;106;p10" hidden="0"/>
          <p:cNvSpPr/>
          <p:nvPr isPhoto="0" userDrawn="0"/>
        </p:nvSpPr>
        <p:spPr bwMode="auto"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rotWithShape="0" algn="ctr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7" name="Google Shape;107;p10" hidden="0"/>
          <p:cNvSpPr txBox="1"/>
          <p:nvPr isPhoto="0" userDrawn="0">
            <p:ph type="body" idx="1" hasCustomPrompt="0"/>
          </p:nvPr>
        </p:nvSpPr>
        <p:spPr bwMode="auto"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8" name="Google Shape;108;p10" hidden="0"/>
          <p:cNvSpPr txBox="1"/>
          <p:nvPr isPhoto="0" userDrawn="0">
            <p:ph type="sldNum" idx="12" hasCustomPrompt="0"/>
          </p:nvPr>
        </p:nvSpPr>
        <p:spPr bwMode="auto"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l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hift">
    <p:bg>
      <p:bgPr shadeToTitle="0">
        <a:solidFill>
          <a:schemeClr val="dk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</a:defRPr>
            </a:lvl1pPr>
            <a:lvl2pPr marL="914400" lvl="1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</a:defRPr>
            </a:lvl2pPr>
            <a:lvl3pPr marL="1371600" lvl="2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</a:defRPr>
            </a:lvl3pPr>
            <a:lvl4pPr marL="1828800" lvl="3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</a:defRPr>
            </a:lvl4pPr>
            <a:lvl5pPr marL="2286000" lvl="4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</a:defRPr>
            </a:lvl5pPr>
            <a:lvl6pPr marL="2743200" lvl="5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</a:defRPr>
            </a:lvl6pPr>
            <a:lvl7pPr marL="3200400" lvl="6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</a:defRPr>
            </a:lvl7pPr>
            <a:lvl8pPr marL="3657600" lvl="7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</a:defRPr>
            </a:lvl8pPr>
            <a:lvl9pPr marL="4114800" lvl="8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 hidden="0"/>
          <p:cNvSpPr txBox="1"/>
          <p:nvPr isPhoto="0" userDrawn="0">
            <p:ph type="sldNum" idx="12" hasCustomPrompt="0"/>
          </p:nvPr>
        </p:nvSpPr>
        <p:spPr bwMode="auto"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l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comments" Target="../comments/commen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comments" Target="../comments/commen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" name="Google Shape;128;p13" hidden="0"/>
          <p:cNvSpPr txBox="1"/>
          <p:nvPr isPhoto="0" userDrawn="0">
            <p:ph type="ctrTitle" hasCustomPrompt="0"/>
          </p:nvPr>
        </p:nvSpPr>
        <p:spPr bwMode="auto"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l"/>
              <a:t>Metody ekstrakcji relacji w korpusie języka polskiego</a:t>
            </a:r>
            <a:endParaRPr/>
          </a:p>
        </p:txBody>
      </p:sp>
      <p:sp>
        <p:nvSpPr>
          <p:cNvPr id="129" name="Google Shape;129;p13" hidden="0"/>
          <p:cNvSpPr txBox="1"/>
          <p:nvPr isPhoto="0" userDrawn="0">
            <p:ph type="subTitle" idx="1" hasCustomPrompt="0"/>
          </p:nvPr>
        </p:nvSpPr>
        <p:spPr bwMode="auto"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l"/>
              <a:t>dyplomant inż. Adam Lewandowski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l"/>
              <a:t>promotor prof. dr hab. inż. Agnieszka Ławrynowicz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" name="Google Shape;184;p21" hidden="0"/>
          <p:cNvSpPr txBox="1"/>
          <p:nvPr isPhoto="0" userDrawn="0">
            <p:ph type="title" hasCustomPrompt="0"/>
          </p:nvPr>
        </p:nvSpPr>
        <p:spPr bwMode="auto">
          <a:xfrm>
            <a:off x="819150" y="84559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l"/>
              <a:t>Literatura</a:t>
            </a:r>
            <a:endParaRPr/>
          </a:p>
        </p:txBody>
      </p:sp>
      <p:sp>
        <p:nvSpPr>
          <p:cNvPr id="185" name="Google Shape;185;p21" hidden="0"/>
          <p:cNvSpPr txBox="1"/>
          <p:nvPr isPhoto="0" userDrawn="0">
            <p:ph type="body" idx="1" hasCustomPrompt="0"/>
          </p:nvPr>
        </p:nvSpPr>
        <p:spPr bwMode="auto"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pPr>
            <a:r>
              <a:rPr lang="pl"/>
              <a:t>Kathrin Eichler et. al., </a:t>
            </a:r>
            <a:r>
              <a:rPr lang="pl"/>
              <a:t>“Unsupervised Relation Extraction From Web Documents”, 2008</a:t>
            </a:r>
            <a:endParaRPr/>
          </a:p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pPr>
            <a:r>
              <a:rPr lang="pl"/>
              <a:t>Dian Yu, Lifu Huang, Heng Ji, </a:t>
            </a:r>
            <a:r>
              <a:rPr lang="pl"/>
              <a:t>“</a:t>
            </a:r>
            <a:r>
              <a:rPr lang="pl"/>
              <a:t>Open Relation Extraction and Grounding”</a:t>
            </a:r>
            <a:endParaRPr/>
          </a:p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pPr>
            <a:r>
              <a:rPr lang="pl"/>
              <a:t>Alina Wróblewska, Marcin Sydow, “Dependency-based Extraction of Entity-relationship Triples from Polish Open-domain Texts“</a:t>
            </a:r>
            <a:endParaRPr/>
          </a:p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pPr>
            <a:r>
              <a:rPr lang="pl"/>
              <a:t>Xuming Hu et. al., “Semi-supervised Relation Extraction via Incremental Meta Self-Training”, 2021</a:t>
            </a:r>
            <a:endParaRPr/>
          </a:p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pPr>
            <a:r>
              <a:rPr lang="pl"/>
              <a:t>Yankai Lin et. al., “Neural Relation Extraction with Selective Attention over Instances”</a:t>
            </a:r>
            <a:endParaRPr/>
          </a:p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pPr>
            <a:r>
              <a:rPr lang="pl"/>
              <a:t>Aleksander Smywiński-Pohl, rozprawa doktorska “Automatyczna ekstrakcja relacji semantycznych z tekstów w języku polskim“, 2015</a:t>
            </a:r>
            <a:endParaRPr/>
          </a:p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pPr>
            <a:r>
              <a:rPr lang="pl"/>
              <a:t>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Google Shape;134;p14" hidden="0"/>
          <p:cNvSpPr txBox="1"/>
          <p:nvPr isPhoto="0" userDrawn="0">
            <p:ph type="title" hasCustomPrompt="0"/>
          </p:nvPr>
        </p:nvSpPr>
        <p:spPr bwMode="auto">
          <a:xfrm>
            <a:off x="819150" y="84559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l"/>
              <a:t>Czym jest </a:t>
            </a:r>
            <a:r>
              <a:rPr lang="pl">
                <a:solidFill>
                  <a:schemeClr val="accent2"/>
                </a:solidFill>
              </a:rPr>
              <a:t>ekstrakcja</a:t>
            </a:r>
            <a:r>
              <a:rPr lang="pl">
                <a:solidFill>
                  <a:schemeClr val="accent2"/>
                </a:solidFill>
              </a:rPr>
              <a:t> relacji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5" name="Google Shape;135;p14" hidden="0"/>
          <p:cNvSpPr txBox="1"/>
          <p:nvPr isPhoto="0" userDrawn="0">
            <p:ph type="body" idx="1" hasCustomPrompt="0"/>
          </p:nvPr>
        </p:nvSpPr>
        <p:spPr bwMode="auto">
          <a:xfrm>
            <a:off x="491300" y="14807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pPr>
            <a:r>
              <a:rPr lang="pl"/>
              <a:t>zadanie oznaczenia strukturalnego występujących w tekście semantycznych związków pomiędzy grupą nazwanych encji</a:t>
            </a:r>
            <a:endParaRPr/>
          </a:p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pPr>
            <a:r>
              <a:rPr lang="pl"/>
              <a:t>encje muszą być wcześniej oznaczone poprzez wykorzystanie modelu </a:t>
            </a:r>
            <a:r>
              <a:rPr lang="pl" b="1"/>
              <a:t>NER</a:t>
            </a:r>
            <a:endParaRPr b="1"/>
          </a:p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pPr>
            <a:r>
              <a:rPr lang="pl"/>
              <a:t>relacje mogą zostać oznaczone w zbiorze danych</a:t>
            </a:r>
            <a:endParaRPr/>
          </a:p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pPr>
            <a:r>
              <a:rPr lang="pl"/>
              <a:t>istnieje możliwość wykorzystania modeli ontologii w celu wyuczenia klasyfikatora możliwych relacji na zbiorze nieoznaczonym</a:t>
            </a:r>
            <a:endParaRPr/>
          </a:p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pPr>
            <a:r>
              <a:rPr lang="pl"/>
              <a:t>zastosowanie: asystent osobisty, medycyna, budowa bazy ontologii, analiza zależności, transformacja składni pomiędzy różnymi językami programowania</a:t>
            </a:r>
            <a:endParaRPr/>
          </a:p>
        </p:txBody>
      </p:sp>
      <p:pic>
        <p:nvPicPr>
          <p:cNvPr id="136" name="Google Shape;136;p1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4745050" y="3344675"/>
            <a:ext cx="4061374" cy="14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" name="Google Shape;141;p15" hidden="0"/>
          <p:cNvSpPr txBox="1"/>
          <p:nvPr isPhoto="0" userDrawn="0">
            <p:ph type="title" hasCustomPrompt="0"/>
          </p:nvPr>
        </p:nvSpPr>
        <p:spPr bwMode="auto">
          <a:xfrm>
            <a:off x="819150" y="84559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l"/>
              <a:t>Motywacja</a:t>
            </a:r>
            <a:endParaRPr/>
          </a:p>
        </p:txBody>
      </p:sp>
      <p:sp>
        <p:nvSpPr>
          <p:cNvPr id="142" name="Google Shape;142;p15" hidden="0"/>
          <p:cNvSpPr txBox="1"/>
          <p:nvPr isPhoto="0" userDrawn="0">
            <p:ph type="body" idx="1" hasCustomPrompt="0"/>
          </p:nvPr>
        </p:nvSpPr>
        <p:spPr bwMode="auto">
          <a:xfrm>
            <a:off x="819150" y="14661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pPr>
            <a:r>
              <a:rPr lang="pl"/>
              <a:t>niska ilość artykułów badających jakość ekstrakcji relacji na korpusie języka polskiego</a:t>
            </a:r>
            <a:endParaRPr/>
          </a:p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pPr>
            <a:r>
              <a:rPr lang="pl"/>
              <a:t>semantyczna warstwowość; z prostszych relacji można zbudować bardziej złożone pozwalające na prawidłowe wnioskowanie</a:t>
            </a:r>
            <a:endParaRPr/>
          </a:p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pPr>
            <a:r>
              <a:rPr lang="pl"/>
              <a:t>istnieje wiele podejść rozwiązujących problem; od uczenia maszynowego, po wyszukiwanie informacji, a na bazie ontologii kończąc</a:t>
            </a:r>
            <a:endParaRPr/>
          </a:p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pPr>
            <a:r>
              <a:rPr lang="pl"/>
              <a:t>ciekawość jakości algorytmów na języku ojczystym</a:t>
            </a:r>
            <a:endParaRPr/>
          </a:p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pPr>
            <a:r>
              <a:rPr lang="pl"/>
              <a:t>inspiracją była analiza semantyczna zależności zdań w pracy</a:t>
            </a:r>
            <a:endParaRPr/>
          </a:p>
        </p:txBody>
      </p:sp>
      <p:pic>
        <p:nvPicPr>
          <p:cNvPr id="143" name="Google Shape;143;p1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5503400" y="2695850"/>
            <a:ext cx="3248951" cy="197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" name="Google Shape;148;p16" hidden="0"/>
          <p:cNvSpPr txBox="1"/>
          <p:nvPr isPhoto="0" userDrawn="0">
            <p:ph type="title" hasCustomPrompt="0"/>
          </p:nvPr>
        </p:nvSpPr>
        <p:spPr bwMode="auto">
          <a:xfrm>
            <a:off x="819150" y="84559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l"/>
              <a:t>Cel</a:t>
            </a:r>
            <a:endParaRPr/>
          </a:p>
        </p:txBody>
      </p:sp>
      <p:sp>
        <p:nvSpPr>
          <p:cNvPr id="149" name="Google Shape;149;p16" hidden="0"/>
          <p:cNvSpPr txBox="1"/>
          <p:nvPr isPhoto="0" userDrawn="0">
            <p:ph type="body" idx="1" hasCustomPrompt="0"/>
          </p:nvPr>
        </p:nvSpPr>
        <p:spPr bwMode="auto"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pl"/>
              <a:t>Celem pracy jest porównanie jakości generowanych typów relacji na podstawie jednego z miarodajnych testów ekstrakcji relacji wykorzystując wstępnie przygotowane modele lub w przypadku ich braku implementacja na podstawie artykułu.</a:t>
            </a:r>
            <a:endParaRPr lang="pl"/>
          </a:p>
          <a:p>
            <a:pPr marL="0" lvl="0" indent="0" algn="l">
              <a:spcBef>
                <a:spcPts val="0"/>
              </a:spcBef>
              <a:spcAft>
                <a:spcPts val="1199"/>
              </a:spcAft>
              <a:buNone/>
              <a:defRPr/>
            </a:pPr>
            <a:endParaRPr/>
          </a:p>
          <a:p>
            <a:pPr marL="0" lvl="0" indent="0" algn="l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pl"/>
              <a:t>[Dodatkowy cel – napisanie i publikacja artykułu na podstawie pracy mgr/mgr w formie artykułu (?)]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3539262" name="Google Shape;53;p4" hidden="0"/>
          <p:cNvSpPr txBox="1"/>
          <p:nvPr isPhoto="0" userDrawn="0">
            <p:ph type="title" hasCustomPrompt="0"/>
          </p:nvPr>
        </p:nvSpPr>
        <p:spPr bwMode="auto">
          <a:xfrm>
            <a:off x="819149" y="845598"/>
            <a:ext cx="7505699" cy="954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Potencjalne problemy</a:t>
            </a:r>
            <a:endParaRPr/>
          </a:p>
        </p:txBody>
      </p:sp>
      <p:sp>
        <p:nvSpPr>
          <p:cNvPr id="143083590" name="Google Shape;54;p4" hidden="0"/>
          <p:cNvSpPr txBox="1"/>
          <p:nvPr isPhoto="0" userDrawn="0">
            <p:ph type="body" idx="1" hasCustomPrompt="0"/>
          </p:nvPr>
        </p:nvSpPr>
        <p:spPr bwMode="auto">
          <a:xfrm>
            <a:off x="819149" y="1990724"/>
            <a:ext cx="7505699" cy="2448000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rmAutofit/>
          </a:bodyPr>
          <a:lstStyle>
            <a:lvl1pPr marL="457200" lvl="0" indent="-311149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49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49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49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49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49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49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49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49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r>
              <a:rPr/>
              <a:t>Kolejność słów w języku polskim nie ma większego znaczenia</a:t>
            </a:r>
            <a:endParaRPr/>
          </a:p>
          <a:p>
            <a:pPr>
              <a:defRPr/>
            </a:pPr>
            <a:r>
              <a:rPr/>
              <a:t>Unifikacja relacji -&gt; fleksja języka (np. zginął, zginęła, zginęli ...)</a:t>
            </a:r>
            <a:endParaRPr/>
          </a:p>
          <a:p>
            <a:pPr>
              <a:defRPr/>
            </a:pPr>
            <a:r>
              <a:rPr/>
              <a:t>Unifikacja relacji -&gt; synonimy (ale z fleksją np. zginął, umarł ...)</a:t>
            </a:r>
            <a:endParaRPr/>
          </a:p>
          <a:p>
            <a:pPr>
              <a:defRPr/>
            </a:pPr>
            <a:r>
              <a:rPr lang="en-US" sz="1300" b="0" i="0" u="none" strike="noStrike" cap="none" spc="0">
                <a:solidFill>
                  <a:schemeClr val="dk2"/>
                </a:solidFill>
                <a:latin typeface="Calibri"/>
                <a:ea typeface="Calibri"/>
                <a:cs typeface="Calibri"/>
              </a:rPr>
              <a:t>Brak dostępu do GPU (ale mam już dość mocne CPU)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" name="Google Shape;154;p17" hidden="0"/>
          <p:cNvSpPr txBox="1"/>
          <p:nvPr isPhoto="0" userDrawn="0">
            <p:ph type="title" hasCustomPrompt="0"/>
          </p:nvPr>
        </p:nvSpPr>
        <p:spPr bwMode="auto">
          <a:xfrm>
            <a:off x="819150" y="84559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l"/>
              <a:t>Zakres pracy</a:t>
            </a:r>
            <a:endParaRPr/>
          </a:p>
        </p:txBody>
      </p:sp>
      <p:sp>
        <p:nvSpPr>
          <p:cNvPr id="155" name="Google Shape;155;p17" hidden="0"/>
          <p:cNvSpPr txBox="1"/>
          <p:nvPr isPhoto="0" userDrawn="0">
            <p:ph type="body" idx="1" hasCustomPrompt="0"/>
          </p:nvPr>
        </p:nvSpPr>
        <p:spPr bwMode="auto"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Char char="●"/>
              <a:defRPr/>
            </a:pPr>
            <a:r>
              <a:rPr lang="pl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Wybór artykułów, streszczenie treści</a:t>
            </a:r>
            <a:r>
              <a:rPr lang="pl" sz="1000">
                <a:solidFill>
                  <a:srgbClr val="333333"/>
                </a:solidFill>
                <a:latin typeface="Arial"/>
                <a:ea typeface="Arial"/>
                <a:cs typeface="Arial"/>
              </a:rPr>
              <a:t>.</a:t>
            </a:r>
            <a:endParaRPr sz="1000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marL="457200" lvl="0" indent="-29210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Char char="●"/>
              <a:defRPr/>
            </a:pPr>
            <a:r>
              <a:rPr lang="pl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Ekstrakcja metadanych z korpusu polskojęzycznej Wikipedii</a:t>
            </a:r>
            <a:r>
              <a:rPr lang="pl" sz="1000">
                <a:solidFill>
                  <a:srgbClr val="333333"/>
                </a:solidFill>
                <a:latin typeface="Arial"/>
                <a:ea typeface="Arial"/>
                <a:cs typeface="Arial"/>
              </a:rPr>
              <a:t>.</a:t>
            </a:r>
            <a:endParaRPr sz="1000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marL="457200" lvl="0" indent="-29210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Char char="●"/>
              <a:defRPr/>
            </a:pPr>
            <a:r>
              <a:rPr lang="pl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Podział na zbiory treningowe oraz testowe wraz z równoważeniem zbiorów ze względu na różną ilość oraz rodzaje relacji</a:t>
            </a:r>
            <a:r>
              <a:rPr lang="pl" sz="1000">
                <a:solidFill>
                  <a:srgbClr val="333333"/>
                </a:solidFill>
                <a:latin typeface="Arial"/>
                <a:ea typeface="Arial"/>
                <a:cs typeface="Arial"/>
              </a:rPr>
              <a:t>.</a:t>
            </a:r>
            <a:endParaRPr sz="1000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marL="457200" lvl="0" indent="-29210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Char char="●"/>
              <a:defRPr/>
            </a:pPr>
            <a:r>
              <a:rPr lang="pl" sz="1000">
                <a:solidFill>
                  <a:srgbClr val="333333"/>
                </a:solidFill>
                <a:latin typeface="Arial"/>
                <a:ea typeface="Arial"/>
                <a:cs typeface="Arial"/>
              </a:rPr>
              <a:t>Ewentualna generacja </a:t>
            </a:r>
            <a:r>
              <a:rPr lang="pl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danych syntetycznych.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457200" lvl="0" indent="-29210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Char char="●"/>
              <a:defRPr/>
            </a:pPr>
            <a:r>
              <a:rPr lang="pl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Wybór odpowiedniej miary porównawcze</a:t>
            </a:r>
            <a:r>
              <a:rPr lang="pl" sz="1000">
                <a:solidFill>
                  <a:srgbClr val="333333"/>
                </a:solidFill>
                <a:latin typeface="Arial"/>
                <a:ea typeface="Arial"/>
                <a:cs typeface="Arial"/>
              </a:rPr>
              <a:t>j.</a:t>
            </a:r>
            <a:endParaRPr sz="1000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marL="457200" lvl="0" indent="-29210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Char char="●"/>
              <a:defRPr/>
            </a:pPr>
            <a:r>
              <a:rPr lang="pl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Implementacja/wykorzystanie wytrenowanych modeli oraz trening modeli na korpusie.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457200" lvl="0" indent="-29210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Char char="●"/>
              <a:defRPr/>
            </a:pPr>
            <a:r>
              <a:rPr lang="pl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Analiza wyników.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" name="Google Shape;160;p18" hidden="0"/>
          <p:cNvSpPr txBox="1"/>
          <p:nvPr isPhoto="0" userDrawn="0">
            <p:ph type="title" hasCustomPrompt="0"/>
          </p:nvPr>
        </p:nvSpPr>
        <p:spPr bwMode="auto">
          <a:xfrm>
            <a:off x="819150" y="84559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l"/>
              <a:t>Harmonogram prac</a:t>
            </a:r>
            <a:endParaRPr/>
          </a:p>
        </p:txBody>
      </p:sp>
      <p:sp>
        <p:nvSpPr>
          <p:cNvPr id="161" name="Google Shape;161;p18" hidden="0"/>
          <p:cNvSpPr txBox="1"/>
          <p:nvPr isPhoto="0" userDrawn="0">
            <p:ph type="body" idx="1" hasCustomPrompt="0"/>
          </p:nvPr>
        </p:nvSpPr>
        <p:spPr bwMode="auto">
          <a:xfrm>
            <a:off x="819150" y="1442525"/>
            <a:ext cx="7505700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  <a:defRPr/>
            </a:pPr>
            <a:r>
              <a:rPr lang="pl" sz="900"/>
              <a:t>Marzec</a:t>
            </a:r>
            <a:endParaRPr sz="900"/>
          </a:p>
          <a:p>
            <a:pPr marL="914400" lvl="1" indent="-285750" algn="l">
              <a:spcBef>
                <a:spcPts val="0"/>
              </a:spcBef>
              <a:spcAft>
                <a:spcPts val="0"/>
              </a:spcAft>
              <a:buSzPts val="900"/>
              <a:buAutoNum type="alphaLcPeriod"/>
              <a:defRPr/>
            </a:pPr>
            <a:r>
              <a:rPr lang="pl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Doprecyzowanie tematów i zadań, przygotowanie karty tematu pracy 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914400" lvl="1" indent="-28575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lphaLcPeriod"/>
              <a:defRPr/>
            </a:pPr>
            <a:r>
              <a:rPr lang="pl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Dokładne przeczytanie wybranych artykułów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914400" lvl="1" indent="-28575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lphaLcPeriod"/>
              <a:defRPr/>
            </a:pPr>
            <a:r>
              <a:rPr lang="pl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Manuskrypt: 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1371600" lvl="2" indent="-28575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romanLcPeriod"/>
              <a:defRPr/>
            </a:pPr>
            <a:r>
              <a:rPr lang="pl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napisanie rozdziału z (krótkim) przeglądem literatury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457200" lvl="0" indent="-28575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  <a:defRPr/>
            </a:pPr>
            <a:r>
              <a:rPr lang="pl" sz="900"/>
              <a:t>Kwiecień</a:t>
            </a:r>
            <a:endParaRPr sz="900"/>
          </a:p>
          <a:p>
            <a:pPr marL="914400" lvl="1" indent="-285750" algn="l">
              <a:spcBef>
                <a:spcPts val="0"/>
              </a:spcBef>
              <a:spcAft>
                <a:spcPts val="0"/>
              </a:spcAft>
              <a:buSzPts val="900"/>
              <a:buAutoNum type="alphaLcPeriod"/>
              <a:defRPr/>
            </a:pPr>
            <a:r>
              <a:rPr lang="pl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Wstępne propozycje rozwiązania na podstawie analizy literatury i dostępnych rozwiązań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914400" lvl="1" indent="-28575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lphaLcPeriod"/>
              <a:defRPr/>
            </a:pPr>
            <a:r>
              <a:rPr lang="pl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Opracowanie zbioru danych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457200" lvl="0" indent="-28575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  <a:defRPr/>
            </a:pPr>
            <a:r>
              <a:rPr lang="pl" sz="900"/>
              <a:t>Maj</a:t>
            </a:r>
            <a:endParaRPr sz="900"/>
          </a:p>
          <a:p>
            <a:pPr marL="914400" lvl="1" indent="-285750" algn="l">
              <a:spcBef>
                <a:spcPts val="0"/>
              </a:spcBef>
              <a:spcAft>
                <a:spcPts val="0"/>
              </a:spcAft>
              <a:buSzPts val="900"/>
              <a:buAutoNum type="alphaLcPeriod"/>
              <a:defRPr/>
            </a:pPr>
            <a:r>
              <a:rPr lang="pl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Zaprojektowanie i implementacja modeli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914400" lvl="1" indent="-28575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lphaLcPeriod"/>
              <a:defRPr/>
            </a:pPr>
            <a:r>
              <a:rPr lang="pl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Wstępne eksperymenty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914400" lvl="1" indent="-28575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lphaLcPeriod"/>
              <a:defRPr/>
            </a:pPr>
            <a:r>
              <a:rPr lang="pl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Manuskrypt: 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1371600" lvl="2" indent="-28575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romanLcPeriod"/>
              <a:defRPr/>
            </a:pPr>
            <a:r>
              <a:rPr lang="pl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napisanie rozdziału o proponowanych modelach, 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1371600" lvl="2" indent="-28575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romanLcPeriod"/>
              <a:defRPr/>
            </a:pPr>
            <a:r>
              <a:rPr lang="pl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napisanie rozdziału z tzw. "podstawami teoretycznymi" 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457200" lvl="0" indent="-28575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  <a:defRPr/>
            </a:pPr>
            <a:r>
              <a:rPr lang="pl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Czerwiec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914400" lvl="1" indent="-28575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lphaLcPeriod"/>
              <a:defRPr/>
            </a:pPr>
            <a:r>
              <a:rPr lang="pl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Kontynuacja implementacji i poprawianie modeli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914400" lvl="1" indent="-28575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lphaLcPeriod"/>
              <a:defRPr/>
            </a:pPr>
            <a:r>
              <a:rPr lang="pl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Dalsze eksperymenty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914400" lvl="1" indent="-28575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lphaLcPeriod"/>
              <a:defRPr/>
            </a:pPr>
            <a:r>
              <a:rPr lang="pl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Manuskrypt: 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1371600" lvl="2" indent="-28575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romanLcPeriod"/>
              <a:defRPr/>
            </a:pPr>
            <a:r>
              <a:rPr lang="pl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wstęp, 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1371600" lvl="2" indent="-28575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romanLcPeriod"/>
              <a:defRPr/>
            </a:pPr>
            <a:r>
              <a:rPr lang="pl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podsumowanie, 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1371600" lvl="2" indent="-28575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romanLcPeriod"/>
              <a:defRPr/>
            </a:pPr>
            <a:r>
              <a:rPr lang="pl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uzupełnienie pozostałych rozdziałów do wersji "camera ready" 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" name="Google Shape;166;p19" hidden="0"/>
          <p:cNvSpPr txBox="1"/>
          <p:nvPr isPhoto="0" userDrawn="0">
            <p:ph type="title" hasCustomPrompt="0"/>
          </p:nvPr>
        </p:nvSpPr>
        <p:spPr bwMode="auto">
          <a:xfrm>
            <a:off x="819150" y="84559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l"/>
              <a:t>Kroki milowe</a:t>
            </a:r>
            <a:endParaRPr/>
          </a:p>
        </p:txBody>
      </p:sp>
      <p:sp>
        <p:nvSpPr>
          <p:cNvPr id="167" name="Google Shape;167;p19" hidden="0"/>
          <p:cNvSpPr txBox="1"/>
          <p:nvPr isPhoto="0" userDrawn="0">
            <p:ph type="body" idx="1" hasCustomPrompt="0"/>
          </p:nvPr>
        </p:nvSpPr>
        <p:spPr bwMode="auto"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pPr>
            <a:r>
              <a:rPr lang="p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15 marca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914400" lvl="1" indent="-29527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lphaLcPeriod"/>
              <a:defRPr/>
            </a:pPr>
            <a:r>
              <a:rPr lang="p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"Outline" (spis treści) pracy, karta tematu pracy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914400" lvl="1" indent="-29527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lphaLcPeriod"/>
              <a:defRPr/>
            </a:pPr>
            <a:r>
              <a:rPr lang="p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Przegląd literatury (minimum 1-2 strony)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457200" lvl="0" indent="-29527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  <a:defRPr/>
            </a:pPr>
            <a:r>
              <a:rPr lang="p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15 kwietnia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914400" lvl="1" indent="-29527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lphaLcPeriod"/>
              <a:defRPr/>
            </a:pPr>
            <a:r>
              <a:rPr lang="p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Opis zbioru danych, </a:t>
            </a:r>
            <a:r>
              <a:rPr lang="p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obliczenie</a:t>
            </a:r>
            <a:r>
              <a:rPr lang="p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 statystyk, wizualizacje - opis wszystkiego w manuskrypcie pracy (wyniki eksploracyjnej analizy danych)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457200" lvl="0" indent="-295274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AutoNum type="arabicPeriod"/>
              <a:defRPr/>
            </a:pPr>
            <a:r>
              <a:rPr lang="pl" sz="105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15 maja</a:t>
            </a:r>
            <a:endParaRPr sz="105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914400" lvl="1" indent="-29527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lphaLcPeriod"/>
              <a:defRPr/>
            </a:pPr>
            <a:r>
              <a:rPr lang="p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Pierwsze modele z ich opisanymi wynikami działania w manuskrypcie pracy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457200" lvl="0" indent="-295274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AutoNum type="arabicPeriod"/>
              <a:defRPr/>
            </a:pPr>
            <a:r>
              <a:rPr lang="pl" sz="105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10 czerwca</a:t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914400" lvl="1" indent="-29527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lphaLcPeriod"/>
              <a:defRPr/>
            </a:pPr>
            <a:r>
              <a:rPr lang="p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Poprawione/dalsze modele, wyniki eksperymentów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914400" lvl="1" indent="-29527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lphaLcPeriod"/>
              <a:defRPr/>
            </a:pPr>
            <a:r>
              <a:rPr lang="p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Wstęp, podsumowanie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457200" lvl="0" indent="-295274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AutoNum type="arabicPeriod"/>
              <a:defRPr/>
            </a:pPr>
            <a:r>
              <a:rPr lang="pl" sz="105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20 czerwca</a:t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914400" lvl="1" indent="-29527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lphaLcPeriod"/>
              <a:defRPr/>
            </a:pPr>
            <a:r>
              <a:rPr lang="p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całość manuskryptu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" name="Google Shape;172;p20" hidden="0"/>
          <p:cNvSpPr txBox="1"/>
          <p:nvPr isPhoto="0" userDrawn="0">
            <p:ph type="title" hasCustomPrompt="0"/>
          </p:nvPr>
        </p:nvSpPr>
        <p:spPr bwMode="auto">
          <a:xfrm>
            <a:off x="819150" y="84559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l"/>
              <a:t>Technologie oraz strony internetowe</a:t>
            </a:r>
            <a:endParaRPr/>
          </a:p>
        </p:txBody>
      </p:sp>
      <p:sp>
        <p:nvSpPr>
          <p:cNvPr id="173" name="Google Shape;173;p20" hidden="0"/>
          <p:cNvSpPr txBox="1"/>
          <p:nvPr isPhoto="0" userDrawn="0">
            <p:ph type="body" idx="1" hasCustomPrompt="0"/>
          </p:nvPr>
        </p:nvSpPr>
        <p:spPr bwMode="auto"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pPr>
            <a:r>
              <a:rPr lang="p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Overleaf/LyX - manuskrypt (latex)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457200" lvl="0" indent="-29527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  <a:defRPr/>
            </a:pPr>
            <a:r>
              <a:rPr lang="p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GitHub (prywatne repozytorium) - kod, artefakty (przetworzone zbiory danych itp.)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457200" lvl="0" indent="-29527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  <a:defRPr/>
            </a:pPr>
            <a:r>
              <a:rPr lang="p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Slack - bieżące konsultacje, pytania, wspólna przestrzeń do rozwiązywania problemów w grupach Pani promotor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457200" lvl="0" indent="-29527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  <a:defRPr/>
            </a:pPr>
            <a:r>
              <a:rPr lang="p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Keras/Pytorch/Scikit-learn - implementacja modeli uczenia maszynowego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457200" lvl="0" indent="-29527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  <a:defRPr/>
            </a:pPr>
            <a:r>
              <a:rPr lang="p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PyCharm/Visual Studio Code - IDE i </a:t>
            </a:r>
            <a:r>
              <a:rPr lang="p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edytor tekstu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457200" lvl="0" indent="-29527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  <a:defRPr/>
            </a:pPr>
            <a:r>
              <a:rPr lang="p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NetworkX/Neo4j - analiza grafu relacji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457200" lvl="0" indent="-29527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  <a:defRPr/>
            </a:pPr>
            <a:r>
              <a:rPr lang="p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Wikipedia/Wikidata - zbiory danych uczących</a:t>
            </a:r>
            <a:r>
              <a:rPr lang="pl"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 (ontologia)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457200" lvl="0" indent="-29527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  <a:defRPr/>
            </a:pPr>
            <a:r>
              <a:rPr lang="p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Towards data science/Medium/ArXiv - źródła opisu modeli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</p:txBody>
      </p:sp>
      <p:pic>
        <p:nvPicPr>
          <p:cNvPr id="174" name="Google Shape;174;p2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7136913" y="3959275"/>
            <a:ext cx="1665651" cy="87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5748100" y="4251100"/>
            <a:ext cx="1310276" cy="4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 hidden="0"/>
          <p:cNvPicPr/>
          <p:nvPr isPhoto="0" userDrawn="0"/>
        </p:nvPicPr>
        <p:blipFill>
          <a:blip r:embed="rId4">
            <a:alphaModFix/>
          </a:blip>
          <a:stretch/>
        </p:blipFill>
        <p:spPr bwMode="auto">
          <a:xfrm>
            <a:off x="6883800" y="2940438"/>
            <a:ext cx="1018826" cy="101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 hidden="0"/>
          <p:cNvPicPr/>
          <p:nvPr isPhoto="0" userDrawn="0"/>
        </p:nvPicPr>
        <p:blipFill>
          <a:blip r:embed="rId5">
            <a:alphaModFix/>
          </a:blip>
          <a:stretch/>
        </p:blipFill>
        <p:spPr bwMode="auto">
          <a:xfrm>
            <a:off x="5748100" y="3185125"/>
            <a:ext cx="931850" cy="9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 hidden="0"/>
          <p:cNvPicPr/>
          <p:nvPr isPhoto="0" userDrawn="0"/>
        </p:nvPicPr>
        <p:blipFill>
          <a:blip r:embed="rId6">
            <a:alphaModFix/>
          </a:blip>
          <a:stretch/>
        </p:blipFill>
        <p:spPr bwMode="auto">
          <a:xfrm>
            <a:off x="7997175" y="3046587"/>
            <a:ext cx="806549" cy="80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 hidden="0"/>
          <p:cNvPicPr/>
          <p:nvPr isPhoto="0" userDrawn="0"/>
        </p:nvPicPr>
        <p:blipFill>
          <a:blip r:embed="rId7">
            <a:alphaModFix/>
          </a:blip>
          <a:stretch/>
        </p:blipFill>
        <p:spPr bwMode="auto">
          <a:xfrm>
            <a:off x="3855550" y="3723613"/>
            <a:ext cx="1892562" cy="101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ONLYOFFICE/7.0.1.37</Application>
  <DocSecurity>0</DocSecurity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modified xsi:type="dcterms:W3CDTF">2022-03-28T22:27:40Z</dcterms:modified>
  <cp:category/>
  <cp:contentStatus/>
  <cp:version/>
</cp:coreProperties>
</file>