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hidden="0"/>
          <p:cNvSpPr/>
          <p:nvPr isPhoto="0"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 hidden="0"/>
          <p:cNvSpPr/>
          <p:nvPr isPhoto="0"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 hidden="0"/>
          <p:cNvSpPr/>
          <p:nvPr isPhoto="0"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 hidden="0"/>
          <p:cNvSpPr/>
          <p:nvPr isPhoto="0"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 hidden="0"/>
          <p:cNvSpPr/>
          <p:nvPr isPhoto="0"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 hidden="0"/>
          <p:cNvSpPr/>
          <p:nvPr isPhoto="0"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 hidden="0"/>
          <p:cNvSpPr/>
          <p:nvPr isPhoto="0"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 hidden="0"/>
          <p:cNvSpPr/>
          <p:nvPr isPhoto="0"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 hidden="0"/>
          <p:cNvSpPr/>
          <p:nvPr isPhoto="0"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 hidden="0"/>
          <p:cNvSpPr/>
          <p:nvPr isPhoto="0"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 hidden="0"/>
          <p:cNvSpPr/>
          <p:nvPr isPhoto="0"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 hidden="0"/>
          <p:cNvSpPr/>
          <p:nvPr isPhoto="0"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 hidden="0"/>
          <p:cNvSpPr/>
          <p:nvPr isPhoto="0"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 hidden="0"/>
          <p:cNvSpPr/>
          <p:nvPr isPhoto="0"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 hidden="0"/>
          <p:cNvSpPr/>
          <p:nvPr isPhoto="0"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rotWithShape="0" algn="t">
              <a:prstClr val="black">
                <a:alpha val="40000"/>
              </a:prstClr>
            </a:outerShdw>
          </a:effectLst>
        </p:spPr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cxnSp>
        <p:nvCxnSpPr>
          <p:cNvPr id="49" name="Прямая соединительная линия 48" hidden="0"/>
          <p:cNvCxnSpPr>
            <a:cxnSpLocks/>
          </p:cNvCxnSpPr>
          <p:nvPr isPhoto="0"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 hidden="0"/>
          <p:cNvSpPr/>
          <p:nvPr isPhoto="0" userDrawn="1"/>
        </p:nvSpPr>
        <p:spPr bwMode="auto">
          <a:xfrm>
            <a:off x="6172818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 hidden="0"/>
          <p:cNvCxnSpPr>
            <a:cxnSpLocks/>
          </p:cNvCxnSpPr>
          <p:nvPr isPhoto="0"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1196751"/>
            <a:ext cx="4011084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19402" y="6442061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8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8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Feedback dotyczący pracy magisterskiej</a:t>
            </a:r>
            <a:endParaRPr lang="pl-PL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12/4/2022</a:t>
            </a:r>
            <a:endParaRPr lang="en-US"/>
          </a:p>
          <a:p>
            <a:pPr>
              <a:defRPr/>
            </a:pPr>
            <a:r>
              <a:rPr lang="en-US"/>
              <a:t>inż. Adam Lewandowski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7825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Odkrycie braku relacji w danych Wikipedia</a:t>
            </a:r>
            <a:endParaRPr/>
          </a:p>
        </p:txBody>
      </p:sp>
      <p:sp>
        <p:nvSpPr>
          <p:cNvPr id="17230222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Dane w korpusie pobranym z polskiej części Wikipedii zawierały wyłącznie oznaczenia encji nazwanych.</a:t>
            </a:r>
            <a:endParaRPr/>
          </a:p>
          <a:p>
            <a:pPr>
              <a:defRPr/>
            </a:pPr>
            <a:r>
              <a:rPr/>
              <a:t>Wymagane byłoby pobranie relacji z </a:t>
            </a:r>
            <a:r>
              <a:rPr>
                <a:solidFill>
                  <a:srgbClr val="FF0000"/>
                </a:solidFill>
              </a:rPr>
              <a:t>bazy semantycznej np. Wikidata lub DBpedia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Problem wyboru relacji: </a:t>
            </a:r>
            <a:endParaRPr>
              <a:solidFill>
                <a:schemeClr val="tx1"/>
              </a:solidFill>
            </a:endParaRPr>
          </a:p>
          <a:p>
            <a:pPr lvl="1">
              <a:defRPr/>
            </a:pPr>
            <a:r>
              <a:rPr>
                <a:solidFill>
                  <a:schemeClr val="tx1"/>
                </a:solidFill>
              </a:rPr>
              <a:t>Do jakich relacji chcemy się ograniczyć? </a:t>
            </a:r>
            <a:r>
              <a:rPr>
                <a:solidFill>
                  <a:srgbClr val="C00000"/>
                </a:solidFill>
              </a:rPr>
              <a:t>Duża przestrzeń relacji oraz ziarnistość relacji</a:t>
            </a:r>
            <a:endParaRPr>
              <a:solidFill>
                <a:srgbClr val="C00000"/>
              </a:solidFill>
            </a:endParaRPr>
          </a:p>
          <a:p>
            <a:pPr lvl="1">
              <a:defRPr/>
            </a:pPr>
            <a:r>
              <a:rPr>
                <a:solidFill>
                  <a:schemeClr val="tx1"/>
                </a:solidFill>
              </a:rPr>
              <a:t>Czy chcemy aktywnie odpytywać bazę? </a:t>
            </a:r>
            <a:r>
              <a:rPr>
                <a:solidFill>
                  <a:srgbClr val="C00000"/>
                </a:solidFill>
              </a:rPr>
              <a:t>Długi czas odpytywania</a:t>
            </a:r>
            <a:endParaRPr>
              <a:solidFill>
                <a:srgbClr val="C00000"/>
              </a:solidFill>
            </a:endParaRPr>
          </a:p>
          <a:p>
            <a:pPr lvl="1">
              <a:buClr>
                <a:schemeClr val="accent1"/>
              </a:buClr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Alternatywnym podejście byłoby wykorzystanie przygotowanego korpusu opartego o powyższe rozwiązania i pomysły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0873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Rozmowa z promotorem nt. metodologii</a:t>
            </a:r>
            <a:endParaRPr/>
          </a:p>
        </p:txBody>
      </p:sp>
      <p:sp>
        <p:nvSpPr>
          <p:cNvPr id="205164544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 oceniamy tzw. „silver datasety” (tworzone automatycznie przez metody SOTA)?</a:t>
            </a:r>
            <a:endParaRPr/>
          </a:p>
          <a:p>
            <a:pPr>
              <a:defRPr/>
            </a:pPr>
            <a:r>
              <a:rPr/>
              <a:t>Jak oceniać metody oparte o silver datasety?</a:t>
            </a:r>
            <a:endParaRPr/>
          </a:p>
          <a:p>
            <a:pPr>
              <a:defRPr/>
            </a:pPr>
            <a:r>
              <a:rPr/>
              <a:t>Jak oceniać metody przy porównaniu do metod self-supervised?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905726971" name="" hidden="0"/>
          <p:cNvSpPr/>
          <p:nvPr isPhoto="0" userDrawn="0"/>
        </p:nvSpPr>
        <p:spPr bwMode="auto">
          <a:xfrm flipH="0" flipV="0">
            <a:off x="6095998" y="4179902"/>
            <a:ext cx="776795" cy="795291"/>
          </a:xfrm>
          <a:prstGeom prst="smileyFace">
            <a:avLst>
              <a:gd name="adj" fmla="val 46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080285" name="" hidden="0"/>
          <p:cNvSpPr txBox="1"/>
          <p:nvPr isPhoto="0" userDrawn="0"/>
        </p:nvSpPr>
        <p:spPr bwMode="auto">
          <a:xfrm flipH="0" flipV="0">
            <a:off x="1212378" y="3853704"/>
            <a:ext cx="4723786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Możemy założyć, że opieramy wszystkie metody na silver datasetach z uwagi na duży koszt manualnego etykietowania relacji - napisać to pod rozdziałem „Assumptions/Limitations”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43963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Znalezienie odpowiednich zbiorów danych</a:t>
            </a:r>
            <a:endParaRPr/>
          </a:p>
        </p:txBody>
      </p:sp>
      <p:sp>
        <p:nvSpPr>
          <p:cNvPr id="166552216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/>
              <a:t>Semantyczne zbiory danych zawierające otagowane relacje: TACRED, SemEval i FewRel</a:t>
            </a:r>
            <a:endParaRPr/>
          </a:p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/>
              <a:t>TACRED oraz SemEval są bardzo popularne w literaturze naukowej, FewRel oraz NKJP jest czymś mniej znanym</a:t>
            </a:r>
            <a:endParaRPr/>
          </a:p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>
                <a:solidFill>
                  <a:srgbClr val="FF0000"/>
                </a:solidFill>
              </a:rPr>
              <a:t>TACRED wymaga uiszczenia opłaty ~ 25$ w celu uzyskania datasetu, chyba, że jesteśmy członkami klubu lingwistycznego</a:t>
            </a:r>
            <a:endParaRPr>
              <a:solidFill>
                <a:srgbClr val="FF0000"/>
              </a:solidFill>
            </a:endParaRPr>
          </a:p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>
                <a:solidFill>
                  <a:srgbClr val="92D050"/>
                </a:solidFill>
              </a:rPr>
              <a:t>SemEval oraz FewRel są darmowe :)</a:t>
            </a:r>
            <a:endParaRPr>
              <a:solidFill>
                <a:srgbClr val="92D050"/>
              </a:solidFill>
            </a:endParaRPr>
          </a:p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>
                <a:solidFill>
                  <a:srgbClr val="FFC000"/>
                </a:solidFill>
              </a:rPr>
              <a:t>FewRel jest otagowanym zbiorem Wikipedii relacjami z bazy semantycznej</a:t>
            </a:r>
            <a:endParaRPr>
              <a:solidFill>
                <a:srgbClr val="FFC000"/>
              </a:solidFill>
            </a:endParaRPr>
          </a:p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>
                <a:solidFill>
                  <a:srgbClr val="FF0000"/>
                </a:solidFill>
              </a:rPr>
              <a:t>Brak danych w jęz. polskim ... </a:t>
            </a:r>
            <a:r>
              <a:rPr>
                <a:solidFill>
                  <a:srgbClr val="00B050"/>
                </a:solidFill>
              </a:rPr>
              <a:t>Jednak przetłumaczenie tekstu z pozostałych datasetów powodujące zmianę kolejności encji nie zmienia predykcji relacji!</a:t>
            </a:r>
            <a:endParaRPr>
              <a:solidFill>
                <a:srgbClr val="00B050"/>
              </a:solidFill>
            </a:endParaRPr>
          </a:p>
          <a:p>
            <a:pPr marL="327936" indent="-327936">
              <a:buClr>
                <a:schemeClr val="accent1"/>
              </a:buClr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Wykorzystany zostanie do tego celu tłumacz Google, DeepL jest płatny :/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1766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Stworzenie spisu treści</a:t>
            </a:r>
            <a:endParaRPr/>
          </a:p>
        </p:txBody>
      </p:sp>
      <p:sp>
        <p:nvSpPr>
          <p:cNvPr id="15743077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Wprowadzenie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1.1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Opis dziedziny problemu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1.2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Złożoność lingwistyczna [tutaj chcę opisać strukturę języka polskiego oraz różnicę między nim a jęz. Ang.]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1.3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Cel i zakres pracy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Powiązane prace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Metody ekstrakcji relacji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Opis eksperymentów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4.1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Metodologia badawcza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4.2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Zbiory danych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	4.2.1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SemEval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	4.2.1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FewRel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/>
              <a:t>	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4.3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Miary porównawcze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4.4</a:t>
            </a: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Technologie analizy danych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Wyniki eksperymentów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 Podsumowanie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 Możliwości rozszerzenia pracy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Podziękowanie</a:t>
            </a:r>
            <a:endParaRPr sz="135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35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Odnośniki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375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Rozpoczęcie opisywania metod w pracy</a:t>
            </a:r>
            <a:endParaRPr/>
          </a:p>
        </p:txBody>
      </p:sp>
      <p:sp>
        <p:nvSpPr>
          <p:cNvPr id="5181340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Rozpoczęcie opisywania EType, EType+</a:t>
            </a:r>
            <a:endParaRPr/>
          </a:p>
          <a:p>
            <a:pPr>
              <a:defRPr/>
            </a:pPr>
            <a:r>
              <a:rPr/>
              <a:t>Czy błędy dot. opisu algorytmów ze względu na kiepskie opisanie w pracy są dopuszczalne? </a:t>
            </a:r>
            <a:endParaRPr/>
          </a:p>
          <a:p>
            <a:pPr>
              <a:defRPr/>
            </a:pPr>
            <a:r>
              <a:rPr/>
              <a:t>Niektóre z nich są oparte o algorytmy z innych prac, czy muszę je dokładnie opisywać? </a:t>
            </a:r>
            <a:endParaRPr/>
          </a:p>
          <a:p>
            <a:pPr>
              <a:defRPr/>
            </a:pPr>
            <a:r>
              <a:rPr/>
              <a:t>Bardziej chciałbym się skupić na </a:t>
            </a:r>
            <a:r>
              <a:rPr>
                <a:solidFill>
                  <a:schemeClr val="accent2"/>
                </a:solidFill>
              </a:rPr>
              <a:t>jakości</a:t>
            </a:r>
            <a:r>
              <a:rPr>
                <a:solidFill>
                  <a:schemeClr val="tx1"/>
                </a:solidFill>
              </a:rPr>
              <a:t> algorytmów, niż na tym, jak one działają, stworzyć porównanie w jęz. ang. na wspólnych zbiorach z wyników z prac.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019401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Plany na kolejną iteracje</a:t>
            </a:r>
            <a:endParaRPr/>
          </a:p>
        </p:txBody>
      </p:sp>
      <p:sp>
        <p:nvSpPr>
          <p:cNvPr id="56949534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/>
              <a:t>Skończenie opisywania metod z artykułów</a:t>
            </a:r>
            <a:endParaRPr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/>
              <a:t>Opisanie zbiorów danych w pracy</a:t>
            </a:r>
            <a:endParaRPr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/>
              <a:t>Przetworzenie języka zbiorów na angielski oraz weryfikacja jakości</a:t>
            </a:r>
            <a:endParaRPr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/>
              <a:t>Wyszukanie miar porównawczych oraz opisanie je w pracy</a:t>
            </a:r>
            <a:endParaRPr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290492" name="" hidden="0"/>
          <p:cNvSpPr/>
          <p:nvPr isPhoto="0" userDrawn="0"/>
        </p:nvSpPr>
        <p:spPr bwMode="auto">
          <a:xfrm>
            <a:off x="3242630" y="2971781"/>
            <a:ext cx="5707495" cy="9144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To tyle na dzisiaj...</a:t>
            </a:r>
            <a:endParaRPr sz="5400" b="1">
              <a:ln w="12700">
                <a:solidFill>
                  <a:schemeClr val="accent6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2022-04-12T12:15:54Z</dcterms:modified>
  <cp:category/>
  <cp:contentStatus/>
  <cp:version/>
</cp:coreProperties>
</file>