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12192000" cy="6858000"/>
  <p:defaultTextStyle>
    <a:defPPr>
      <a:defRPr lang="pl-PL"/>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pic>
        <p:nvPicPr>
          <p:cNvPr id="19" name="Рисунок 18" hidden="0"/>
          <p:cNvPicPr>
            <a:picLocks noChangeAspect="1"/>
          </p:cNvPicPr>
          <p:nvPr isPhoto="0" userDrawn="1"/>
        </p:nvPicPr>
        <p:blipFill>
          <a:blip r:embed="rId3">
            <a:lum bright="70000" contrast="-70000"/>
          </a:blip>
          <a:stretch/>
        </p:blipFill>
        <p:spPr bwMode="auto">
          <a:xfrm>
            <a:off x="143338" y="116631"/>
            <a:ext cx="11905322" cy="6590405"/>
          </a:xfrm>
          <a:prstGeom prst="rect">
            <a:avLst/>
          </a:prstGeom>
        </p:spPr>
      </p:pic>
      <p:sp>
        <p:nvSpPr>
          <p:cNvPr id="3" name="Subtitle 2" hidden="0"/>
          <p:cNvSpPr>
            <a:spLocks noGrp="1"/>
          </p:cNvSpPr>
          <p:nvPr isPhoto="0" userDrawn="0">
            <p:ph type="subTitle" idx="1" hasCustomPrompt="0"/>
          </p:nvPr>
        </p:nvSpPr>
        <p:spPr bwMode="auto">
          <a:xfrm>
            <a:off x="3695733" y="4077073"/>
            <a:ext cx="4992554" cy="936103"/>
          </a:xfrm>
          <a:prstGeom prst="rect">
            <a:avLst/>
          </a:prstGeom>
        </p:spPr>
        <p:txBody>
          <a:bodyPr tIns="0" anchor="t">
            <a:noAutofit/>
          </a:bodyPr>
          <a:lstStyle>
            <a:lvl1pPr marL="0" indent="0" algn="ctr">
              <a:buNone/>
              <a:defRPr sz="2000" b="0" i="0" cap="none" spc="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grpSp>
        <p:nvGrpSpPr>
          <p:cNvPr id="12" name="Группа 11" hidden="0"/>
          <p:cNvGrpSpPr/>
          <p:nvPr isPhoto="0" userDrawn="1"/>
        </p:nvGrpSpPr>
        <p:grpSpPr bwMode="auto">
          <a:xfrm>
            <a:off x="3215681" y="3786979"/>
            <a:ext cx="5760638" cy="158406"/>
            <a:chOff x="1295466" y="3129578"/>
            <a:chExt cx="8009587" cy="326894"/>
          </a:xfrm>
          <a:solidFill>
            <a:srgbClr val="835A2D"/>
          </a:solidFill>
        </p:grpSpPr>
        <p:sp>
          <p:nvSpPr>
            <p:cNvPr id="5" name="Полилиния 4" hidden="0"/>
            <p:cNvSpPr/>
            <p:nvPr isPhoto="0" userDrawn="1"/>
          </p:nvSpPr>
          <p:spPr bwMode="auto">
            <a:xfrm>
              <a:off x="1295466" y="3205633"/>
              <a:ext cx="3768482" cy="87393"/>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10" name="Полилиния 9" hidden="0"/>
            <p:cNvSpPr/>
            <p:nvPr isPhoto="0" userDrawn="1"/>
          </p:nvSpPr>
          <p:spPr bwMode="auto">
            <a:xfrm flipV="1">
              <a:off x="1295466" y="3290350"/>
              <a:ext cx="3768482" cy="87394"/>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8" name="Овал 7" hidden="0"/>
            <p:cNvSpPr/>
            <p:nvPr isPhoto="0" userDrawn="1"/>
          </p:nvSpPr>
          <p:spPr bwMode="auto">
            <a:xfrm>
              <a:off x="4989841" y="3209049"/>
              <a:ext cx="167954" cy="167954"/>
            </a:xfrm>
            <a:prstGeom prst="ellipse">
              <a:avLst/>
            </a:prstGeom>
            <a:grpFill/>
            <a:ln>
              <a:noFill/>
            </a:ln>
          </p:spPr>
        </p:sp>
        <p:sp>
          <p:nvSpPr>
            <p:cNvPr id="14" name="Овал 13" hidden="0"/>
            <p:cNvSpPr/>
            <p:nvPr isPhoto="0" userDrawn="1"/>
          </p:nvSpPr>
          <p:spPr bwMode="auto">
            <a:xfrm>
              <a:off x="5170309" y="3129578"/>
              <a:ext cx="326894" cy="326894"/>
            </a:xfrm>
            <a:prstGeom prst="ellipse">
              <a:avLst/>
            </a:prstGeom>
            <a:grpFill/>
            <a:ln>
              <a:noFill/>
            </a:ln>
          </p:spPr>
        </p:sp>
        <p:grpSp>
          <p:nvGrpSpPr>
            <p:cNvPr id="11" name="Группа 10" hidden="0"/>
            <p:cNvGrpSpPr/>
            <p:nvPr isPhoto="0" userDrawn="1"/>
          </p:nvGrpSpPr>
          <p:grpSpPr bwMode="auto">
            <a:xfrm flipH="1">
              <a:off x="5497203" y="3204294"/>
              <a:ext cx="3807850" cy="172111"/>
              <a:chOff x="1498666" y="3408833"/>
              <a:chExt cx="3862329" cy="172111"/>
            </a:xfrm>
            <a:grpFill/>
          </p:grpSpPr>
          <p:sp>
            <p:nvSpPr>
              <p:cNvPr id="15" name="Полилиния 14" hidden="0"/>
              <p:cNvSpPr/>
              <p:nvPr isPhoto="0" userDrawn="1"/>
            </p:nvSpPr>
            <p:spPr bwMode="auto">
              <a:xfrm>
                <a:off x="1498666" y="3408833"/>
                <a:ext cx="3768482" cy="87393"/>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17" name="Полилиния 16" hidden="0"/>
              <p:cNvSpPr/>
              <p:nvPr isPhoto="0" userDrawn="1"/>
            </p:nvSpPr>
            <p:spPr bwMode="auto">
              <a:xfrm flipV="1">
                <a:off x="1498666" y="3493550"/>
                <a:ext cx="3768482" cy="87394"/>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18" name="Овал 17" hidden="0"/>
              <p:cNvSpPr/>
              <p:nvPr isPhoto="0" userDrawn="1"/>
            </p:nvSpPr>
            <p:spPr bwMode="auto">
              <a:xfrm>
                <a:off x="5193041" y="3412249"/>
                <a:ext cx="167954" cy="167954"/>
              </a:xfrm>
              <a:prstGeom prst="ellipse">
                <a:avLst/>
              </a:prstGeom>
              <a:grpFill/>
              <a:ln>
                <a:noFill/>
              </a:ln>
            </p:spPr>
          </p:sp>
        </p:grpSp>
      </p:grpSp>
      <p:sp>
        <p:nvSpPr>
          <p:cNvPr id="13" name="Заголовок 12" hidden="0"/>
          <p:cNvSpPr>
            <a:spLocks noGrp="1"/>
          </p:cNvSpPr>
          <p:nvPr isPhoto="0" userDrawn="0">
            <p:ph type="title" hasCustomPrompt="0"/>
          </p:nvPr>
        </p:nvSpPr>
        <p:spPr bwMode="auto">
          <a:xfrm>
            <a:off x="2087641" y="2608326"/>
            <a:ext cx="8064895" cy="803507"/>
          </a:xfrm>
        </p:spPr>
        <p:txBody>
          <a:body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endParaRPr lang="ru-RU"/>
          </a:p>
        </p:txBody>
      </p:sp>
      <p:sp>
        <p:nvSpPr>
          <p:cNvPr id="9"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8839199" y="274638"/>
            <a:ext cx="2743200" cy="5851525"/>
          </a:xfrm>
        </p:spPr>
        <p:txBody>
          <a:bodyPr vert="eaVert"/>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a:xfrm>
            <a:off x="609599" y="274638"/>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
        <p:nvSpPr>
          <p:cNvPr id="11"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12" name="Текст 2" hidden="0"/>
          <p:cNvSpPr>
            <a:spLocks noGrp="1"/>
          </p:cNvSpPr>
          <p:nvPr isPhoto="0" userDrawn="0">
            <p:ph idx="1" hasCustomPrompt="0"/>
          </p:nvPr>
        </p:nvSpPr>
        <p:spPr bwMode="auto">
          <a:xfrm>
            <a:off x="609599" y="1600201"/>
            <a:ext cx="109728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secHead" userDrawn="1">
  <p:cSld name="Section Header">
    <p:bg>
      <p:bgPr shadeToTitle="0">
        <a:blipFill>
          <a:blip r:embed="rId2">
            <a:lum/>
          </a:blip>
          <a:stretch/>
        </a:blipFill>
      </p:bgPr>
    </p:bg>
    <p:spTree>
      <p:nvGrpSpPr>
        <p:cNvPr id="1" name="" hidden="0"/>
        <p:cNvGrpSpPr/>
        <p:nvPr isPhoto="0" userDrawn="0"/>
      </p:nvGrpSpPr>
      <p:grpSpPr bwMode="auto">
        <a:xfrm>
          <a:off x="0" y="0"/>
          <a:ext cx="0" cy="0"/>
          <a:chOff x="0" y="0"/>
          <a:chExt cx="0" cy="0"/>
        </a:xfrm>
      </p:grpSpPr>
      <p:pic>
        <p:nvPicPr>
          <p:cNvPr id="19" name="Рисунок 18" hidden="0"/>
          <p:cNvPicPr>
            <a:picLocks noChangeAspect="1"/>
          </p:cNvPicPr>
          <p:nvPr isPhoto="0" userDrawn="1"/>
        </p:nvPicPr>
        <p:blipFill>
          <a:blip r:embed="rId3">
            <a:lum bright="70000" contrast="-70000"/>
          </a:blip>
          <a:stretch/>
        </p:blipFill>
        <p:spPr bwMode="auto">
          <a:xfrm>
            <a:off x="143338" y="116631"/>
            <a:ext cx="11905322" cy="6590405"/>
          </a:xfrm>
          <a:prstGeom prst="rect">
            <a:avLst/>
          </a:prstGeom>
        </p:spPr>
      </p:pic>
      <p:sp>
        <p:nvSpPr>
          <p:cNvPr id="16" name="Заголовок 1" hidden="0"/>
          <p:cNvSpPr>
            <a:spLocks noGrp="1"/>
          </p:cNvSpPr>
          <p:nvPr isPhoto="0" userDrawn="0">
            <p:ph type="title" hasCustomPrompt="0"/>
          </p:nvPr>
        </p:nvSpPr>
        <p:spPr bwMode="auto">
          <a:xfrm>
            <a:off x="914400" y="836713"/>
            <a:ext cx="10363199" cy="1008111"/>
          </a:xfrm>
        </p:spPr>
        <p:txBody>
          <a:bodyPr anchor="t"/>
          <a:lstStyle>
            <a:lvl1pPr algn="l">
              <a:defRPr sz="4000" b="1" cap="all"/>
            </a:lvl1pPr>
          </a:lstStyle>
          <a:p>
            <a:pPr>
              <a:defRPr/>
            </a:pPr>
            <a:r>
              <a:rPr lang="ru-RU"/>
              <a:t>Образец заголовка</a:t>
            </a:r>
            <a:endParaRPr lang="ru-RU"/>
          </a:p>
        </p:txBody>
      </p:sp>
      <p:sp>
        <p:nvSpPr>
          <p:cNvPr id="20" name="Текст 2" hidden="0"/>
          <p:cNvSpPr>
            <a:spLocks noGrp="1"/>
          </p:cNvSpPr>
          <p:nvPr isPhoto="0" userDrawn="0">
            <p:ph type="body" idx="1" hasCustomPrompt="0"/>
          </p:nvPr>
        </p:nvSpPr>
        <p:spPr bwMode="auto">
          <a:xfrm>
            <a:off x="963083" y="2060847"/>
            <a:ext cx="10363199" cy="3816425"/>
          </a:xfrm>
        </p:spPr>
        <p:txBody>
          <a:bodyPr anchor="t" anchorCtr="0">
            <a:normAutofit/>
          </a:bodyPr>
          <a:lstStyle>
            <a:lvl1pPr marL="0" indent="0" algn="l">
              <a:buNone/>
              <a:defRPr sz="3200">
                <a:solidFill>
                  <a:srgbClr val="60363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21" name="Дата 3" hidden="0"/>
          <p:cNvSpPr>
            <a:spLocks noGrp="1"/>
          </p:cNvSpPr>
          <p:nvPr isPhoto="0" userDrawn="0">
            <p:ph type="dt" sz="half" idx="10" hasCustomPrompt="0"/>
          </p:nvPr>
        </p:nvSpPr>
        <p:spPr bwMode="auto">
          <a:xfrm>
            <a:off x="578047" y="6165303"/>
            <a:ext cx="2844799" cy="365125"/>
          </a:xfrm>
        </p:spPr>
        <p:txBody>
          <a:bodyPr/>
          <a:lstStyle/>
          <a:p>
            <a:pPr>
              <a:defRPr/>
            </a:pPr>
            <a:fld id="{51E84241-D031-42DE-84E4-CC10C30232F4}" type="datetimeFigureOut">
              <a:rPr lang="ru-RU"/>
              <a:t/>
            </a:fld>
            <a:endParaRPr lang="ru-RU"/>
          </a:p>
        </p:txBody>
      </p:sp>
      <p:sp>
        <p:nvSpPr>
          <p:cNvPr id="22" name="Нижний колонтитул 4" hidden="0"/>
          <p:cNvSpPr>
            <a:spLocks noGrp="1"/>
          </p:cNvSpPr>
          <p:nvPr isPhoto="0" userDrawn="0">
            <p:ph type="ftr" sz="quarter" idx="11" hasCustomPrompt="0"/>
          </p:nvPr>
        </p:nvSpPr>
        <p:spPr bwMode="auto">
          <a:xfrm>
            <a:off x="4134047" y="6165303"/>
            <a:ext cx="3860799" cy="365125"/>
          </a:xfrm>
        </p:spPr>
        <p:txBody>
          <a:bodyPr/>
          <a:lstStyle/>
          <a:p>
            <a:pPr>
              <a:defRPr/>
            </a:pPr>
            <a:endParaRPr lang="ru-RU"/>
          </a:p>
        </p:txBody>
      </p:sp>
      <p:sp>
        <p:nvSpPr>
          <p:cNvPr id="23" name="Номер слайда 5" hidden="0"/>
          <p:cNvSpPr>
            <a:spLocks noGrp="1"/>
          </p:cNvSpPr>
          <p:nvPr isPhoto="0" userDrawn="0">
            <p:ph type="sldNum" sz="quarter" idx="12" hasCustomPrompt="0"/>
          </p:nvPr>
        </p:nvSpPr>
        <p:spPr bwMode="auto">
          <a:xfrm>
            <a:off x="8706047" y="6165303"/>
            <a:ext cx="2844799" cy="365125"/>
          </a:xfrm>
        </p:spPr>
        <p:txBody>
          <a:bodyPr/>
          <a:lstStyle/>
          <a:p>
            <a:pPr>
              <a:defRPr/>
            </a:pPr>
            <a:fld id="{6B5AA3AA-5EA9-4976-BF6C-9891F6110747}"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hidden="0"/>
          <p:cNvSpPr>
            <a:spLocks noGrp="1"/>
          </p:cNvSpPr>
          <p:nvPr isPhoto="0" userDrawn="0">
            <p:ph sz="half" idx="2" hasCustomPrompt="0"/>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hidden="0"/>
          <p:cNvSpPr>
            <a:spLocks noGrp="1"/>
          </p:cNvSpPr>
          <p:nvPr isPhoto="0" userDrawn="0">
            <p:ph type="body" sz="quarter" idx="3" hasCustomPrompt="0"/>
          </p:nvPr>
        </p:nvSpPr>
        <p:spPr bwMode="auto">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6193368"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9" name="Номер слайда 8"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6"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7"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endParaRPr lang="ru-RU"/>
          </a:p>
        </p:txBody>
      </p:sp>
      <p:sp>
        <p:nvSpPr>
          <p:cNvPr id="8"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5"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endParaRPr lang="ru-RU"/>
          </a:p>
        </p:txBody>
      </p:sp>
      <p:sp>
        <p:nvSpPr>
          <p:cNvPr id="7"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623393" y="1556791"/>
            <a:ext cx="4011084" cy="1162050"/>
          </a:xfrm>
        </p:spPr>
        <p:txBody>
          <a:bodyPr anchor="b"/>
          <a:lstStyle>
            <a:lvl1pPr algn="l">
              <a:defRPr sz="2000" b="1"/>
            </a:lvl1p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a:xfrm>
            <a:off x="4766732" y="1916833"/>
            <a:ext cx="6815666" cy="42093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hidden="0"/>
          <p:cNvSpPr>
            <a:spLocks noGrp="1"/>
          </p:cNvSpPr>
          <p:nvPr isPhoto="0" userDrawn="0">
            <p:ph type="body" sz="half" idx="2" hasCustomPrompt="0"/>
          </p:nvPr>
        </p:nvSpPr>
        <p:spPr bwMode="auto">
          <a:xfrm>
            <a:off x="609601" y="2752533"/>
            <a:ext cx="4011084" cy="33736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endParaRPr lang="ru-RU"/>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2389717" y="4800600"/>
            <a:ext cx="7315200" cy="572616"/>
          </a:xfrm>
        </p:spPr>
        <p:txBody>
          <a:bodyPr anchor="b"/>
          <a:lstStyle>
            <a:lvl1pPr algn="ctr">
              <a:defRPr sz="2000" b="1"/>
            </a:lvl1pPr>
          </a:lstStyle>
          <a:p>
            <a:pPr>
              <a:defRPr/>
            </a:pPr>
            <a:r>
              <a:rPr lang="ru-RU"/>
              <a:t>Образец заголовка</a:t>
            </a:r>
            <a:endParaRPr lang="ru-RU"/>
          </a:p>
        </p:txBody>
      </p:sp>
      <p:sp>
        <p:nvSpPr>
          <p:cNvPr id="5"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endParaRPr lang="ru-RU"/>
          </a:p>
        </p:txBody>
      </p:sp>
      <p:sp>
        <p:nvSpPr>
          <p:cNvPr id="7"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
        <p:nvSpPr>
          <p:cNvPr id="17" name="Picture Placeholder 2" hidden="0"/>
          <p:cNvSpPr>
            <a:spLocks noChangeAspect="1" noGrp="1"/>
          </p:cNvSpPr>
          <p:nvPr isPhoto="0" userDrawn="0">
            <p:ph type="pic" idx="1" hasCustomPrompt="0"/>
          </p:nvPr>
        </p:nvSpPr>
        <p:spPr bwMode="auto">
          <a:xfrm>
            <a:off x="2469611" y="1797125"/>
            <a:ext cx="7252776" cy="3000026"/>
          </a:xfrm>
          <a:prstGeom prst="rect">
            <a:avLst/>
          </a:prstGeom>
          <a:blipFill>
            <a:blip r:embed="rId2"/>
            <a:tile algn="tl" flip="none" sx="100000" sy="100000" tx="0" ty="0"/>
          </a:blipFill>
          <a:ln w="47625" cmpd="sng">
            <a:noFill/>
            <a:prstDash val="sysDot"/>
            <a:miter/>
          </a:ln>
        </p:spPr>
        <p:txBody>
          <a:bodyPr vert="horz" lIns="91440" tIns="45720" rIns="91440" bIns="45720" rtlCol="0" anchor="ctr" anchorCtr="0">
            <a:normAutofit/>
          </a:bodyPr>
          <a:lstStyle>
            <a:lvl1pPr marL="0" indent="0" algn="ctr" defTabSz="914400">
              <a:spcBef>
                <a:spcPts val="399"/>
              </a:spcBef>
              <a:buNone/>
              <a:defRPr lang="en-US" sz="1800" b="0" cap="none" spc="0">
                <a:solidFill>
                  <a:schemeClr val="bg1"/>
                </a:solidFill>
                <a:latin typeface="+mj-lt"/>
                <a:ea typeface="+mj-ea"/>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Вставка рисунка</a:t>
            </a:r>
            <a:endParaRPr lang="en-US"/>
          </a:p>
        </p:txBody>
      </p:sp>
      <p:sp>
        <p:nvSpPr>
          <p:cNvPr id="18" name="Text Placeholder 24" hidden="0"/>
          <p:cNvSpPr>
            <a:spLocks noGrp="1"/>
          </p:cNvSpPr>
          <p:nvPr isPhoto="0" userDrawn="0">
            <p:ph type="body" sz="quarter" idx="13" hasCustomPrompt="0"/>
          </p:nvPr>
        </p:nvSpPr>
        <p:spPr bwMode="auto">
          <a:xfrm>
            <a:off x="2316479" y="5445223"/>
            <a:ext cx="7559039" cy="648072"/>
          </a:xfrm>
          <a:prstGeom prst="rect">
            <a:avLst/>
          </a:prstGeom>
        </p:spPr>
        <p:txBody>
          <a:bodyPr vert="horz" lIns="91440" tIns="0" rIns="91440" bIns="0" rtlCol="0" anchor="ctr" anchorCtr="0">
            <a:normAutofit/>
          </a:bodyPr>
          <a:lstStyle>
            <a:lvl1pPr marL="0" indent="0">
              <a:spcBef>
                <a:spcPts val="0"/>
              </a:spcBef>
              <a:buNone/>
              <a:defRPr lang="en-US" sz="1600" b="0" i="0" cap="none" spc="29">
                <a:solidFill>
                  <a:srgbClr val="603636"/>
                </a:solidFill>
                <a:latin typeface="+mn-lt"/>
                <a:ea typeface="+mn-ea"/>
                <a:cs typeface="Arial"/>
              </a:defRPr>
            </a:lvl1pPr>
            <a:lvl2pPr marL="171450" indent="1587">
              <a:buNone/>
              <a:defRPr>
                <a:solidFill>
                  <a:schemeClr val="bg2"/>
                </a:solidFill>
              </a:defRPr>
            </a:lvl2pPr>
            <a:lvl3pPr marL="344487" indent="6349">
              <a:buNone/>
              <a:defRPr>
                <a:solidFill>
                  <a:schemeClr val="bg2"/>
                </a:solidFill>
              </a:defRPr>
            </a:lvl3pPr>
            <a:lvl4pPr marL="515937" indent="3174">
              <a:buNone/>
              <a:defRPr>
                <a:solidFill>
                  <a:schemeClr val="bg2"/>
                </a:solidFill>
              </a:defRPr>
            </a:lvl4pPr>
            <a:lvl5pPr marL="688974" indent="-1587">
              <a:buNone/>
              <a:defRPr>
                <a:solidFill>
                  <a:schemeClr val="bg2"/>
                </a:solidFill>
              </a:defRPr>
            </a:lvl5pPr>
          </a:lstStyle>
          <a:p>
            <a:pPr marL="0" lvl="0" indent="0" algn="ctr" defTabSz="914400">
              <a:spcBef>
                <a:spcPts val="599"/>
              </a:spcBef>
              <a:spcAft>
                <a:spcPts val="0"/>
              </a:spcAft>
              <a:buClr>
                <a:schemeClr val="accent1"/>
              </a:buClr>
              <a:buFont typeface="Arial"/>
              <a:buNone/>
              <a:defRPr/>
            </a:pPr>
            <a:r>
              <a:rPr lang="ru-RU"/>
              <a:t>Образец текста</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g"/><Relationship Id="rId14" Type="http://schemas.openxmlformats.org/officeDocument/2006/relationships/image" Target="../media/image3.png"/><Relationship Id="rId15"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3">
            <a:lum/>
          </a:blip>
          <a:stretch/>
        </a:blipFill>
      </p:bgPr>
    </p:bg>
    <p:spTree>
      <p:nvGrpSpPr>
        <p:cNvPr id="1" name="" hidden="0"/>
        <p:cNvGrpSpPr/>
        <p:nvPr isPhoto="0" userDrawn="0"/>
      </p:nvGrpSpPr>
      <p:grpSpPr bwMode="auto">
        <a:xfrm>
          <a:off x="0" y="0"/>
          <a:ext cx="0" cy="0"/>
          <a:chOff x="0" y="0"/>
          <a:chExt cx="0" cy="0"/>
        </a:xfrm>
      </p:grpSpPr>
      <p:pic>
        <p:nvPicPr>
          <p:cNvPr id="26" name="Рисунок 25" hidden="0"/>
          <p:cNvPicPr>
            <a:picLocks noChangeAspect="1"/>
          </p:cNvPicPr>
          <p:nvPr isPhoto="0" userDrawn="0"/>
        </p:nvPicPr>
        <p:blipFill>
          <a:blip r:embed="rId14">
            <a:lum bright="70000" contrast="-70000"/>
          </a:blip>
          <a:stretch/>
        </p:blipFill>
        <p:spPr bwMode="auto">
          <a:xfrm>
            <a:off x="143338" y="116631"/>
            <a:ext cx="11905322" cy="6590405"/>
          </a:xfrm>
          <a:prstGeom prst="rect">
            <a:avLst/>
          </a:prstGeom>
        </p:spPr>
      </p:pic>
      <p:pic>
        <p:nvPicPr>
          <p:cNvPr id="27" name="Рисунок 26" hidden="0"/>
          <p:cNvPicPr>
            <a:picLocks noChangeAspect="1"/>
          </p:cNvPicPr>
          <p:nvPr isPhoto="0" userDrawn="0"/>
        </p:nvPicPr>
        <p:blipFill>
          <a:blip r:embed="rId15"/>
          <a:stretch/>
        </p:blipFill>
        <p:spPr bwMode="auto">
          <a:xfrm>
            <a:off x="-144693" y="-24174"/>
            <a:ext cx="12481386" cy="1538631"/>
          </a:xfrm>
          <a:prstGeom prst="rect">
            <a:avLst/>
          </a:prstGeom>
        </p:spPr>
      </p:pic>
      <p:grpSp>
        <p:nvGrpSpPr>
          <p:cNvPr id="77" name="Группа 76" hidden="0"/>
          <p:cNvGrpSpPr/>
          <p:nvPr isPhoto="0" userDrawn="0"/>
        </p:nvGrpSpPr>
        <p:grpSpPr bwMode="auto">
          <a:xfrm>
            <a:off x="4198007" y="1074073"/>
            <a:ext cx="3795982" cy="122679"/>
            <a:chOff x="1295466" y="3129578"/>
            <a:chExt cx="8009587" cy="326894"/>
          </a:xfrm>
          <a:solidFill>
            <a:srgbClr val="835A2D"/>
          </a:solidFill>
        </p:grpSpPr>
        <p:sp>
          <p:nvSpPr>
            <p:cNvPr id="78" name="Полилиния 77" hidden="0"/>
            <p:cNvSpPr/>
            <p:nvPr isPhoto="0" userDrawn="1"/>
          </p:nvSpPr>
          <p:spPr bwMode="auto">
            <a:xfrm>
              <a:off x="1295466" y="3205633"/>
              <a:ext cx="3768482" cy="87393"/>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79" name="Полилиния 78" hidden="0"/>
            <p:cNvSpPr/>
            <p:nvPr isPhoto="0" userDrawn="1"/>
          </p:nvSpPr>
          <p:spPr bwMode="auto">
            <a:xfrm flipV="1">
              <a:off x="1295466" y="3290350"/>
              <a:ext cx="3768482" cy="87394"/>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80" name="Овал 79" hidden="0"/>
            <p:cNvSpPr/>
            <p:nvPr isPhoto="0" userDrawn="1"/>
          </p:nvSpPr>
          <p:spPr bwMode="auto">
            <a:xfrm>
              <a:off x="4989841" y="3209049"/>
              <a:ext cx="167954" cy="167954"/>
            </a:xfrm>
            <a:prstGeom prst="ellipse">
              <a:avLst/>
            </a:prstGeom>
            <a:grpFill/>
            <a:ln>
              <a:noFill/>
            </a:ln>
          </p:spPr>
        </p:sp>
        <p:sp>
          <p:nvSpPr>
            <p:cNvPr id="81" name="Овал 80" hidden="0"/>
            <p:cNvSpPr/>
            <p:nvPr isPhoto="0" userDrawn="1"/>
          </p:nvSpPr>
          <p:spPr bwMode="auto">
            <a:xfrm>
              <a:off x="5170309" y="3129578"/>
              <a:ext cx="326894" cy="326894"/>
            </a:xfrm>
            <a:prstGeom prst="ellipse">
              <a:avLst/>
            </a:prstGeom>
            <a:grpFill/>
            <a:ln>
              <a:noFill/>
            </a:ln>
          </p:spPr>
        </p:sp>
        <p:grpSp>
          <p:nvGrpSpPr>
            <p:cNvPr id="82" name="Группа 81" hidden="0"/>
            <p:cNvGrpSpPr/>
            <p:nvPr isPhoto="0" userDrawn="1"/>
          </p:nvGrpSpPr>
          <p:grpSpPr bwMode="auto">
            <a:xfrm flipH="1">
              <a:off x="5497203" y="3204294"/>
              <a:ext cx="3807850" cy="172111"/>
              <a:chOff x="1498666" y="3408833"/>
              <a:chExt cx="3862329" cy="172111"/>
            </a:xfrm>
            <a:grpFill/>
          </p:grpSpPr>
          <p:sp>
            <p:nvSpPr>
              <p:cNvPr id="83" name="Полилиния 82" hidden="0"/>
              <p:cNvSpPr/>
              <p:nvPr isPhoto="0" userDrawn="1"/>
            </p:nvSpPr>
            <p:spPr bwMode="auto">
              <a:xfrm>
                <a:off x="1498666" y="3408833"/>
                <a:ext cx="3768482" cy="87393"/>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84" name="Полилиния 83" hidden="0"/>
              <p:cNvSpPr/>
              <p:nvPr isPhoto="0" userDrawn="1"/>
            </p:nvSpPr>
            <p:spPr bwMode="auto">
              <a:xfrm flipV="1">
                <a:off x="1498666" y="3493550"/>
                <a:ext cx="3768482" cy="87394"/>
              </a:xfrm>
              <a:custGeom>
                <a:avLst/>
                <a:gdLst>
                  <a:gd name="connsiteX0" fmla="*/ 0 w 3614296"/>
                  <a:gd name="connsiteY0" fmla="*/ 161939 h 167495"/>
                  <a:gd name="connsiteX1" fmla="*/ 2619375 w 3614296"/>
                  <a:gd name="connsiteY1" fmla="*/ 14 h 167495"/>
                  <a:gd name="connsiteX2" fmla="*/ 3486150 w 3614296"/>
                  <a:gd name="connsiteY2" fmla="*/ 152414 h 167495"/>
                  <a:gd name="connsiteX3" fmla="*/ 85725 w 3614296"/>
                  <a:gd name="connsiteY3" fmla="*/ 161939 h 167495"/>
                  <a:gd name="connsiteX4" fmla="*/ 85725 w 3614296"/>
                  <a:gd name="connsiteY4" fmla="*/ 161939 h 167495"/>
                  <a:gd name="connsiteX0" fmla="*/ 0 w 3640248"/>
                  <a:gd name="connsiteY0" fmla="*/ 161926 h 172898"/>
                  <a:gd name="connsiteX1" fmla="*/ 2619375 w 3640248"/>
                  <a:gd name="connsiteY1" fmla="*/ 1 h 172898"/>
                  <a:gd name="connsiteX2" fmla="*/ 3514853 w 3640248"/>
                  <a:gd name="connsiteY2" fmla="*/ 160602 h 172898"/>
                  <a:gd name="connsiteX3" fmla="*/ 85725 w 3640248"/>
                  <a:gd name="connsiteY3" fmla="*/ 161926 h 172898"/>
                  <a:gd name="connsiteX4" fmla="*/ 85725 w 3640248"/>
                  <a:gd name="connsiteY4" fmla="*/ 161926 h 172898"/>
                  <a:gd name="connsiteX0" fmla="*/ 0 w 3546443"/>
                  <a:gd name="connsiteY0" fmla="*/ 161926 h 163813"/>
                  <a:gd name="connsiteX1" fmla="*/ 2619375 w 3546443"/>
                  <a:gd name="connsiteY1" fmla="*/ 1 h 163813"/>
                  <a:gd name="connsiteX2" fmla="*/ 3514853 w 3546443"/>
                  <a:gd name="connsiteY2" fmla="*/ 160602 h 163813"/>
                  <a:gd name="connsiteX3" fmla="*/ 85725 w 3546443"/>
                  <a:gd name="connsiteY3" fmla="*/ 161926 h 163813"/>
                  <a:gd name="connsiteX4" fmla="*/ 85725 w 3546443"/>
                  <a:gd name="connsiteY4" fmla="*/ 161926 h 163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6443" h="163813" fill="norm" stroke="1" extrusionOk="0">
                    <a:moveTo>
                      <a:pt x="0" y="161926"/>
                    </a:moveTo>
                    <a:cubicBezTo>
                      <a:pt x="1019175" y="81757"/>
                      <a:pt x="2033566" y="222"/>
                      <a:pt x="2619375" y="1"/>
                    </a:cubicBezTo>
                    <a:cubicBezTo>
                      <a:pt x="3205184" y="-220"/>
                      <a:pt x="3674699" y="154116"/>
                      <a:pt x="3514853" y="160602"/>
                    </a:cubicBezTo>
                    <a:cubicBezTo>
                      <a:pt x="3355007" y="167088"/>
                      <a:pt x="657246" y="161705"/>
                      <a:pt x="85725" y="161926"/>
                    </a:cubicBezTo>
                    <a:lnTo>
                      <a:pt x="85725" y="161926"/>
                    </a:lnTo>
                  </a:path>
                </a:pathLst>
              </a:custGeom>
              <a:grpFill/>
              <a:ln>
                <a:noFill/>
              </a:ln>
            </p:spPr>
          </p:sp>
          <p:sp>
            <p:nvSpPr>
              <p:cNvPr id="85" name="Овал 84" hidden="0"/>
              <p:cNvSpPr/>
              <p:nvPr isPhoto="0" userDrawn="1"/>
            </p:nvSpPr>
            <p:spPr bwMode="auto">
              <a:xfrm>
                <a:off x="5193041" y="3412249"/>
                <a:ext cx="167954" cy="167954"/>
              </a:xfrm>
              <a:prstGeom prst="ellipse">
                <a:avLst/>
              </a:prstGeom>
              <a:grpFill/>
              <a:ln>
                <a:noFill/>
              </a:ln>
            </p:spPr>
          </p:sp>
        </p:grpSp>
      </p:grpSp>
      <p:sp>
        <p:nvSpPr>
          <p:cNvPr id="3" name="Заголовок 2" hidden="0"/>
          <p:cNvSpPr>
            <a:spLocks noGrp="1"/>
          </p:cNvSpPr>
          <p:nvPr isPhoto="0" userDrawn="0">
            <p:ph type="title" hasCustomPrompt="0"/>
          </p:nvPr>
        </p:nvSpPr>
        <p:spPr bwMode="auto">
          <a:xfrm>
            <a:off x="2063551" y="274638"/>
            <a:ext cx="8064895" cy="803507"/>
          </a:xfrm>
          <a:prstGeom prst="rect">
            <a:avLst/>
          </a:prstGeom>
        </p:spPr>
        <p:txBody>
          <a:bodyPr vert="horz" lIns="91440" tIns="45720" rIns="91440" bIns="45720" rtlCol="0" anchor="ctr">
            <a:normAutofit/>
          </a:bodyPr>
          <a:lstStyle/>
          <a:p>
            <a:pPr>
              <a:defRPr/>
            </a:pPr>
            <a:endParaRPr lang="ru-RU"/>
          </a:p>
        </p:txBody>
      </p:sp>
      <p:sp>
        <p:nvSpPr>
          <p:cNvPr id="5" name="Текст 4" hidden="0"/>
          <p:cNvSpPr>
            <a:spLocks noGrp="1"/>
          </p:cNvSpPr>
          <p:nvPr isPhoto="0" userDrawn="0">
            <p:ph type="body" idx="1" hasCustomPrompt="0"/>
          </p:nvPr>
        </p:nvSpPr>
        <p:spPr bwMode="auto">
          <a:xfrm>
            <a:off x="911423" y="1772815"/>
            <a:ext cx="10369152" cy="4392487"/>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16" name="Дата 4" hidden="0"/>
          <p:cNvSpPr>
            <a:spLocks noGrp="1"/>
          </p:cNvSpPr>
          <p:nvPr isPhoto="0" userDrawn="0">
            <p:ph type="dt" sz="half" idx="2"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17" name="Нижний колонтитул 5" hidden="0"/>
          <p:cNvSpPr>
            <a:spLocks noGrp="1"/>
          </p:cNvSpPr>
          <p:nvPr isPhoto="0" userDrawn="0">
            <p:ph type="ftr" sz="quarter" idx="3"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endParaRPr lang="ru-RU"/>
          </a:p>
        </p:txBody>
      </p:sp>
      <p:sp>
        <p:nvSpPr>
          <p:cNvPr id="18" name="Номер слайда 6" hidden="0"/>
          <p:cNvSpPr>
            <a:spLocks noGrp="1"/>
          </p:cNvSpPr>
          <p:nvPr isPhoto="0" userDrawn="0">
            <p:ph type="sldNum" sz="quarter" idx="4"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399"/>
        </a:spcBef>
        <a:buNone/>
        <a:defRPr sz="3200" b="1" cap="none" spc="0">
          <a:solidFill>
            <a:schemeClr val="accent2">
              <a:lumMod val="50000"/>
            </a:schemeClr>
          </a:solidFill>
          <a:latin typeface="+mj-lt"/>
          <a:ea typeface="+mj-ea"/>
          <a:cs typeface="Arial"/>
        </a:defRPr>
      </a:lvl1pPr>
    </p:titleStyle>
    <p:bodyStyle>
      <a:lvl1pPr marL="355599" indent="-355599" algn="l" defTabSz="914400">
        <a:lnSpc>
          <a:spcPct val="100000"/>
        </a:lnSpc>
        <a:spcBef>
          <a:spcPts val="599"/>
        </a:spcBef>
        <a:spcAft>
          <a:spcPts val="0"/>
        </a:spcAft>
        <a:buClr>
          <a:schemeClr val="accent1"/>
        </a:buClr>
        <a:buFont typeface="Wingdings"/>
        <a:buChar char="v"/>
        <a:defRPr sz="2800" b="0" i="0" cap="none" spc="29">
          <a:solidFill>
            <a:srgbClr val="603636"/>
          </a:solidFill>
          <a:latin typeface="+mn-lt"/>
          <a:ea typeface="+mn-ea"/>
          <a:cs typeface="Arial"/>
        </a:defRPr>
      </a:lvl1pPr>
      <a:lvl2pPr marL="903287" indent="-355599" algn="l" defTabSz="914400">
        <a:lnSpc>
          <a:spcPct val="100000"/>
        </a:lnSpc>
        <a:spcBef>
          <a:spcPts val="1199"/>
        </a:spcBef>
        <a:buClr>
          <a:schemeClr val="accent1"/>
        </a:buClr>
        <a:buFont typeface="Courier New"/>
        <a:buChar char="o"/>
        <a:defRPr sz="2400">
          <a:solidFill>
            <a:srgbClr val="835A2D"/>
          </a:solidFill>
          <a:latin typeface="+mn-lt"/>
          <a:ea typeface="+mn-ea"/>
          <a:cs typeface="Arial"/>
        </a:defRPr>
      </a:lvl2pPr>
      <a:lvl3pPr marL="1258887" indent="-355599" algn="l" defTabSz="914400">
        <a:lnSpc>
          <a:spcPct val="100000"/>
        </a:lnSpc>
        <a:spcBef>
          <a:spcPts val="1199"/>
        </a:spcBef>
        <a:buClr>
          <a:schemeClr val="accent1"/>
        </a:buClr>
        <a:buFont typeface="Wingdings"/>
        <a:buChar char="v"/>
        <a:defRPr sz="2000">
          <a:solidFill>
            <a:srgbClr val="603636"/>
          </a:solidFill>
          <a:latin typeface="+mn-lt"/>
          <a:ea typeface="+mn-ea"/>
          <a:cs typeface="Arial"/>
        </a:defRPr>
      </a:lvl3pPr>
      <a:lvl4pPr marL="1614487" indent="-355599" algn="l" defTabSz="914400">
        <a:lnSpc>
          <a:spcPct val="100000"/>
        </a:lnSpc>
        <a:spcBef>
          <a:spcPts val="1199"/>
        </a:spcBef>
        <a:buClr>
          <a:schemeClr val="accent1"/>
        </a:buClr>
        <a:buFont typeface="Courier New"/>
        <a:buChar char="o"/>
        <a:defRPr sz="1800">
          <a:solidFill>
            <a:srgbClr val="835A2D"/>
          </a:solidFill>
          <a:latin typeface="+mn-lt"/>
          <a:ea typeface="+mn-ea"/>
          <a:cs typeface="Arial"/>
        </a:defRPr>
      </a:lvl4pPr>
      <a:lvl5pPr marL="2149474" indent="-355599" algn="l" defTabSz="914400">
        <a:lnSpc>
          <a:spcPct val="100000"/>
        </a:lnSpc>
        <a:spcBef>
          <a:spcPts val="1199"/>
        </a:spcBef>
        <a:buClr>
          <a:schemeClr val="accent1"/>
        </a:buClr>
        <a:buFont typeface="Wingdings"/>
        <a:buChar char="Ø"/>
        <a:defRPr sz="1800">
          <a:solidFill>
            <a:srgbClr val="603636"/>
          </a:solidFill>
          <a:latin typeface="+mn-lt"/>
          <a:ea typeface="+mn-ea"/>
          <a:cs typeface="Arial"/>
        </a:defRPr>
      </a:lvl5pPr>
      <a:lvl6pPr marL="0" indent="0" algn="ctr" defTabSz="914400">
        <a:lnSpc>
          <a:spcPct val="100000"/>
        </a:lnSpc>
        <a:spcBef>
          <a:spcPts val="1199"/>
        </a:spcBef>
        <a:buFont typeface="Arial"/>
        <a:buNone/>
        <a:defRPr sz="1400">
          <a:solidFill>
            <a:schemeClr val="tx2"/>
          </a:solidFill>
          <a:latin typeface="+mn-lt"/>
          <a:ea typeface="+mn-ea"/>
          <a:cs typeface="+mn-cs"/>
        </a:defRPr>
      </a:lvl6pPr>
      <a:lvl7pPr marL="0" indent="0" algn="ctr" defTabSz="914400">
        <a:lnSpc>
          <a:spcPct val="100000"/>
        </a:lnSpc>
        <a:spcBef>
          <a:spcPts val="1199"/>
        </a:spcBef>
        <a:buFont typeface="Arial"/>
        <a:buNone/>
        <a:defRPr sz="1400">
          <a:solidFill>
            <a:schemeClr val="tx1"/>
          </a:solidFill>
          <a:latin typeface="+mn-lt"/>
          <a:ea typeface="+mn-ea"/>
          <a:cs typeface="+mn-cs"/>
        </a:defRPr>
      </a:lvl7pPr>
      <a:lvl8pPr marL="0" indent="0" algn="ctr" defTabSz="914400">
        <a:lnSpc>
          <a:spcPct val="100000"/>
        </a:lnSpc>
        <a:spcBef>
          <a:spcPts val="1199"/>
        </a:spcBef>
        <a:buFont typeface="Arial"/>
        <a:buNone/>
        <a:defRPr sz="1400">
          <a:solidFill>
            <a:schemeClr val="tx2"/>
          </a:solidFill>
          <a:latin typeface="+mn-lt"/>
          <a:ea typeface="+mn-ea"/>
          <a:cs typeface="+mn-cs"/>
        </a:defRPr>
      </a:lvl8pPr>
      <a:lvl9pPr marL="0" indent="0" algn="ctr" defTabSz="914400">
        <a:lnSpc>
          <a:spcPct val="100000"/>
        </a:lnSpc>
        <a:spcBef>
          <a:spcPts val="1199"/>
        </a:spcBef>
        <a:buFont typeface="Arial"/>
        <a:buNone/>
        <a:defRPr sz="14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defRPr/>
            </a:pPr>
            <a:r>
              <a:rPr lang="pl-PL"/>
              <a:t>Feedback z realizacji pracy dyplomowej</a:t>
            </a:r>
            <a:br>
              <a:rPr lang="pl-PL"/>
            </a:br>
            <a:r>
              <a:rPr lang="pl-PL"/>
              <a:t>,,Metody ekstrakcji relacji w korpusie języka polskiego’’</a:t>
            </a:r>
            <a:br>
              <a:rPr lang="pl-PL"/>
            </a:br>
            <a:endParaRPr lang="pl-PL"/>
          </a:p>
        </p:txBody>
      </p:sp>
      <p:sp>
        <p:nvSpPr>
          <p:cNvPr id="3" name="Subtitle 2" hidden="0"/>
          <p:cNvSpPr>
            <a:spLocks noGrp="1"/>
          </p:cNvSpPr>
          <p:nvPr isPhoto="0" userDrawn="0">
            <p:ph type="subTitle" idx="1" hasCustomPrompt="0"/>
          </p:nvPr>
        </p:nvSpPr>
        <p:spPr bwMode="auto"/>
        <p:txBody>
          <a:bodyPr/>
          <a:lstStyle/>
          <a:p>
            <a:pPr>
              <a:defRPr/>
            </a:pPr>
            <a:r>
              <a:rPr lang="pl-PL"/>
              <a:t>Inż</a:t>
            </a:r>
            <a:r>
              <a:rPr lang="en-US"/>
              <a:t>. Adam </a:t>
            </a:r>
            <a:r>
              <a:rPr lang="pl-PL"/>
              <a:t>Lewandowski</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19149846"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a:t>Stworzono spis treści</a:t>
            </a:r>
            <a:endParaRPr/>
          </a:p>
        </p:txBody>
      </p:sp>
      <p:sp>
        <p:nvSpPr>
          <p:cNvPr id="1888047476" name="Текст 2" hidden="0"/>
          <p:cNvSpPr>
            <a:spLocks noGrp="1"/>
          </p:cNvSpPr>
          <p:nvPr isPhoto="0" userDrawn="0">
            <p:ph idx="1" hasCustomPrompt="0"/>
          </p:nvPr>
        </p:nvSpPr>
        <p:spPr bwMode="auto">
          <a:xfrm>
            <a:off x="609599" y="1600201"/>
            <a:ext cx="10972800" cy="4525962"/>
          </a:xfrm>
          <a:prstGeom prst="rect">
            <a:avLst/>
          </a:prstGeom>
        </p:spPr>
        <p:txBody>
          <a:bodyPr vertOverflow="overflow" horzOverflow="clip" vert="horz" wrap="square" lIns="91440" tIns="45720" rIns="91440" bIns="45720" numCol="1" spcCol="0" rtlCol="0" fromWordArt="0" anchor="t" anchorCtr="0" forceAA="0" upright="0" compatLnSpc="0">
            <a:normAutofit fontScale="70000" lnSpcReduction="6000"/>
          </a:bodyPr>
          <a:lstStyle/>
          <a:p>
            <a:pPr marL="394023" indent="-394023">
              <a:buClr>
                <a:schemeClr val="accent1"/>
              </a:buClr>
              <a:buFont typeface="Wingdings"/>
              <a:buAutoNum type="arabicPeriod"/>
              <a:defRPr/>
            </a:pPr>
            <a:r>
              <a:rPr sz="3000" b="1" i="0" u="none">
                <a:solidFill>
                  <a:srgbClr val="000000"/>
                </a:solidFill>
                <a:latin typeface="Arial"/>
                <a:ea typeface="Arial"/>
                <a:cs typeface="Arial"/>
              </a:rPr>
              <a:t>Wprowadzenie</a:t>
            </a:r>
            <a:endParaRPr sz="3000" b="1" i="0" u="none">
              <a:solidFill>
                <a:srgbClr val="000000"/>
              </a:solidFill>
              <a:latin typeface="Arial"/>
              <a:ea typeface="Arial"/>
              <a:cs typeface="Arial"/>
            </a:endParaRPr>
          </a:p>
          <a:p>
            <a:pPr marL="394023" lvl="0" indent="-394023">
              <a:buClr>
                <a:schemeClr val="accent1"/>
              </a:buClr>
              <a:buFont typeface="Wingdings"/>
              <a:buAutoNum type="arabicPeriod"/>
              <a:defRPr/>
            </a:pPr>
            <a:r>
              <a:rPr sz="3000" b="1" i="0" u="none">
                <a:solidFill>
                  <a:srgbClr val="000000"/>
                </a:solidFill>
                <a:latin typeface="Arial"/>
                <a:ea typeface="Arial"/>
                <a:cs typeface="Arial"/>
              </a:rPr>
              <a:t>Powiązane prace</a:t>
            </a:r>
            <a:endParaRPr sz="3000" b="1" i="0" u="none">
              <a:solidFill>
                <a:srgbClr val="000000"/>
              </a:solidFill>
              <a:latin typeface="Arial"/>
              <a:ea typeface="Arial"/>
              <a:cs typeface="Arial"/>
            </a:endParaRPr>
          </a:p>
          <a:p>
            <a:pPr marL="394023" lvl="0" indent="-394023">
              <a:buClr>
                <a:schemeClr val="accent1"/>
              </a:buClr>
              <a:buFont typeface="Wingdings"/>
              <a:buAutoNum type="arabicPeriod"/>
              <a:defRPr/>
            </a:pPr>
            <a:r>
              <a:rPr sz="3000" b="1" i="0" u="none">
                <a:solidFill>
                  <a:srgbClr val="000000"/>
                </a:solidFill>
                <a:latin typeface="Arial"/>
                <a:ea typeface="Arial"/>
                <a:cs typeface="Arial"/>
              </a:rPr>
              <a:t>Opis teoretyczny</a:t>
            </a:r>
            <a:endParaRPr sz="3000" b="1" i="0" u="none">
              <a:solidFill>
                <a:srgbClr val="000000"/>
              </a:solidFill>
              <a:latin typeface="Arial"/>
              <a:ea typeface="Arial"/>
              <a:cs typeface="Arial"/>
            </a:endParaRPr>
          </a:p>
          <a:p>
            <a:pPr marL="394023" lvl="0" indent="-394023">
              <a:buClr>
                <a:schemeClr val="accent1"/>
              </a:buClr>
              <a:buFont typeface="Wingdings"/>
              <a:buAutoNum type="arabicPeriod"/>
              <a:defRPr/>
            </a:pPr>
            <a:r>
              <a:rPr sz="3000" b="1" i="0" u="none">
                <a:solidFill>
                  <a:srgbClr val="000000"/>
                </a:solidFill>
                <a:latin typeface="Arial"/>
                <a:ea typeface="Arial"/>
                <a:cs typeface="Arial"/>
              </a:rPr>
              <a:t>Opis eksperymentów</a:t>
            </a:r>
            <a:endParaRPr sz="3000" b="1" i="0" u="none">
              <a:solidFill>
                <a:srgbClr val="000000"/>
              </a:solidFill>
              <a:latin typeface="Arial"/>
              <a:ea typeface="Arial"/>
              <a:cs typeface="Arial"/>
            </a:endParaRPr>
          </a:p>
          <a:p>
            <a:pPr marL="394023" lvl="0" indent="-394023">
              <a:buClr>
                <a:schemeClr val="accent1"/>
              </a:buClr>
              <a:buFont typeface="Wingdings"/>
              <a:buAutoNum type="arabicPeriod"/>
              <a:defRPr/>
            </a:pPr>
            <a:r>
              <a:rPr sz="3000" b="1" i="0" u="none">
                <a:solidFill>
                  <a:srgbClr val="000000"/>
                </a:solidFill>
                <a:latin typeface="Arial"/>
                <a:ea typeface="Arial"/>
                <a:cs typeface="Arial"/>
              </a:rPr>
              <a:t>Wyniki eksperymentów</a:t>
            </a:r>
            <a:endParaRPr sz="3000" b="1" i="0" u="none">
              <a:solidFill>
                <a:srgbClr val="000000"/>
              </a:solidFill>
              <a:latin typeface="Arial"/>
              <a:ea typeface="Arial"/>
              <a:cs typeface="Arial"/>
            </a:endParaRPr>
          </a:p>
          <a:p>
            <a:pPr marL="394023" lvl="0" indent="-394023">
              <a:buClr>
                <a:schemeClr val="accent1"/>
              </a:buClr>
              <a:buFont typeface="Wingdings"/>
              <a:buAutoNum type="arabicPeriod"/>
              <a:defRPr/>
            </a:pPr>
            <a:r>
              <a:rPr sz="3000" b="1" i="0" u="none">
                <a:solidFill>
                  <a:srgbClr val="000000"/>
                </a:solidFill>
                <a:latin typeface="Arial"/>
                <a:ea typeface="Arial"/>
                <a:cs typeface="Arial"/>
              </a:rPr>
              <a:t>Analiza wyników</a:t>
            </a:r>
            <a:endParaRPr sz="3000" b="1" i="0" u="none">
              <a:solidFill>
                <a:srgbClr val="000000"/>
              </a:solidFill>
              <a:latin typeface="Arial"/>
              <a:ea typeface="Arial"/>
              <a:cs typeface="Arial"/>
            </a:endParaRPr>
          </a:p>
          <a:p>
            <a:pPr marL="394023" lvl="0" indent="-394023">
              <a:buClr>
                <a:schemeClr val="accent1"/>
              </a:buClr>
              <a:buFont typeface="Wingdings"/>
              <a:buAutoNum type="arabicPeriod"/>
              <a:defRPr/>
            </a:pPr>
            <a:r>
              <a:rPr sz="3000" b="1" i="0" u="none">
                <a:solidFill>
                  <a:srgbClr val="000000"/>
                </a:solidFill>
                <a:latin typeface="Arial"/>
                <a:ea typeface="Arial"/>
                <a:cs typeface="Arial"/>
              </a:rPr>
              <a:t>Podsumowanie</a:t>
            </a:r>
            <a:endParaRPr sz="3000" b="1" i="0" u="none">
              <a:solidFill>
                <a:srgbClr val="000000"/>
              </a:solidFill>
              <a:latin typeface="Arial"/>
              <a:ea typeface="Arial"/>
              <a:cs typeface="Arial"/>
            </a:endParaRPr>
          </a:p>
          <a:p>
            <a:pPr marL="394023" lvl="0" indent="-394023">
              <a:buClr>
                <a:schemeClr val="accent1"/>
              </a:buClr>
              <a:buFont typeface="Wingdings"/>
              <a:buAutoNum type="arabicPeriod"/>
              <a:defRPr/>
            </a:pPr>
            <a:r>
              <a:rPr sz="3000" b="1" i="0" u="none">
                <a:solidFill>
                  <a:srgbClr val="000000"/>
                </a:solidFill>
                <a:latin typeface="Arial"/>
                <a:ea typeface="Arial"/>
                <a:cs typeface="Arial"/>
              </a:rPr>
              <a:t>Możliwości rozszerzenia pracy</a:t>
            </a:r>
            <a:endParaRPr sz="3000" b="1" i="0" u="none">
              <a:solidFill>
                <a:srgbClr val="000000"/>
              </a:solidFill>
              <a:latin typeface="Arial"/>
              <a:ea typeface="Arial"/>
              <a:cs typeface="Arial"/>
            </a:endParaRPr>
          </a:p>
          <a:p>
            <a:pPr marL="0" lvl="0" indent="0">
              <a:buClr>
                <a:schemeClr val="accent1"/>
              </a:buClr>
              <a:buFont typeface="Arial"/>
              <a:buNone/>
              <a:defRPr/>
            </a:pPr>
            <a:r>
              <a:rPr sz="3000" b="1" i="0" u="none">
                <a:solidFill>
                  <a:srgbClr val="000000"/>
                </a:solidFill>
                <a:latin typeface="Arial"/>
                <a:ea typeface="Arial"/>
                <a:cs typeface="Arial"/>
              </a:rPr>
              <a:t>Słownik</a:t>
            </a:r>
            <a:endParaRPr sz="3000" b="1" i="0" u="none">
              <a:solidFill>
                <a:srgbClr val="000000"/>
              </a:solidFill>
              <a:latin typeface="Arial"/>
              <a:ea typeface="Arial"/>
              <a:cs typeface="Arial"/>
            </a:endParaRPr>
          </a:p>
          <a:p>
            <a:pPr marL="0" lvl="0" indent="0">
              <a:buClr>
                <a:schemeClr val="accent1"/>
              </a:buClr>
              <a:buFont typeface="Arial"/>
              <a:buNone/>
              <a:defRPr/>
            </a:pPr>
            <a:r>
              <a:rPr sz="3000" b="1" i="0" u="none">
                <a:solidFill>
                  <a:srgbClr val="000000"/>
                </a:solidFill>
                <a:latin typeface="Arial"/>
                <a:ea typeface="Arial"/>
                <a:cs typeface="Arial"/>
              </a:rPr>
              <a:t>Lista symboli</a:t>
            </a:r>
            <a:endParaRPr sz="3000" b="1" i="0" u="none">
              <a:solidFill>
                <a:srgbClr val="000000"/>
              </a:solidFill>
              <a:latin typeface="Arial"/>
              <a:ea typeface="Arial"/>
              <a:cs typeface="Arial"/>
            </a:endParaRPr>
          </a:p>
          <a:p>
            <a:pPr marL="0" lvl="0" indent="0">
              <a:buClr>
                <a:schemeClr val="accent1"/>
              </a:buClr>
              <a:buFont typeface="Arial"/>
              <a:buNone/>
              <a:defRPr/>
            </a:pPr>
            <a:r>
              <a:rPr sz="3000" b="1" i="0" u="none">
                <a:solidFill>
                  <a:srgbClr val="000000"/>
                </a:solidFill>
                <a:latin typeface="Arial"/>
                <a:ea typeface="Arial"/>
                <a:cs typeface="Arial"/>
              </a:rPr>
              <a:t>Podziękowanie</a:t>
            </a:r>
            <a:endParaRPr sz="3000" b="1" i="0" u="none">
              <a:solidFill>
                <a:srgbClr val="000000"/>
              </a:solidFill>
              <a:latin typeface="Arial"/>
              <a:ea typeface="Arial"/>
              <a:cs typeface="Arial"/>
            </a:endParaRPr>
          </a:p>
          <a:p>
            <a:pPr marL="0" lvl="0" indent="0">
              <a:buClr>
                <a:schemeClr val="accent1"/>
              </a:buClr>
              <a:buFont typeface="Arial"/>
              <a:buNone/>
              <a:defRPr/>
            </a:pPr>
            <a:r>
              <a:rPr sz="3000" b="1" i="0" u="none">
                <a:solidFill>
                  <a:srgbClr val="000000"/>
                </a:solidFill>
                <a:latin typeface="Arial"/>
                <a:ea typeface="Arial"/>
                <a:cs typeface="Arial"/>
              </a:rPr>
              <a:t>Odnośniki</a:t>
            </a:r>
            <a:endParaRPr sz="1350" b="1" i="0" u="none">
              <a:solidFill>
                <a:srgbClr val="000000"/>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66668762"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a:t>Rozdział ,,Wprowadzenie’’</a:t>
            </a:r>
            <a:endParaRPr/>
          </a:p>
        </p:txBody>
      </p:sp>
      <p:sp>
        <p:nvSpPr>
          <p:cNvPr id="1913558326" name="Текст 2" hidden="0"/>
          <p:cNvSpPr>
            <a:spLocks noGrp="1"/>
          </p:cNvSpPr>
          <p:nvPr isPhoto="0" userDrawn="0">
            <p:ph idx="1" hasCustomPrompt="0"/>
          </p:nvPr>
        </p:nvSpPr>
        <p:spPr bwMode="auto">
          <a:xfrm>
            <a:off x="609599" y="1600201"/>
            <a:ext cx="10972800" cy="4525962"/>
          </a:xfrm>
          <a:prstGeom prst="rect">
            <a:avLst/>
          </a:prstGeom>
        </p:spPr>
        <p:txBody>
          <a:bodyPr vert="horz" lIns="91440" tIns="45720" rIns="91440" bIns="45720" rtlCol="0">
            <a:normAutofit/>
          </a:bodyPr>
          <a:lstStyle/>
          <a:p>
            <a:pPr marL="794072" lvl="1"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Opis dziedziny problemu</a:t>
            </a:r>
            <a:endParaRPr lang="pl-PL" sz="2000" b="1" i="0" u="none" strike="noStrike" cap="none" spc="29">
              <a:solidFill>
                <a:srgbClr val="000000"/>
              </a:solidFill>
              <a:latin typeface="Arial"/>
              <a:ea typeface="Arial"/>
              <a:cs typeface="Arial"/>
            </a:endParaRPr>
          </a:p>
          <a:p>
            <a:pPr marL="903287" lvl="2" indent="0">
              <a:buClr>
                <a:schemeClr val="accent1"/>
              </a:buClr>
              <a:buFont typeface="Arial"/>
              <a:buNone/>
              <a:defRPr/>
            </a:pPr>
            <a:r>
              <a:rPr lang="pl-PL" sz="1600" b="1" i="0" u="none" strike="noStrike" cap="none" spc="29">
                <a:solidFill>
                  <a:srgbClr val="000000"/>
                </a:solidFill>
                <a:latin typeface="Arial"/>
                <a:ea typeface="Arial"/>
                <a:cs typeface="Arial"/>
              </a:rPr>
              <a:t>... </a:t>
            </a:r>
            <a:r>
              <a:rPr sz="2000" b="0" i="0" u="none">
                <a:solidFill>
                  <a:srgbClr val="000000"/>
                </a:solidFill>
                <a:latin typeface="Arial"/>
                <a:ea typeface="Arial"/>
                <a:cs typeface="Arial"/>
              </a:rPr>
              <a:t>Istotnym problemem w wykorzystaniu metod Ekstrakcji Relacji w korpusie języka polskiego jest niska ilość prac naukowych, narzędzi oraz zbiorów danych poświęconych temu językowi. Implikuje to hipotezę badawczą dotyczącą jakości wyekstraktowanych relacji przy wykorzystaniu różnych metod, głównie dedykowanych językowi angielskiemu oraz detekcji potencjalnych problemów w przypadku ich użycia.</a:t>
            </a:r>
            <a:endParaRPr sz="2000" b="1" i="0" u="none" strike="noStrike" cap="none" spc="29">
              <a:solidFill>
                <a:srgbClr val="000000"/>
              </a:solidFill>
              <a:latin typeface="Arial"/>
              <a:ea typeface="Arial"/>
              <a:cs typeface="Arial"/>
            </a:endParaRPr>
          </a:p>
          <a:p>
            <a:pPr marL="794072" lvl="1"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Cel i zakres pracy</a:t>
            </a:r>
            <a:endParaRPr sz="2000" b="1" i="0" u="none">
              <a:solidFill>
                <a:srgbClr val="000000"/>
              </a:solidFill>
              <a:latin typeface="Arial"/>
              <a:ea typeface="Arial"/>
              <a:cs typeface="Arial"/>
            </a:endParaRPr>
          </a:p>
          <a:p>
            <a:pPr marL="903287" lvl="2" indent="0">
              <a:buClr>
                <a:schemeClr val="accent1"/>
              </a:buClr>
              <a:buFont typeface="Arial"/>
              <a:buNone/>
              <a:defRPr/>
            </a:pPr>
            <a:r>
              <a:rPr sz="1500" b="0" i="0" u="none">
                <a:solidFill>
                  <a:srgbClr val="000000"/>
                </a:solidFill>
                <a:latin typeface="Arial"/>
                <a:ea typeface="Arial"/>
                <a:cs typeface="Arial"/>
              </a:rPr>
              <a:t>Celem pracy jest analiza i ocena jakości metod ekstrakcji relacji wykorzystywanych w dokumentach zapisanych w języku polskim oraz wyszczególnienie istnienia potencjalnych problemów przy ich zastosowaniu. </a:t>
            </a:r>
            <a:r>
              <a:rPr sz="1500" b="1" i="0" u="none">
                <a:solidFill>
                  <a:srgbClr val="000000"/>
                </a:solidFill>
                <a:latin typeface="Arial"/>
                <a:ea typeface="Arial"/>
                <a:cs typeface="Arial"/>
              </a:rPr>
              <a:t>...</a:t>
            </a:r>
            <a:endParaRPr sz="1500" b="1" i="0" u="none">
              <a:solidFill>
                <a:srgbClr val="000000"/>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5012763"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a:t>Rozdział ,,Opis teoretyczny’’</a:t>
            </a:r>
            <a:endParaRPr/>
          </a:p>
        </p:txBody>
      </p:sp>
      <p:sp>
        <p:nvSpPr>
          <p:cNvPr id="328050730" name="Текст 2" hidden="0"/>
          <p:cNvSpPr>
            <a:spLocks noGrp="1"/>
          </p:cNvSpPr>
          <p:nvPr isPhoto="0" userDrawn="0">
            <p:ph idx="1" hasCustomPrompt="0"/>
          </p:nvPr>
        </p:nvSpPr>
        <p:spPr bwMode="auto">
          <a:xfrm>
            <a:off x="609599" y="1600201"/>
            <a:ext cx="10972800" cy="4525962"/>
          </a:xfrm>
          <a:prstGeom prst="rect">
            <a:avLst/>
          </a:prstGeo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marL="794072" lvl="1"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Ekstrakcja Informacji</a:t>
            </a:r>
            <a:endParaRPr sz="2000" b="1" i="0" u="none" strike="noStrike" cap="none" spc="29">
              <a:solidFill>
                <a:srgbClr val="000000"/>
              </a:solidFill>
              <a:latin typeface="Arial"/>
              <a:ea typeface="Arial"/>
              <a:cs typeface="Arial"/>
            </a:endParaRPr>
          </a:p>
          <a:p>
            <a:pPr marL="903287" lvl="2" indent="0">
              <a:buClr>
                <a:schemeClr val="accent1"/>
              </a:buClr>
              <a:buFont typeface="Arial"/>
              <a:buNone/>
              <a:defRPr/>
            </a:pPr>
            <a:r>
              <a:rPr sz="2000" b="0" i="0" u="none">
                <a:solidFill>
                  <a:srgbClr val="000000"/>
                </a:solidFill>
                <a:latin typeface="Arial"/>
                <a:ea typeface="Arial"/>
                <a:cs typeface="Arial"/>
              </a:rPr>
              <a:t>Ekstrakcja Informacji może zostać podzielona na dwie grupy zadań, Wykrywania Encji oraz Ekstrakcji Relacji. </a:t>
            </a:r>
            <a:r>
              <a:rPr lang="pl-PL" sz="2000" b="1" i="0" u="none" strike="noStrike" cap="none" spc="29">
                <a:solidFill>
                  <a:srgbClr val="000000"/>
                </a:solidFill>
                <a:latin typeface="Arial"/>
                <a:ea typeface="Arial"/>
                <a:cs typeface="Arial"/>
              </a:rPr>
              <a:t>...</a:t>
            </a:r>
            <a:endParaRPr sz="2000" b="1" i="0" u="none">
              <a:solidFill>
                <a:srgbClr val="000000"/>
              </a:solidFill>
              <a:latin typeface="Arial"/>
              <a:ea typeface="Arial"/>
              <a:cs typeface="Arial"/>
            </a:endParaRPr>
          </a:p>
          <a:p>
            <a:pPr marL="794072" lvl="1"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Wykrywanie Encji</a:t>
            </a:r>
            <a:endParaRPr sz="2000" b="1" i="0" u="none">
              <a:solidFill>
                <a:srgbClr val="000000"/>
              </a:solidFill>
              <a:latin typeface="Arial"/>
              <a:ea typeface="Arial"/>
              <a:cs typeface="Arial"/>
            </a:endParaRPr>
          </a:p>
          <a:p>
            <a:pPr marL="794072" lvl="1"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Ekstrakcja Relacji</a:t>
            </a:r>
            <a:endParaRPr sz="2000" b="1" i="0" u="none">
              <a:solidFill>
                <a:srgbClr val="000000"/>
              </a:solidFill>
              <a:latin typeface="Arial"/>
              <a:ea typeface="Arial"/>
              <a:cs typeface="Arial"/>
            </a:endParaRPr>
          </a:p>
          <a:p>
            <a:pPr marL="794072" lvl="1"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Metody</a:t>
            </a:r>
            <a:endParaRPr sz="2000" b="1" i="0" u="none" strike="noStrike" cap="none" spc="29">
              <a:solidFill>
                <a:srgbClr val="000000"/>
              </a:solidFill>
              <a:latin typeface="Arial"/>
              <a:ea typeface="Arial"/>
              <a:cs typeface="Arial"/>
            </a:endParaRPr>
          </a:p>
          <a:p>
            <a:pPr marL="800100" lvl="2" indent="0">
              <a:buClr>
                <a:schemeClr val="accent1"/>
              </a:buClr>
              <a:buFont typeface="Wingdings"/>
              <a:buNone/>
              <a:defRPr/>
            </a:pPr>
            <a:r>
              <a:rPr lang="pl-PL" sz="2000" b="0" i="0" u="none" strike="noStrike" cap="none" spc="29">
                <a:solidFill>
                  <a:srgbClr val="000000"/>
                </a:solidFill>
                <a:latin typeface="Arial"/>
                <a:ea typeface="Arial"/>
                <a:cs typeface="Arial"/>
              </a:rPr>
              <a:t>(</a:t>
            </a:r>
            <a:r>
              <a:rPr sz="2000" b="0" i="0" u="none">
                <a:solidFill>
                  <a:srgbClr val="000000"/>
                </a:solidFill>
                <a:latin typeface="Arial"/>
                <a:ea typeface="Arial"/>
                <a:cs typeface="Arial"/>
              </a:rPr>
              <a:t>EType/EType+)</a:t>
            </a:r>
            <a:r>
              <a:rPr lang="pl-PL" sz="2000" b="0" i="0" u="none" strike="noStrike" cap="none" spc="29">
                <a:solidFill>
                  <a:srgbClr val="000000"/>
                </a:solidFill>
                <a:latin typeface="Arial"/>
                <a:ea typeface="Arial"/>
                <a:cs typeface="Arial"/>
              </a:rPr>
              <a:t>, LOREM, MetaSRE, OpenNRE, PathNRE, Slavic-BERT-NER, ure</a:t>
            </a:r>
            <a:endParaRPr sz="2000" b="0" i="0" u="none" strike="noStrike" cap="none" spc="29">
              <a:solidFill>
                <a:srgbClr val="000000"/>
              </a:solidFill>
              <a:latin typeface="Arial"/>
              <a:ea typeface="Arial"/>
              <a:cs typeface="Arial"/>
            </a:endParaRPr>
          </a:p>
          <a:p>
            <a:pPr marL="794072" lvl="1"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Zbiory danych</a:t>
            </a:r>
            <a:endParaRPr sz="2000" b="1" i="0" u="none" strike="noStrike" cap="none" spc="29">
              <a:solidFill>
                <a:srgbClr val="000000"/>
              </a:solidFill>
              <a:latin typeface="Arial"/>
              <a:ea typeface="Arial"/>
              <a:cs typeface="Arial"/>
            </a:endParaRPr>
          </a:p>
          <a:p>
            <a:pPr marL="903287" lvl="2" indent="0">
              <a:buClr>
                <a:schemeClr val="accent1"/>
              </a:buClr>
              <a:buFont typeface="Arial"/>
              <a:buNone/>
              <a:defRPr/>
            </a:pPr>
            <a:r>
              <a:rPr sz="2000" b="0" i="0" u="none">
                <a:solidFill>
                  <a:srgbClr val="000000"/>
                </a:solidFill>
                <a:latin typeface="Arial"/>
                <a:ea typeface="Arial"/>
                <a:cs typeface="Arial"/>
              </a:rPr>
              <a:t>NYT-FB, </a:t>
            </a:r>
            <a:r>
              <a:rPr sz="2000" b="0" i="0" u="none">
                <a:solidFill>
                  <a:srgbClr val="000000"/>
                </a:solidFill>
                <a:latin typeface="Arial"/>
                <a:ea typeface="Arial"/>
                <a:cs typeface="Arial"/>
              </a:rPr>
              <a:t>TACRED, </a:t>
            </a:r>
            <a:r>
              <a:rPr sz="2000" b="0" i="0" u="none">
                <a:solidFill>
                  <a:srgbClr val="000000"/>
                </a:solidFill>
                <a:latin typeface="Arial"/>
                <a:ea typeface="Arial"/>
                <a:cs typeface="Arial"/>
              </a:rPr>
              <a:t>SemEval-2010 Task 8, </a:t>
            </a:r>
            <a:r>
              <a:rPr sz="2000" b="0" i="0" u="none">
                <a:solidFill>
                  <a:srgbClr val="000000"/>
                </a:solidFill>
                <a:latin typeface="Arial"/>
                <a:ea typeface="Arial"/>
                <a:cs typeface="Arial"/>
              </a:rPr>
              <a:t>FewRel ...</a:t>
            </a:r>
            <a:endParaRPr sz="2000" b="0" i="0" u="none">
              <a:solidFill>
                <a:srgbClr val="000000"/>
              </a:solidFill>
              <a:latin typeface="Arial"/>
              <a:ea typeface="Arial"/>
              <a:cs typeface="Arial"/>
            </a:endParaRPr>
          </a:p>
          <a:p>
            <a:pPr marL="705958" lvl="1" indent="-305908">
              <a:buClr>
                <a:schemeClr val="accent1"/>
              </a:buClr>
              <a:buFont typeface="Wingdings"/>
              <a:buAutoNum type="arabicPeriod"/>
              <a:defRPr/>
            </a:pPr>
            <a:r>
              <a:rPr lang="pl-PL" sz="2000" b="1" i="0" u="none" strike="noStrike" cap="none" spc="29">
                <a:solidFill>
                  <a:srgbClr val="000000"/>
                </a:solidFill>
                <a:latin typeface="Arial"/>
                <a:ea typeface="Arial"/>
                <a:cs typeface="Arial"/>
              </a:rPr>
              <a:t> Miary porównawcze</a:t>
            </a:r>
            <a:endParaRPr sz="2000">
              <a:latin typeface="Arial"/>
              <a:ea typeface="Arial"/>
              <a:cs typeface="Arial"/>
            </a:endParaRPr>
          </a:p>
          <a:p>
            <a:pPr marL="800100" lvl="2" indent="0">
              <a:buClr>
                <a:schemeClr val="accent1"/>
              </a:buClr>
              <a:buFont typeface="Wingdings"/>
              <a:buNone/>
              <a:defRPr/>
            </a:pPr>
            <a:r>
              <a:rPr sz="2000" b="0" i="0" u="none">
                <a:solidFill>
                  <a:srgbClr val="000000"/>
                </a:solidFill>
                <a:latin typeface="Arial"/>
                <a:ea typeface="Arial"/>
                <a:cs typeface="Arial"/>
              </a:rPr>
              <a:t>Precision, </a:t>
            </a:r>
            <a:r>
              <a:rPr sz="2000" b="0" i="0" u="none">
                <a:solidFill>
                  <a:srgbClr val="000000"/>
                </a:solidFill>
                <a:latin typeface="Arial"/>
                <a:ea typeface="Arial"/>
                <a:cs typeface="Arial"/>
              </a:rPr>
              <a:t>RPM, </a:t>
            </a:r>
            <a:r>
              <a:rPr sz="2000">
                <a:solidFill>
                  <a:schemeClr val="bg1"/>
                </a:solidFill>
                <a:latin typeface="Arial"/>
                <a:ea typeface="Arial"/>
                <a:cs typeface="Arial"/>
              </a:rPr>
              <a:t>ARI</a:t>
            </a:r>
            <a:r>
              <a:rPr sz="2000">
                <a:latin typeface="Arial"/>
                <a:ea typeface="Arial"/>
                <a:cs typeface="Arial"/>
              </a:rPr>
              <a:t>, </a:t>
            </a:r>
            <a:r>
              <a:rPr sz="2000" b="0" i="0" u="none">
                <a:solidFill>
                  <a:srgbClr val="000000"/>
                </a:solidFill>
                <a:latin typeface="Arial"/>
                <a:ea typeface="Arial"/>
                <a:cs typeface="Arial"/>
              </a:rPr>
              <a:t>P@N</a:t>
            </a:r>
            <a:r>
              <a:rPr sz="2000">
                <a:latin typeface="Arial"/>
                <a:ea typeface="Arial"/>
                <a:cs typeface="Arial"/>
              </a:rPr>
              <a:t> ...</a:t>
            </a:r>
            <a:endParaRPr sz="2000">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3320015"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a:t>Rozdział ,,Opis eksperymentów’’</a:t>
            </a:r>
            <a:endParaRPr/>
          </a:p>
        </p:txBody>
      </p:sp>
      <p:sp>
        <p:nvSpPr>
          <p:cNvPr id="326391858" name="Текст 2" hidden="0"/>
          <p:cNvSpPr>
            <a:spLocks noGrp="1"/>
          </p:cNvSpPr>
          <p:nvPr isPhoto="0" userDrawn="0">
            <p:ph idx="1" hasCustomPrompt="0"/>
          </p:nvPr>
        </p:nvSpPr>
        <p:spPr bwMode="auto">
          <a:xfrm>
            <a:off x="609599" y="1600201"/>
            <a:ext cx="10972800" cy="4525962"/>
          </a:xfrm>
          <a:prstGeom prst="rect">
            <a:avLst/>
          </a:prstGeom>
        </p:spPr>
        <p:txBody>
          <a:bodyPr vert="horz" lIns="91440" tIns="45720" rIns="91440" bIns="45720" rtlCol="0">
            <a:normAutofit/>
          </a:bodyPr>
          <a:lstStyle/>
          <a:p>
            <a:pPr marL="794072" lvl="1"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Zbiory danych	</a:t>
            </a:r>
            <a:endParaRPr lang="pl-PL" sz="2000" b="1" i="0" u="none" strike="noStrike" cap="none" spc="29">
              <a:solidFill>
                <a:srgbClr val="000000"/>
              </a:solidFill>
              <a:latin typeface="Arial"/>
              <a:ea typeface="Arial"/>
              <a:cs typeface="Arial"/>
            </a:endParaRPr>
          </a:p>
          <a:p>
            <a:pPr marL="400050" lvl="1" indent="0">
              <a:buClr>
                <a:schemeClr val="accent1"/>
              </a:buClr>
              <a:buFont typeface="Wingdings"/>
              <a:buNone/>
              <a:defRPr/>
            </a:pPr>
            <a:r>
              <a:rPr lang="pl-PL" sz="2000" b="1" i="0" u="none" strike="noStrike" cap="none" spc="29">
                <a:solidFill>
                  <a:srgbClr val="000000"/>
                </a:solidFill>
                <a:latin typeface="Arial"/>
                <a:ea typeface="Arial"/>
                <a:cs typeface="Arial"/>
              </a:rPr>
              <a:t>	</a:t>
            </a:r>
            <a:r>
              <a:rPr sz="2000" b="0" i="0" u="none">
                <a:solidFill>
                  <a:srgbClr val="000000"/>
                </a:solidFill>
                <a:latin typeface="Arial"/>
                <a:ea typeface="Arial"/>
                <a:cs typeface="Arial"/>
              </a:rPr>
              <a:t>Ze względu na niską dostępność dobrej jakości zbiorów danych polskojęzycznych dedykowanych zadaniu ekstrakcji relacji zdecydowano się na wykonanie procesu translacji angielskojęzycznych zbiorów danych. W tym celu wykorzystano darmowy i publicznie dostępny translator Google. Rozważano również wykorzystanie konkurencyjnego produktu DeepL, który cechuje się możliwością wyboru stylu tekstu, jednak ze względu na ograniczenia w ilości znaków do przetłumaczenia zrezygnowano z tego pomysłu.</a:t>
            </a:r>
            <a:endParaRPr sz="2000" b="0" i="0" u="none">
              <a:solidFill>
                <a:srgbClr val="000000"/>
              </a:solidFill>
              <a:latin typeface="Arial"/>
              <a:ea typeface="Arial"/>
              <a:cs typeface="Arial"/>
            </a:endParaRPr>
          </a:p>
          <a:p>
            <a:pPr marL="1194122" lvl="2"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SemEval</a:t>
            </a:r>
            <a:endParaRPr sz="2000" b="1" i="0" u="none">
              <a:solidFill>
                <a:srgbClr val="000000"/>
              </a:solidFill>
              <a:latin typeface="Arial"/>
              <a:ea typeface="Arial"/>
              <a:cs typeface="Arial"/>
            </a:endParaRPr>
          </a:p>
          <a:p>
            <a:pPr marL="1194122" lvl="2" indent="-394022">
              <a:buClr>
                <a:schemeClr val="accent1"/>
              </a:buClr>
              <a:buFont typeface="Wingdings"/>
              <a:buAutoNum type="arabicPeriod"/>
              <a:defRPr/>
            </a:pPr>
            <a:r>
              <a:rPr lang="pl-PL" sz="2000" b="1" i="0" u="none" strike="noStrike" cap="none" spc="29">
                <a:solidFill>
                  <a:srgbClr val="000000"/>
                </a:solidFill>
                <a:latin typeface="Arial"/>
                <a:ea typeface="Arial"/>
                <a:cs typeface="Arial"/>
              </a:rPr>
              <a:t>FewRel</a:t>
            </a:r>
            <a:endParaRPr sz="2000" b="1" i="0" u="none">
              <a:solidFill>
                <a:srgbClr val="000000"/>
              </a:solidFill>
              <a:latin typeface="Arial"/>
              <a:ea typeface="Arial"/>
              <a:cs typeface="Arial"/>
            </a:endParaRPr>
          </a:p>
          <a:p>
            <a:pPr marL="853596" marR="0" lvl="1" indent="-305908" algn="l" defTabSz="914400">
              <a:lnSpc>
                <a:spcPct val="100000"/>
              </a:lnSpc>
              <a:spcBef>
                <a:spcPts val="1199"/>
              </a:spcBef>
              <a:spcAft>
                <a:spcPts val="0"/>
              </a:spcAft>
              <a:buClr>
                <a:schemeClr val="accent1"/>
              </a:buClr>
              <a:buFont typeface="Courier New"/>
              <a:buAutoNum type="arabicPeriod" startAt="2"/>
              <a:defRPr/>
            </a:pPr>
            <a:r>
              <a:rPr lang="pl-PL" sz="2000" b="1" i="0" u="none" strike="noStrike" cap="none" spc="29">
                <a:solidFill>
                  <a:srgbClr val="000000"/>
                </a:solidFill>
                <a:latin typeface="Arial"/>
                <a:ea typeface="Arial"/>
                <a:cs typeface="Arial"/>
              </a:rPr>
              <a:t>Miary porównawcze</a:t>
            </a:r>
            <a:endParaRPr sz="2000" b="1" i="0" u="none">
              <a:solidFill>
                <a:srgbClr val="000000"/>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04709697"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a:t>Zbiór danych</a:t>
            </a:r>
            <a:endParaRPr/>
          </a:p>
        </p:txBody>
      </p:sp>
      <p:sp>
        <p:nvSpPr>
          <p:cNvPr id="1794822497" name="Текст 2" hidden="0"/>
          <p:cNvSpPr>
            <a:spLocks noGrp="1"/>
          </p:cNvSpPr>
          <p:nvPr isPhoto="0" userDrawn="0">
            <p:ph idx="1" hasCustomPrompt="0"/>
          </p:nvPr>
        </p:nvSpPr>
        <p:spPr bwMode="auto">
          <a:xfrm>
            <a:off x="609599" y="1600201"/>
            <a:ext cx="10972800" cy="4525962"/>
          </a:xfrm>
          <a:prstGeom prst="rect">
            <a:avLst/>
          </a:prstGeom>
        </p:spPr>
        <p:txBody>
          <a:bodyPr vert="horz" lIns="91440" tIns="45720" rIns="91440" bIns="45720" rtlCol="0">
            <a:normAutofit/>
          </a:bodyPr>
          <a:lstStyle/>
          <a:p>
            <a:pPr>
              <a:defRPr/>
            </a:pPr>
            <a:r>
              <a:rPr/>
              <a:t>Nie znaleziono dobrej jakości zbiorów danych w języku polskim dedykowanych zadaniu ekstrakcji relacji lub możliwych do dostosowania temu zadaniu.</a:t>
            </a:r>
            <a:endParaRPr/>
          </a:p>
          <a:p>
            <a:pPr>
              <a:defRPr/>
            </a:pPr>
            <a:r>
              <a:rPr/>
              <a:t>Alternatywnie zastosowano przetłumaczenie angielskich zbiorów danych przez program tłumaczący. Niestety DeepL, który uchodzi za dobrej jakości program ma zbyt duże limity do translacji zbioru, dlatego wykorzystano darmową wersję translatora Google.</a:t>
            </a:r>
            <a:endParaRPr/>
          </a:p>
          <a:p>
            <a:pPr>
              <a:defRPr/>
            </a:pPr>
            <a:r>
              <a:rPr/>
              <a:t>Wykorzystano zbiory SemEval i FewRel z uwagi na ich prostotę w translacji i wykorzystaniu, posiadają prostą strukturę oraz są dedykowane zadaniu ekstrakcji relacji.</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95059919"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a:t>Algorytmy</a:t>
            </a:r>
            <a:endParaRPr/>
          </a:p>
        </p:txBody>
      </p:sp>
      <p:sp>
        <p:nvSpPr>
          <p:cNvPr id="503920022" name="Текст 2" hidden="0"/>
          <p:cNvSpPr>
            <a:spLocks noGrp="1"/>
          </p:cNvSpPr>
          <p:nvPr isPhoto="0" userDrawn="0">
            <p:ph idx="1" hasCustomPrompt="0"/>
          </p:nvPr>
        </p:nvSpPr>
        <p:spPr bwMode="auto">
          <a:xfrm>
            <a:off x="609599" y="1600201"/>
            <a:ext cx="10972800" cy="4525962"/>
          </a:xfrm>
          <a:prstGeom prst="rect">
            <a:avLst/>
          </a:prstGeom>
        </p:spPr>
        <p:txBody>
          <a:bodyPr vert="horz" lIns="91440" tIns="45720" rIns="91440" bIns="45720" rtlCol="0">
            <a:normAutofit/>
          </a:bodyPr>
          <a:lstStyle/>
          <a:p>
            <a:pPr>
              <a:defRPr/>
            </a:pPr>
            <a:r>
              <a:rPr/>
              <a:t>Wszystkie opisane algorytmy posiadają przygotowany kod źródłowy, niektóre z nich będą wymagały jedynie dotrenowania.</a:t>
            </a:r>
            <a:endParaRPr/>
          </a:p>
          <a:p>
            <a:pPr>
              <a:defRPr/>
            </a:pPr>
            <a:r>
              <a:rPr/>
              <a:t>Największą trudność będzie stanowić próba weryfikacji jakości relacji z uwagi na stratną informacyjnie translacje zbiorów danych.</a:t>
            </a:r>
            <a:endParaRPr/>
          </a:p>
          <a:p>
            <a:pPr>
              <a:defRPr/>
            </a:pPr>
            <a:r>
              <a:rPr/>
              <a:t>Weryfikacja przykładów polega (póki co) na sprawdzeniu:</a:t>
            </a:r>
            <a:endParaRPr/>
          </a:p>
          <a:p>
            <a:pPr lvl="1">
              <a:defRPr/>
            </a:pPr>
            <a:r>
              <a:rPr/>
              <a:t>Czy istnieje tyle samo relacji</a:t>
            </a:r>
            <a:endParaRPr/>
          </a:p>
          <a:p>
            <a:pPr lvl="1">
              <a:defRPr/>
            </a:pPr>
            <a:r>
              <a:rPr/>
              <a:t>Czy encja jest oznaczona prawidłowo np. &lt;e1&gt;X&lt;e1&gt; – prawidłowe, </a:t>
            </a:r>
            <a:r>
              <a:rPr>
                <a:highlight>
                  <a:srgbClr val="FF0000"/>
                </a:highlight>
              </a:rPr>
              <a:t>&lt;b2&gt;&lt;b1&gt;, &lt;c1&gt;&lt;c2&gt;</a:t>
            </a:r>
            <a:r>
              <a:rPr/>
              <a:t> - nieprawidłowe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65894397"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a:t>Inne aspekty</a:t>
            </a:r>
            <a:endParaRPr/>
          </a:p>
        </p:txBody>
      </p:sp>
      <p:sp>
        <p:nvSpPr>
          <p:cNvPr id="741098917" name="Текст 2" hidden="0"/>
          <p:cNvSpPr>
            <a:spLocks noGrp="1"/>
          </p:cNvSpPr>
          <p:nvPr isPhoto="0" userDrawn="0">
            <p:ph idx="1" hasCustomPrompt="0"/>
          </p:nvPr>
        </p:nvSpPr>
        <p:spPr bwMode="auto">
          <a:xfrm>
            <a:off x="609599" y="1600201"/>
            <a:ext cx="10972800" cy="4525962"/>
          </a:xfrm>
          <a:prstGeom prst="rect">
            <a:avLst/>
          </a:prstGeom>
        </p:spPr>
        <p:txBody>
          <a:bodyPr vert="horz" lIns="91440" tIns="45720" rIns="91440" bIns="45720" rtlCol="0">
            <a:normAutofit/>
          </a:bodyPr>
          <a:lstStyle/>
          <a:p>
            <a:pPr>
              <a:defRPr/>
            </a:pPr>
            <a:r>
              <a:rPr/>
              <a:t>Planowane jest przedłużenie terminu oddawania pracy.</a:t>
            </a:r>
            <a:endParaRPr/>
          </a:p>
          <a:p>
            <a:pPr>
              <a:defRPr/>
            </a:pPr>
            <a:r>
              <a:rPr/>
              <a:t>Jest już założony profil na PCSS w celu uzyskania grantu.</a:t>
            </a:r>
            <a:endParaRPr/>
          </a:p>
          <a:p>
            <a:pPr>
              <a:defRPr/>
            </a:pPr>
            <a:r>
              <a:rPr/>
              <a:t>Możliwe, że prace uda się obronić w czerwcu/lipcu.</a:t>
            </a:r>
            <a:endParaRPr/>
          </a:p>
          <a:p>
            <a:pPr>
              <a:defRPr/>
            </a:pPr>
            <a:r>
              <a:rPr/>
              <a:t>Pracę poruszają się już efektywnie naprzód.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Classic">
  <a:themeElements>
    <a:clrScheme name="Classic">
      <a:dk1>
        <a:sysClr val="windowText" lastClr="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
      <a:majorFont>
        <a:latin typeface="Arial"/>
        <a:ea typeface="Arial"/>
        <a:cs typeface="Arial"/>
      </a:majorFont>
      <a:minorFont>
        <a:latin typeface="Times New Roman"/>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blipFill>
          <a:blip r:embed="rId1">
            <a:duotone>
              <a:schemeClr val="phClr">
                <a:tint val="95000"/>
              </a:schemeClr>
              <a:schemeClr val="phClr">
                <a:shade val="20000"/>
              </a:schemeClr>
            </a:duotone>
          </a:blip>
          <a:stretch/>
        </a:blipFill>
        <a:gradFill>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ONLYOFFICE/7.1.0.215</Application>
  <DocSecurity>0</DocSecurity>
  <PresentationFormat>Widescreen</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created xsi:type="dcterms:W3CDTF">2012-12-03T06:56:55Z</dcterms:created>
  <dcterms:modified xsi:type="dcterms:W3CDTF">2022-05-31T10:59:55Z</dcterms:modified>
  <cp:category/>
  <cp:contentStatus/>
  <cp:version/>
</cp:coreProperties>
</file>