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Kollektif Bold" charset="1" panose="020B0604020101010102"/>
      <p:regular r:id="rId21"/>
    </p:embeddedFont>
    <p:embeddedFont>
      <p:font typeface="DM Sans" charset="1" panose="00000000000000000000"/>
      <p:regular r:id="rId22"/>
    </p:embeddedFont>
    <p:embeddedFont>
      <p:font typeface="DM Sans Bold" charset="1" panose="00000000000000000000"/>
      <p:regular r:id="rId23"/>
    </p:embeddedFont>
    <p:embeddedFont>
      <p:font typeface="Kollektif" charset="1" panose="020B0604020101010102"/>
      <p:regular r:id="rId24"/>
    </p:embeddedFont>
    <p:embeddedFont>
      <p:font typeface="Open Sans Bold" charset="1" panose="020B0806030504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 Id="rId9"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486377" y="3940175"/>
            <a:ext cx="11315247" cy="2597149"/>
          </a:xfrm>
          <a:prstGeom prst="rect">
            <a:avLst/>
          </a:prstGeom>
        </p:spPr>
        <p:txBody>
          <a:bodyPr anchor="t" rtlCol="false" tIns="0" lIns="0" bIns="0" rIns="0">
            <a:spAutoFit/>
          </a:bodyPr>
          <a:lstStyle/>
          <a:p>
            <a:pPr algn="ctr">
              <a:lnSpc>
                <a:spcPts val="9999"/>
              </a:lnSpc>
            </a:pPr>
            <a:r>
              <a:rPr lang="en-US" b="true" sz="9999">
                <a:solidFill>
                  <a:srgbClr val="227C9D"/>
                </a:solidFill>
                <a:latin typeface="Kollektif Bold"/>
                <a:ea typeface="Kollektif Bold"/>
                <a:cs typeface="Kollektif Bold"/>
                <a:sym typeface="Kollektif Bold"/>
              </a:rPr>
              <a:t>KONVERSI RGB KE YCBCR</a:t>
            </a:r>
          </a:p>
        </p:txBody>
      </p:sp>
      <p:sp>
        <p:nvSpPr>
          <p:cNvPr name="TextBox 9" id="9"/>
          <p:cNvSpPr txBox="true"/>
          <p:nvPr/>
        </p:nvSpPr>
        <p:spPr>
          <a:xfrm rot="0">
            <a:off x="5545397" y="6809551"/>
            <a:ext cx="7197206" cy="523246"/>
          </a:xfrm>
          <a:prstGeom prst="rect">
            <a:avLst/>
          </a:prstGeom>
        </p:spPr>
        <p:txBody>
          <a:bodyPr anchor="t" rtlCol="false" tIns="0" lIns="0" bIns="0" rIns="0">
            <a:spAutoFit/>
          </a:bodyPr>
          <a:lstStyle/>
          <a:p>
            <a:pPr algn="ctr">
              <a:lnSpc>
                <a:spcPts val="4070"/>
              </a:lnSpc>
            </a:pPr>
            <a:r>
              <a:rPr lang="en-US" sz="3700">
                <a:solidFill>
                  <a:srgbClr val="545454"/>
                </a:solidFill>
                <a:latin typeface="DM Sans"/>
                <a:ea typeface="DM Sans"/>
                <a:cs typeface="DM Sans"/>
                <a:sym typeface="DM Sans"/>
              </a:rPr>
              <a:t>Kelompok 3 </a:t>
            </a:r>
          </a:p>
        </p:txBody>
      </p:sp>
      <p:sp>
        <p:nvSpPr>
          <p:cNvPr name="Freeform 10" id="10"/>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2" id="32"/>
          <p:cNvGrpSpPr/>
          <p:nvPr/>
        </p:nvGrpSpPr>
        <p:grpSpPr>
          <a:xfrm rot="2700000">
            <a:off x="-1376391" y="-3093321"/>
            <a:ext cx="7415398" cy="3565095"/>
            <a:chOff x="0" y="0"/>
            <a:chExt cx="660400" cy="317500"/>
          </a:xfrm>
        </p:grpSpPr>
        <p:sp>
          <p:nvSpPr>
            <p:cNvPr name="Freeform 33" id="3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4" id="3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5" id="3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6" id="3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7" id="3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8" id="3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9" id="3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40" id="4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1" id="4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2" id="4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43" id="43"/>
          <p:cNvSpPr txBox="true"/>
          <p:nvPr/>
        </p:nvSpPr>
        <p:spPr>
          <a:xfrm rot="0">
            <a:off x="11090794" y="9362098"/>
            <a:ext cx="7197206" cy="324491"/>
          </a:xfrm>
          <a:prstGeom prst="rect">
            <a:avLst/>
          </a:prstGeom>
        </p:spPr>
        <p:txBody>
          <a:bodyPr anchor="t" rtlCol="false" tIns="0" lIns="0" bIns="0" rIns="0">
            <a:spAutoFit/>
          </a:bodyPr>
          <a:lstStyle/>
          <a:p>
            <a:pPr algn="ctr">
              <a:lnSpc>
                <a:spcPts val="2530"/>
              </a:lnSpc>
            </a:pPr>
            <a:r>
              <a:rPr lang="en-US" sz="2300">
                <a:solidFill>
                  <a:srgbClr val="545454"/>
                </a:solidFill>
                <a:latin typeface="DM Sans"/>
                <a:ea typeface="DM Sans"/>
                <a:cs typeface="DM Sans"/>
                <a:sym typeface="DM Sans"/>
              </a:rPr>
              <a:t>18 November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2700000">
            <a:off x="14381224" y="7574679"/>
            <a:ext cx="7415398" cy="3565095"/>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18" id="18"/>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19" id="19"/>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0" id="20"/>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1" id="21"/>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0">
            <a:off x="4947463" y="2112509"/>
            <a:ext cx="8344859" cy="4194048"/>
          </a:xfrm>
          <a:custGeom>
            <a:avLst/>
            <a:gdLst/>
            <a:ahLst/>
            <a:cxnLst/>
            <a:rect r="r" b="b" t="t" l="l"/>
            <a:pathLst>
              <a:path h="4194048" w="8344859">
                <a:moveTo>
                  <a:pt x="0" y="0"/>
                </a:moveTo>
                <a:lnTo>
                  <a:pt x="8344859" y="0"/>
                </a:lnTo>
                <a:lnTo>
                  <a:pt x="8344859" y="4194048"/>
                </a:lnTo>
                <a:lnTo>
                  <a:pt x="0" y="4194048"/>
                </a:lnTo>
                <a:lnTo>
                  <a:pt x="0" y="0"/>
                </a:lnTo>
                <a:close/>
              </a:path>
            </a:pathLst>
          </a:custGeom>
          <a:blipFill>
            <a:blip r:embed="rId10"/>
            <a:stretch>
              <a:fillRect l="0" t="0" r="0" b="0"/>
            </a:stretch>
          </a:blipFill>
        </p:spPr>
      </p:sp>
      <p:sp>
        <p:nvSpPr>
          <p:cNvPr name="Freeform 24" id="24"/>
          <p:cNvSpPr/>
          <p:nvPr/>
        </p:nvSpPr>
        <p:spPr>
          <a:xfrm flipH="false" flipV="false" rot="0">
            <a:off x="4405559" y="5821412"/>
            <a:ext cx="14337958" cy="3243963"/>
          </a:xfrm>
          <a:custGeom>
            <a:avLst/>
            <a:gdLst/>
            <a:ahLst/>
            <a:cxnLst/>
            <a:rect r="r" b="b" t="t" l="l"/>
            <a:pathLst>
              <a:path h="3243963" w="14337958">
                <a:moveTo>
                  <a:pt x="0" y="0"/>
                </a:moveTo>
                <a:lnTo>
                  <a:pt x="14337958" y="0"/>
                </a:lnTo>
                <a:lnTo>
                  <a:pt x="14337958" y="3243963"/>
                </a:lnTo>
                <a:lnTo>
                  <a:pt x="0" y="3243963"/>
                </a:lnTo>
                <a:lnTo>
                  <a:pt x="0" y="0"/>
                </a:lnTo>
                <a:close/>
              </a:path>
            </a:pathLst>
          </a:custGeom>
          <a:blipFill>
            <a:blip r:embed="rId11"/>
            <a:stretch>
              <a:fillRect l="0" t="0" r="0" b="0"/>
            </a:stretch>
          </a:blipFill>
        </p:spPr>
      </p:sp>
      <p:sp>
        <p:nvSpPr>
          <p:cNvPr name="TextBox 25" id="25"/>
          <p:cNvSpPr txBox="true"/>
          <p:nvPr/>
        </p:nvSpPr>
        <p:spPr>
          <a:xfrm rot="0">
            <a:off x="541904" y="909184"/>
            <a:ext cx="10620170" cy="2597149"/>
          </a:xfrm>
          <a:prstGeom prst="rect">
            <a:avLst/>
          </a:prstGeom>
        </p:spPr>
        <p:txBody>
          <a:bodyPr anchor="t" rtlCol="false" tIns="0" lIns="0" bIns="0" rIns="0">
            <a:spAutoFit/>
          </a:bodyPr>
          <a:lstStyle/>
          <a:p>
            <a:pPr algn="l">
              <a:lnSpc>
                <a:spcPts val="9999"/>
              </a:lnSpc>
            </a:pPr>
            <a:r>
              <a:rPr lang="en-US" b="true" sz="9999">
                <a:solidFill>
                  <a:srgbClr val="227C9D"/>
                </a:solidFill>
                <a:latin typeface="Kollektif Bold"/>
                <a:ea typeface="Kollektif Bold"/>
                <a:cs typeface="Kollektif Bold"/>
                <a:sym typeface="Kollektif Bold"/>
              </a:rPr>
              <a:t>IMPLEMENTASI KODE</a:t>
            </a:r>
          </a:p>
        </p:txBody>
      </p:sp>
      <p:grpSp>
        <p:nvGrpSpPr>
          <p:cNvPr name="Group 26" id="26"/>
          <p:cNvGrpSpPr/>
          <p:nvPr/>
        </p:nvGrpSpPr>
        <p:grpSpPr>
          <a:xfrm rot="0">
            <a:off x="981480" y="4060262"/>
            <a:ext cx="4680540" cy="778361"/>
            <a:chOff x="0" y="0"/>
            <a:chExt cx="1232735" cy="205000"/>
          </a:xfrm>
        </p:grpSpPr>
        <p:sp>
          <p:nvSpPr>
            <p:cNvPr name="Freeform 27" id="27"/>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48CFAE"/>
            </a:solidFill>
          </p:spPr>
        </p:sp>
        <p:sp>
          <p:nvSpPr>
            <p:cNvPr name="TextBox 28" id="28"/>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sp>
        <p:nvSpPr>
          <p:cNvPr name="TextBox 29" id="29"/>
          <p:cNvSpPr txBox="true"/>
          <p:nvPr/>
        </p:nvSpPr>
        <p:spPr>
          <a:xfrm rot="0">
            <a:off x="665795" y="4268467"/>
            <a:ext cx="5311909" cy="409575"/>
          </a:xfrm>
          <a:prstGeom prst="rect">
            <a:avLst/>
          </a:prstGeom>
        </p:spPr>
        <p:txBody>
          <a:bodyPr anchor="t" rtlCol="false" tIns="0" lIns="0" bIns="0" rIns="0">
            <a:spAutoFit/>
          </a:bodyPr>
          <a:lstStyle/>
          <a:p>
            <a:pPr algn="ctr">
              <a:lnSpc>
                <a:spcPts val="3000"/>
              </a:lnSpc>
            </a:pPr>
            <a:r>
              <a:rPr lang="en-US" b="true" sz="3000">
                <a:solidFill>
                  <a:srgbClr val="FFFFFF"/>
                </a:solidFill>
                <a:latin typeface="Kollektif Bold"/>
                <a:ea typeface="Kollektif Bold"/>
                <a:cs typeface="Kollektif Bold"/>
                <a:sym typeface="Kollektif Bold"/>
              </a:rPr>
              <a:t>1    . IMPORT LIBRARY</a:t>
            </a:r>
          </a:p>
        </p:txBody>
      </p:sp>
      <p:grpSp>
        <p:nvGrpSpPr>
          <p:cNvPr name="Group 30" id="30"/>
          <p:cNvGrpSpPr/>
          <p:nvPr/>
        </p:nvGrpSpPr>
        <p:grpSpPr>
          <a:xfrm rot="0">
            <a:off x="-172652" y="7054213"/>
            <a:ext cx="4680540" cy="778361"/>
            <a:chOff x="0" y="0"/>
            <a:chExt cx="1232735" cy="205000"/>
          </a:xfrm>
        </p:grpSpPr>
        <p:sp>
          <p:nvSpPr>
            <p:cNvPr name="Freeform 31" id="31"/>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FCB77"/>
            </a:solidFill>
          </p:spPr>
        </p:sp>
        <p:sp>
          <p:nvSpPr>
            <p:cNvPr name="TextBox 32" id="32"/>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sp>
        <p:nvSpPr>
          <p:cNvPr name="TextBox 33" id="33"/>
          <p:cNvSpPr txBox="true"/>
          <p:nvPr/>
        </p:nvSpPr>
        <p:spPr>
          <a:xfrm rot="0">
            <a:off x="-488337" y="7262419"/>
            <a:ext cx="5311909" cy="409575"/>
          </a:xfrm>
          <a:prstGeom prst="rect">
            <a:avLst/>
          </a:prstGeom>
        </p:spPr>
        <p:txBody>
          <a:bodyPr anchor="t" rtlCol="false" tIns="0" lIns="0" bIns="0" rIns="0">
            <a:spAutoFit/>
          </a:bodyPr>
          <a:lstStyle/>
          <a:p>
            <a:pPr algn="ctr">
              <a:lnSpc>
                <a:spcPts val="3000"/>
              </a:lnSpc>
            </a:pPr>
            <a:r>
              <a:rPr lang="en-US" b="true" sz="3000">
                <a:solidFill>
                  <a:srgbClr val="FFFFFF"/>
                </a:solidFill>
                <a:latin typeface="Kollektif Bold"/>
                <a:ea typeface="Kollektif Bold"/>
                <a:cs typeface="Kollektif Bold"/>
                <a:sym typeface="Kollektif Bold"/>
              </a:rPr>
              <a:t>2    .IMPORT GAMBAR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4034654" y="-409149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2808157" y="-8104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3882441" y="-5247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2798632" y="1031339"/>
            <a:ext cx="1083809" cy="1083809"/>
          </a:xfrm>
          <a:custGeom>
            <a:avLst/>
            <a:gdLst/>
            <a:ahLst/>
            <a:cxnLst/>
            <a:rect r="r" b="b" t="t" l="l"/>
            <a:pathLst>
              <a:path h="1083809" w="1083809">
                <a:moveTo>
                  <a:pt x="0" y="0"/>
                </a:moveTo>
                <a:lnTo>
                  <a:pt x="1083809" y="0"/>
                </a:lnTo>
                <a:lnTo>
                  <a:pt x="1083809" y="1083808"/>
                </a:lnTo>
                <a:lnTo>
                  <a:pt x="0" y="1083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10800000">
            <a:off x="12798632" y="211514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13882441" y="211514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10800000">
            <a:off x="16120382" y="214372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6120382" y="1059914"/>
            <a:ext cx="1083809" cy="1083809"/>
          </a:xfrm>
          <a:custGeom>
            <a:avLst/>
            <a:gdLst/>
            <a:ahLst/>
            <a:cxnLst/>
            <a:rect r="r" b="b" t="t" l="l"/>
            <a:pathLst>
              <a:path h="1083809" w="1083809">
                <a:moveTo>
                  <a:pt x="0" y="0"/>
                </a:moveTo>
                <a:lnTo>
                  <a:pt x="1083809" y="0"/>
                </a:lnTo>
                <a:lnTo>
                  <a:pt x="1083809" y="1083808"/>
                </a:lnTo>
                <a:lnTo>
                  <a:pt x="0" y="10838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5400000">
            <a:off x="17204191" y="214372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344848" y="915215"/>
            <a:ext cx="11301259" cy="3418631"/>
          </a:xfrm>
          <a:custGeom>
            <a:avLst/>
            <a:gdLst/>
            <a:ahLst/>
            <a:cxnLst/>
            <a:rect r="r" b="b" t="t" l="l"/>
            <a:pathLst>
              <a:path h="3418631" w="11301259">
                <a:moveTo>
                  <a:pt x="0" y="0"/>
                </a:moveTo>
                <a:lnTo>
                  <a:pt x="11301259" y="0"/>
                </a:lnTo>
                <a:lnTo>
                  <a:pt x="11301259" y="3418631"/>
                </a:lnTo>
                <a:lnTo>
                  <a:pt x="0" y="3418631"/>
                </a:lnTo>
                <a:lnTo>
                  <a:pt x="0" y="0"/>
                </a:lnTo>
                <a:close/>
              </a:path>
            </a:pathLst>
          </a:custGeom>
          <a:blipFill>
            <a:blip r:embed="rId8"/>
            <a:stretch>
              <a:fillRect l="0" t="0" r="0" b="0"/>
            </a:stretch>
          </a:blipFill>
        </p:spPr>
      </p:sp>
      <p:sp>
        <p:nvSpPr>
          <p:cNvPr name="TextBox 22" id="22"/>
          <p:cNvSpPr txBox="true"/>
          <p:nvPr/>
        </p:nvSpPr>
        <p:spPr>
          <a:xfrm rot="0">
            <a:off x="-571027" y="316484"/>
            <a:ext cx="5311909" cy="790575"/>
          </a:xfrm>
          <a:prstGeom prst="rect">
            <a:avLst/>
          </a:prstGeom>
        </p:spPr>
        <p:txBody>
          <a:bodyPr anchor="t" rtlCol="false" tIns="0" lIns="0" bIns="0" rIns="0">
            <a:spAutoFit/>
          </a:bodyPr>
          <a:lstStyle/>
          <a:p>
            <a:pPr algn="ctr">
              <a:lnSpc>
                <a:spcPts val="3000"/>
              </a:lnSpc>
            </a:pPr>
            <a:r>
              <a:rPr lang="en-US" b="true" sz="3000">
                <a:solidFill>
                  <a:srgbClr val="FFFFFF"/>
                </a:solidFill>
                <a:latin typeface="Kollektif Bold"/>
                <a:ea typeface="Kollektif Bold"/>
                <a:cs typeface="Kollektif Bold"/>
                <a:sym typeface="Kollektif Bold"/>
              </a:rPr>
              <a:t>IMPORT GAMBAR</a:t>
            </a:r>
          </a:p>
          <a:p>
            <a:pPr algn="ctr">
              <a:lnSpc>
                <a:spcPts val="3000"/>
              </a:lnSpc>
            </a:pPr>
          </a:p>
        </p:txBody>
      </p:sp>
      <p:grpSp>
        <p:nvGrpSpPr>
          <p:cNvPr name="Group 23" id="23"/>
          <p:cNvGrpSpPr/>
          <p:nvPr/>
        </p:nvGrpSpPr>
        <p:grpSpPr>
          <a:xfrm rot="0">
            <a:off x="581106" y="175981"/>
            <a:ext cx="4680540" cy="778361"/>
            <a:chOff x="0" y="0"/>
            <a:chExt cx="1232735" cy="205000"/>
          </a:xfrm>
        </p:grpSpPr>
        <p:sp>
          <p:nvSpPr>
            <p:cNvPr name="Freeform 24" id="24"/>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FCB77"/>
            </a:solidFill>
          </p:spPr>
        </p:sp>
        <p:sp>
          <p:nvSpPr>
            <p:cNvPr name="TextBox 25" id="25"/>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sp>
        <p:nvSpPr>
          <p:cNvPr name="TextBox 26" id="26"/>
          <p:cNvSpPr txBox="true"/>
          <p:nvPr/>
        </p:nvSpPr>
        <p:spPr>
          <a:xfrm rot="0">
            <a:off x="-983535" y="4474349"/>
            <a:ext cx="5311909" cy="790575"/>
          </a:xfrm>
          <a:prstGeom prst="rect">
            <a:avLst/>
          </a:prstGeom>
        </p:spPr>
        <p:txBody>
          <a:bodyPr anchor="t" rtlCol="false" tIns="0" lIns="0" bIns="0" rIns="0">
            <a:spAutoFit/>
          </a:bodyPr>
          <a:lstStyle/>
          <a:p>
            <a:pPr algn="ctr">
              <a:lnSpc>
                <a:spcPts val="3000"/>
              </a:lnSpc>
            </a:pPr>
            <a:r>
              <a:rPr lang="en-US" b="true" sz="3000">
                <a:solidFill>
                  <a:srgbClr val="FFFFFF"/>
                </a:solidFill>
                <a:latin typeface="Kollektif Bold"/>
                <a:ea typeface="Kollektif Bold"/>
                <a:cs typeface="Kollektif Bold"/>
                <a:sym typeface="Kollektif Bold"/>
              </a:rPr>
              <a:t>IMPORT GAMBAR</a:t>
            </a:r>
          </a:p>
          <a:p>
            <a:pPr algn="ctr">
              <a:lnSpc>
                <a:spcPts val="3000"/>
              </a:lnSpc>
            </a:pPr>
          </a:p>
        </p:txBody>
      </p:sp>
      <p:grpSp>
        <p:nvGrpSpPr>
          <p:cNvPr name="Group 27" id="27"/>
          <p:cNvGrpSpPr/>
          <p:nvPr/>
        </p:nvGrpSpPr>
        <p:grpSpPr>
          <a:xfrm rot="0">
            <a:off x="168598" y="4333846"/>
            <a:ext cx="4680540" cy="778361"/>
            <a:chOff x="0" y="0"/>
            <a:chExt cx="1232735" cy="205000"/>
          </a:xfrm>
        </p:grpSpPr>
        <p:sp>
          <p:nvSpPr>
            <p:cNvPr name="Freeform 28" id="28"/>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E6D73"/>
            </a:solidFill>
          </p:spPr>
        </p:sp>
        <p:sp>
          <p:nvSpPr>
            <p:cNvPr name="TextBox 29" id="29"/>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sp>
        <p:nvSpPr>
          <p:cNvPr name="Freeform 30" id="30"/>
          <p:cNvSpPr/>
          <p:nvPr/>
        </p:nvSpPr>
        <p:spPr>
          <a:xfrm flipH="false" flipV="false" rot="0">
            <a:off x="1497373" y="4494426"/>
            <a:ext cx="11301259" cy="3234985"/>
          </a:xfrm>
          <a:custGeom>
            <a:avLst/>
            <a:gdLst/>
            <a:ahLst/>
            <a:cxnLst/>
            <a:rect r="r" b="b" t="t" l="l"/>
            <a:pathLst>
              <a:path h="3234985" w="11301259">
                <a:moveTo>
                  <a:pt x="0" y="0"/>
                </a:moveTo>
                <a:lnTo>
                  <a:pt x="11301259" y="0"/>
                </a:lnTo>
                <a:lnTo>
                  <a:pt x="11301259" y="3234986"/>
                </a:lnTo>
                <a:lnTo>
                  <a:pt x="0" y="3234986"/>
                </a:lnTo>
                <a:lnTo>
                  <a:pt x="0" y="0"/>
                </a:lnTo>
                <a:close/>
              </a:path>
            </a:pathLst>
          </a:custGeom>
          <a:blipFill>
            <a:blip r:embed="rId9"/>
            <a:stretch>
              <a:fillRect l="0" t="0" r="0" b="0"/>
            </a:stretch>
          </a:blipFill>
        </p:spPr>
      </p:sp>
      <p:sp>
        <p:nvSpPr>
          <p:cNvPr name="TextBox 31" id="31"/>
          <p:cNvSpPr txBox="true"/>
          <p:nvPr/>
        </p:nvSpPr>
        <p:spPr>
          <a:xfrm rot="0">
            <a:off x="265421" y="384186"/>
            <a:ext cx="5311909" cy="790575"/>
          </a:xfrm>
          <a:prstGeom prst="rect">
            <a:avLst/>
          </a:prstGeom>
        </p:spPr>
        <p:txBody>
          <a:bodyPr anchor="t" rtlCol="false" tIns="0" lIns="0" bIns="0" rIns="0">
            <a:spAutoFit/>
          </a:bodyPr>
          <a:lstStyle/>
          <a:p>
            <a:pPr algn="ctr">
              <a:lnSpc>
                <a:spcPts val="3000"/>
              </a:lnSpc>
            </a:pPr>
            <a:r>
              <a:rPr lang="en-US" b="true" sz="3000">
                <a:solidFill>
                  <a:srgbClr val="FFFFFF"/>
                </a:solidFill>
                <a:latin typeface="Kollektif Bold"/>
                <a:ea typeface="Kollektif Bold"/>
                <a:cs typeface="Kollektif Bold"/>
                <a:sym typeface="Kollektif Bold"/>
              </a:rPr>
              <a:t>3   .BGR, UBAH KE RGB</a:t>
            </a:r>
          </a:p>
          <a:p>
            <a:pPr algn="ctr">
              <a:lnSpc>
                <a:spcPts val="3000"/>
              </a:lnSpc>
            </a:pPr>
          </a:p>
        </p:txBody>
      </p:sp>
      <p:sp>
        <p:nvSpPr>
          <p:cNvPr name="TextBox 32" id="32"/>
          <p:cNvSpPr txBox="true"/>
          <p:nvPr/>
        </p:nvSpPr>
        <p:spPr>
          <a:xfrm rot="0">
            <a:off x="-147087" y="4542051"/>
            <a:ext cx="5311909" cy="790575"/>
          </a:xfrm>
          <a:prstGeom prst="rect">
            <a:avLst/>
          </a:prstGeom>
        </p:spPr>
        <p:txBody>
          <a:bodyPr anchor="t" rtlCol="false" tIns="0" lIns="0" bIns="0" rIns="0">
            <a:spAutoFit/>
          </a:bodyPr>
          <a:lstStyle/>
          <a:p>
            <a:pPr algn="ctr">
              <a:lnSpc>
                <a:spcPts val="3000"/>
              </a:lnSpc>
            </a:pPr>
            <a:r>
              <a:rPr lang="en-US" b="true" sz="3000">
                <a:solidFill>
                  <a:srgbClr val="FFFFFF"/>
                </a:solidFill>
                <a:latin typeface="Kollektif Bold"/>
                <a:ea typeface="Kollektif Bold"/>
                <a:cs typeface="Kollektif Bold"/>
                <a:sym typeface="Kollektif Bold"/>
              </a:rPr>
              <a:t>4   .RGB KE YCBCR</a:t>
            </a:r>
          </a:p>
          <a:p>
            <a:pPr algn="ctr">
              <a:lnSpc>
                <a:spcPts val="3000"/>
              </a:lnSpc>
            </a:pPr>
          </a:p>
        </p:txBody>
      </p:sp>
      <p:grpSp>
        <p:nvGrpSpPr>
          <p:cNvPr name="Group 33" id="33"/>
          <p:cNvGrpSpPr/>
          <p:nvPr/>
        </p:nvGrpSpPr>
        <p:grpSpPr>
          <a:xfrm rot="0">
            <a:off x="5577330" y="8402471"/>
            <a:ext cx="5627594" cy="1206749"/>
            <a:chOff x="0" y="0"/>
            <a:chExt cx="1482165" cy="317827"/>
          </a:xfrm>
        </p:grpSpPr>
        <p:sp>
          <p:nvSpPr>
            <p:cNvPr name="Freeform 34" id="34"/>
            <p:cNvSpPr/>
            <p:nvPr/>
          </p:nvSpPr>
          <p:spPr>
            <a:xfrm flipH="false" flipV="false" rot="0">
              <a:off x="0" y="0"/>
              <a:ext cx="1482165" cy="317827"/>
            </a:xfrm>
            <a:custGeom>
              <a:avLst/>
              <a:gdLst/>
              <a:ahLst/>
              <a:cxnLst/>
              <a:rect r="r" b="b" t="t" l="l"/>
              <a:pathLst>
                <a:path h="317827" w="1482165">
                  <a:moveTo>
                    <a:pt x="70161" y="0"/>
                  </a:moveTo>
                  <a:lnTo>
                    <a:pt x="1412004" y="0"/>
                  </a:lnTo>
                  <a:cubicBezTo>
                    <a:pt x="1450753" y="0"/>
                    <a:pt x="1482165" y="31412"/>
                    <a:pt x="1482165" y="70161"/>
                  </a:cubicBezTo>
                  <a:lnTo>
                    <a:pt x="1482165" y="247666"/>
                  </a:lnTo>
                  <a:cubicBezTo>
                    <a:pt x="1482165" y="286415"/>
                    <a:pt x="1450753" y="317827"/>
                    <a:pt x="1412004" y="317827"/>
                  </a:cubicBezTo>
                  <a:lnTo>
                    <a:pt x="70161" y="317827"/>
                  </a:lnTo>
                  <a:cubicBezTo>
                    <a:pt x="31412" y="317827"/>
                    <a:pt x="0" y="286415"/>
                    <a:pt x="0" y="247666"/>
                  </a:cubicBezTo>
                  <a:lnTo>
                    <a:pt x="0" y="70161"/>
                  </a:lnTo>
                  <a:cubicBezTo>
                    <a:pt x="0" y="31412"/>
                    <a:pt x="31412" y="0"/>
                    <a:pt x="70161" y="0"/>
                  </a:cubicBezTo>
                  <a:close/>
                </a:path>
              </a:pathLst>
            </a:custGeom>
            <a:solidFill>
              <a:srgbClr val="48CFAE"/>
            </a:solidFill>
          </p:spPr>
        </p:sp>
        <p:sp>
          <p:nvSpPr>
            <p:cNvPr name="TextBox 35" id="35"/>
            <p:cNvSpPr txBox="true"/>
            <p:nvPr/>
          </p:nvSpPr>
          <p:spPr>
            <a:xfrm>
              <a:off x="0" y="19050"/>
              <a:ext cx="1482165" cy="298777"/>
            </a:xfrm>
            <a:prstGeom prst="rect">
              <a:avLst/>
            </a:prstGeom>
          </p:spPr>
          <p:txBody>
            <a:bodyPr anchor="ctr" rtlCol="false" tIns="50800" lIns="50800" bIns="50800" rIns="50800"/>
            <a:lstStyle/>
            <a:p>
              <a:pPr algn="ctr">
                <a:lnSpc>
                  <a:spcPts val="2553"/>
                </a:lnSpc>
              </a:pPr>
            </a:p>
          </p:txBody>
        </p:sp>
      </p:grpSp>
      <p:sp>
        <p:nvSpPr>
          <p:cNvPr name="Freeform 36" id="36"/>
          <p:cNvSpPr/>
          <p:nvPr/>
        </p:nvSpPr>
        <p:spPr>
          <a:xfrm flipH="false" flipV="false" rot="0">
            <a:off x="10682560" y="6912056"/>
            <a:ext cx="8178069" cy="3905258"/>
          </a:xfrm>
          <a:custGeom>
            <a:avLst/>
            <a:gdLst/>
            <a:ahLst/>
            <a:cxnLst/>
            <a:rect r="r" b="b" t="t" l="l"/>
            <a:pathLst>
              <a:path h="3905258" w="8178069">
                <a:moveTo>
                  <a:pt x="0" y="0"/>
                </a:moveTo>
                <a:lnTo>
                  <a:pt x="8178068" y="0"/>
                </a:lnTo>
                <a:lnTo>
                  <a:pt x="8178068" y="3905257"/>
                </a:lnTo>
                <a:lnTo>
                  <a:pt x="0" y="3905257"/>
                </a:lnTo>
                <a:lnTo>
                  <a:pt x="0" y="0"/>
                </a:lnTo>
                <a:close/>
              </a:path>
            </a:pathLst>
          </a:custGeom>
          <a:blipFill>
            <a:blip r:embed="rId10"/>
            <a:stretch>
              <a:fillRect l="0" t="0" r="0" b="0"/>
            </a:stretch>
          </a:blipFill>
        </p:spPr>
      </p:sp>
      <p:sp>
        <p:nvSpPr>
          <p:cNvPr name="TextBox 37" id="37"/>
          <p:cNvSpPr txBox="true"/>
          <p:nvPr/>
        </p:nvSpPr>
        <p:spPr>
          <a:xfrm rot="0">
            <a:off x="5577330" y="8610677"/>
            <a:ext cx="5311909" cy="1171575"/>
          </a:xfrm>
          <a:prstGeom prst="rect">
            <a:avLst/>
          </a:prstGeom>
        </p:spPr>
        <p:txBody>
          <a:bodyPr anchor="t" rtlCol="false" tIns="0" lIns="0" bIns="0" rIns="0">
            <a:spAutoFit/>
          </a:bodyPr>
          <a:lstStyle/>
          <a:p>
            <a:pPr algn="ctr">
              <a:lnSpc>
                <a:spcPts val="3000"/>
              </a:lnSpc>
            </a:pPr>
            <a:r>
              <a:rPr lang="en-US" b="true" sz="3000">
                <a:solidFill>
                  <a:srgbClr val="FFFFFF"/>
                </a:solidFill>
                <a:latin typeface="Kollektif Bold"/>
                <a:ea typeface="Kollektif Bold"/>
                <a:cs typeface="Kollektif Bold"/>
                <a:sym typeface="Kollektif Bold"/>
              </a:rPr>
              <a:t>5  .MENAMPILKAN GAMBAR ASLI DAN HASIL KONVERSI</a:t>
            </a:r>
          </a:p>
          <a:p>
            <a:pPr algn="ctr">
              <a:lnSpc>
                <a:spcPts val="30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2700000">
            <a:off x="14381224" y="7574679"/>
            <a:ext cx="7415398" cy="3565095"/>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18" id="18"/>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19" id="19"/>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0" id="20"/>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1" id="21"/>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grpSp>
        <p:nvGrpSpPr>
          <p:cNvPr name="Group 23" id="23"/>
          <p:cNvGrpSpPr/>
          <p:nvPr/>
        </p:nvGrpSpPr>
        <p:grpSpPr>
          <a:xfrm rot="0">
            <a:off x="232399" y="2877190"/>
            <a:ext cx="4680540" cy="778361"/>
            <a:chOff x="0" y="0"/>
            <a:chExt cx="1232735" cy="205000"/>
          </a:xfrm>
        </p:grpSpPr>
        <p:sp>
          <p:nvSpPr>
            <p:cNvPr name="Freeform 24" id="24"/>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FCB77"/>
            </a:solidFill>
          </p:spPr>
        </p:sp>
        <p:sp>
          <p:nvSpPr>
            <p:cNvPr name="TextBox 25" id="25"/>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sp>
        <p:nvSpPr>
          <p:cNvPr name="Freeform 26" id="26"/>
          <p:cNvSpPr/>
          <p:nvPr/>
        </p:nvSpPr>
        <p:spPr>
          <a:xfrm flipH="false" flipV="false" rot="0">
            <a:off x="4823961" y="0"/>
            <a:ext cx="8296921" cy="5823169"/>
          </a:xfrm>
          <a:custGeom>
            <a:avLst/>
            <a:gdLst/>
            <a:ahLst/>
            <a:cxnLst/>
            <a:rect r="r" b="b" t="t" l="l"/>
            <a:pathLst>
              <a:path h="5823169" w="8296921">
                <a:moveTo>
                  <a:pt x="0" y="0"/>
                </a:moveTo>
                <a:lnTo>
                  <a:pt x="8296921" y="0"/>
                </a:lnTo>
                <a:lnTo>
                  <a:pt x="8296921" y="5823169"/>
                </a:lnTo>
                <a:lnTo>
                  <a:pt x="0" y="5823169"/>
                </a:lnTo>
                <a:lnTo>
                  <a:pt x="0" y="0"/>
                </a:lnTo>
                <a:close/>
              </a:path>
            </a:pathLst>
          </a:custGeom>
          <a:blipFill>
            <a:blip r:embed="rId10"/>
            <a:stretch>
              <a:fillRect l="0" t="0" r="0" b="0"/>
            </a:stretch>
          </a:blipFill>
        </p:spPr>
      </p:sp>
      <p:sp>
        <p:nvSpPr>
          <p:cNvPr name="Freeform 27" id="27"/>
          <p:cNvSpPr/>
          <p:nvPr/>
        </p:nvSpPr>
        <p:spPr>
          <a:xfrm flipH="false" flipV="false" rot="0">
            <a:off x="4228389" y="4686393"/>
            <a:ext cx="9978343" cy="5637764"/>
          </a:xfrm>
          <a:custGeom>
            <a:avLst/>
            <a:gdLst/>
            <a:ahLst/>
            <a:cxnLst/>
            <a:rect r="r" b="b" t="t" l="l"/>
            <a:pathLst>
              <a:path h="5637764" w="9978343">
                <a:moveTo>
                  <a:pt x="0" y="0"/>
                </a:moveTo>
                <a:lnTo>
                  <a:pt x="9978343" y="0"/>
                </a:lnTo>
                <a:lnTo>
                  <a:pt x="9978343" y="5637764"/>
                </a:lnTo>
                <a:lnTo>
                  <a:pt x="0" y="5637764"/>
                </a:lnTo>
                <a:lnTo>
                  <a:pt x="0" y="0"/>
                </a:lnTo>
                <a:close/>
              </a:path>
            </a:pathLst>
          </a:custGeom>
          <a:blipFill>
            <a:blip r:embed="rId11"/>
            <a:stretch>
              <a:fillRect l="0" t="0" r="0" b="0"/>
            </a:stretch>
          </a:blipFill>
        </p:spPr>
      </p:sp>
      <p:sp>
        <p:nvSpPr>
          <p:cNvPr name="TextBox 28" id="28"/>
          <p:cNvSpPr txBox="true"/>
          <p:nvPr/>
        </p:nvSpPr>
        <p:spPr>
          <a:xfrm rot="0">
            <a:off x="-83285" y="3085395"/>
            <a:ext cx="5311909" cy="409575"/>
          </a:xfrm>
          <a:prstGeom prst="rect">
            <a:avLst/>
          </a:prstGeom>
        </p:spPr>
        <p:txBody>
          <a:bodyPr anchor="t" rtlCol="false" tIns="0" lIns="0" bIns="0" rIns="0">
            <a:spAutoFit/>
          </a:bodyPr>
          <a:lstStyle/>
          <a:p>
            <a:pPr algn="ctr">
              <a:lnSpc>
                <a:spcPts val="3000"/>
              </a:lnSpc>
            </a:pPr>
            <a:r>
              <a:rPr lang="en-US" b="true" sz="3000">
                <a:solidFill>
                  <a:srgbClr val="FFFFFF"/>
                </a:solidFill>
                <a:latin typeface="Kollektif Bold"/>
                <a:ea typeface="Kollektif Bold"/>
                <a:cs typeface="Kollektif Bold"/>
                <a:sym typeface="Kollektif Bold"/>
              </a:rPr>
              <a:t>6     .GAMBAR ASLI</a:t>
            </a:r>
          </a:p>
        </p:txBody>
      </p:sp>
      <p:grpSp>
        <p:nvGrpSpPr>
          <p:cNvPr name="Group 29" id="29"/>
          <p:cNvGrpSpPr/>
          <p:nvPr/>
        </p:nvGrpSpPr>
        <p:grpSpPr>
          <a:xfrm rot="0">
            <a:off x="-398970" y="6600673"/>
            <a:ext cx="5311909" cy="778361"/>
            <a:chOff x="0" y="0"/>
            <a:chExt cx="1399021" cy="205000"/>
          </a:xfrm>
        </p:grpSpPr>
        <p:sp>
          <p:nvSpPr>
            <p:cNvPr name="Freeform 30" id="30"/>
            <p:cNvSpPr/>
            <p:nvPr/>
          </p:nvSpPr>
          <p:spPr>
            <a:xfrm flipH="false" flipV="false" rot="0">
              <a:off x="0" y="0"/>
              <a:ext cx="1399021" cy="205000"/>
            </a:xfrm>
            <a:custGeom>
              <a:avLst/>
              <a:gdLst/>
              <a:ahLst/>
              <a:cxnLst/>
              <a:rect r="r" b="b" t="t" l="l"/>
              <a:pathLst>
                <a:path h="205000" w="1399021">
                  <a:moveTo>
                    <a:pt x="74331" y="0"/>
                  </a:moveTo>
                  <a:lnTo>
                    <a:pt x="1324691" y="0"/>
                  </a:lnTo>
                  <a:cubicBezTo>
                    <a:pt x="1344404" y="0"/>
                    <a:pt x="1363311" y="7831"/>
                    <a:pt x="1377250" y="21771"/>
                  </a:cubicBezTo>
                  <a:cubicBezTo>
                    <a:pt x="1391190" y="35711"/>
                    <a:pt x="1399021" y="54617"/>
                    <a:pt x="1399021" y="74331"/>
                  </a:cubicBezTo>
                  <a:lnTo>
                    <a:pt x="1399021" y="130670"/>
                  </a:lnTo>
                  <a:cubicBezTo>
                    <a:pt x="1399021" y="150384"/>
                    <a:pt x="1391190" y="169290"/>
                    <a:pt x="1377250" y="183230"/>
                  </a:cubicBezTo>
                  <a:cubicBezTo>
                    <a:pt x="1363311" y="197169"/>
                    <a:pt x="1344404" y="205000"/>
                    <a:pt x="1324691" y="205000"/>
                  </a:cubicBezTo>
                  <a:lnTo>
                    <a:pt x="74331" y="205000"/>
                  </a:lnTo>
                  <a:cubicBezTo>
                    <a:pt x="33279" y="205000"/>
                    <a:pt x="0" y="171722"/>
                    <a:pt x="0" y="130670"/>
                  </a:cubicBezTo>
                  <a:lnTo>
                    <a:pt x="0" y="74331"/>
                  </a:lnTo>
                  <a:cubicBezTo>
                    <a:pt x="0" y="54617"/>
                    <a:pt x="7831" y="35711"/>
                    <a:pt x="21771" y="21771"/>
                  </a:cubicBezTo>
                  <a:cubicBezTo>
                    <a:pt x="35711" y="7831"/>
                    <a:pt x="54617" y="0"/>
                    <a:pt x="74331" y="0"/>
                  </a:cubicBezTo>
                  <a:close/>
                </a:path>
              </a:pathLst>
            </a:custGeom>
            <a:solidFill>
              <a:srgbClr val="227C9D"/>
            </a:solidFill>
          </p:spPr>
        </p:sp>
        <p:sp>
          <p:nvSpPr>
            <p:cNvPr name="TextBox 31" id="31"/>
            <p:cNvSpPr txBox="true"/>
            <p:nvPr/>
          </p:nvSpPr>
          <p:spPr>
            <a:xfrm>
              <a:off x="0" y="19050"/>
              <a:ext cx="1399021" cy="185950"/>
            </a:xfrm>
            <a:prstGeom prst="rect">
              <a:avLst/>
            </a:prstGeom>
          </p:spPr>
          <p:txBody>
            <a:bodyPr anchor="ctr" rtlCol="false" tIns="50800" lIns="50800" bIns="50800" rIns="50800"/>
            <a:lstStyle/>
            <a:p>
              <a:pPr algn="ctr">
                <a:lnSpc>
                  <a:spcPts val="2553"/>
                </a:lnSpc>
              </a:pPr>
            </a:p>
          </p:txBody>
        </p:sp>
      </p:grpSp>
      <p:sp>
        <p:nvSpPr>
          <p:cNvPr name="TextBox 32" id="32"/>
          <p:cNvSpPr txBox="true"/>
          <p:nvPr/>
        </p:nvSpPr>
        <p:spPr>
          <a:xfrm rot="0">
            <a:off x="-83285" y="6808879"/>
            <a:ext cx="5311909" cy="409575"/>
          </a:xfrm>
          <a:prstGeom prst="rect">
            <a:avLst/>
          </a:prstGeom>
        </p:spPr>
        <p:txBody>
          <a:bodyPr anchor="t" rtlCol="false" tIns="0" lIns="0" bIns="0" rIns="0">
            <a:spAutoFit/>
          </a:bodyPr>
          <a:lstStyle/>
          <a:p>
            <a:pPr algn="ctr">
              <a:lnSpc>
                <a:spcPts val="3000"/>
              </a:lnSpc>
            </a:pPr>
            <a:r>
              <a:rPr lang="en-US" b="true" sz="3000">
                <a:solidFill>
                  <a:srgbClr val="FFFFFF"/>
                </a:solidFill>
                <a:latin typeface="Kollektif Bold"/>
                <a:ea typeface="Kollektif Bold"/>
                <a:cs typeface="Kollektif Bold"/>
                <a:sym typeface="Kollektif Bold"/>
              </a:rPr>
              <a:t>7 .HASIL KONVERSI YCBCR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2700000">
            <a:off x="14381224" y="7574679"/>
            <a:ext cx="7415398" cy="3565095"/>
            <a:chOff x="0" y="0"/>
            <a:chExt cx="660400" cy="317500"/>
          </a:xfrm>
        </p:grpSpPr>
        <p:sp>
          <p:nvSpPr>
            <p:cNvPr name="Freeform 10" id="10"/>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1" id="11"/>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2" id="12"/>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13" id="13"/>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14" id="14"/>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15" id="15"/>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16" id="16"/>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AutoShape 17" id="17"/>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18" id="18"/>
          <p:cNvSpPr/>
          <p:nvPr/>
        </p:nvSpPr>
        <p:spPr>
          <a:xfrm flipH="false" flipV="false" rot="0">
            <a:off x="2418311" y="2960944"/>
            <a:ext cx="13451377" cy="5195595"/>
          </a:xfrm>
          <a:custGeom>
            <a:avLst/>
            <a:gdLst/>
            <a:ahLst/>
            <a:cxnLst/>
            <a:rect r="r" b="b" t="t" l="l"/>
            <a:pathLst>
              <a:path h="5195595" w="13451377">
                <a:moveTo>
                  <a:pt x="0" y="0"/>
                </a:moveTo>
                <a:lnTo>
                  <a:pt x="13451378" y="0"/>
                </a:lnTo>
                <a:lnTo>
                  <a:pt x="13451378" y="5195595"/>
                </a:lnTo>
                <a:lnTo>
                  <a:pt x="0" y="5195595"/>
                </a:lnTo>
                <a:lnTo>
                  <a:pt x="0" y="0"/>
                </a:lnTo>
                <a:close/>
              </a:path>
            </a:pathLst>
          </a:custGeom>
          <a:blipFill>
            <a:blip r:embed="rId10"/>
            <a:stretch>
              <a:fillRect l="0" t="0" r="0" b="0"/>
            </a:stretch>
          </a:blipFill>
        </p:spPr>
      </p:sp>
      <p:sp>
        <p:nvSpPr>
          <p:cNvPr name="TextBox 19" id="19"/>
          <p:cNvSpPr txBox="true"/>
          <p:nvPr/>
        </p:nvSpPr>
        <p:spPr>
          <a:xfrm rot="0">
            <a:off x="0" y="1456872"/>
            <a:ext cx="10620170" cy="833771"/>
          </a:xfrm>
          <a:prstGeom prst="rect">
            <a:avLst/>
          </a:prstGeom>
        </p:spPr>
        <p:txBody>
          <a:bodyPr anchor="t" rtlCol="false" tIns="0" lIns="0" bIns="0" rIns="0">
            <a:spAutoFit/>
          </a:bodyPr>
          <a:lstStyle/>
          <a:p>
            <a:pPr algn="ctr">
              <a:lnSpc>
                <a:spcPts val="6200"/>
              </a:lnSpc>
            </a:pPr>
            <a:r>
              <a:rPr lang="en-US" b="true" sz="6200">
                <a:solidFill>
                  <a:srgbClr val="227C9D"/>
                </a:solidFill>
                <a:latin typeface="Kollektif Bold"/>
                <a:ea typeface="Kollektif Bold"/>
                <a:cs typeface="Kollektif Bold"/>
                <a:sym typeface="Kollektif Bold"/>
              </a:rPr>
              <a:t>HASILNYA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577305" y="1390650"/>
            <a:ext cx="7600032" cy="739902"/>
          </a:xfrm>
          <a:prstGeom prst="rect">
            <a:avLst/>
          </a:prstGeom>
        </p:spPr>
        <p:txBody>
          <a:bodyPr anchor="t" rtlCol="false" tIns="0" lIns="0" bIns="0" rIns="0">
            <a:spAutoFit/>
          </a:bodyPr>
          <a:lstStyle/>
          <a:p>
            <a:pPr algn="ctr">
              <a:lnSpc>
                <a:spcPts val="5544"/>
              </a:lnSpc>
            </a:pPr>
            <a:r>
              <a:rPr lang="en-US" b="true" sz="5600">
                <a:solidFill>
                  <a:srgbClr val="227C9D"/>
                </a:solidFill>
                <a:latin typeface="Kollektif Bold"/>
                <a:ea typeface="Kollektif Bold"/>
                <a:cs typeface="Kollektif Bold"/>
                <a:sym typeface="Kollektif Bold"/>
              </a:rPr>
              <a:t>KESIMPULAN</a:t>
            </a:r>
          </a:p>
        </p:txBody>
      </p:sp>
      <p:sp>
        <p:nvSpPr>
          <p:cNvPr name="TextBox 3" id="3"/>
          <p:cNvSpPr txBox="true"/>
          <p:nvPr/>
        </p:nvSpPr>
        <p:spPr>
          <a:xfrm rot="0">
            <a:off x="12272921" y="8679792"/>
            <a:ext cx="5311909" cy="409575"/>
          </a:xfrm>
          <a:prstGeom prst="rect">
            <a:avLst/>
          </a:prstGeom>
        </p:spPr>
        <p:txBody>
          <a:bodyPr anchor="t" rtlCol="false" tIns="0" lIns="0" bIns="0" rIns="0">
            <a:spAutoFit/>
          </a:bodyPr>
          <a:lstStyle/>
          <a:p>
            <a:pPr algn="ctr">
              <a:lnSpc>
                <a:spcPts val="3000"/>
              </a:lnSpc>
            </a:pPr>
            <a:r>
              <a:rPr lang="en-US" b="true" sz="3000">
                <a:solidFill>
                  <a:srgbClr val="FFFFFF"/>
                </a:solidFill>
                <a:latin typeface="Kollektif Bold"/>
                <a:ea typeface="Kollektif Bold"/>
                <a:cs typeface="Kollektif Bold"/>
                <a:sym typeface="Kollektif Bold"/>
              </a:rPr>
              <a:t>03 - SOCIAL MEDIA</a:t>
            </a:r>
          </a:p>
        </p:txBody>
      </p:sp>
      <p:grpSp>
        <p:nvGrpSpPr>
          <p:cNvPr name="Group 4" id="4"/>
          <p:cNvGrpSpPr/>
          <p:nvPr/>
        </p:nvGrpSpPr>
        <p:grpSpPr>
          <a:xfrm rot="2700000">
            <a:off x="-1906430" y="-3406802"/>
            <a:ext cx="7415398" cy="3565095"/>
            <a:chOff x="0" y="0"/>
            <a:chExt cx="660400" cy="317500"/>
          </a:xfrm>
        </p:grpSpPr>
        <p:sp>
          <p:nvSpPr>
            <p:cNvPr name="Freeform 5" id="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6" id="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7" id="7"/>
          <p:cNvSpPr/>
          <p:nvPr/>
        </p:nvSpPr>
        <p:spPr>
          <a:xfrm>
            <a:off x="-2369044" y="-2587253"/>
            <a:ext cx="5185216" cy="5132702"/>
          </a:xfrm>
          <a:prstGeom prst="line">
            <a:avLst/>
          </a:prstGeom>
          <a:ln cap="flat" w="28575">
            <a:solidFill>
              <a:srgbClr val="8CA9AD"/>
            </a:solidFill>
            <a:prstDash val="solid"/>
            <a:headEnd type="none" len="sm" w="sm"/>
            <a:tailEnd type="none" len="sm" w="sm"/>
          </a:ln>
        </p:spPr>
      </p:sp>
      <p:sp>
        <p:nvSpPr>
          <p:cNvPr name="AutoShape 8" id="8"/>
          <p:cNvSpPr/>
          <p:nvPr/>
        </p:nvSpPr>
        <p:spPr>
          <a:xfrm>
            <a:off x="-2582990" y="-2274576"/>
            <a:ext cx="5038853" cy="5038853"/>
          </a:xfrm>
          <a:prstGeom prst="line">
            <a:avLst/>
          </a:prstGeom>
          <a:ln cap="flat" w="28575">
            <a:solidFill>
              <a:srgbClr val="8CA9AD"/>
            </a:solidFill>
            <a:prstDash val="solid"/>
            <a:headEnd type="none" len="sm" w="sm"/>
            <a:tailEnd type="none" len="sm" w="sm"/>
          </a:ln>
        </p:spPr>
      </p:sp>
      <p:sp>
        <p:nvSpPr>
          <p:cNvPr name="AutoShape 9" id="9"/>
          <p:cNvSpPr/>
          <p:nvPr/>
        </p:nvSpPr>
        <p:spPr>
          <a:xfrm>
            <a:off x="-2762592" y="-1916106"/>
            <a:ext cx="4867141" cy="4867141"/>
          </a:xfrm>
          <a:prstGeom prst="line">
            <a:avLst/>
          </a:prstGeom>
          <a:ln cap="flat" w="28575">
            <a:solidFill>
              <a:srgbClr val="8CA9AD"/>
            </a:solidFill>
            <a:prstDash val="solid"/>
            <a:headEnd type="none" len="sm" w="sm"/>
            <a:tailEnd type="none" len="sm" w="sm"/>
          </a:ln>
        </p:spPr>
      </p:sp>
      <p:sp>
        <p:nvSpPr>
          <p:cNvPr name="AutoShape 10" id="10"/>
          <p:cNvSpPr/>
          <p:nvPr/>
        </p:nvSpPr>
        <p:spPr>
          <a:xfrm>
            <a:off x="-2889247" y="-1529839"/>
            <a:ext cx="4690515" cy="4690515"/>
          </a:xfrm>
          <a:prstGeom prst="line">
            <a:avLst/>
          </a:prstGeom>
          <a:ln cap="flat" w="28575">
            <a:solidFill>
              <a:srgbClr val="8CA9AD"/>
            </a:solidFill>
            <a:prstDash val="solid"/>
            <a:headEnd type="none" len="sm" w="sm"/>
            <a:tailEnd type="none" len="sm" w="sm"/>
          </a:ln>
        </p:spPr>
      </p:sp>
      <p:sp>
        <p:nvSpPr>
          <p:cNvPr name="AutoShape 11" id="11"/>
          <p:cNvSpPr/>
          <p:nvPr/>
        </p:nvSpPr>
        <p:spPr>
          <a:xfrm>
            <a:off x="-3033101" y="-1090162"/>
            <a:ext cx="4347674" cy="4347674"/>
          </a:xfrm>
          <a:prstGeom prst="line">
            <a:avLst/>
          </a:prstGeom>
          <a:ln cap="flat" w="28575">
            <a:solidFill>
              <a:srgbClr val="8CA9AD"/>
            </a:solidFill>
            <a:prstDash val="solid"/>
            <a:headEnd type="none" len="sm" w="sm"/>
            <a:tailEnd type="none" len="sm" w="sm"/>
          </a:ln>
        </p:spPr>
      </p:sp>
      <p:sp>
        <p:nvSpPr>
          <p:cNvPr name="AutoShape 12" id="12"/>
          <p:cNvSpPr/>
          <p:nvPr/>
        </p:nvSpPr>
        <p:spPr>
          <a:xfrm>
            <a:off x="-3153920" y="-646438"/>
            <a:ext cx="3963599" cy="3985594"/>
          </a:xfrm>
          <a:prstGeom prst="line">
            <a:avLst/>
          </a:prstGeom>
          <a:ln cap="flat" w="28575">
            <a:solidFill>
              <a:srgbClr val="8CA9AD"/>
            </a:solidFill>
            <a:prstDash val="solid"/>
            <a:headEnd type="none" len="sm" w="sm"/>
            <a:tailEnd type="none" len="sm" w="sm"/>
          </a:ln>
        </p:spPr>
      </p:sp>
      <p:sp>
        <p:nvSpPr>
          <p:cNvPr name="AutoShape 13" id="13"/>
          <p:cNvSpPr/>
          <p:nvPr/>
        </p:nvSpPr>
        <p:spPr>
          <a:xfrm>
            <a:off x="-3128153" y="-84805"/>
            <a:ext cx="3377485" cy="3360058"/>
          </a:xfrm>
          <a:prstGeom prst="line">
            <a:avLst/>
          </a:prstGeom>
          <a:ln cap="flat" w="28575">
            <a:solidFill>
              <a:srgbClr val="8CA9AD"/>
            </a:solidFill>
            <a:prstDash val="solid"/>
            <a:headEnd type="none" len="sm" w="sm"/>
            <a:tailEnd type="none" len="sm" w="sm"/>
          </a:ln>
        </p:spPr>
      </p:sp>
      <p:sp>
        <p:nvSpPr>
          <p:cNvPr name="Freeform 14" id="14"/>
          <p:cNvSpPr/>
          <p:nvPr/>
        </p:nvSpPr>
        <p:spPr>
          <a:xfrm flipH="false" flipV="false" rot="-10800000">
            <a:off x="13904606"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5400000">
            <a:off x="14988415"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4988415" y="10691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17226356" y="2857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7226356" y="-105523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6142547" y="111238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26356" y="111238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13904606"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2" id="22"/>
          <p:cNvSpPr txBox="true"/>
          <p:nvPr/>
        </p:nvSpPr>
        <p:spPr>
          <a:xfrm rot="0">
            <a:off x="967723" y="2713684"/>
            <a:ext cx="16819196" cy="6544976"/>
          </a:xfrm>
          <a:prstGeom prst="rect">
            <a:avLst/>
          </a:prstGeom>
        </p:spPr>
        <p:txBody>
          <a:bodyPr anchor="t" rtlCol="false" tIns="0" lIns="0" bIns="0" rIns="0">
            <a:spAutoFit/>
          </a:bodyPr>
          <a:lstStyle/>
          <a:p>
            <a:pPr algn="ctr">
              <a:lnSpc>
                <a:spcPts val="5178"/>
              </a:lnSpc>
            </a:pPr>
          </a:p>
          <a:p>
            <a:pPr algn="ctr">
              <a:lnSpc>
                <a:spcPts val="5178"/>
              </a:lnSpc>
            </a:pPr>
            <a:r>
              <a:rPr lang="en-US" sz="3698" b="true">
                <a:solidFill>
                  <a:srgbClr val="000000"/>
                </a:solidFill>
                <a:latin typeface="DM Sans Bold"/>
                <a:ea typeface="DM Sans Bold"/>
                <a:cs typeface="DM Sans Bold"/>
                <a:sym typeface="DM Sans Bold"/>
              </a:rPr>
              <a:t>Konversi warna penting dalam pengolahan citra karena memungkinkan efisiensi dan optimasi dalam berbagai aplikasi. Konversi dari RGB ke YCbCr memisahkan luminansi dan krominansi, sehingga memudahkan kompresi gambar/video, deteksi objek, dan pemrosesan sinyal. Teknologi seperti JPEG, MPEG, dan siaran digital memanfaatkan konversi ini untuk menjaga kualitas visual sambil mengurangi ukuran data dan meningkatkan efisiensi pengolahan.</a:t>
            </a:r>
          </a:p>
          <a:p>
            <a:pPr algn="ctr">
              <a:lnSpc>
                <a:spcPts val="5178"/>
              </a:lnSpc>
            </a:pPr>
          </a:p>
          <a:p>
            <a:pPr algn="ctr">
              <a:lnSpc>
                <a:spcPts val="5178"/>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4189410"/>
            <a:ext cx="10620170" cy="1657984"/>
          </a:xfrm>
          <a:prstGeom prst="rect">
            <a:avLst/>
          </a:prstGeom>
        </p:spPr>
        <p:txBody>
          <a:bodyPr anchor="t" rtlCol="false" tIns="0" lIns="0" bIns="0" rIns="0">
            <a:spAutoFit/>
          </a:bodyPr>
          <a:lstStyle/>
          <a:p>
            <a:pPr algn="ctr">
              <a:lnSpc>
                <a:spcPts val="12399"/>
              </a:lnSpc>
            </a:pPr>
            <a:r>
              <a:rPr lang="en-US" b="true" sz="12399">
                <a:solidFill>
                  <a:srgbClr val="227C9D"/>
                </a:solidFill>
                <a:latin typeface="Kollektif Bold"/>
                <a:ea typeface="Kollektif Bold"/>
                <a:cs typeface="Kollektif Bold"/>
                <a:sym typeface="Kollektif Bold"/>
              </a:rPr>
              <a:t>THANK A LOT</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9806655" y="1867060"/>
            <a:ext cx="1547296" cy="3889717"/>
          </a:xfrm>
          <a:prstGeom prst="rect">
            <a:avLst/>
          </a:prstGeom>
        </p:spPr>
      </p:pic>
      <p:grpSp>
        <p:nvGrpSpPr>
          <p:cNvPr name="Group 3" id="3"/>
          <p:cNvGrpSpPr/>
          <p:nvPr/>
        </p:nvGrpSpPr>
        <p:grpSpPr>
          <a:xfrm rot="-2700000">
            <a:off x="11386843" y="7201845"/>
            <a:ext cx="7415398" cy="3565095"/>
            <a:chOff x="0" y="0"/>
            <a:chExt cx="660400" cy="317500"/>
          </a:xfrm>
        </p:grpSpPr>
        <p:sp>
          <p:nvSpPr>
            <p:cNvPr name="Freeform 4" id="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5" id="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6" id="6"/>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8" id="8"/>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grpSp>
        <p:nvGrpSpPr>
          <p:cNvPr name="Group 9" id="9"/>
          <p:cNvGrpSpPr/>
          <p:nvPr/>
        </p:nvGrpSpPr>
        <p:grpSpPr>
          <a:xfrm rot="2700000">
            <a:off x="-2137434" y="-3783523"/>
            <a:ext cx="7415398" cy="3565095"/>
            <a:chOff x="0" y="0"/>
            <a:chExt cx="660400" cy="317500"/>
          </a:xfrm>
        </p:grpSpPr>
        <p:sp>
          <p:nvSpPr>
            <p:cNvPr name="Freeform 10" id="10"/>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1" id="11"/>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2" id="12"/>
          <p:cNvSpPr/>
          <p:nvPr/>
        </p:nvSpPr>
        <p:spPr>
          <a:xfrm>
            <a:off x="-2600048" y="-2963974"/>
            <a:ext cx="5185216" cy="5132702"/>
          </a:xfrm>
          <a:prstGeom prst="line">
            <a:avLst/>
          </a:prstGeom>
          <a:ln cap="flat" w="28575">
            <a:solidFill>
              <a:srgbClr val="8CA9AD"/>
            </a:solidFill>
            <a:prstDash val="solid"/>
            <a:headEnd type="none" len="sm" w="sm"/>
            <a:tailEnd type="none" len="sm" w="sm"/>
          </a:ln>
        </p:spPr>
      </p:sp>
      <p:sp>
        <p:nvSpPr>
          <p:cNvPr name="AutoShape 13" id="13"/>
          <p:cNvSpPr/>
          <p:nvPr/>
        </p:nvSpPr>
        <p:spPr>
          <a:xfrm>
            <a:off x="-2813995" y="-2651297"/>
            <a:ext cx="5038853" cy="5038853"/>
          </a:xfrm>
          <a:prstGeom prst="line">
            <a:avLst/>
          </a:prstGeom>
          <a:ln cap="flat" w="28575">
            <a:solidFill>
              <a:srgbClr val="8CA9AD"/>
            </a:solidFill>
            <a:prstDash val="solid"/>
            <a:headEnd type="none" len="sm" w="sm"/>
            <a:tailEnd type="none" len="sm" w="sm"/>
          </a:ln>
        </p:spPr>
      </p:sp>
      <p:sp>
        <p:nvSpPr>
          <p:cNvPr name="AutoShape 14" id="14"/>
          <p:cNvSpPr/>
          <p:nvPr/>
        </p:nvSpPr>
        <p:spPr>
          <a:xfrm>
            <a:off x="-2993596" y="-2292827"/>
            <a:ext cx="4867141" cy="4867141"/>
          </a:xfrm>
          <a:prstGeom prst="line">
            <a:avLst/>
          </a:prstGeom>
          <a:ln cap="flat" w="28575">
            <a:solidFill>
              <a:srgbClr val="8CA9AD"/>
            </a:solidFill>
            <a:prstDash val="solid"/>
            <a:headEnd type="none" len="sm" w="sm"/>
            <a:tailEnd type="none" len="sm" w="sm"/>
          </a:ln>
        </p:spPr>
      </p:sp>
      <p:sp>
        <p:nvSpPr>
          <p:cNvPr name="AutoShape 15" id="15"/>
          <p:cNvSpPr/>
          <p:nvPr/>
        </p:nvSpPr>
        <p:spPr>
          <a:xfrm>
            <a:off x="-3120251" y="-1906560"/>
            <a:ext cx="4690515" cy="4690515"/>
          </a:xfrm>
          <a:prstGeom prst="line">
            <a:avLst/>
          </a:prstGeom>
          <a:ln cap="flat" w="28575">
            <a:solidFill>
              <a:srgbClr val="8CA9AD"/>
            </a:solidFill>
            <a:prstDash val="solid"/>
            <a:headEnd type="none" len="sm" w="sm"/>
            <a:tailEnd type="none" len="sm" w="sm"/>
          </a:ln>
        </p:spPr>
      </p:sp>
      <p:sp>
        <p:nvSpPr>
          <p:cNvPr name="AutoShape 16" id="16"/>
          <p:cNvSpPr/>
          <p:nvPr/>
        </p:nvSpPr>
        <p:spPr>
          <a:xfrm>
            <a:off x="-3264105" y="-1466883"/>
            <a:ext cx="4347674" cy="4347674"/>
          </a:xfrm>
          <a:prstGeom prst="line">
            <a:avLst/>
          </a:prstGeom>
          <a:ln cap="flat" w="28575">
            <a:solidFill>
              <a:srgbClr val="8CA9AD"/>
            </a:solidFill>
            <a:prstDash val="solid"/>
            <a:headEnd type="none" len="sm" w="sm"/>
            <a:tailEnd type="none" len="sm" w="sm"/>
          </a:ln>
        </p:spPr>
      </p:sp>
      <p:sp>
        <p:nvSpPr>
          <p:cNvPr name="AutoShape 17" id="17"/>
          <p:cNvSpPr/>
          <p:nvPr/>
        </p:nvSpPr>
        <p:spPr>
          <a:xfrm>
            <a:off x="-3384925" y="-1023159"/>
            <a:ext cx="3963599" cy="3985594"/>
          </a:xfrm>
          <a:prstGeom prst="line">
            <a:avLst/>
          </a:prstGeom>
          <a:ln cap="flat" w="28575">
            <a:solidFill>
              <a:srgbClr val="8CA9AD"/>
            </a:solidFill>
            <a:prstDash val="solid"/>
            <a:headEnd type="none" len="sm" w="sm"/>
            <a:tailEnd type="none" len="sm" w="sm"/>
          </a:ln>
        </p:spPr>
      </p:sp>
      <p:sp>
        <p:nvSpPr>
          <p:cNvPr name="AutoShape 18" id="18"/>
          <p:cNvSpPr/>
          <p:nvPr/>
        </p:nvSpPr>
        <p:spPr>
          <a:xfrm>
            <a:off x="-3359157" y="-461526"/>
            <a:ext cx="3377485" cy="3360058"/>
          </a:xfrm>
          <a:prstGeom prst="line">
            <a:avLst/>
          </a:prstGeom>
          <a:ln cap="flat" w="28575">
            <a:solidFill>
              <a:srgbClr val="8CA9AD"/>
            </a:solidFill>
            <a:prstDash val="solid"/>
            <a:headEnd type="none" len="sm" w="sm"/>
            <a:tailEnd type="none" len="sm" w="sm"/>
          </a:ln>
        </p:spPr>
      </p:sp>
      <p:sp>
        <p:nvSpPr>
          <p:cNvPr name="TextBox 19" id="19"/>
          <p:cNvSpPr txBox="true"/>
          <p:nvPr/>
        </p:nvSpPr>
        <p:spPr>
          <a:xfrm rot="0">
            <a:off x="4179764" y="2978810"/>
            <a:ext cx="2864935" cy="344805"/>
          </a:xfrm>
          <a:prstGeom prst="rect">
            <a:avLst/>
          </a:prstGeom>
        </p:spPr>
        <p:txBody>
          <a:bodyPr anchor="t" rtlCol="false" tIns="0" lIns="0" bIns="0" rIns="0">
            <a:spAutoFit/>
          </a:bodyPr>
          <a:lstStyle/>
          <a:p>
            <a:pPr algn="l">
              <a:lnSpc>
                <a:spcPts val="2730"/>
              </a:lnSpc>
            </a:pPr>
            <a:r>
              <a:rPr lang="en-US" sz="2100" b="true">
                <a:solidFill>
                  <a:srgbClr val="000000"/>
                </a:solidFill>
                <a:latin typeface="DM Sans Bold"/>
                <a:ea typeface="DM Sans Bold"/>
                <a:cs typeface="DM Sans Bold"/>
                <a:sym typeface="DM Sans Bold"/>
              </a:rPr>
              <a:t>Alfadry Mallato</a:t>
            </a:r>
          </a:p>
        </p:txBody>
      </p:sp>
      <p:sp>
        <p:nvSpPr>
          <p:cNvPr name="TextBox 20" id="20"/>
          <p:cNvSpPr txBox="true"/>
          <p:nvPr/>
        </p:nvSpPr>
        <p:spPr>
          <a:xfrm rot="0">
            <a:off x="5343984" y="1133475"/>
            <a:ext cx="7600032" cy="739902"/>
          </a:xfrm>
          <a:prstGeom prst="rect">
            <a:avLst/>
          </a:prstGeom>
        </p:spPr>
        <p:txBody>
          <a:bodyPr anchor="t" rtlCol="false" tIns="0" lIns="0" bIns="0" rIns="0">
            <a:spAutoFit/>
          </a:bodyPr>
          <a:lstStyle/>
          <a:p>
            <a:pPr algn="ctr">
              <a:lnSpc>
                <a:spcPts val="5544"/>
              </a:lnSpc>
            </a:pPr>
            <a:r>
              <a:rPr lang="en-US" b="true" sz="5600">
                <a:solidFill>
                  <a:srgbClr val="227C9D"/>
                </a:solidFill>
                <a:latin typeface="Kollektif Bold"/>
                <a:ea typeface="Kollektif Bold"/>
                <a:cs typeface="Kollektif Bold"/>
                <a:sym typeface="Kollektif Bold"/>
              </a:rPr>
              <a:t>KELOMPOK KAMI</a:t>
            </a:r>
          </a:p>
        </p:txBody>
      </p:sp>
      <p:pic>
        <p:nvPicPr>
          <p:cNvPr name="Picture 21" id="21"/>
          <p:cNvPicPr>
            <a:picLocks noChangeAspect="true"/>
          </p:cNvPicPr>
          <p:nvPr/>
        </p:nvPicPr>
        <p:blipFill>
          <a:blip r:embed="rId3"/>
          <a:stretch>
            <a:fillRect/>
          </a:stretch>
        </p:blipFill>
        <p:spPr>
          <a:xfrm rot="0">
            <a:off x="2454062" y="1867060"/>
            <a:ext cx="1547296" cy="3889717"/>
          </a:xfrm>
          <a:prstGeom prst="rect">
            <a:avLst/>
          </a:prstGeom>
        </p:spPr>
      </p:pic>
      <p:pic>
        <p:nvPicPr>
          <p:cNvPr name="Picture 22" id="22"/>
          <p:cNvPicPr>
            <a:picLocks noChangeAspect="true"/>
          </p:cNvPicPr>
          <p:nvPr/>
        </p:nvPicPr>
        <p:blipFill>
          <a:blip r:embed="rId4"/>
          <a:stretch>
            <a:fillRect/>
          </a:stretch>
        </p:blipFill>
        <p:spPr>
          <a:xfrm rot="0">
            <a:off x="4587308" y="5108491"/>
            <a:ext cx="1547296" cy="3889717"/>
          </a:xfrm>
          <a:prstGeom prst="rect">
            <a:avLst/>
          </a:prstGeom>
        </p:spPr>
      </p:pic>
      <p:sp>
        <p:nvSpPr>
          <p:cNvPr name="TextBox 23" id="23"/>
          <p:cNvSpPr txBox="true"/>
          <p:nvPr/>
        </p:nvSpPr>
        <p:spPr>
          <a:xfrm rot="0">
            <a:off x="4179764" y="4548568"/>
            <a:ext cx="2864935" cy="344805"/>
          </a:xfrm>
          <a:prstGeom prst="rect">
            <a:avLst/>
          </a:prstGeom>
        </p:spPr>
        <p:txBody>
          <a:bodyPr anchor="t" rtlCol="false" tIns="0" lIns="0" bIns="0" rIns="0">
            <a:spAutoFit/>
          </a:bodyPr>
          <a:lstStyle/>
          <a:p>
            <a:pPr algn="l">
              <a:lnSpc>
                <a:spcPts val="2730"/>
              </a:lnSpc>
            </a:pPr>
            <a:r>
              <a:rPr lang="en-US" sz="2100" b="true">
                <a:solidFill>
                  <a:srgbClr val="000000"/>
                </a:solidFill>
                <a:latin typeface="DM Sans Bold"/>
                <a:ea typeface="DM Sans Bold"/>
                <a:cs typeface="DM Sans Bold"/>
                <a:sym typeface="DM Sans Bold"/>
              </a:rPr>
              <a:t>Chairil Syahrain</a:t>
            </a:r>
          </a:p>
        </p:txBody>
      </p:sp>
      <p:sp>
        <p:nvSpPr>
          <p:cNvPr name="TextBox 24" id="24"/>
          <p:cNvSpPr txBox="true"/>
          <p:nvPr/>
        </p:nvSpPr>
        <p:spPr>
          <a:xfrm rot="0">
            <a:off x="6279065" y="6064150"/>
            <a:ext cx="2864935" cy="344805"/>
          </a:xfrm>
          <a:prstGeom prst="rect">
            <a:avLst/>
          </a:prstGeom>
        </p:spPr>
        <p:txBody>
          <a:bodyPr anchor="t" rtlCol="false" tIns="0" lIns="0" bIns="0" rIns="0">
            <a:spAutoFit/>
          </a:bodyPr>
          <a:lstStyle/>
          <a:p>
            <a:pPr algn="l">
              <a:lnSpc>
                <a:spcPts val="2730"/>
              </a:lnSpc>
            </a:pPr>
            <a:r>
              <a:rPr lang="en-US" sz="2100" b="true">
                <a:solidFill>
                  <a:srgbClr val="000000"/>
                </a:solidFill>
                <a:latin typeface="DM Sans Bold"/>
                <a:ea typeface="DM Sans Bold"/>
                <a:cs typeface="DM Sans Bold"/>
                <a:sym typeface="DM Sans Bold"/>
              </a:rPr>
              <a:t>Rahmah Yunita</a:t>
            </a:r>
          </a:p>
        </p:txBody>
      </p:sp>
      <p:sp>
        <p:nvSpPr>
          <p:cNvPr name="TextBox 25" id="25"/>
          <p:cNvSpPr txBox="true"/>
          <p:nvPr/>
        </p:nvSpPr>
        <p:spPr>
          <a:xfrm rot="0">
            <a:off x="6279065" y="7624683"/>
            <a:ext cx="2864935" cy="344805"/>
          </a:xfrm>
          <a:prstGeom prst="rect">
            <a:avLst/>
          </a:prstGeom>
        </p:spPr>
        <p:txBody>
          <a:bodyPr anchor="t" rtlCol="false" tIns="0" lIns="0" bIns="0" rIns="0">
            <a:spAutoFit/>
          </a:bodyPr>
          <a:lstStyle/>
          <a:p>
            <a:pPr algn="l">
              <a:lnSpc>
                <a:spcPts val="2730"/>
              </a:lnSpc>
            </a:pPr>
            <a:r>
              <a:rPr lang="en-US" sz="2100" b="true">
                <a:solidFill>
                  <a:srgbClr val="000000"/>
                </a:solidFill>
                <a:latin typeface="DM Sans Bold"/>
                <a:ea typeface="DM Sans Bold"/>
                <a:cs typeface="DM Sans Bold"/>
                <a:sym typeface="DM Sans Bold"/>
              </a:rPr>
              <a:t>Zakia Nurhadi L</a:t>
            </a:r>
          </a:p>
        </p:txBody>
      </p:sp>
      <p:sp>
        <p:nvSpPr>
          <p:cNvPr name="TextBox 26" id="26"/>
          <p:cNvSpPr txBox="true"/>
          <p:nvPr/>
        </p:nvSpPr>
        <p:spPr>
          <a:xfrm rot="0">
            <a:off x="11496533" y="3136925"/>
            <a:ext cx="2864935" cy="344805"/>
          </a:xfrm>
          <a:prstGeom prst="rect">
            <a:avLst/>
          </a:prstGeom>
        </p:spPr>
        <p:txBody>
          <a:bodyPr anchor="t" rtlCol="false" tIns="0" lIns="0" bIns="0" rIns="0">
            <a:spAutoFit/>
          </a:bodyPr>
          <a:lstStyle/>
          <a:p>
            <a:pPr algn="l">
              <a:lnSpc>
                <a:spcPts val="2730"/>
              </a:lnSpc>
            </a:pPr>
            <a:r>
              <a:rPr lang="en-US" sz="2100" b="true">
                <a:solidFill>
                  <a:srgbClr val="000000"/>
                </a:solidFill>
                <a:latin typeface="DM Sans Bold"/>
                <a:ea typeface="DM Sans Bold"/>
                <a:cs typeface="DM Sans Bold"/>
                <a:sym typeface="DM Sans Bold"/>
              </a:rPr>
              <a:t>Bagus Gusti</a:t>
            </a:r>
          </a:p>
        </p:txBody>
      </p:sp>
      <p:sp>
        <p:nvSpPr>
          <p:cNvPr name="TextBox 27" id="27"/>
          <p:cNvSpPr txBox="true"/>
          <p:nvPr/>
        </p:nvSpPr>
        <p:spPr>
          <a:xfrm rot="0">
            <a:off x="11496533" y="4706683"/>
            <a:ext cx="2864935" cy="344805"/>
          </a:xfrm>
          <a:prstGeom prst="rect">
            <a:avLst/>
          </a:prstGeom>
        </p:spPr>
        <p:txBody>
          <a:bodyPr anchor="t" rtlCol="false" tIns="0" lIns="0" bIns="0" rIns="0">
            <a:spAutoFit/>
          </a:bodyPr>
          <a:lstStyle/>
          <a:p>
            <a:pPr algn="l">
              <a:lnSpc>
                <a:spcPts val="2730"/>
              </a:lnSpc>
            </a:pPr>
            <a:r>
              <a:rPr lang="en-US" sz="2100" b="true">
                <a:solidFill>
                  <a:srgbClr val="000000"/>
                </a:solidFill>
                <a:latin typeface="DM Sans Bold"/>
                <a:ea typeface="DM Sans Bold"/>
                <a:cs typeface="DM Sans Bold"/>
                <a:sym typeface="DM Sans Bold"/>
              </a:rPr>
              <a:t>Sufyaan Putra</a:t>
            </a:r>
          </a:p>
        </p:txBody>
      </p:sp>
      <p:sp>
        <p:nvSpPr>
          <p:cNvPr name="TextBox 28" id="28"/>
          <p:cNvSpPr txBox="true"/>
          <p:nvPr/>
        </p:nvSpPr>
        <p:spPr>
          <a:xfrm rot="0">
            <a:off x="13410741" y="6222265"/>
            <a:ext cx="2864935" cy="344805"/>
          </a:xfrm>
          <a:prstGeom prst="rect">
            <a:avLst/>
          </a:prstGeom>
        </p:spPr>
        <p:txBody>
          <a:bodyPr anchor="t" rtlCol="false" tIns="0" lIns="0" bIns="0" rIns="0">
            <a:spAutoFit/>
          </a:bodyPr>
          <a:lstStyle/>
          <a:p>
            <a:pPr algn="l">
              <a:lnSpc>
                <a:spcPts val="2730"/>
              </a:lnSpc>
            </a:pPr>
            <a:r>
              <a:rPr lang="en-US" sz="2100" b="true">
                <a:solidFill>
                  <a:srgbClr val="000000"/>
                </a:solidFill>
                <a:latin typeface="DM Sans Bold"/>
                <a:ea typeface="DM Sans Bold"/>
                <a:cs typeface="DM Sans Bold"/>
                <a:sym typeface="DM Sans Bold"/>
              </a:rPr>
              <a:t>Rizky Yusnadi</a:t>
            </a:r>
          </a:p>
        </p:txBody>
      </p:sp>
      <p:sp>
        <p:nvSpPr>
          <p:cNvPr name="TextBox 29" id="29"/>
          <p:cNvSpPr txBox="true"/>
          <p:nvPr/>
        </p:nvSpPr>
        <p:spPr>
          <a:xfrm rot="0">
            <a:off x="13410741" y="7782798"/>
            <a:ext cx="2864935" cy="344805"/>
          </a:xfrm>
          <a:prstGeom prst="rect">
            <a:avLst/>
          </a:prstGeom>
        </p:spPr>
        <p:txBody>
          <a:bodyPr anchor="t" rtlCol="false" tIns="0" lIns="0" bIns="0" rIns="0">
            <a:spAutoFit/>
          </a:bodyPr>
          <a:lstStyle/>
          <a:p>
            <a:pPr algn="l">
              <a:lnSpc>
                <a:spcPts val="2730"/>
              </a:lnSpc>
            </a:pPr>
            <a:r>
              <a:rPr lang="en-US" sz="2100" b="true">
                <a:solidFill>
                  <a:srgbClr val="000000"/>
                </a:solidFill>
                <a:latin typeface="DM Sans Bold"/>
                <a:ea typeface="DM Sans Bold"/>
                <a:cs typeface="DM Sans Bold"/>
                <a:sym typeface="DM Sans Bold"/>
              </a:rPr>
              <a:t>Rizal Fajrin</a:t>
            </a:r>
          </a:p>
        </p:txBody>
      </p:sp>
      <p:pic>
        <p:nvPicPr>
          <p:cNvPr name="Picture 30" id="30"/>
          <p:cNvPicPr>
            <a:picLocks noChangeAspect="true"/>
          </p:cNvPicPr>
          <p:nvPr/>
        </p:nvPicPr>
        <p:blipFill>
          <a:blip r:embed="rId5"/>
          <a:stretch>
            <a:fillRect/>
          </a:stretch>
        </p:blipFill>
        <p:spPr>
          <a:xfrm rot="0">
            <a:off x="11720863" y="5339766"/>
            <a:ext cx="1547296" cy="3889717"/>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3160461" y="5241779"/>
            <a:ext cx="1198289" cy="630733"/>
          </a:xfrm>
          <a:prstGeom prst="line">
            <a:avLst/>
          </a:prstGeom>
          <a:ln cap="flat" w="38100">
            <a:solidFill>
              <a:srgbClr val="A6A6A6"/>
            </a:solidFill>
            <a:prstDash val="solid"/>
            <a:headEnd type="none" len="sm" w="sm"/>
            <a:tailEnd type="none" len="sm" w="sm"/>
          </a:ln>
        </p:spPr>
      </p:sp>
      <p:sp>
        <p:nvSpPr>
          <p:cNvPr name="AutoShape 3" id="3"/>
          <p:cNvSpPr/>
          <p:nvPr/>
        </p:nvSpPr>
        <p:spPr>
          <a:xfrm flipV="true">
            <a:off x="8323826" y="5241779"/>
            <a:ext cx="1116890" cy="965328"/>
          </a:xfrm>
          <a:prstGeom prst="line">
            <a:avLst/>
          </a:prstGeom>
          <a:ln cap="flat" w="38100">
            <a:solidFill>
              <a:srgbClr val="A6A6A6"/>
            </a:solidFill>
            <a:prstDash val="solid"/>
            <a:headEnd type="none" len="sm" w="sm"/>
            <a:tailEnd type="none" len="sm" w="sm"/>
          </a:ln>
        </p:spPr>
      </p:sp>
      <p:sp>
        <p:nvSpPr>
          <p:cNvPr name="AutoShape 4" id="4"/>
          <p:cNvSpPr/>
          <p:nvPr/>
        </p:nvSpPr>
        <p:spPr>
          <a:xfrm flipV="true">
            <a:off x="13386742" y="5241779"/>
            <a:ext cx="1153653" cy="962528"/>
          </a:xfrm>
          <a:prstGeom prst="line">
            <a:avLst/>
          </a:prstGeom>
          <a:ln cap="flat" w="38100">
            <a:solidFill>
              <a:srgbClr val="A6A6A6"/>
            </a:solidFill>
            <a:prstDash val="solid"/>
            <a:headEnd type="none" len="sm" w="sm"/>
            <a:tailEnd type="none" len="sm" w="sm"/>
          </a:ln>
        </p:spPr>
      </p:sp>
      <p:sp>
        <p:nvSpPr>
          <p:cNvPr name="AutoShape 5" id="5"/>
          <p:cNvSpPr/>
          <p:nvPr/>
        </p:nvSpPr>
        <p:spPr>
          <a:xfrm flipH="true" flipV="true">
            <a:off x="5783157" y="5241779"/>
            <a:ext cx="1116262" cy="965328"/>
          </a:xfrm>
          <a:prstGeom prst="line">
            <a:avLst/>
          </a:prstGeom>
          <a:ln cap="flat" w="38100">
            <a:solidFill>
              <a:srgbClr val="A6A6A6"/>
            </a:solidFill>
            <a:prstDash val="solid"/>
            <a:headEnd type="none" len="sm" w="sm"/>
            <a:tailEnd type="none" len="sm" w="sm"/>
          </a:ln>
        </p:spPr>
      </p:sp>
      <p:sp>
        <p:nvSpPr>
          <p:cNvPr name="AutoShape 6" id="6"/>
          <p:cNvSpPr/>
          <p:nvPr/>
        </p:nvSpPr>
        <p:spPr>
          <a:xfrm flipH="true" flipV="true">
            <a:off x="10865123" y="5241779"/>
            <a:ext cx="1097212" cy="962528"/>
          </a:xfrm>
          <a:prstGeom prst="line">
            <a:avLst/>
          </a:prstGeom>
          <a:ln cap="flat" w="38100">
            <a:solidFill>
              <a:srgbClr val="A6A6A6"/>
            </a:solidFill>
            <a:prstDash val="solid"/>
            <a:headEnd type="none" len="sm" w="sm"/>
            <a:tailEnd type="none" len="sm" w="sm"/>
          </a:ln>
        </p:spPr>
      </p:sp>
      <p:grpSp>
        <p:nvGrpSpPr>
          <p:cNvPr name="Group 7" id="7"/>
          <p:cNvGrpSpPr/>
          <p:nvPr/>
        </p:nvGrpSpPr>
        <p:grpSpPr>
          <a:xfrm rot="0">
            <a:off x="1817900" y="5492103"/>
            <a:ext cx="1424407" cy="142440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9" id="9"/>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0" id="10"/>
          <p:cNvGrpSpPr/>
          <p:nvPr/>
        </p:nvGrpSpPr>
        <p:grpSpPr>
          <a:xfrm rot="0">
            <a:off x="4358750" y="4529575"/>
            <a:ext cx="1424407" cy="14244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12" id="12"/>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3" id="13"/>
          <p:cNvGrpSpPr/>
          <p:nvPr/>
        </p:nvGrpSpPr>
        <p:grpSpPr>
          <a:xfrm rot="0">
            <a:off x="6899419" y="5494903"/>
            <a:ext cx="1424407" cy="142440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6" id="16"/>
          <p:cNvGrpSpPr/>
          <p:nvPr/>
        </p:nvGrpSpPr>
        <p:grpSpPr>
          <a:xfrm rot="0">
            <a:off x="9440716" y="4529575"/>
            <a:ext cx="1424407" cy="14244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name="TextBox 18" id="18"/>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9" id="19"/>
          <p:cNvGrpSpPr/>
          <p:nvPr/>
        </p:nvGrpSpPr>
        <p:grpSpPr>
          <a:xfrm rot="0">
            <a:off x="11962335" y="5492103"/>
            <a:ext cx="1424407" cy="142440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21" id="21"/>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22" id="22"/>
          <p:cNvGrpSpPr/>
          <p:nvPr/>
        </p:nvGrpSpPr>
        <p:grpSpPr>
          <a:xfrm rot="0">
            <a:off x="14540395" y="4529575"/>
            <a:ext cx="1424407" cy="14244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24" id="24"/>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25" id="25"/>
          <p:cNvGrpSpPr/>
          <p:nvPr/>
        </p:nvGrpSpPr>
        <p:grpSpPr>
          <a:xfrm rot="2700000">
            <a:off x="-2396474" y="-2921783"/>
            <a:ext cx="7415398" cy="3565095"/>
            <a:chOff x="0" y="0"/>
            <a:chExt cx="660400" cy="317500"/>
          </a:xfrm>
        </p:grpSpPr>
        <p:sp>
          <p:nvSpPr>
            <p:cNvPr name="Freeform 26" id="2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7" id="2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8" id="28"/>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29" id="29"/>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30" id="30"/>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31" id="31"/>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32" id="32"/>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33" id="33"/>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TextBox 34" id="34"/>
          <p:cNvSpPr txBox="true"/>
          <p:nvPr/>
        </p:nvSpPr>
        <p:spPr>
          <a:xfrm rot="0">
            <a:off x="5343984" y="1133475"/>
            <a:ext cx="7600032" cy="739902"/>
          </a:xfrm>
          <a:prstGeom prst="rect">
            <a:avLst/>
          </a:prstGeom>
        </p:spPr>
        <p:txBody>
          <a:bodyPr anchor="t" rtlCol="false" tIns="0" lIns="0" bIns="0" rIns="0">
            <a:spAutoFit/>
          </a:bodyPr>
          <a:lstStyle/>
          <a:p>
            <a:pPr algn="ctr">
              <a:lnSpc>
                <a:spcPts val="5544"/>
              </a:lnSpc>
            </a:pPr>
            <a:r>
              <a:rPr lang="en-US" b="true" sz="5600">
                <a:solidFill>
                  <a:srgbClr val="227C9D"/>
                </a:solidFill>
                <a:latin typeface="Kollektif Bold"/>
                <a:ea typeface="Kollektif Bold"/>
                <a:cs typeface="Kollektif Bold"/>
                <a:sym typeface="Kollektif Bold"/>
              </a:rPr>
              <a:t>TIMELINE MATERI</a:t>
            </a:r>
          </a:p>
        </p:txBody>
      </p:sp>
      <p:sp>
        <p:nvSpPr>
          <p:cNvPr name="TextBox 35" id="35"/>
          <p:cNvSpPr txBox="true"/>
          <p:nvPr/>
        </p:nvSpPr>
        <p:spPr>
          <a:xfrm rot="0">
            <a:off x="659571" y="7187266"/>
            <a:ext cx="4411382" cy="737235"/>
          </a:xfrm>
          <a:prstGeom prst="rect">
            <a:avLst/>
          </a:prstGeom>
        </p:spPr>
        <p:txBody>
          <a:bodyPr anchor="t" rtlCol="false" tIns="0" lIns="0" bIns="0" rIns="0">
            <a:spAutoFit/>
          </a:bodyPr>
          <a:lstStyle/>
          <a:p>
            <a:pPr algn="ctr">
              <a:lnSpc>
                <a:spcPts val="2940"/>
              </a:lnSpc>
            </a:pPr>
            <a:r>
              <a:rPr lang="en-US" b="true" sz="2100" spc="67">
                <a:solidFill>
                  <a:srgbClr val="545454"/>
                </a:solidFill>
                <a:latin typeface="DM Sans Bold"/>
                <a:ea typeface="DM Sans Bold"/>
                <a:cs typeface="DM Sans Bold"/>
                <a:sym typeface="DM Sans Bold"/>
              </a:rPr>
              <a:t>representasi warna di citra digital.</a:t>
            </a:r>
          </a:p>
        </p:txBody>
      </p:sp>
      <p:sp>
        <p:nvSpPr>
          <p:cNvPr name="TextBox 36" id="36"/>
          <p:cNvSpPr txBox="true"/>
          <p:nvPr/>
        </p:nvSpPr>
        <p:spPr>
          <a:xfrm rot="0">
            <a:off x="1817900" y="5889664"/>
            <a:ext cx="1424407" cy="524510"/>
          </a:xfrm>
          <a:prstGeom prst="rect">
            <a:avLst/>
          </a:prstGeom>
        </p:spPr>
        <p:txBody>
          <a:bodyPr anchor="t" rtlCol="false" tIns="0" lIns="0" bIns="0" rIns="0">
            <a:spAutoFit/>
          </a:bodyPr>
          <a:lstStyle/>
          <a:p>
            <a:pPr algn="ctr">
              <a:lnSpc>
                <a:spcPts val="4479"/>
              </a:lnSpc>
            </a:pPr>
            <a:r>
              <a:rPr lang="en-US" b="true" sz="2799" spc="338">
                <a:solidFill>
                  <a:srgbClr val="FFFFFF"/>
                </a:solidFill>
                <a:latin typeface="DM Sans Bold"/>
                <a:ea typeface="DM Sans Bold"/>
                <a:cs typeface="DM Sans Bold"/>
                <a:sym typeface="DM Sans Bold"/>
              </a:rPr>
              <a:t>1</a:t>
            </a:r>
          </a:p>
        </p:txBody>
      </p:sp>
      <p:sp>
        <p:nvSpPr>
          <p:cNvPr name="TextBox 37" id="37"/>
          <p:cNvSpPr txBox="true"/>
          <p:nvPr/>
        </p:nvSpPr>
        <p:spPr>
          <a:xfrm rot="0">
            <a:off x="4367623" y="4927136"/>
            <a:ext cx="1424407" cy="524510"/>
          </a:xfrm>
          <a:prstGeom prst="rect">
            <a:avLst/>
          </a:prstGeom>
        </p:spPr>
        <p:txBody>
          <a:bodyPr anchor="t" rtlCol="false" tIns="0" lIns="0" bIns="0" rIns="0">
            <a:spAutoFit/>
          </a:bodyPr>
          <a:lstStyle/>
          <a:p>
            <a:pPr algn="ctr">
              <a:lnSpc>
                <a:spcPts val="4479"/>
              </a:lnSpc>
            </a:pPr>
            <a:r>
              <a:rPr lang="en-US" b="true" sz="2799" spc="338">
                <a:solidFill>
                  <a:srgbClr val="FFFFFF"/>
                </a:solidFill>
                <a:latin typeface="DM Sans Bold"/>
                <a:ea typeface="DM Sans Bold"/>
                <a:cs typeface="DM Sans Bold"/>
                <a:sym typeface="DM Sans Bold"/>
              </a:rPr>
              <a:t>2</a:t>
            </a:r>
          </a:p>
        </p:txBody>
      </p:sp>
      <p:sp>
        <p:nvSpPr>
          <p:cNvPr name="TextBox 38" id="38"/>
          <p:cNvSpPr txBox="true"/>
          <p:nvPr/>
        </p:nvSpPr>
        <p:spPr>
          <a:xfrm rot="0">
            <a:off x="6886962" y="5903985"/>
            <a:ext cx="1424407" cy="524510"/>
          </a:xfrm>
          <a:prstGeom prst="rect">
            <a:avLst/>
          </a:prstGeom>
        </p:spPr>
        <p:txBody>
          <a:bodyPr anchor="t" rtlCol="false" tIns="0" lIns="0" bIns="0" rIns="0">
            <a:spAutoFit/>
          </a:bodyPr>
          <a:lstStyle/>
          <a:p>
            <a:pPr algn="ctr">
              <a:lnSpc>
                <a:spcPts val="4479"/>
              </a:lnSpc>
            </a:pPr>
            <a:r>
              <a:rPr lang="en-US" b="true" sz="2799" spc="338">
                <a:solidFill>
                  <a:srgbClr val="FFFFFF"/>
                </a:solidFill>
                <a:latin typeface="DM Sans Bold"/>
                <a:ea typeface="DM Sans Bold"/>
                <a:cs typeface="DM Sans Bold"/>
                <a:sym typeface="DM Sans Bold"/>
              </a:rPr>
              <a:t>3</a:t>
            </a:r>
          </a:p>
        </p:txBody>
      </p:sp>
      <p:sp>
        <p:nvSpPr>
          <p:cNvPr name="TextBox 39" id="39"/>
          <p:cNvSpPr txBox="true"/>
          <p:nvPr/>
        </p:nvSpPr>
        <p:spPr>
          <a:xfrm rot="0">
            <a:off x="9453173" y="4912816"/>
            <a:ext cx="1424407" cy="524510"/>
          </a:xfrm>
          <a:prstGeom prst="rect">
            <a:avLst/>
          </a:prstGeom>
        </p:spPr>
        <p:txBody>
          <a:bodyPr anchor="t" rtlCol="false" tIns="0" lIns="0" bIns="0" rIns="0">
            <a:spAutoFit/>
          </a:bodyPr>
          <a:lstStyle/>
          <a:p>
            <a:pPr algn="ctr">
              <a:lnSpc>
                <a:spcPts val="4479"/>
              </a:lnSpc>
            </a:pPr>
            <a:r>
              <a:rPr lang="en-US" b="true" sz="2799" spc="338">
                <a:solidFill>
                  <a:srgbClr val="FFFFFF"/>
                </a:solidFill>
                <a:latin typeface="DM Sans Bold"/>
                <a:ea typeface="DM Sans Bold"/>
                <a:cs typeface="DM Sans Bold"/>
                <a:sym typeface="DM Sans Bold"/>
              </a:rPr>
              <a:t>4</a:t>
            </a:r>
          </a:p>
        </p:txBody>
      </p:sp>
      <p:sp>
        <p:nvSpPr>
          <p:cNvPr name="TextBox 40" id="40"/>
          <p:cNvSpPr txBox="true"/>
          <p:nvPr/>
        </p:nvSpPr>
        <p:spPr>
          <a:xfrm rot="0">
            <a:off x="11974898" y="5889664"/>
            <a:ext cx="1424407" cy="524510"/>
          </a:xfrm>
          <a:prstGeom prst="rect">
            <a:avLst/>
          </a:prstGeom>
        </p:spPr>
        <p:txBody>
          <a:bodyPr anchor="t" rtlCol="false" tIns="0" lIns="0" bIns="0" rIns="0">
            <a:spAutoFit/>
          </a:bodyPr>
          <a:lstStyle/>
          <a:p>
            <a:pPr algn="ctr">
              <a:lnSpc>
                <a:spcPts val="4479"/>
              </a:lnSpc>
            </a:pPr>
            <a:r>
              <a:rPr lang="en-US" b="true" sz="2799" spc="338">
                <a:solidFill>
                  <a:srgbClr val="FFFFFF"/>
                </a:solidFill>
                <a:latin typeface="DM Sans Bold"/>
                <a:ea typeface="DM Sans Bold"/>
                <a:cs typeface="DM Sans Bold"/>
                <a:sym typeface="DM Sans Bold"/>
              </a:rPr>
              <a:t>5</a:t>
            </a:r>
          </a:p>
        </p:txBody>
      </p:sp>
      <p:sp>
        <p:nvSpPr>
          <p:cNvPr name="TextBox 41" id="41"/>
          <p:cNvSpPr txBox="true"/>
          <p:nvPr/>
        </p:nvSpPr>
        <p:spPr>
          <a:xfrm rot="0">
            <a:off x="14540395" y="4927136"/>
            <a:ext cx="1424407" cy="524510"/>
          </a:xfrm>
          <a:prstGeom prst="rect">
            <a:avLst/>
          </a:prstGeom>
        </p:spPr>
        <p:txBody>
          <a:bodyPr anchor="t" rtlCol="false" tIns="0" lIns="0" bIns="0" rIns="0">
            <a:spAutoFit/>
          </a:bodyPr>
          <a:lstStyle/>
          <a:p>
            <a:pPr algn="ctr">
              <a:lnSpc>
                <a:spcPts val="4479"/>
              </a:lnSpc>
            </a:pPr>
            <a:r>
              <a:rPr lang="en-US" b="true" sz="2799" spc="338">
                <a:solidFill>
                  <a:srgbClr val="FFFFFF"/>
                </a:solidFill>
                <a:latin typeface="DM Sans Bold"/>
                <a:ea typeface="DM Sans Bold"/>
                <a:cs typeface="DM Sans Bold"/>
                <a:sym typeface="DM Sans Bold"/>
              </a:rPr>
              <a:t>6</a:t>
            </a:r>
          </a:p>
        </p:txBody>
      </p:sp>
      <p:sp>
        <p:nvSpPr>
          <p:cNvPr name="TextBox 42" id="42"/>
          <p:cNvSpPr txBox="true"/>
          <p:nvPr/>
        </p:nvSpPr>
        <p:spPr>
          <a:xfrm rot="0">
            <a:off x="4058666" y="3617483"/>
            <a:ext cx="2042322" cy="365760"/>
          </a:xfrm>
          <a:prstGeom prst="rect">
            <a:avLst/>
          </a:prstGeom>
        </p:spPr>
        <p:txBody>
          <a:bodyPr anchor="t" rtlCol="false" tIns="0" lIns="0" bIns="0" rIns="0">
            <a:spAutoFit/>
          </a:bodyPr>
          <a:lstStyle/>
          <a:p>
            <a:pPr algn="ctr">
              <a:lnSpc>
                <a:spcPts val="2940"/>
              </a:lnSpc>
            </a:pPr>
            <a:r>
              <a:rPr lang="en-US" b="true" sz="2100" spc="67">
                <a:solidFill>
                  <a:srgbClr val="545454"/>
                </a:solidFill>
                <a:latin typeface="DM Sans Bold"/>
                <a:ea typeface="DM Sans Bold"/>
                <a:cs typeface="DM Sans Bold"/>
                <a:sym typeface="DM Sans Bold"/>
              </a:rPr>
              <a:t>Apa itu RGB</a:t>
            </a:r>
          </a:p>
        </p:txBody>
      </p:sp>
      <p:sp>
        <p:nvSpPr>
          <p:cNvPr name="TextBox 43" id="43"/>
          <p:cNvSpPr txBox="true"/>
          <p:nvPr/>
        </p:nvSpPr>
        <p:spPr>
          <a:xfrm rot="0">
            <a:off x="6590461" y="7149994"/>
            <a:ext cx="2042322" cy="365760"/>
          </a:xfrm>
          <a:prstGeom prst="rect">
            <a:avLst/>
          </a:prstGeom>
        </p:spPr>
        <p:txBody>
          <a:bodyPr anchor="t" rtlCol="false" tIns="0" lIns="0" bIns="0" rIns="0">
            <a:spAutoFit/>
          </a:bodyPr>
          <a:lstStyle/>
          <a:p>
            <a:pPr algn="ctr">
              <a:lnSpc>
                <a:spcPts val="2940"/>
              </a:lnSpc>
            </a:pPr>
            <a:r>
              <a:rPr lang="en-US" b="true" sz="2100" spc="67">
                <a:solidFill>
                  <a:srgbClr val="545454"/>
                </a:solidFill>
                <a:latin typeface="DM Sans Bold"/>
                <a:ea typeface="DM Sans Bold"/>
                <a:cs typeface="DM Sans Bold"/>
                <a:sym typeface="DM Sans Bold"/>
              </a:rPr>
              <a:t>apa itu YCbCr</a:t>
            </a:r>
          </a:p>
        </p:txBody>
      </p:sp>
      <p:sp>
        <p:nvSpPr>
          <p:cNvPr name="TextBox 44" id="44"/>
          <p:cNvSpPr txBox="true"/>
          <p:nvPr/>
        </p:nvSpPr>
        <p:spPr>
          <a:xfrm rot="0">
            <a:off x="9144216" y="3506590"/>
            <a:ext cx="2042322" cy="737235"/>
          </a:xfrm>
          <a:prstGeom prst="rect">
            <a:avLst/>
          </a:prstGeom>
        </p:spPr>
        <p:txBody>
          <a:bodyPr anchor="t" rtlCol="false" tIns="0" lIns="0" bIns="0" rIns="0">
            <a:spAutoFit/>
          </a:bodyPr>
          <a:lstStyle/>
          <a:p>
            <a:pPr algn="ctr">
              <a:lnSpc>
                <a:spcPts val="2940"/>
              </a:lnSpc>
            </a:pPr>
            <a:r>
              <a:rPr lang="en-US" b="true" sz="2100" spc="67">
                <a:solidFill>
                  <a:srgbClr val="545454"/>
                </a:solidFill>
                <a:latin typeface="DM Sans Bold"/>
                <a:ea typeface="DM Sans Bold"/>
                <a:cs typeface="DM Sans Bold"/>
                <a:sym typeface="DM Sans Bold"/>
              </a:rPr>
              <a:t>perbedaan RGB,YCbCr</a:t>
            </a:r>
          </a:p>
        </p:txBody>
      </p:sp>
      <p:sp>
        <p:nvSpPr>
          <p:cNvPr name="TextBox 45" id="45"/>
          <p:cNvSpPr txBox="true"/>
          <p:nvPr/>
        </p:nvSpPr>
        <p:spPr>
          <a:xfrm rot="0">
            <a:off x="11665940" y="7123324"/>
            <a:ext cx="2042322" cy="737235"/>
          </a:xfrm>
          <a:prstGeom prst="rect">
            <a:avLst/>
          </a:prstGeom>
        </p:spPr>
        <p:txBody>
          <a:bodyPr anchor="t" rtlCol="false" tIns="0" lIns="0" bIns="0" rIns="0">
            <a:spAutoFit/>
          </a:bodyPr>
          <a:lstStyle/>
          <a:p>
            <a:pPr algn="ctr">
              <a:lnSpc>
                <a:spcPts val="2940"/>
              </a:lnSpc>
            </a:pPr>
            <a:r>
              <a:rPr lang="en-US" b="true" sz="2100" spc="67">
                <a:solidFill>
                  <a:srgbClr val="545454"/>
                </a:solidFill>
                <a:latin typeface="DM Sans Bold"/>
                <a:ea typeface="DM Sans Bold"/>
                <a:cs typeface="DM Sans Bold"/>
                <a:sym typeface="DM Sans Bold"/>
              </a:rPr>
              <a:t>implementasi</a:t>
            </a:r>
          </a:p>
          <a:p>
            <a:pPr algn="ctr">
              <a:lnSpc>
                <a:spcPts val="2940"/>
              </a:lnSpc>
            </a:pPr>
            <a:r>
              <a:rPr lang="en-US" b="true" sz="2100" spc="67">
                <a:solidFill>
                  <a:srgbClr val="545454"/>
                </a:solidFill>
                <a:latin typeface="DM Sans Bold"/>
                <a:ea typeface="DM Sans Bold"/>
                <a:cs typeface="DM Sans Bold"/>
                <a:sym typeface="DM Sans Bold"/>
              </a:rPr>
              <a:t>kode</a:t>
            </a:r>
          </a:p>
        </p:txBody>
      </p:sp>
      <p:sp>
        <p:nvSpPr>
          <p:cNvPr name="TextBox 46" id="46"/>
          <p:cNvSpPr txBox="true"/>
          <p:nvPr/>
        </p:nvSpPr>
        <p:spPr>
          <a:xfrm rot="0">
            <a:off x="14231437" y="3851395"/>
            <a:ext cx="2042322" cy="365760"/>
          </a:xfrm>
          <a:prstGeom prst="rect">
            <a:avLst/>
          </a:prstGeom>
        </p:spPr>
        <p:txBody>
          <a:bodyPr anchor="t" rtlCol="false" tIns="0" lIns="0" bIns="0" rIns="0">
            <a:spAutoFit/>
          </a:bodyPr>
          <a:lstStyle/>
          <a:p>
            <a:pPr algn="ctr">
              <a:lnSpc>
                <a:spcPts val="2940"/>
              </a:lnSpc>
            </a:pPr>
            <a:r>
              <a:rPr lang="en-US" b="true" sz="2100" spc="67">
                <a:solidFill>
                  <a:srgbClr val="545454"/>
                </a:solidFill>
                <a:latin typeface="DM Sans Bold"/>
                <a:ea typeface="DM Sans Bold"/>
                <a:cs typeface="DM Sans Bold"/>
                <a:sym typeface="DM Sans Bold"/>
              </a:rPr>
              <a:t>Kesimpulan</a:t>
            </a:r>
          </a:p>
        </p:txBody>
      </p:sp>
      <p:sp>
        <p:nvSpPr>
          <p:cNvPr name="Freeform 47" id="47"/>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8" id="48"/>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9" id="49"/>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0" id="50"/>
          <p:cNvSpPr/>
          <p:nvPr/>
        </p:nvSpPr>
        <p:spPr>
          <a:xfrm flipH="false" flipV="false" rot="0">
            <a:off x="16120382" y="59539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1" id="51"/>
          <p:cNvSpPr/>
          <p:nvPr/>
        </p:nvSpPr>
        <p:spPr>
          <a:xfrm flipH="false" flipV="false" rot="0">
            <a:off x="16120382"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52" id="52"/>
          <p:cNvSpPr/>
          <p:nvPr/>
        </p:nvSpPr>
        <p:spPr>
          <a:xfrm flipH="false" flipV="false" rot="5400000">
            <a:off x="15036573"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3" id="53"/>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54" id="54"/>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5288369" y="8473298"/>
            <a:ext cx="6796615" cy="3267603"/>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4667490" y="9001099"/>
            <a:ext cx="4610519" cy="4892347"/>
          </a:xfrm>
          <a:prstGeom prst="line">
            <a:avLst/>
          </a:prstGeom>
          <a:ln cap="flat" w="28575">
            <a:solidFill>
              <a:srgbClr val="8CA9AD"/>
            </a:solidFill>
            <a:prstDash val="solid"/>
            <a:headEnd type="none" len="sm" w="sm"/>
            <a:tailEnd type="none" len="sm" w="sm"/>
          </a:ln>
        </p:spPr>
      </p:sp>
      <p:sp>
        <p:nvSpPr>
          <p:cNvPr name="AutoShape 6" id="6"/>
          <p:cNvSpPr/>
          <p:nvPr/>
        </p:nvSpPr>
        <p:spPr>
          <a:xfrm>
            <a:off x="14246523" y="9120679"/>
            <a:ext cx="4831528" cy="4902045"/>
          </a:xfrm>
          <a:prstGeom prst="line">
            <a:avLst/>
          </a:prstGeom>
          <a:ln cap="flat" w="28575">
            <a:solidFill>
              <a:srgbClr val="8CA9AD"/>
            </a:solidFill>
            <a:prstDash val="solid"/>
            <a:headEnd type="none" len="sm" w="sm"/>
            <a:tailEnd type="none" len="sm" w="sm"/>
          </a:ln>
        </p:spPr>
      </p:sp>
      <p:sp>
        <p:nvSpPr>
          <p:cNvPr name="AutoShape 7" id="7"/>
          <p:cNvSpPr/>
          <p:nvPr/>
        </p:nvSpPr>
        <p:spPr>
          <a:xfrm>
            <a:off x="13969188" y="925045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741698" y="9461724"/>
            <a:ext cx="4551313" cy="4571029"/>
          </a:xfrm>
          <a:prstGeom prst="line">
            <a:avLst/>
          </a:prstGeom>
          <a:ln cap="flat" w="28575">
            <a:solidFill>
              <a:srgbClr val="8CA9AD"/>
            </a:solidFill>
            <a:prstDash val="solid"/>
            <a:headEnd type="none" len="sm" w="sm"/>
            <a:tailEnd type="none" len="sm" w="sm"/>
          </a:ln>
        </p:spPr>
      </p:sp>
      <p:sp>
        <p:nvSpPr>
          <p:cNvPr name="AutoShape 9" id="9"/>
          <p:cNvSpPr/>
          <p:nvPr/>
        </p:nvSpPr>
        <p:spPr>
          <a:xfrm>
            <a:off x="13751801" y="982093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3620510" y="2240255"/>
            <a:ext cx="11046979" cy="1769648"/>
          </a:xfrm>
          <a:prstGeom prst="rect">
            <a:avLst/>
          </a:prstGeom>
        </p:spPr>
        <p:txBody>
          <a:bodyPr anchor="t" rtlCol="false" tIns="0" lIns="0" bIns="0" rIns="0">
            <a:spAutoFit/>
          </a:bodyPr>
          <a:lstStyle/>
          <a:p>
            <a:pPr algn="ctr">
              <a:lnSpc>
                <a:spcPts val="6758"/>
              </a:lnSpc>
            </a:pPr>
            <a:r>
              <a:rPr lang="en-US" sz="6758">
                <a:solidFill>
                  <a:srgbClr val="227C9D"/>
                </a:solidFill>
                <a:latin typeface="Kollektif"/>
                <a:ea typeface="Kollektif"/>
                <a:cs typeface="Kollektif"/>
                <a:sym typeface="Kollektif"/>
              </a:rPr>
              <a:t>REPRESENTASI WARNA DI CITRA DIGITAL.</a:t>
            </a:r>
          </a:p>
        </p:txBody>
      </p:sp>
      <p:sp>
        <p:nvSpPr>
          <p:cNvPr name="TextBox 11" id="11"/>
          <p:cNvSpPr txBox="true"/>
          <p:nvPr/>
        </p:nvSpPr>
        <p:spPr>
          <a:xfrm rot="0">
            <a:off x="2451249" y="4866049"/>
            <a:ext cx="14808051" cy="3657600"/>
          </a:xfrm>
          <a:prstGeom prst="rect">
            <a:avLst/>
          </a:prstGeom>
        </p:spPr>
        <p:txBody>
          <a:bodyPr anchor="t" rtlCol="false" tIns="0" lIns="0" bIns="0" rIns="0">
            <a:spAutoFit/>
          </a:bodyPr>
          <a:lstStyle/>
          <a:p>
            <a:pPr algn="ctr">
              <a:lnSpc>
                <a:spcPts val="4874"/>
              </a:lnSpc>
            </a:pPr>
            <a:r>
              <a:rPr lang="en-US" sz="4062">
                <a:solidFill>
                  <a:srgbClr val="545454"/>
                </a:solidFill>
                <a:latin typeface="DM Sans"/>
                <a:ea typeface="DM Sans"/>
                <a:cs typeface="DM Sans"/>
                <a:sym typeface="DM Sans"/>
              </a:rPr>
              <a:t>Representasi warna dalam citra digital adalah </a:t>
            </a:r>
            <a:r>
              <a:rPr lang="en-US" b="true" sz="4062">
                <a:solidFill>
                  <a:srgbClr val="545454"/>
                </a:solidFill>
                <a:latin typeface="DM Sans Bold"/>
                <a:ea typeface="DM Sans Bold"/>
                <a:cs typeface="DM Sans Bold"/>
                <a:sym typeface="DM Sans Bold"/>
              </a:rPr>
              <a:t>cara menyimpan</a:t>
            </a:r>
            <a:r>
              <a:rPr lang="en-US" sz="4062">
                <a:solidFill>
                  <a:srgbClr val="545454"/>
                </a:solidFill>
                <a:latin typeface="DM Sans"/>
                <a:ea typeface="DM Sans"/>
                <a:cs typeface="DM Sans"/>
                <a:sym typeface="DM Sans"/>
              </a:rPr>
              <a:t> dan </a:t>
            </a:r>
            <a:r>
              <a:rPr lang="en-US" b="true" sz="4062">
                <a:solidFill>
                  <a:srgbClr val="545454"/>
                </a:solidFill>
                <a:latin typeface="DM Sans Bold"/>
                <a:ea typeface="DM Sans Bold"/>
                <a:cs typeface="DM Sans Bold"/>
                <a:sym typeface="DM Sans Bold"/>
              </a:rPr>
              <a:t>menampilkan </a:t>
            </a:r>
            <a:r>
              <a:rPr lang="en-US" sz="4062">
                <a:solidFill>
                  <a:srgbClr val="545454"/>
                </a:solidFill>
                <a:latin typeface="DM Sans"/>
                <a:ea typeface="DM Sans"/>
                <a:cs typeface="DM Sans"/>
                <a:sym typeface="DM Sans"/>
              </a:rPr>
              <a:t>warna dalam format yang dapat dipahami oleh komputer. Sistem yang umum digunakan termasuk RGB, YCbCr, dan model lainnya. Setiap piksel dalam citra digital memiliki informasi warna berdasarkan model yang digunakan.</a:t>
            </a:r>
          </a:p>
        </p:txBody>
      </p:sp>
      <p:grpSp>
        <p:nvGrpSpPr>
          <p:cNvPr name="Group 12" id="12"/>
          <p:cNvGrpSpPr/>
          <p:nvPr/>
        </p:nvGrpSpPr>
        <p:grpSpPr>
          <a:xfrm rot="2700000">
            <a:off x="-1376391" y="-3093321"/>
            <a:ext cx="7415398" cy="3565095"/>
            <a:chOff x="0" y="0"/>
            <a:chExt cx="660400" cy="317500"/>
          </a:xfrm>
        </p:grpSpPr>
        <p:sp>
          <p:nvSpPr>
            <p:cNvPr name="Freeform 13" id="1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4" id="1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5" id="1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6" id="1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7" id="1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8" id="1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9" id="1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20" id="2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1" id="2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5400000">
            <a:off x="13969188" y="76235"/>
            <a:ext cx="960869" cy="960869"/>
          </a:xfrm>
          <a:custGeom>
            <a:avLst/>
            <a:gdLst/>
            <a:ahLst/>
            <a:cxnLst/>
            <a:rect r="r" b="b" t="t" l="l"/>
            <a:pathLst>
              <a:path h="960869" w="960869">
                <a:moveTo>
                  <a:pt x="960868" y="960869"/>
                </a:moveTo>
                <a:lnTo>
                  <a:pt x="0" y="960869"/>
                </a:lnTo>
                <a:lnTo>
                  <a:pt x="0" y="0"/>
                </a:lnTo>
                <a:lnTo>
                  <a:pt x="960868" y="0"/>
                </a:lnTo>
                <a:lnTo>
                  <a:pt x="960868" y="96086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10800000">
            <a:off x="13981005" y="1037104"/>
            <a:ext cx="944061" cy="944061"/>
          </a:xfrm>
          <a:custGeom>
            <a:avLst/>
            <a:gdLst/>
            <a:ahLst/>
            <a:cxnLst/>
            <a:rect r="r" b="b" t="t" l="l"/>
            <a:pathLst>
              <a:path h="944061" w="944061">
                <a:moveTo>
                  <a:pt x="944062" y="944061"/>
                </a:moveTo>
                <a:lnTo>
                  <a:pt x="0" y="944061"/>
                </a:lnTo>
                <a:lnTo>
                  <a:pt x="0" y="0"/>
                </a:lnTo>
                <a:lnTo>
                  <a:pt x="944062" y="0"/>
                </a:lnTo>
                <a:lnTo>
                  <a:pt x="944062" y="94406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10800000">
            <a:off x="3321750" y="9451643"/>
            <a:ext cx="901089" cy="901089"/>
          </a:xfrm>
          <a:custGeom>
            <a:avLst/>
            <a:gdLst/>
            <a:ahLst/>
            <a:cxnLst/>
            <a:rect r="r" b="b" t="t" l="l"/>
            <a:pathLst>
              <a:path h="901089" w="901089">
                <a:moveTo>
                  <a:pt x="0" y="0"/>
                </a:moveTo>
                <a:lnTo>
                  <a:pt x="901089" y="0"/>
                </a:lnTo>
                <a:lnTo>
                  <a:pt x="901089" y="901089"/>
                </a:lnTo>
                <a:lnTo>
                  <a:pt x="0" y="9010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3321750" y="8550554"/>
            <a:ext cx="901089" cy="901089"/>
          </a:xfrm>
          <a:custGeom>
            <a:avLst/>
            <a:gdLst/>
            <a:ahLst/>
            <a:cxnLst/>
            <a:rect r="r" b="b" t="t" l="l"/>
            <a:pathLst>
              <a:path h="901089" w="901089">
                <a:moveTo>
                  <a:pt x="0" y="0"/>
                </a:moveTo>
                <a:lnTo>
                  <a:pt x="901089" y="0"/>
                </a:lnTo>
                <a:lnTo>
                  <a:pt x="901089" y="901089"/>
                </a:lnTo>
                <a:lnTo>
                  <a:pt x="0" y="9010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9" id="3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0" id="40"/>
          <p:cNvSpPr txBox="true"/>
          <p:nvPr/>
        </p:nvSpPr>
        <p:spPr>
          <a:xfrm rot="0">
            <a:off x="541904" y="654393"/>
            <a:ext cx="1508890" cy="872440"/>
          </a:xfrm>
          <a:prstGeom prst="rect">
            <a:avLst/>
          </a:prstGeom>
        </p:spPr>
        <p:txBody>
          <a:bodyPr anchor="t" rtlCol="false" tIns="0" lIns="0" bIns="0" rIns="0">
            <a:spAutoFit/>
          </a:bodyPr>
          <a:lstStyle/>
          <a:p>
            <a:pPr algn="ctr">
              <a:lnSpc>
                <a:spcPts val="6598"/>
              </a:lnSpc>
            </a:pPr>
            <a:r>
              <a:rPr lang="en-US" b="true" sz="6598">
                <a:solidFill>
                  <a:srgbClr val="227C9D"/>
                </a:solidFill>
                <a:latin typeface="Kollektif Bold"/>
                <a:ea typeface="Kollektif Bold"/>
                <a:cs typeface="Kollektif Bold"/>
                <a:sym typeface="Kollektif Bold"/>
              </a:rPr>
              <a:t>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5400000">
            <a:off x="15210394" y="7362275"/>
            <a:ext cx="6796615" cy="679661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74675" y="0"/>
                  </a:moveTo>
                  <a:lnTo>
                    <a:pt x="812800" y="238125"/>
                  </a:lnTo>
                  <a:lnTo>
                    <a:pt x="812800" y="574675"/>
                  </a:lnTo>
                  <a:lnTo>
                    <a:pt x="574675" y="812800"/>
                  </a:lnTo>
                  <a:lnTo>
                    <a:pt x="238125" y="812800"/>
                  </a:lnTo>
                  <a:lnTo>
                    <a:pt x="0" y="574675"/>
                  </a:lnTo>
                  <a:lnTo>
                    <a:pt x="0" y="238125"/>
                  </a:lnTo>
                  <a:lnTo>
                    <a:pt x="238125" y="0"/>
                  </a:lnTo>
                  <a:lnTo>
                    <a:pt x="574675" y="0"/>
                  </a:ln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63500" y="82550"/>
              <a:ext cx="685800" cy="666750"/>
            </a:xfrm>
            <a:prstGeom prst="rect">
              <a:avLst/>
            </a:prstGeom>
          </p:spPr>
          <p:txBody>
            <a:bodyPr anchor="ctr" rtlCol="false" tIns="50800" lIns="50800" bIns="50800" rIns="50800"/>
            <a:lstStyle/>
            <a:p>
              <a:pPr algn="ctr">
                <a:lnSpc>
                  <a:spcPts val="2553"/>
                </a:lnSpc>
              </a:pPr>
            </a:p>
          </p:txBody>
        </p:sp>
      </p:grpSp>
      <p:sp>
        <p:nvSpPr>
          <p:cNvPr name="TextBox 5" id="5"/>
          <p:cNvSpPr txBox="true"/>
          <p:nvPr/>
        </p:nvSpPr>
        <p:spPr>
          <a:xfrm rot="0">
            <a:off x="3620510" y="1958226"/>
            <a:ext cx="11046979" cy="913503"/>
          </a:xfrm>
          <a:prstGeom prst="rect">
            <a:avLst/>
          </a:prstGeom>
        </p:spPr>
        <p:txBody>
          <a:bodyPr anchor="t" rtlCol="false" tIns="0" lIns="0" bIns="0" rIns="0">
            <a:spAutoFit/>
          </a:bodyPr>
          <a:lstStyle/>
          <a:p>
            <a:pPr algn="ctr">
              <a:lnSpc>
                <a:spcPts val="6758"/>
              </a:lnSpc>
            </a:pPr>
            <a:r>
              <a:rPr lang="en-US" b="true" sz="6758">
                <a:solidFill>
                  <a:srgbClr val="227C9D"/>
                </a:solidFill>
                <a:latin typeface="Kollektif Bold"/>
                <a:ea typeface="Kollektif Bold"/>
                <a:cs typeface="Kollektif Bold"/>
                <a:sym typeface="Kollektif Bold"/>
              </a:rPr>
              <a:t>APA ITU RGB   ?</a:t>
            </a:r>
          </a:p>
        </p:txBody>
      </p:sp>
      <p:sp>
        <p:nvSpPr>
          <p:cNvPr name="TextBox 6" id="6"/>
          <p:cNvSpPr txBox="true"/>
          <p:nvPr/>
        </p:nvSpPr>
        <p:spPr>
          <a:xfrm rot="0">
            <a:off x="1852516" y="3175629"/>
            <a:ext cx="14582969" cy="5495925"/>
          </a:xfrm>
          <a:prstGeom prst="rect">
            <a:avLst/>
          </a:prstGeom>
        </p:spPr>
        <p:txBody>
          <a:bodyPr anchor="t" rtlCol="false" tIns="0" lIns="0" bIns="0" rIns="0">
            <a:spAutoFit/>
          </a:bodyPr>
          <a:lstStyle/>
          <a:p>
            <a:pPr algn="ctr">
              <a:lnSpc>
                <a:spcPts val="4800"/>
              </a:lnSpc>
            </a:pPr>
            <a:r>
              <a:rPr lang="en-US" sz="4000">
                <a:solidFill>
                  <a:srgbClr val="545454"/>
                </a:solidFill>
                <a:latin typeface="DM Sans"/>
                <a:ea typeface="DM Sans"/>
                <a:cs typeface="DM Sans"/>
                <a:sym typeface="DM Sans"/>
              </a:rPr>
              <a:t>RGB adalah model warna aditif yang menggunakan tiga komponen warna dasar: Red, Green, dan Blue. Model ini digunakan untuk merepresentasikan warna pada perangkat layar seperti monitor, TV, dan kamera digital.</a:t>
            </a:r>
          </a:p>
          <a:p>
            <a:pPr algn="ctr">
              <a:lnSpc>
                <a:spcPts val="4800"/>
              </a:lnSpc>
            </a:pPr>
          </a:p>
          <a:p>
            <a:pPr algn="ctr">
              <a:lnSpc>
                <a:spcPts val="4800"/>
              </a:lnSpc>
            </a:pPr>
            <a:r>
              <a:rPr lang="en-US" sz="4000">
                <a:solidFill>
                  <a:srgbClr val="545454"/>
                </a:solidFill>
                <a:latin typeface="DM Sans"/>
                <a:ea typeface="DM Sans"/>
                <a:cs typeface="DM Sans"/>
                <a:sym typeface="DM Sans"/>
              </a:rPr>
              <a:t> Konsep dasar di balik sistem warna RGB adalah bahwa ketika ketiga warna primer ini digabungkan dalam intensitas yang berbeda. Warna-warna ini maka dapat menciptakan spektrum warna yang luas.</a:t>
            </a:r>
          </a:p>
        </p:txBody>
      </p:sp>
      <p:grpSp>
        <p:nvGrpSpPr>
          <p:cNvPr name="Group 7" id="7"/>
          <p:cNvGrpSpPr/>
          <p:nvPr/>
        </p:nvGrpSpPr>
        <p:grpSpPr>
          <a:xfrm rot="5400000">
            <a:off x="-4200140" y="-4144125"/>
            <a:ext cx="7415398" cy="741539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574675" y="0"/>
                  </a:moveTo>
                  <a:lnTo>
                    <a:pt x="812800" y="238125"/>
                  </a:lnTo>
                  <a:lnTo>
                    <a:pt x="812800" y="574675"/>
                  </a:lnTo>
                  <a:lnTo>
                    <a:pt x="574675" y="812800"/>
                  </a:lnTo>
                  <a:lnTo>
                    <a:pt x="238125" y="812800"/>
                  </a:lnTo>
                  <a:lnTo>
                    <a:pt x="0" y="574675"/>
                  </a:lnTo>
                  <a:lnTo>
                    <a:pt x="0" y="238125"/>
                  </a:lnTo>
                  <a:lnTo>
                    <a:pt x="238125" y="0"/>
                  </a:lnTo>
                  <a:lnTo>
                    <a:pt x="574675" y="0"/>
                  </a:lnTo>
                  <a:close/>
                </a:path>
              </a:pathLst>
            </a:custGeom>
            <a:solidFill>
              <a:srgbClr val="000000">
                <a:alpha val="0"/>
              </a:srgbClr>
            </a:solidFill>
            <a:ln w="28575" cap="sq">
              <a:solidFill>
                <a:srgbClr val="8CA9AD"/>
              </a:solidFill>
              <a:prstDash val="solid"/>
              <a:miter/>
            </a:ln>
          </p:spPr>
        </p:sp>
        <p:sp>
          <p:nvSpPr>
            <p:cNvPr name="TextBox 9" id="9"/>
            <p:cNvSpPr txBox="true"/>
            <p:nvPr/>
          </p:nvSpPr>
          <p:spPr>
            <a:xfrm>
              <a:off x="63500" y="82550"/>
              <a:ext cx="685800" cy="666750"/>
            </a:xfrm>
            <a:prstGeom prst="rect">
              <a:avLst/>
            </a:prstGeom>
          </p:spPr>
          <p:txBody>
            <a:bodyPr anchor="ctr" rtlCol="false" tIns="50800" lIns="50800" bIns="50800" rIns="50800"/>
            <a:lstStyle/>
            <a:p>
              <a:pPr algn="ctr">
                <a:lnSpc>
                  <a:spcPts val="2553"/>
                </a:lnSpc>
              </a:pPr>
            </a:p>
          </p:txBody>
        </p:sp>
      </p:grpSp>
      <p:sp>
        <p:nvSpPr>
          <p:cNvPr name="Freeform 10" id="10"/>
          <p:cNvSpPr/>
          <p:nvPr/>
        </p:nvSpPr>
        <p:spPr>
          <a:xfrm flipH="false" flipV="false" rot="-10800000">
            <a:off x="17136360"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true" flipV="true" rot="-10800000">
            <a:off x="16052551"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5400000">
            <a:off x="17204191" y="9308179"/>
            <a:ext cx="1015978" cy="1015978"/>
          </a:xfrm>
          <a:custGeom>
            <a:avLst/>
            <a:gdLst/>
            <a:ahLst/>
            <a:cxnLst/>
            <a:rect r="r" b="b" t="t" l="l"/>
            <a:pathLst>
              <a:path h="1015978" w="1015978">
                <a:moveTo>
                  <a:pt x="1015978" y="1015978"/>
                </a:moveTo>
                <a:lnTo>
                  <a:pt x="0" y="1015978"/>
                </a:lnTo>
                <a:lnTo>
                  <a:pt x="0" y="0"/>
                </a:lnTo>
                <a:lnTo>
                  <a:pt x="1015978" y="0"/>
                </a:lnTo>
                <a:lnTo>
                  <a:pt x="1015978" y="101597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0"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9525"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10800000">
            <a:off x="1093334"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17204191" y="8292201"/>
            <a:ext cx="1015978" cy="1015978"/>
          </a:xfrm>
          <a:custGeom>
            <a:avLst/>
            <a:gdLst/>
            <a:ahLst/>
            <a:cxnLst/>
            <a:rect r="r" b="b" t="t" l="l"/>
            <a:pathLst>
              <a:path h="1015978" w="1015978">
                <a:moveTo>
                  <a:pt x="0" y="0"/>
                </a:moveTo>
                <a:lnTo>
                  <a:pt x="1015978" y="0"/>
                </a:lnTo>
                <a:lnTo>
                  <a:pt x="1015978" y="1015978"/>
                </a:lnTo>
                <a:lnTo>
                  <a:pt x="0" y="10159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541904" y="654393"/>
            <a:ext cx="1508890" cy="872440"/>
          </a:xfrm>
          <a:prstGeom prst="rect">
            <a:avLst/>
          </a:prstGeom>
        </p:spPr>
        <p:txBody>
          <a:bodyPr anchor="t" rtlCol="false" tIns="0" lIns="0" bIns="0" rIns="0">
            <a:spAutoFit/>
          </a:bodyPr>
          <a:lstStyle/>
          <a:p>
            <a:pPr algn="ctr">
              <a:lnSpc>
                <a:spcPts val="6598"/>
              </a:lnSpc>
            </a:pPr>
            <a:r>
              <a:rPr lang="en-US" b="true" sz="6598">
                <a:solidFill>
                  <a:srgbClr val="227C9D"/>
                </a:solidFill>
                <a:latin typeface="Kollektif Bold"/>
                <a:ea typeface="Kollektif Bold"/>
                <a:cs typeface="Kollektif Bold"/>
                <a:sym typeface="Kollektif Bold"/>
              </a:rPr>
              <a:t>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5226022" y="-3819019"/>
            <a:ext cx="6796615" cy="679661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sp>
        <p:nvSpPr>
          <p:cNvPr name="TextBox 5" id="5"/>
          <p:cNvSpPr txBox="true"/>
          <p:nvPr/>
        </p:nvSpPr>
        <p:spPr>
          <a:xfrm rot="0">
            <a:off x="3620510" y="1143000"/>
            <a:ext cx="11046979" cy="1563578"/>
          </a:xfrm>
          <a:prstGeom prst="rect">
            <a:avLst/>
          </a:prstGeom>
        </p:spPr>
        <p:txBody>
          <a:bodyPr anchor="t" rtlCol="false" tIns="0" lIns="0" bIns="0" rIns="0">
            <a:spAutoFit/>
          </a:bodyPr>
          <a:lstStyle/>
          <a:p>
            <a:pPr algn="ctr">
              <a:lnSpc>
                <a:spcPts val="6058"/>
              </a:lnSpc>
            </a:pPr>
            <a:r>
              <a:rPr lang="en-US" b="true" sz="6058">
                <a:solidFill>
                  <a:srgbClr val="227C9D"/>
                </a:solidFill>
                <a:latin typeface="Kollektif Bold"/>
                <a:ea typeface="Kollektif Bold"/>
                <a:cs typeface="Kollektif Bold"/>
                <a:sym typeface="Kollektif Bold"/>
              </a:rPr>
              <a:t>KEGUNAAN/FUNGSI RGB PADA CITRA DIGITAL</a:t>
            </a:r>
          </a:p>
        </p:txBody>
      </p:sp>
      <p:sp>
        <p:nvSpPr>
          <p:cNvPr name="TextBox 6" id="6"/>
          <p:cNvSpPr txBox="true"/>
          <p:nvPr/>
        </p:nvSpPr>
        <p:spPr>
          <a:xfrm rot="0">
            <a:off x="1739974" y="2589857"/>
            <a:ext cx="14808051" cy="7334250"/>
          </a:xfrm>
          <a:prstGeom prst="rect">
            <a:avLst/>
          </a:prstGeom>
        </p:spPr>
        <p:txBody>
          <a:bodyPr anchor="t" rtlCol="false" tIns="0" lIns="0" bIns="0" rIns="0">
            <a:spAutoFit/>
          </a:bodyPr>
          <a:lstStyle/>
          <a:p>
            <a:pPr algn="ctr">
              <a:lnSpc>
                <a:spcPts val="4155"/>
              </a:lnSpc>
            </a:pPr>
            <a:r>
              <a:rPr lang="en-US" sz="3462">
                <a:solidFill>
                  <a:srgbClr val="545454"/>
                </a:solidFill>
                <a:latin typeface="DM Sans"/>
                <a:ea typeface="DM Sans"/>
                <a:cs typeface="DM Sans"/>
                <a:sym typeface="DM Sans"/>
              </a:rPr>
              <a:t>Kegunaan utama dari model warna RGB adalah untuk penginderaan, representasi, dan tampilan gambar dalam sistem elektronik.</a:t>
            </a:r>
          </a:p>
          <a:p>
            <a:pPr algn="ctr">
              <a:lnSpc>
                <a:spcPts val="4155"/>
              </a:lnSpc>
            </a:pPr>
            <a:r>
              <a:rPr lang="en-US" sz="3462">
                <a:solidFill>
                  <a:srgbClr val="545454"/>
                </a:solidFill>
                <a:latin typeface="DM Sans"/>
                <a:ea typeface="DM Sans"/>
                <a:cs typeface="DM Sans"/>
                <a:sym typeface="DM Sans"/>
              </a:rPr>
              <a:t> </a:t>
            </a:r>
          </a:p>
          <a:p>
            <a:pPr algn="l" marL="747556" indent="-373778" lvl="1">
              <a:lnSpc>
                <a:spcPts val="4155"/>
              </a:lnSpc>
              <a:buFont typeface="Arial"/>
              <a:buChar char="•"/>
            </a:pPr>
            <a:r>
              <a:rPr lang="en-US" sz="3462">
                <a:solidFill>
                  <a:srgbClr val="545454"/>
                </a:solidFill>
                <a:latin typeface="DM Sans"/>
                <a:ea typeface="DM Sans"/>
                <a:cs typeface="DM Sans"/>
                <a:sym typeface="DM Sans"/>
              </a:rPr>
              <a:t>RGB m</a:t>
            </a:r>
            <a:r>
              <a:rPr lang="en-US" sz="3462">
                <a:solidFill>
                  <a:srgbClr val="545454"/>
                </a:solidFill>
                <a:latin typeface="DM Sans"/>
                <a:ea typeface="DM Sans"/>
                <a:cs typeface="DM Sans"/>
                <a:sym typeface="DM Sans"/>
              </a:rPr>
              <a:t>emungkinkan reproduksi warna secara akurat dalam aplikasi grafis dan multimedia.</a:t>
            </a:r>
          </a:p>
          <a:p>
            <a:pPr algn="l" marL="747556" indent="-373778" lvl="1">
              <a:lnSpc>
                <a:spcPts val="4155"/>
              </a:lnSpc>
              <a:buFont typeface="Arial"/>
              <a:buChar char="•"/>
            </a:pPr>
            <a:r>
              <a:rPr lang="en-US" sz="3462">
                <a:solidFill>
                  <a:srgbClr val="545454"/>
                </a:solidFill>
                <a:latin typeface="DM Sans"/>
                <a:ea typeface="DM Sans"/>
                <a:cs typeface="DM Sans"/>
                <a:sym typeface="DM Sans"/>
              </a:rPr>
              <a:t>Kompatibel dengan berbagai perangkat elektronik yang menggunakan layar digital.  </a:t>
            </a:r>
          </a:p>
          <a:p>
            <a:pPr algn="l" marL="747556" indent="-373778" lvl="1">
              <a:lnSpc>
                <a:spcPts val="4155"/>
              </a:lnSpc>
              <a:buFont typeface="Arial"/>
              <a:buChar char="•"/>
            </a:pPr>
            <a:r>
              <a:rPr lang="en-US" sz="3462">
                <a:solidFill>
                  <a:srgbClr val="545454"/>
                </a:solidFill>
                <a:latin typeface="DM Sans"/>
                <a:ea typeface="DM Sans"/>
                <a:cs typeface="DM Sans"/>
                <a:sym typeface="DM Sans"/>
              </a:rPr>
              <a:t>RGB juga berfungsi untuk menampilkan pancaran cahaya pada layar elektronik.</a:t>
            </a:r>
          </a:p>
          <a:p>
            <a:pPr algn="l" marL="747556" indent="-373778" lvl="1">
              <a:lnSpc>
                <a:spcPts val="4155"/>
              </a:lnSpc>
              <a:buFont typeface="Arial"/>
              <a:buChar char="•"/>
            </a:pPr>
            <a:r>
              <a:rPr lang="en-US" sz="3462">
                <a:solidFill>
                  <a:srgbClr val="545454"/>
                </a:solidFill>
                <a:latin typeface="DM Sans"/>
                <a:ea typeface="DM Sans"/>
                <a:cs typeface="DM Sans"/>
                <a:sym typeface="DM Sans"/>
              </a:rPr>
              <a:t>Kelebihan lain dari model warna RGB ini adalah, gambar bisa dengan mudah disalin dan dipindahkan dari satu software ke software lain sehingga lebih mudah diedit. Hal Ini karena hampir semua software di komputer bisa menerima format gambar RGB, baik itu formatnya JPEG atau PNG.</a:t>
            </a:r>
          </a:p>
        </p:txBody>
      </p:sp>
      <p:grpSp>
        <p:nvGrpSpPr>
          <p:cNvPr name="Group 7" id="7"/>
          <p:cNvGrpSpPr/>
          <p:nvPr/>
        </p:nvGrpSpPr>
        <p:grpSpPr>
          <a:xfrm rot="2424453">
            <a:off x="-4646158" y="-4128410"/>
            <a:ext cx="7415398" cy="741539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8CA9AD"/>
              </a:solidFill>
              <a:prstDash val="solid"/>
              <a:miter/>
            </a:ln>
          </p:spPr>
        </p:sp>
        <p:sp>
          <p:nvSpPr>
            <p:cNvPr name="TextBox 9" id="9"/>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sp>
        <p:nvSpPr>
          <p:cNvPr name="Freeform 10" id="10"/>
          <p:cNvSpPr/>
          <p:nvPr/>
        </p:nvSpPr>
        <p:spPr>
          <a:xfrm flipH="false" flipV="false" rot="-10800000">
            <a:off x="17324610" y="37755"/>
            <a:ext cx="990945" cy="990945"/>
          </a:xfrm>
          <a:custGeom>
            <a:avLst/>
            <a:gdLst/>
            <a:ahLst/>
            <a:cxnLst/>
            <a:rect r="r" b="b" t="t" l="l"/>
            <a:pathLst>
              <a:path h="990945" w="990945">
                <a:moveTo>
                  <a:pt x="0" y="0"/>
                </a:moveTo>
                <a:lnTo>
                  <a:pt x="990944" y="0"/>
                </a:lnTo>
                <a:lnTo>
                  <a:pt x="990944" y="990945"/>
                </a:lnTo>
                <a:lnTo>
                  <a:pt x="0" y="9909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7324610" y="1028700"/>
            <a:ext cx="990945" cy="990945"/>
          </a:xfrm>
          <a:custGeom>
            <a:avLst/>
            <a:gdLst/>
            <a:ahLst/>
            <a:cxnLst/>
            <a:rect r="r" b="b" t="t" l="l"/>
            <a:pathLst>
              <a:path h="990945" w="990945">
                <a:moveTo>
                  <a:pt x="0" y="0"/>
                </a:moveTo>
                <a:lnTo>
                  <a:pt x="990944" y="0"/>
                </a:lnTo>
                <a:lnTo>
                  <a:pt x="990944" y="990945"/>
                </a:lnTo>
                <a:lnTo>
                  <a:pt x="0" y="9909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333665" y="1028700"/>
            <a:ext cx="990945" cy="990945"/>
          </a:xfrm>
          <a:custGeom>
            <a:avLst/>
            <a:gdLst/>
            <a:ahLst/>
            <a:cxnLst/>
            <a:rect r="r" b="b" t="t" l="l"/>
            <a:pathLst>
              <a:path h="990945" w="990945">
                <a:moveTo>
                  <a:pt x="0" y="0"/>
                </a:moveTo>
                <a:lnTo>
                  <a:pt x="990945" y="0"/>
                </a:lnTo>
                <a:lnTo>
                  <a:pt x="990945" y="990945"/>
                </a:lnTo>
                <a:lnTo>
                  <a:pt x="0" y="9909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16333665" y="37755"/>
            <a:ext cx="990945" cy="990945"/>
          </a:xfrm>
          <a:custGeom>
            <a:avLst/>
            <a:gdLst/>
            <a:ahLst/>
            <a:cxnLst/>
            <a:rect r="r" b="b" t="t" l="l"/>
            <a:pathLst>
              <a:path h="990945" w="990945">
                <a:moveTo>
                  <a:pt x="0" y="0"/>
                </a:moveTo>
                <a:lnTo>
                  <a:pt x="990945" y="0"/>
                </a:lnTo>
                <a:lnTo>
                  <a:pt x="990945" y="990945"/>
                </a:lnTo>
                <a:lnTo>
                  <a:pt x="0" y="9909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true" rot="0">
            <a:off x="960869" y="-55109"/>
            <a:ext cx="944061" cy="944061"/>
          </a:xfrm>
          <a:custGeom>
            <a:avLst/>
            <a:gdLst/>
            <a:ahLst/>
            <a:cxnLst/>
            <a:rect r="r" b="b" t="t" l="l"/>
            <a:pathLst>
              <a:path h="944061" w="944061">
                <a:moveTo>
                  <a:pt x="944061" y="944062"/>
                </a:moveTo>
                <a:lnTo>
                  <a:pt x="0" y="944062"/>
                </a:lnTo>
                <a:lnTo>
                  <a:pt x="0" y="0"/>
                </a:lnTo>
                <a:lnTo>
                  <a:pt x="944061" y="0"/>
                </a:lnTo>
                <a:lnTo>
                  <a:pt x="944061" y="94406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true" flipV="true" rot="5400000">
            <a:off x="0" y="-71916"/>
            <a:ext cx="960869" cy="960869"/>
          </a:xfrm>
          <a:custGeom>
            <a:avLst/>
            <a:gdLst/>
            <a:ahLst/>
            <a:cxnLst/>
            <a:rect r="r" b="b" t="t" l="l"/>
            <a:pathLst>
              <a:path h="960869" w="960869">
                <a:moveTo>
                  <a:pt x="960869" y="960869"/>
                </a:moveTo>
                <a:lnTo>
                  <a:pt x="0" y="960869"/>
                </a:lnTo>
                <a:lnTo>
                  <a:pt x="0" y="0"/>
                </a:lnTo>
                <a:lnTo>
                  <a:pt x="960869" y="0"/>
                </a:lnTo>
                <a:lnTo>
                  <a:pt x="960869" y="96086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true" flipV="true" rot="-10800000">
            <a:off x="16807" y="888953"/>
            <a:ext cx="944061" cy="944061"/>
          </a:xfrm>
          <a:custGeom>
            <a:avLst/>
            <a:gdLst/>
            <a:ahLst/>
            <a:cxnLst/>
            <a:rect r="r" b="b" t="t" l="l"/>
            <a:pathLst>
              <a:path h="944061" w="944061">
                <a:moveTo>
                  <a:pt x="944062" y="944061"/>
                </a:moveTo>
                <a:lnTo>
                  <a:pt x="0" y="944061"/>
                </a:lnTo>
                <a:lnTo>
                  <a:pt x="0" y="0"/>
                </a:lnTo>
                <a:lnTo>
                  <a:pt x="944062" y="0"/>
                </a:lnTo>
                <a:lnTo>
                  <a:pt x="944062" y="94406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5400000">
            <a:off x="17176637" y="9103174"/>
            <a:ext cx="1111363" cy="1111363"/>
          </a:xfrm>
          <a:custGeom>
            <a:avLst/>
            <a:gdLst/>
            <a:ahLst/>
            <a:cxnLst/>
            <a:rect r="r" b="b" t="t" l="l"/>
            <a:pathLst>
              <a:path h="1111363" w="1111363">
                <a:moveTo>
                  <a:pt x="0" y="0"/>
                </a:moveTo>
                <a:lnTo>
                  <a:pt x="1111363" y="0"/>
                </a:lnTo>
                <a:lnTo>
                  <a:pt x="1111363" y="1111364"/>
                </a:lnTo>
                <a:lnTo>
                  <a:pt x="0" y="1111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5400000">
            <a:off x="17176637" y="8009164"/>
            <a:ext cx="1138918" cy="1138918"/>
          </a:xfrm>
          <a:custGeom>
            <a:avLst/>
            <a:gdLst/>
            <a:ahLst/>
            <a:cxnLst/>
            <a:rect r="r" b="b" t="t" l="l"/>
            <a:pathLst>
              <a:path h="1138918" w="1138918">
                <a:moveTo>
                  <a:pt x="0" y="0"/>
                </a:moveTo>
                <a:lnTo>
                  <a:pt x="1138917" y="0"/>
                </a:lnTo>
                <a:lnTo>
                  <a:pt x="1138917" y="1138918"/>
                </a:lnTo>
                <a:lnTo>
                  <a:pt x="0" y="11389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5400000">
            <a:off x="960869" y="888953"/>
            <a:ext cx="944061" cy="944061"/>
          </a:xfrm>
          <a:custGeom>
            <a:avLst/>
            <a:gdLst/>
            <a:ahLst/>
            <a:cxnLst/>
            <a:rect r="r" b="b" t="t" l="l"/>
            <a:pathLst>
              <a:path h="944061" w="944061">
                <a:moveTo>
                  <a:pt x="0" y="0"/>
                </a:moveTo>
                <a:lnTo>
                  <a:pt x="944061" y="0"/>
                </a:lnTo>
                <a:lnTo>
                  <a:pt x="944061" y="944061"/>
                </a:lnTo>
                <a:lnTo>
                  <a:pt x="0" y="9440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6021161" y="1293390"/>
            <a:ext cx="6245679" cy="739902"/>
          </a:xfrm>
          <a:prstGeom prst="rect">
            <a:avLst/>
          </a:prstGeom>
        </p:spPr>
        <p:txBody>
          <a:bodyPr anchor="t" rtlCol="false" tIns="0" lIns="0" bIns="0" rIns="0">
            <a:spAutoFit/>
          </a:bodyPr>
          <a:lstStyle/>
          <a:p>
            <a:pPr algn="l">
              <a:lnSpc>
                <a:spcPts val="5544"/>
              </a:lnSpc>
            </a:pPr>
            <a:r>
              <a:rPr lang="en-US" b="true" sz="5600">
                <a:solidFill>
                  <a:srgbClr val="227C9D"/>
                </a:solidFill>
                <a:latin typeface="Kollektif Bold"/>
                <a:ea typeface="Kollektif Bold"/>
                <a:cs typeface="Kollektif Bold"/>
                <a:sym typeface="Kollektif Bold"/>
              </a:rPr>
              <a:t>APA ITU YCBCR ?</a:t>
            </a:r>
          </a:p>
        </p:txBody>
      </p:sp>
      <p:sp>
        <p:nvSpPr>
          <p:cNvPr name="Freeform 11" id="11"/>
          <p:cNvSpPr/>
          <p:nvPr/>
        </p:nvSpPr>
        <p:spPr>
          <a:xfrm flipH="false" flipV="false" rot="-10800000">
            <a:off x="16192287" y="70621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7266571" y="70906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6182762"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508100" y="3068199"/>
            <a:ext cx="17328951" cy="4155965"/>
          </a:xfrm>
          <a:prstGeom prst="rect">
            <a:avLst/>
          </a:prstGeom>
        </p:spPr>
        <p:txBody>
          <a:bodyPr anchor="t" rtlCol="false" tIns="0" lIns="0" bIns="0" rIns="0">
            <a:spAutoFit/>
          </a:bodyPr>
          <a:lstStyle/>
          <a:p>
            <a:pPr algn="ctr">
              <a:lnSpc>
                <a:spcPts val="6656"/>
              </a:lnSpc>
            </a:pPr>
            <a:r>
              <a:rPr lang="en-US" sz="4754" b="true">
                <a:solidFill>
                  <a:srgbClr val="545454"/>
                </a:solidFill>
                <a:latin typeface="DM Sans Bold"/>
                <a:ea typeface="DM Sans Bold"/>
                <a:cs typeface="DM Sans Bold"/>
                <a:sym typeface="DM Sans Bold"/>
              </a:rPr>
              <a:t>YCbCr adalah representasi warna yang digunakan dalam citra digital, terutama dalam pengkodean video dan gambar. Sistem ini memisahkan informasi luminans (Y) dari informasi krominans (Cb dan Cr), sehingga efisien dalam kompresi data.</a:t>
            </a:r>
          </a:p>
        </p:txBody>
      </p:sp>
      <p:sp>
        <p:nvSpPr>
          <p:cNvPr name="TextBox 17" id="17"/>
          <p:cNvSpPr txBox="true"/>
          <p:nvPr/>
        </p:nvSpPr>
        <p:spPr>
          <a:xfrm rot="0">
            <a:off x="541904" y="654393"/>
            <a:ext cx="1508890" cy="872440"/>
          </a:xfrm>
          <a:prstGeom prst="rect">
            <a:avLst/>
          </a:prstGeom>
        </p:spPr>
        <p:txBody>
          <a:bodyPr anchor="t" rtlCol="false" tIns="0" lIns="0" bIns="0" rIns="0">
            <a:spAutoFit/>
          </a:bodyPr>
          <a:lstStyle/>
          <a:p>
            <a:pPr algn="ctr">
              <a:lnSpc>
                <a:spcPts val="6598"/>
              </a:lnSpc>
            </a:pPr>
            <a:r>
              <a:rPr lang="en-US" b="true" sz="6598">
                <a:solidFill>
                  <a:srgbClr val="227C9D"/>
                </a:solidFill>
                <a:latin typeface="Kollektif Bold"/>
                <a:ea typeface="Kollektif Bold"/>
                <a:cs typeface="Kollektif Bold"/>
                <a:sym typeface="Kollektif Bold"/>
              </a:rPr>
              <a:t>3.</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10800000">
            <a:off x="2559815" y="9480133"/>
            <a:ext cx="922872" cy="922872"/>
          </a:xfrm>
          <a:custGeom>
            <a:avLst/>
            <a:gdLst/>
            <a:ahLst/>
            <a:cxnLst/>
            <a:rect r="r" b="b" t="t" l="l"/>
            <a:pathLst>
              <a:path h="922872" w="922872">
                <a:moveTo>
                  <a:pt x="0" y="0"/>
                </a:moveTo>
                <a:lnTo>
                  <a:pt x="922872" y="0"/>
                </a:lnTo>
                <a:lnTo>
                  <a:pt x="922872" y="922871"/>
                </a:lnTo>
                <a:lnTo>
                  <a:pt x="0" y="9228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3482687" y="8557261"/>
            <a:ext cx="922872" cy="922872"/>
          </a:xfrm>
          <a:custGeom>
            <a:avLst/>
            <a:gdLst/>
            <a:ahLst/>
            <a:cxnLst/>
            <a:rect r="r" b="b" t="t" l="l"/>
            <a:pathLst>
              <a:path h="922872" w="922872">
                <a:moveTo>
                  <a:pt x="0" y="0"/>
                </a:moveTo>
                <a:lnTo>
                  <a:pt x="922872" y="0"/>
                </a:lnTo>
                <a:lnTo>
                  <a:pt x="922872" y="922872"/>
                </a:lnTo>
                <a:lnTo>
                  <a:pt x="0" y="922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10800000">
            <a:off x="4405559" y="9480133"/>
            <a:ext cx="872599" cy="872599"/>
          </a:xfrm>
          <a:custGeom>
            <a:avLst/>
            <a:gdLst/>
            <a:ahLst/>
            <a:cxnLst/>
            <a:rect r="r" b="b" t="t" l="l"/>
            <a:pathLst>
              <a:path h="872599" w="872599">
                <a:moveTo>
                  <a:pt x="0" y="0"/>
                </a:moveTo>
                <a:lnTo>
                  <a:pt x="872599" y="0"/>
                </a:lnTo>
                <a:lnTo>
                  <a:pt x="872599" y="872599"/>
                </a:lnTo>
                <a:lnTo>
                  <a:pt x="0" y="872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1093334" y="3508771"/>
            <a:ext cx="15036573" cy="4619193"/>
          </a:xfrm>
          <a:prstGeom prst="rect">
            <a:avLst/>
          </a:prstGeom>
        </p:spPr>
        <p:txBody>
          <a:bodyPr anchor="t" rtlCol="false" tIns="0" lIns="0" bIns="0" rIns="0">
            <a:spAutoFit/>
          </a:bodyPr>
          <a:lstStyle/>
          <a:p>
            <a:pPr algn="ctr">
              <a:lnSpc>
                <a:spcPts val="6078"/>
              </a:lnSpc>
            </a:pPr>
            <a:r>
              <a:rPr lang="en-US" sz="5065">
                <a:solidFill>
                  <a:srgbClr val="545454"/>
                </a:solidFill>
                <a:latin typeface="DM Sans"/>
                <a:ea typeface="DM Sans"/>
                <a:cs typeface="DM Sans"/>
                <a:sym typeface="DM Sans"/>
              </a:rPr>
              <a:t>- Digunakan dalam format video seperti MPEG, JPEG, dan H.264. </a:t>
            </a:r>
          </a:p>
          <a:p>
            <a:pPr algn="ctr">
              <a:lnSpc>
                <a:spcPts val="6078"/>
              </a:lnSpc>
            </a:pPr>
            <a:r>
              <a:rPr lang="en-US" sz="5065">
                <a:solidFill>
                  <a:srgbClr val="545454"/>
                </a:solidFill>
                <a:latin typeface="DM Sans"/>
                <a:ea typeface="DM Sans"/>
                <a:cs typeface="DM Sans"/>
                <a:sym typeface="DM Sans"/>
              </a:rPr>
              <a:t>- Mempermudah kompresi data karena mata manusia lebih sensitif terhadap luminans. </a:t>
            </a:r>
          </a:p>
          <a:p>
            <a:pPr algn="ctr">
              <a:lnSpc>
                <a:spcPts val="6078"/>
              </a:lnSpc>
            </a:pPr>
            <a:r>
              <a:rPr lang="en-US" sz="5065">
                <a:solidFill>
                  <a:srgbClr val="545454"/>
                </a:solidFill>
                <a:latin typeface="DM Sans"/>
                <a:ea typeface="DM Sans"/>
                <a:cs typeface="DM Sans"/>
                <a:sym typeface="DM Sans"/>
              </a:rPr>
              <a:t>-Mengurangi ukuran file tanpa mengorbankan kualitas visual secara signifikan.</a:t>
            </a:r>
          </a:p>
        </p:txBody>
      </p:sp>
      <p:sp>
        <p:nvSpPr>
          <p:cNvPr name="TextBox 19" id="19"/>
          <p:cNvSpPr txBox="true"/>
          <p:nvPr/>
        </p:nvSpPr>
        <p:spPr>
          <a:xfrm rot="0">
            <a:off x="541904" y="362971"/>
            <a:ext cx="12058029" cy="2207111"/>
          </a:xfrm>
          <a:prstGeom prst="rect">
            <a:avLst/>
          </a:prstGeom>
        </p:spPr>
        <p:txBody>
          <a:bodyPr anchor="t" rtlCol="false" tIns="0" lIns="0" bIns="0" rIns="0">
            <a:spAutoFit/>
          </a:bodyPr>
          <a:lstStyle/>
          <a:p>
            <a:pPr algn="ctr">
              <a:lnSpc>
                <a:spcPts val="8839"/>
              </a:lnSpc>
            </a:pPr>
            <a:r>
              <a:rPr lang="en-US" sz="6313" b="true">
                <a:solidFill>
                  <a:srgbClr val="227C9D"/>
                </a:solidFill>
                <a:latin typeface="Open Sans Bold"/>
                <a:ea typeface="Open Sans Bold"/>
                <a:cs typeface="Open Sans Bold"/>
                <a:sym typeface="Open Sans Bold"/>
              </a:rPr>
              <a:t>kegunaan/fungsi pada citra digital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23425" y="6277524"/>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3023425" y="3633424"/>
            <a:ext cx="6046286" cy="1027869"/>
            <a:chOff x="0" y="0"/>
            <a:chExt cx="1592438" cy="270714"/>
          </a:xfrm>
        </p:grpSpPr>
        <p:sp>
          <p:nvSpPr>
            <p:cNvPr name="Freeform 17" id="17"/>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18" id="18"/>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19" id="19"/>
          <p:cNvSpPr txBox="true"/>
          <p:nvPr/>
        </p:nvSpPr>
        <p:spPr>
          <a:xfrm rot="0">
            <a:off x="3195210" y="3937491"/>
            <a:ext cx="5702716" cy="467361"/>
          </a:xfrm>
          <a:prstGeom prst="rect">
            <a:avLst/>
          </a:prstGeom>
        </p:spPr>
        <p:txBody>
          <a:bodyPr anchor="t" rtlCol="false" tIns="0" lIns="0" bIns="0" rIns="0">
            <a:spAutoFit/>
          </a:bodyPr>
          <a:lstStyle/>
          <a:p>
            <a:pPr algn="l">
              <a:lnSpc>
                <a:spcPts val="3400"/>
              </a:lnSpc>
            </a:pPr>
            <a:r>
              <a:rPr lang="en-US" b="true" sz="3400">
                <a:solidFill>
                  <a:srgbClr val="FFFFFF"/>
                </a:solidFill>
                <a:latin typeface="Kollektif Bold"/>
                <a:ea typeface="Kollektif Bold"/>
                <a:cs typeface="Kollektif Bold"/>
                <a:sym typeface="Kollektif Bold"/>
              </a:rPr>
              <a:t>01 - STRUKTUR KOMPONEN</a:t>
            </a:r>
          </a:p>
        </p:txBody>
      </p:sp>
      <p:sp>
        <p:nvSpPr>
          <p:cNvPr name="TextBox 20" id="20"/>
          <p:cNvSpPr txBox="true"/>
          <p:nvPr/>
        </p:nvSpPr>
        <p:spPr>
          <a:xfrm rot="0">
            <a:off x="3366996" y="6554921"/>
            <a:ext cx="5702716" cy="539750"/>
          </a:xfrm>
          <a:prstGeom prst="rect">
            <a:avLst/>
          </a:prstGeom>
        </p:spPr>
        <p:txBody>
          <a:bodyPr anchor="t" rtlCol="false" tIns="0" lIns="0" bIns="0" rIns="0">
            <a:spAutoFit/>
          </a:bodyPr>
          <a:lstStyle/>
          <a:p>
            <a:pPr algn="l">
              <a:lnSpc>
                <a:spcPts val="4000"/>
              </a:lnSpc>
            </a:pPr>
            <a:r>
              <a:rPr lang="en-US" b="true" sz="4000">
                <a:solidFill>
                  <a:srgbClr val="FFFFFF"/>
                </a:solidFill>
                <a:latin typeface="Kollektif Bold"/>
                <a:ea typeface="Kollektif Bold"/>
                <a:cs typeface="Kollektif Bold"/>
                <a:sym typeface="Kollektif Bold"/>
              </a:rPr>
              <a:t>02 - PENGGUNAAN</a:t>
            </a:r>
          </a:p>
        </p:txBody>
      </p:sp>
      <p:sp>
        <p:nvSpPr>
          <p:cNvPr name="TextBox 21" id="21"/>
          <p:cNvSpPr txBox="true"/>
          <p:nvPr/>
        </p:nvSpPr>
        <p:spPr>
          <a:xfrm rot="0">
            <a:off x="9406440" y="3277149"/>
            <a:ext cx="6713943" cy="2171700"/>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545454"/>
                </a:solidFill>
                <a:latin typeface="DM Sans"/>
                <a:ea typeface="DM Sans"/>
                <a:cs typeface="DM Sans"/>
                <a:sym typeface="DM Sans"/>
              </a:rPr>
              <a:t>tiga komponen warna: merah (R), hijau (G), dan biru (B).</a:t>
            </a:r>
          </a:p>
          <a:p>
            <a:pPr algn="l" marL="518160" indent="-259080" lvl="1">
              <a:lnSpc>
                <a:spcPts val="2879"/>
              </a:lnSpc>
              <a:buFont typeface="Arial"/>
              <a:buChar char="•"/>
            </a:pPr>
            <a:r>
              <a:rPr lang="en-US" sz="2400">
                <a:solidFill>
                  <a:srgbClr val="545454"/>
                </a:solidFill>
                <a:latin typeface="DM Sans"/>
                <a:ea typeface="DM Sans"/>
                <a:cs typeface="DM Sans"/>
                <a:sym typeface="DM Sans"/>
              </a:rPr>
              <a:t>Y: Kecerahan atau intensitas gambar.</a:t>
            </a:r>
          </a:p>
          <a:p>
            <a:pPr algn="l">
              <a:lnSpc>
                <a:spcPts val="2879"/>
              </a:lnSpc>
            </a:pPr>
            <a:r>
              <a:rPr lang="en-US" sz="2400">
                <a:solidFill>
                  <a:srgbClr val="545454"/>
                </a:solidFill>
                <a:latin typeface="DM Sans"/>
                <a:ea typeface="DM Sans"/>
                <a:cs typeface="DM Sans"/>
                <a:sym typeface="DM Sans"/>
              </a:rPr>
              <a:t>      Cb: (Blue chrominance).</a:t>
            </a:r>
          </a:p>
          <a:p>
            <a:pPr algn="l">
              <a:lnSpc>
                <a:spcPts val="2879"/>
              </a:lnSpc>
            </a:pPr>
            <a:r>
              <a:rPr lang="en-US" sz="2400">
                <a:solidFill>
                  <a:srgbClr val="545454"/>
                </a:solidFill>
                <a:latin typeface="DM Sans"/>
                <a:ea typeface="DM Sans"/>
                <a:cs typeface="DM Sans"/>
                <a:sym typeface="DM Sans"/>
              </a:rPr>
              <a:t>      </a:t>
            </a:r>
            <a:r>
              <a:rPr lang="en-US" sz="2400">
                <a:solidFill>
                  <a:srgbClr val="545454"/>
                </a:solidFill>
                <a:latin typeface="DM Sans"/>
                <a:ea typeface="DM Sans"/>
                <a:cs typeface="DM Sans"/>
                <a:sym typeface="DM Sans"/>
              </a:rPr>
              <a:t>Cr: (Red chrominance).</a:t>
            </a:r>
          </a:p>
          <a:p>
            <a:pPr algn="l">
              <a:lnSpc>
                <a:spcPts val="2879"/>
              </a:lnSpc>
            </a:pPr>
          </a:p>
        </p:txBody>
      </p:sp>
      <p:sp>
        <p:nvSpPr>
          <p:cNvPr name="TextBox 22" id="22"/>
          <p:cNvSpPr txBox="true"/>
          <p:nvPr/>
        </p:nvSpPr>
        <p:spPr>
          <a:xfrm rot="0">
            <a:off x="9634441" y="6277524"/>
            <a:ext cx="6713943" cy="1809750"/>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545454"/>
                </a:solidFill>
                <a:latin typeface="DM Sans"/>
                <a:ea typeface="DM Sans"/>
                <a:cs typeface="DM Sans"/>
                <a:sym typeface="DM Sans"/>
              </a:rPr>
              <a:t>tampilan digital (layar komputer, TV, dan kamera).</a:t>
            </a:r>
          </a:p>
          <a:p>
            <a:pPr algn="l" marL="518160" indent="-259080" lvl="1">
              <a:lnSpc>
                <a:spcPts val="2879"/>
              </a:lnSpc>
              <a:buFont typeface="Arial"/>
              <a:buChar char="•"/>
            </a:pPr>
            <a:r>
              <a:rPr lang="en-US" sz="2400">
                <a:solidFill>
                  <a:srgbClr val="545454"/>
                </a:solidFill>
                <a:latin typeface="DM Sans"/>
                <a:ea typeface="DM Sans"/>
                <a:cs typeface="DM Sans"/>
                <a:sym typeface="DM Sans"/>
              </a:rPr>
              <a:t>Digunakan dalam kompresi dan transmisi video serta gambar (contohnya, format JPEG, MPEG, dan H.264).</a:t>
            </a:r>
          </a:p>
        </p:txBody>
      </p:sp>
      <p:sp>
        <p:nvSpPr>
          <p:cNvPr name="TextBox 23" id="23"/>
          <p:cNvSpPr txBox="true"/>
          <p:nvPr/>
        </p:nvSpPr>
        <p:spPr>
          <a:xfrm rot="0">
            <a:off x="6130826" y="650802"/>
            <a:ext cx="7007230" cy="872440"/>
          </a:xfrm>
          <a:prstGeom prst="rect">
            <a:avLst/>
          </a:prstGeom>
        </p:spPr>
        <p:txBody>
          <a:bodyPr anchor="t" rtlCol="false" tIns="0" lIns="0" bIns="0" rIns="0">
            <a:spAutoFit/>
          </a:bodyPr>
          <a:lstStyle/>
          <a:p>
            <a:pPr algn="ctr">
              <a:lnSpc>
                <a:spcPts val="6598"/>
              </a:lnSpc>
            </a:pPr>
            <a:r>
              <a:rPr lang="en-US" b="true" sz="6598">
                <a:solidFill>
                  <a:srgbClr val="227C9D"/>
                </a:solidFill>
                <a:latin typeface="Kollektif Bold"/>
                <a:ea typeface="Kollektif Bold"/>
                <a:cs typeface="Kollektif Bold"/>
                <a:sym typeface="Kollektif Bold"/>
              </a:rPr>
              <a:t>PERBEDAAN </a:t>
            </a:r>
          </a:p>
        </p:txBody>
      </p:sp>
      <p:sp>
        <p:nvSpPr>
          <p:cNvPr name="TextBox 24" id="24"/>
          <p:cNvSpPr txBox="true"/>
          <p:nvPr/>
        </p:nvSpPr>
        <p:spPr>
          <a:xfrm rot="0">
            <a:off x="4532846" y="1455509"/>
            <a:ext cx="10203191" cy="672416"/>
          </a:xfrm>
          <a:prstGeom prst="rect">
            <a:avLst/>
          </a:prstGeom>
        </p:spPr>
        <p:txBody>
          <a:bodyPr anchor="t" rtlCol="false" tIns="0" lIns="0" bIns="0" rIns="0">
            <a:spAutoFit/>
          </a:bodyPr>
          <a:lstStyle/>
          <a:p>
            <a:pPr algn="ctr">
              <a:lnSpc>
                <a:spcPts val="5098"/>
              </a:lnSpc>
            </a:pPr>
            <a:r>
              <a:rPr lang="en-US" b="true" sz="5098">
                <a:solidFill>
                  <a:srgbClr val="FE6D73"/>
                </a:solidFill>
                <a:latin typeface="Kollektif Bold"/>
                <a:ea typeface="Kollektif Bold"/>
                <a:cs typeface="Kollektif Bold"/>
                <a:sym typeface="Kollektif Bold"/>
              </a:rPr>
              <a:t>R</a:t>
            </a:r>
            <a:r>
              <a:rPr lang="en-US" b="true" sz="5098">
                <a:solidFill>
                  <a:srgbClr val="48CFAE"/>
                </a:solidFill>
                <a:latin typeface="Kollektif Bold"/>
                <a:ea typeface="Kollektif Bold"/>
                <a:cs typeface="Kollektif Bold"/>
                <a:sym typeface="Kollektif Bold"/>
              </a:rPr>
              <a:t>G</a:t>
            </a:r>
            <a:r>
              <a:rPr lang="en-US" b="true" sz="5098">
                <a:solidFill>
                  <a:srgbClr val="227C9D"/>
                </a:solidFill>
                <a:latin typeface="Kollektif Bold"/>
                <a:ea typeface="Kollektif Bold"/>
                <a:cs typeface="Kollektif Bold"/>
                <a:sym typeface="Kollektif Bold"/>
              </a:rPr>
              <a:t>B         DENGAN        YCBCR</a:t>
            </a:r>
          </a:p>
        </p:txBody>
      </p:sp>
      <p:sp>
        <p:nvSpPr>
          <p:cNvPr name="TextBox 25" id="25"/>
          <p:cNvSpPr txBox="true"/>
          <p:nvPr/>
        </p:nvSpPr>
        <p:spPr>
          <a:xfrm rot="0">
            <a:off x="541904" y="654393"/>
            <a:ext cx="1508890" cy="872440"/>
          </a:xfrm>
          <a:prstGeom prst="rect">
            <a:avLst/>
          </a:prstGeom>
        </p:spPr>
        <p:txBody>
          <a:bodyPr anchor="t" rtlCol="false" tIns="0" lIns="0" bIns="0" rIns="0">
            <a:spAutoFit/>
          </a:bodyPr>
          <a:lstStyle/>
          <a:p>
            <a:pPr algn="ctr">
              <a:lnSpc>
                <a:spcPts val="6598"/>
              </a:lnSpc>
            </a:pPr>
            <a:r>
              <a:rPr lang="en-US" b="true" sz="6598">
                <a:solidFill>
                  <a:srgbClr val="227C9D"/>
                </a:solidFill>
                <a:latin typeface="Kollektif Bold"/>
                <a:ea typeface="Kollektif Bold"/>
                <a:cs typeface="Kollektif Bold"/>
                <a:sym typeface="Kollektif Bold"/>
              </a:rPr>
              <a:t>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DAGWaiu73Ds</dc:identifier>
  <dcterms:modified xsi:type="dcterms:W3CDTF">2011-08-01T06:04:30Z</dcterms:modified>
  <cp:revision>1</cp:revision>
  <dc:title>Pengantar Warna dalam Digital Image Processing</dc:title>
</cp:coreProperties>
</file>