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Kollektif Bold" charset="1" panose="020B0604020101010102"/>
      <p:regular r:id="rId18"/>
    </p:embeddedFont>
    <p:embeddedFont>
      <p:font typeface="DM Sans" charset="1" panose="00000000000000000000"/>
      <p:regular r:id="rId19"/>
    </p:embeddedFont>
    <p:embeddedFont>
      <p:font typeface="DM Sans Bold" charset="1" panose="0000000000000000000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3.png" Type="http://schemas.openxmlformats.org/officeDocument/2006/relationships/image"/><Relationship Id="rId6" Target="../media/image4.svg" Type="http://schemas.openxmlformats.org/officeDocument/2006/relationships/image"/><Relationship Id="rId7" Target="../media/image5.png" Type="http://schemas.openxmlformats.org/officeDocument/2006/relationships/image"/><Relationship Id="rId8" Target="../media/image6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8.svg" Type="http://schemas.openxmlformats.org/officeDocument/2006/relationships/image"/><Relationship Id="rId2" Target="../media/image11.png" Type="http://schemas.openxmlformats.org/officeDocument/2006/relationships/imag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3.png" Type="http://schemas.openxmlformats.org/officeDocument/2006/relationships/image"/><Relationship Id="rId6" Target="../media/image4.svg" Type="http://schemas.openxmlformats.org/officeDocument/2006/relationships/image"/><Relationship Id="rId7" Target="../media/image5.png" Type="http://schemas.openxmlformats.org/officeDocument/2006/relationships/image"/><Relationship Id="rId8" Target="../media/image6.svg" Type="http://schemas.openxmlformats.org/officeDocument/2006/relationships/image"/><Relationship Id="rId9" Target="../media/image7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2700000">
            <a:off x="14381224" y="7574679"/>
            <a:ext cx="7415398" cy="3565095"/>
            <a:chOff x="0" y="0"/>
            <a:chExt cx="660400" cy="3175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13918610" y="8394229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>
            <a:off x="13704664" y="8706905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>
            <a:off x="13525062" y="9065375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>
            <a:off x="13398407" y="9451643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>
            <a:off x="13254553" y="9891320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0" id="10"/>
          <p:cNvSpPr txBox="true"/>
          <p:nvPr/>
        </p:nvSpPr>
        <p:spPr>
          <a:xfrm rot="0">
            <a:off x="2710979" y="2994025"/>
            <a:ext cx="12866041" cy="1685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6000">
                <a:solidFill>
                  <a:srgbClr val="227C9D"/>
                </a:solidFill>
                <a:latin typeface="Kollektif Bold"/>
              </a:rPr>
              <a:t>ANALYSIS OF NREGA IMPLEMENTATION AND IMPACT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784200" y="5328634"/>
            <a:ext cx="10719600" cy="2286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60"/>
              </a:lnSpc>
            </a:pPr>
            <a:r>
              <a:rPr lang="en-US" sz="3800">
                <a:solidFill>
                  <a:srgbClr val="545454"/>
                </a:solidFill>
                <a:latin typeface="DM Sans"/>
              </a:rPr>
              <a:t>Data Analysis and Insights</a:t>
            </a:r>
          </a:p>
          <a:p>
            <a:pPr algn="ctr">
              <a:lnSpc>
                <a:spcPts val="4560"/>
              </a:lnSpc>
            </a:pPr>
            <a:r>
              <a:rPr lang="en-US" sz="3800">
                <a:solidFill>
                  <a:srgbClr val="545454"/>
                </a:solidFill>
                <a:latin typeface="DM Sans"/>
              </a:rPr>
              <a:t>presentaion by </a:t>
            </a:r>
            <a:r>
              <a:rPr lang="en-US" sz="3800">
                <a:solidFill>
                  <a:srgbClr val="545454"/>
                </a:solidFill>
                <a:latin typeface="DM Sans Bold"/>
              </a:rPr>
              <a:t>Chaitalee Rajendra Patil</a:t>
            </a:r>
          </a:p>
          <a:p>
            <a:pPr algn="ctr" marL="820421" indent="-410210" lvl="1">
              <a:lnSpc>
                <a:spcPts val="4560"/>
              </a:lnSpc>
              <a:buFont typeface="Arial"/>
              <a:buChar char="•"/>
            </a:pPr>
            <a:r>
              <a:rPr lang="en-US" sz="3800">
                <a:solidFill>
                  <a:srgbClr val="545454"/>
                </a:solidFill>
                <a:latin typeface="DM Sans"/>
              </a:rPr>
              <a:t>Internship Program</a:t>
            </a:r>
          </a:p>
          <a:p>
            <a:pPr algn="ctr" marL="820421" indent="-410210" lvl="1">
              <a:lnSpc>
                <a:spcPts val="4560"/>
              </a:lnSpc>
              <a:buFont typeface="Arial"/>
              <a:buChar char="•"/>
            </a:pPr>
            <a:r>
              <a:rPr lang="en-US" sz="3800">
                <a:solidFill>
                  <a:srgbClr val="545454"/>
                </a:solidFill>
                <a:latin typeface="DM Sans"/>
              </a:rPr>
              <a:t>Date 22/06/2024</a:t>
            </a:r>
          </a:p>
        </p:txBody>
      </p:sp>
      <p:grpSp>
        <p:nvGrpSpPr>
          <p:cNvPr name="Group 12" id="12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15" id="15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6" id="16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7" id="17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8" id="18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9" id="19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0" id="20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1" id="21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2" id="22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23" id="23"/>
          <p:cNvSpPr/>
          <p:nvPr/>
        </p:nvSpPr>
        <p:spPr>
          <a:xfrm flipH="false" flipV="false" rot="0">
            <a:off x="17204191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17204191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true" flipV="true" rot="5400000">
            <a:off x="17204191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16120382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5400000">
            <a:off x="15036573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-10800000">
            <a:off x="16120382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true" flipV="true" rot="-10800000">
            <a:off x="15036573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true" flipV="true" rot="5400000">
            <a:off x="12770705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1" id="31"/>
          <p:cNvSpPr/>
          <p:nvPr/>
        </p:nvSpPr>
        <p:spPr>
          <a:xfrm flipH="true" flipV="true" rot="-10800000">
            <a:off x="12770705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2" id="32"/>
          <p:cNvSpPr/>
          <p:nvPr/>
        </p:nvSpPr>
        <p:spPr>
          <a:xfrm flipH="false" flipV="false" rot="-10800000">
            <a:off x="9525" y="7044155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3" id="33"/>
          <p:cNvSpPr/>
          <p:nvPr/>
        </p:nvSpPr>
        <p:spPr>
          <a:xfrm flipH="false" flipV="false" rot="0">
            <a:off x="1083809" y="707273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4" id="34"/>
          <p:cNvSpPr/>
          <p:nvPr/>
        </p:nvSpPr>
        <p:spPr>
          <a:xfrm flipH="false" flipV="false" rot="0">
            <a:off x="0" y="815653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5" id="35"/>
          <p:cNvSpPr/>
          <p:nvPr/>
        </p:nvSpPr>
        <p:spPr>
          <a:xfrm flipH="false" flipV="false" rot="-10800000">
            <a:off x="0" y="92403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6" id="36"/>
          <p:cNvSpPr/>
          <p:nvPr/>
        </p:nvSpPr>
        <p:spPr>
          <a:xfrm flipH="false" flipV="false" rot="-5400000">
            <a:off x="1083809" y="92403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7" id="37"/>
          <p:cNvSpPr/>
          <p:nvPr/>
        </p:nvSpPr>
        <p:spPr>
          <a:xfrm flipH="false" flipV="false" rot="-10800000">
            <a:off x="3321750" y="92689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8" id="38"/>
          <p:cNvSpPr/>
          <p:nvPr/>
        </p:nvSpPr>
        <p:spPr>
          <a:xfrm flipH="false" flipV="false" rot="0">
            <a:off x="3321750" y="818511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9" id="39"/>
          <p:cNvSpPr/>
          <p:nvPr/>
        </p:nvSpPr>
        <p:spPr>
          <a:xfrm flipH="false" flipV="false" rot="5400000">
            <a:off x="4405559" y="92689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706204" y="2754730"/>
            <a:ext cx="10620170" cy="765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5000">
                <a:solidFill>
                  <a:srgbClr val="227C9D"/>
                </a:solidFill>
                <a:latin typeface="Kollektif Bold"/>
              </a:rPr>
              <a:t> INSIGHTS AND ANALYSIS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7204191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7204191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5400000">
            <a:off x="17204191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120382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5400000">
            <a:off x="15036573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0800000">
            <a:off x="16120382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true" rot="-10800000">
            <a:off x="15036573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true" rot="5400000">
            <a:off x="12770705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true" flipV="true" rot="-10800000">
            <a:off x="12770705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10800000">
            <a:off x="9525" y="7044155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083809" y="707273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0" y="815653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-10800000">
            <a:off x="0" y="92403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-5400000">
            <a:off x="1083809" y="92403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-10800000">
            <a:off x="3321750" y="92689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3321750" y="818511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5400000">
            <a:off x="4405559" y="92689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0" id="20"/>
          <p:cNvGrpSpPr/>
          <p:nvPr/>
        </p:nvGrpSpPr>
        <p:grpSpPr>
          <a:xfrm rot="2700000">
            <a:off x="14381224" y="7574679"/>
            <a:ext cx="7415398" cy="3565095"/>
            <a:chOff x="0" y="0"/>
            <a:chExt cx="660400" cy="3175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23" id="23"/>
          <p:cNvSpPr/>
          <p:nvPr/>
        </p:nvSpPr>
        <p:spPr>
          <a:xfrm>
            <a:off x="13918610" y="8394229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4" id="24"/>
          <p:cNvSpPr/>
          <p:nvPr/>
        </p:nvSpPr>
        <p:spPr>
          <a:xfrm>
            <a:off x="13704664" y="8706905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5" id="25"/>
          <p:cNvSpPr/>
          <p:nvPr/>
        </p:nvSpPr>
        <p:spPr>
          <a:xfrm>
            <a:off x="13525062" y="9065375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6" id="26"/>
          <p:cNvSpPr/>
          <p:nvPr/>
        </p:nvSpPr>
        <p:spPr>
          <a:xfrm>
            <a:off x="13398407" y="9451643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7" id="27"/>
          <p:cNvSpPr/>
          <p:nvPr/>
        </p:nvSpPr>
        <p:spPr>
          <a:xfrm>
            <a:off x="13254553" y="9891320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28" id="28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30" id="30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31" id="31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2" id="32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3" id="33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4" id="34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5" id="35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6" id="36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7" id="37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8" id="38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9" id="39"/>
          <p:cNvSpPr txBox="true"/>
          <p:nvPr/>
        </p:nvSpPr>
        <p:spPr>
          <a:xfrm rot="0">
            <a:off x="3606774" y="3888831"/>
            <a:ext cx="10719600" cy="42391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04521" indent="-302261" lvl="1">
              <a:lnSpc>
                <a:spcPts val="4256"/>
              </a:lnSpc>
              <a:buFont typeface="Arial"/>
              <a:buChar char="•"/>
            </a:pPr>
            <a:r>
              <a:rPr lang="en-US" sz="2800">
                <a:solidFill>
                  <a:srgbClr val="545454"/>
                </a:solidFill>
                <a:latin typeface="DM Sans Bold"/>
              </a:rPr>
              <a:t>NREGA has been effective in providing employment opportunities, but there are significant regional disparities.</a:t>
            </a:r>
          </a:p>
          <a:p>
            <a:pPr algn="just" marL="604521" indent="-302261" lvl="1">
              <a:lnSpc>
                <a:spcPts val="4256"/>
              </a:lnSpc>
              <a:buFont typeface="Arial"/>
              <a:buChar char="•"/>
            </a:pPr>
            <a:r>
              <a:rPr lang="en-US" sz="2800">
                <a:solidFill>
                  <a:srgbClr val="545454"/>
                </a:solidFill>
                <a:latin typeface="DM Sans Bold"/>
              </a:rPr>
              <a:t>Budget utilization varies by state and directly correlates with employment generation.</a:t>
            </a:r>
          </a:p>
          <a:p>
            <a:pPr algn="just" marL="604521" indent="-302261" lvl="1">
              <a:lnSpc>
                <a:spcPts val="4256"/>
              </a:lnSpc>
              <a:buFont typeface="Arial"/>
              <a:buChar char="•"/>
            </a:pPr>
            <a:r>
              <a:rPr lang="en-US" sz="2800">
                <a:solidFill>
                  <a:srgbClr val="545454"/>
                </a:solidFill>
                <a:latin typeface="DM Sans Bold"/>
              </a:rPr>
              <a:t>Key factors affecting work completion include budget allocation, regional policies, and administrative efficiency.</a:t>
            </a:r>
          </a:p>
          <a:p>
            <a:pPr algn="just">
              <a:lnSpc>
                <a:spcPts val="4256"/>
              </a:lnSpc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762285" y="2183904"/>
            <a:ext cx="12450527" cy="1393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5000">
                <a:solidFill>
                  <a:srgbClr val="227C9D"/>
                </a:solidFill>
                <a:latin typeface="Kollektif Bold"/>
              </a:rPr>
              <a:t>CONCLUSIONS AND RECOMMENDATIONS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7204191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7204191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5400000">
            <a:off x="17204191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120382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5400000">
            <a:off x="15036573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0800000">
            <a:off x="16120382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true" rot="-10800000">
            <a:off x="15036573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true" rot="5400000">
            <a:off x="12770705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true" flipV="true" rot="-10800000">
            <a:off x="12770705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10800000">
            <a:off x="9525" y="7044155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083809" y="707273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0" y="815653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-10800000">
            <a:off x="0" y="92403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-5400000">
            <a:off x="1083809" y="92403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-10800000">
            <a:off x="3321750" y="92689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3321750" y="818511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5400000">
            <a:off x="4405559" y="92689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0" id="20"/>
          <p:cNvGrpSpPr/>
          <p:nvPr/>
        </p:nvGrpSpPr>
        <p:grpSpPr>
          <a:xfrm rot="2700000">
            <a:off x="14381224" y="7574679"/>
            <a:ext cx="7415398" cy="3565095"/>
            <a:chOff x="0" y="0"/>
            <a:chExt cx="660400" cy="3175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23" id="23"/>
          <p:cNvSpPr/>
          <p:nvPr/>
        </p:nvSpPr>
        <p:spPr>
          <a:xfrm>
            <a:off x="13918610" y="8394229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4" id="24"/>
          <p:cNvSpPr/>
          <p:nvPr/>
        </p:nvSpPr>
        <p:spPr>
          <a:xfrm>
            <a:off x="13704664" y="8706905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5" id="25"/>
          <p:cNvSpPr/>
          <p:nvPr/>
        </p:nvSpPr>
        <p:spPr>
          <a:xfrm>
            <a:off x="13525062" y="9065375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6" id="26"/>
          <p:cNvSpPr/>
          <p:nvPr/>
        </p:nvSpPr>
        <p:spPr>
          <a:xfrm>
            <a:off x="13398407" y="9451643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7" id="27"/>
          <p:cNvSpPr/>
          <p:nvPr/>
        </p:nvSpPr>
        <p:spPr>
          <a:xfrm>
            <a:off x="13254553" y="9891320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28" id="28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30" id="30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31" id="31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2" id="32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3" id="33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4" id="34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5" id="35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6" id="36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7" id="37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8" id="38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9" id="39"/>
          <p:cNvSpPr txBox="true"/>
          <p:nvPr/>
        </p:nvSpPr>
        <p:spPr>
          <a:xfrm rot="0">
            <a:off x="3863654" y="3888831"/>
            <a:ext cx="10719600" cy="45405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04521" indent="-302261" lvl="1">
              <a:lnSpc>
                <a:spcPts val="4508"/>
              </a:lnSpc>
              <a:buFont typeface="Arial"/>
              <a:buChar char="•"/>
            </a:pPr>
            <a:r>
              <a:rPr lang="en-US" sz="2800">
                <a:solidFill>
                  <a:srgbClr val="545454"/>
                </a:solidFill>
                <a:latin typeface="DM Sans Bold"/>
              </a:rPr>
              <a:t>NREGA effectively provides employment but needs better regional balance.</a:t>
            </a:r>
          </a:p>
          <a:p>
            <a:pPr algn="just" marL="604521" indent="-302261" lvl="1">
              <a:lnSpc>
                <a:spcPts val="4508"/>
              </a:lnSpc>
              <a:buFont typeface="Arial"/>
              <a:buChar char="•"/>
            </a:pPr>
            <a:r>
              <a:rPr lang="en-US" sz="2800">
                <a:solidFill>
                  <a:srgbClr val="545454"/>
                </a:solidFill>
                <a:latin typeface="DM Sans Bold"/>
              </a:rPr>
              <a:t>Improved budget allocation and monitoring can enhance employment generation.</a:t>
            </a:r>
          </a:p>
          <a:p>
            <a:pPr algn="just" marL="604521" indent="-302261" lvl="1">
              <a:lnSpc>
                <a:spcPts val="4508"/>
              </a:lnSpc>
              <a:buFont typeface="Arial"/>
              <a:buChar char="•"/>
            </a:pPr>
            <a:r>
              <a:rPr lang="en-US" sz="2800">
                <a:solidFill>
                  <a:srgbClr val="545454"/>
                </a:solidFill>
                <a:latin typeface="DM Sans Bold"/>
              </a:rPr>
              <a:t>Recommendations for policymakers include focusing on regions with low performance and optimizing budget utilization for better impact.</a:t>
            </a:r>
          </a:p>
          <a:p>
            <a:pPr algn="just">
              <a:lnSpc>
                <a:spcPts val="4508"/>
              </a:lnSpc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833915" y="3960810"/>
            <a:ext cx="10620170" cy="18865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399"/>
              </a:lnSpc>
            </a:pPr>
            <a:r>
              <a:rPr lang="en-US" sz="12399">
                <a:solidFill>
                  <a:srgbClr val="227C9D"/>
                </a:solidFill>
                <a:latin typeface="Kollektif Bold"/>
              </a:rPr>
              <a:t>THANK YOU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386918" y="5866444"/>
            <a:ext cx="7514164" cy="8572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00"/>
              </a:lnSpc>
            </a:pPr>
            <a:r>
              <a:rPr lang="en-US" sz="3000">
                <a:solidFill>
                  <a:srgbClr val="545454"/>
                </a:solidFill>
                <a:latin typeface="DM Sans"/>
              </a:rPr>
              <a:t>Chaitalee Patil</a:t>
            </a:r>
          </a:p>
          <a:p>
            <a:pPr algn="ctr">
              <a:lnSpc>
                <a:spcPts val="3300"/>
              </a:lnSpc>
            </a:pPr>
            <a:r>
              <a:rPr lang="en-US" sz="3000">
                <a:solidFill>
                  <a:srgbClr val="545454"/>
                </a:solidFill>
                <a:latin typeface="DM Sans"/>
              </a:rPr>
              <a:t>Mentorness Intern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7204191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7204191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true" rot="5400000">
            <a:off x="17204191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120382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5400000">
            <a:off x="15036573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10800000">
            <a:off x="16120382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true" rot="-10800000">
            <a:off x="15036573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true" flipV="true" rot="5400000">
            <a:off x="12770705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true" flipV="true" rot="-10800000">
            <a:off x="12770705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10800000">
            <a:off x="9525" y="7044155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083809" y="707273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0" y="815653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-10800000">
            <a:off x="0" y="92403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-5400000">
            <a:off x="1083809" y="92403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-10800000">
            <a:off x="3321750" y="92689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3321750" y="818511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5400000">
            <a:off x="4405559" y="92689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1" id="21"/>
          <p:cNvGrpSpPr/>
          <p:nvPr/>
        </p:nvGrpSpPr>
        <p:grpSpPr>
          <a:xfrm rot="0">
            <a:off x="13123603" y="5475036"/>
            <a:ext cx="8847511" cy="8855676"/>
            <a:chOff x="0" y="0"/>
            <a:chExt cx="11796681" cy="11807568"/>
          </a:xfrm>
        </p:grpSpPr>
        <p:grpSp>
          <p:nvGrpSpPr>
            <p:cNvPr name="Group 22" id="22"/>
            <p:cNvGrpSpPr/>
            <p:nvPr/>
          </p:nvGrpSpPr>
          <p:grpSpPr>
            <a:xfrm rot="2700000">
              <a:off x="1676828" y="2799524"/>
              <a:ext cx="9887197" cy="4753460"/>
              <a:chOff x="0" y="0"/>
              <a:chExt cx="660400" cy="317500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660400" cy="317500"/>
              </a:xfrm>
              <a:custGeom>
                <a:avLst/>
                <a:gdLst/>
                <a:ahLst/>
                <a:cxnLst/>
                <a:rect r="r" b="b" t="t" l="l"/>
                <a:pathLst>
                  <a:path h="3175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17500"/>
                    </a:cubicBezTo>
                    <a:lnTo>
                      <a:pt x="660400" y="317500"/>
                    </a:lnTo>
                    <a:lnTo>
                      <a:pt x="0" y="317500"/>
                    </a:lnTo>
                    <a:lnTo>
                      <a:pt x="0" y="317500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sq">
                <a:solidFill>
                  <a:srgbClr val="8CA9AD"/>
                </a:solidFill>
                <a:prstDash val="solid"/>
                <a:miter/>
              </a:ln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0" y="146050"/>
                <a:ext cx="660400" cy="1714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553"/>
                  </a:lnSpc>
                </a:pPr>
              </a:p>
            </p:txBody>
          </p:sp>
        </p:grpSp>
        <p:sp>
          <p:nvSpPr>
            <p:cNvPr name="AutoShape 25" id="25"/>
            <p:cNvSpPr/>
            <p:nvPr/>
          </p:nvSpPr>
          <p:spPr>
            <a:xfrm>
              <a:off x="1060010" y="3892256"/>
              <a:ext cx="6913622" cy="6843603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6" id="26"/>
            <p:cNvSpPr/>
            <p:nvPr/>
          </p:nvSpPr>
          <p:spPr>
            <a:xfrm>
              <a:off x="774748" y="4309159"/>
              <a:ext cx="6718471" cy="6718471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7" id="27"/>
            <p:cNvSpPr/>
            <p:nvPr/>
          </p:nvSpPr>
          <p:spPr>
            <a:xfrm>
              <a:off x="535279" y="4787119"/>
              <a:ext cx="6489522" cy="6489522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8" id="28"/>
            <p:cNvSpPr/>
            <p:nvPr/>
          </p:nvSpPr>
          <p:spPr>
            <a:xfrm>
              <a:off x="366406" y="5302142"/>
              <a:ext cx="6254021" cy="6254021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9" id="29"/>
            <p:cNvSpPr/>
            <p:nvPr/>
          </p:nvSpPr>
          <p:spPr>
            <a:xfrm>
              <a:off x="174601" y="5888378"/>
              <a:ext cx="5796899" cy="5796899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30" id="30"/>
            <p:cNvSpPr/>
            <p:nvPr/>
          </p:nvSpPr>
          <p:spPr>
            <a:xfrm>
              <a:off x="13508" y="6480010"/>
              <a:ext cx="5284799" cy="5314125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31" id="31"/>
            <p:cNvSpPr/>
            <p:nvPr/>
          </p:nvSpPr>
          <p:spPr>
            <a:xfrm>
              <a:off x="47865" y="7228854"/>
              <a:ext cx="4503313" cy="4480077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32" id="32"/>
            <p:cNvSpPr/>
            <p:nvPr/>
          </p:nvSpPr>
          <p:spPr>
            <a:xfrm>
              <a:off x="165620" y="8131631"/>
              <a:ext cx="3504797" cy="3562626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33" id="33"/>
            <p:cNvSpPr/>
            <p:nvPr/>
          </p:nvSpPr>
          <p:spPr>
            <a:xfrm>
              <a:off x="676661" y="9346264"/>
              <a:ext cx="1790115" cy="1790115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34" id="34"/>
          <p:cNvGrpSpPr/>
          <p:nvPr/>
        </p:nvGrpSpPr>
        <p:grpSpPr>
          <a:xfrm rot="0">
            <a:off x="-2634012" y="-5192964"/>
            <a:ext cx="8847511" cy="8855676"/>
            <a:chOff x="0" y="0"/>
            <a:chExt cx="11796681" cy="11807568"/>
          </a:xfrm>
        </p:grpSpPr>
        <p:grpSp>
          <p:nvGrpSpPr>
            <p:cNvPr name="Group 35" id="35"/>
            <p:cNvGrpSpPr/>
            <p:nvPr/>
          </p:nvGrpSpPr>
          <p:grpSpPr>
            <a:xfrm rot="2700000">
              <a:off x="1676828" y="2799524"/>
              <a:ext cx="9887197" cy="4753460"/>
              <a:chOff x="0" y="0"/>
              <a:chExt cx="660400" cy="317500"/>
            </a:xfrm>
          </p:grpSpPr>
          <p:sp>
            <p:nvSpPr>
              <p:cNvPr name="Freeform 36" id="36"/>
              <p:cNvSpPr/>
              <p:nvPr/>
            </p:nvSpPr>
            <p:spPr>
              <a:xfrm flipH="false" flipV="false" rot="0">
                <a:off x="0" y="0"/>
                <a:ext cx="660400" cy="317500"/>
              </a:xfrm>
              <a:custGeom>
                <a:avLst/>
                <a:gdLst/>
                <a:ahLst/>
                <a:cxnLst/>
                <a:rect r="r" b="b" t="t" l="l"/>
                <a:pathLst>
                  <a:path h="3175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17500"/>
                    </a:cubicBezTo>
                    <a:lnTo>
                      <a:pt x="660400" y="317500"/>
                    </a:lnTo>
                    <a:lnTo>
                      <a:pt x="0" y="317500"/>
                    </a:lnTo>
                    <a:lnTo>
                      <a:pt x="0" y="317500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sq">
                <a:solidFill>
                  <a:srgbClr val="8CA9AD"/>
                </a:solidFill>
                <a:prstDash val="solid"/>
                <a:miter/>
              </a:ln>
            </p:spPr>
          </p:sp>
          <p:sp>
            <p:nvSpPr>
              <p:cNvPr name="TextBox 37" id="37"/>
              <p:cNvSpPr txBox="true"/>
              <p:nvPr/>
            </p:nvSpPr>
            <p:spPr>
              <a:xfrm>
                <a:off x="0" y="146050"/>
                <a:ext cx="660400" cy="1714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553"/>
                  </a:lnSpc>
                </a:pPr>
              </a:p>
            </p:txBody>
          </p:sp>
        </p:grpSp>
        <p:sp>
          <p:nvSpPr>
            <p:cNvPr name="AutoShape 38" id="38"/>
            <p:cNvSpPr/>
            <p:nvPr/>
          </p:nvSpPr>
          <p:spPr>
            <a:xfrm>
              <a:off x="1060010" y="3892256"/>
              <a:ext cx="6913622" cy="6843603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39" id="39"/>
            <p:cNvSpPr/>
            <p:nvPr/>
          </p:nvSpPr>
          <p:spPr>
            <a:xfrm>
              <a:off x="774748" y="4309159"/>
              <a:ext cx="6718471" cy="6718471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40" id="40"/>
            <p:cNvSpPr/>
            <p:nvPr/>
          </p:nvSpPr>
          <p:spPr>
            <a:xfrm>
              <a:off x="535279" y="4787119"/>
              <a:ext cx="6489522" cy="6489522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41" id="41"/>
            <p:cNvSpPr/>
            <p:nvPr/>
          </p:nvSpPr>
          <p:spPr>
            <a:xfrm>
              <a:off x="366406" y="5302142"/>
              <a:ext cx="6254021" cy="6254021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42" id="42"/>
            <p:cNvSpPr/>
            <p:nvPr/>
          </p:nvSpPr>
          <p:spPr>
            <a:xfrm>
              <a:off x="174601" y="5888378"/>
              <a:ext cx="5796899" cy="5796899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43" id="43"/>
            <p:cNvSpPr/>
            <p:nvPr/>
          </p:nvSpPr>
          <p:spPr>
            <a:xfrm>
              <a:off x="13508" y="6480010"/>
              <a:ext cx="5284799" cy="5314125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44" id="44"/>
            <p:cNvSpPr/>
            <p:nvPr/>
          </p:nvSpPr>
          <p:spPr>
            <a:xfrm>
              <a:off x="47865" y="7228854"/>
              <a:ext cx="4503313" cy="4480077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45" id="45"/>
            <p:cNvSpPr/>
            <p:nvPr/>
          </p:nvSpPr>
          <p:spPr>
            <a:xfrm>
              <a:off x="165620" y="8131631"/>
              <a:ext cx="3504797" cy="3562626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46" id="46"/>
            <p:cNvSpPr/>
            <p:nvPr/>
          </p:nvSpPr>
          <p:spPr>
            <a:xfrm>
              <a:off x="676661" y="9346264"/>
              <a:ext cx="1790115" cy="1790115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9525" y="824316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83809" y="827173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0" y="93555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321750" y="93841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7204191" y="813748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7204191" y="922129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120382" y="705368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120382" y="813748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5400000">
            <a:off x="15036573" y="922129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true" flipV="true" rot="5400000">
            <a:off x="12770705" y="813748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true" flipV="true" rot="-10800000">
            <a:off x="12770705" y="922129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2481521" y="1977377"/>
            <a:ext cx="6046286" cy="1027869"/>
            <a:chOff x="0" y="0"/>
            <a:chExt cx="1592438" cy="270714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592438" cy="270714"/>
            </a:xfrm>
            <a:custGeom>
              <a:avLst/>
              <a:gdLst/>
              <a:ahLst/>
              <a:cxnLst/>
              <a:rect r="r" b="b" t="t" l="l"/>
              <a:pathLst>
                <a:path h="270714" w="1592438">
                  <a:moveTo>
                    <a:pt x="65303" y="0"/>
                  </a:moveTo>
                  <a:lnTo>
                    <a:pt x="1527135" y="0"/>
                  </a:lnTo>
                  <a:cubicBezTo>
                    <a:pt x="1544454" y="0"/>
                    <a:pt x="1561064" y="6880"/>
                    <a:pt x="1573311" y="19127"/>
                  </a:cubicBezTo>
                  <a:cubicBezTo>
                    <a:pt x="1585557" y="31373"/>
                    <a:pt x="1592438" y="47983"/>
                    <a:pt x="1592438" y="65303"/>
                  </a:cubicBezTo>
                  <a:lnTo>
                    <a:pt x="1592438" y="205412"/>
                  </a:lnTo>
                  <a:cubicBezTo>
                    <a:pt x="1592438" y="241477"/>
                    <a:pt x="1563201" y="270714"/>
                    <a:pt x="1527135" y="270714"/>
                  </a:cubicBezTo>
                  <a:lnTo>
                    <a:pt x="65303" y="270714"/>
                  </a:lnTo>
                  <a:cubicBezTo>
                    <a:pt x="47983" y="270714"/>
                    <a:pt x="31373" y="263834"/>
                    <a:pt x="19127" y="251588"/>
                  </a:cubicBezTo>
                  <a:cubicBezTo>
                    <a:pt x="6880" y="239341"/>
                    <a:pt x="0" y="222731"/>
                    <a:pt x="0" y="205412"/>
                  </a:cubicBezTo>
                  <a:lnTo>
                    <a:pt x="0" y="65303"/>
                  </a:lnTo>
                  <a:cubicBezTo>
                    <a:pt x="0" y="47983"/>
                    <a:pt x="6880" y="31373"/>
                    <a:pt x="19127" y="19127"/>
                  </a:cubicBezTo>
                  <a:cubicBezTo>
                    <a:pt x="31373" y="6880"/>
                    <a:pt x="47983" y="0"/>
                    <a:pt x="65303" y="0"/>
                  </a:cubicBezTo>
                  <a:close/>
                </a:path>
              </a:pathLst>
            </a:custGeom>
            <a:solidFill>
              <a:srgbClr val="227C9D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19050"/>
              <a:ext cx="1592438" cy="2516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2825091" y="2178574"/>
            <a:ext cx="5702716" cy="615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00"/>
              </a:lnSpc>
            </a:pPr>
            <a:r>
              <a:rPr lang="en-US" sz="4000">
                <a:solidFill>
                  <a:srgbClr val="FFFFFF"/>
                </a:solidFill>
                <a:latin typeface="Kollektif Bold"/>
              </a:rPr>
              <a:t>INTRODUCTION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167618" y="3109087"/>
            <a:ext cx="12555052" cy="5798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47700" indent="-323850" lvl="1">
              <a:lnSpc>
                <a:spcPts val="5790"/>
              </a:lnSpc>
              <a:buFont typeface="Arial"/>
              <a:buChar char="•"/>
            </a:pPr>
            <a:r>
              <a:rPr lang="en-US" sz="3000" spc="89">
                <a:solidFill>
                  <a:srgbClr val="545454"/>
                </a:solidFill>
                <a:latin typeface="DM Sans Bold"/>
              </a:rPr>
              <a:t>The National Rural Employment Guarantee Act (NREGA) is a transformative government scheme aimed at providing rural households with guaranteed wage employment opportunities.</a:t>
            </a:r>
          </a:p>
          <a:p>
            <a:pPr algn="just" marL="647700" indent="-323850" lvl="1">
              <a:lnSpc>
                <a:spcPts val="5790"/>
              </a:lnSpc>
              <a:buFont typeface="Arial"/>
              <a:buChar char="•"/>
            </a:pPr>
            <a:r>
              <a:rPr lang="en-US" sz="3000" spc="89">
                <a:solidFill>
                  <a:srgbClr val="545454"/>
                </a:solidFill>
                <a:latin typeface="DM Sans Bold"/>
              </a:rPr>
              <a:t>This project aims to analyze the implementation and impact of NREGA across different states and districts in India using data analytics techniques.</a:t>
            </a:r>
          </a:p>
          <a:p>
            <a:pPr algn="just">
              <a:lnSpc>
                <a:spcPts val="5790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2591712" y="4760667"/>
            <a:ext cx="4593992" cy="4561209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1624143" y="1028700"/>
            <a:ext cx="6967300" cy="6941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53"/>
              </a:lnSpc>
            </a:pPr>
            <a:r>
              <a:rPr lang="en-US" sz="4599">
                <a:solidFill>
                  <a:srgbClr val="227C9D"/>
                </a:solidFill>
                <a:latin typeface="Kollektif Bold"/>
              </a:rPr>
              <a:t>PROBLEM STATEMENT</a:t>
            </a:r>
          </a:p>
        </p:txBody>
      </p:sp>
      <p:grpSp>
        <p:nvGrpSpPr>
          <p:cNvPr name="Group 4" id="4"/>
          <p:cNvGrpSpPr/>
          <p:nvPr/>
        </p:nvGrpSpPr>
        <p:grpSpPr>
          <a:xfrm rot="2700000">
            <a:off x="-2693793" y="7510422"/>
            <a:ext cx="7415398" cy="3565095"/>
            <a:chOff x="0" y="0"/>
            <a:chExt cx="660400" cy="3175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-2700000">
            <a:off x="14034654" y="-4091495"/>
            <a:ext cx="7415398" cy="3565095"/>
            <a:chOff x="0" y="0"/>
            <a:chExt cx="660400" cy="3175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10" id="10"/>
          <p:cNvSpPr/>
          <p:nvPr/>
        </p:nvSpPr>
        <p:spPr>
          <a:xfrm flipV="true">
            <a:off x="16779354" y="-3323851"/>
            <a:ext cx="5132702" cy="5185216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1" id="11"/>
          <p:cNvSpPr/>
          <p:nvPr/>
        </p:nvSpPr>
        <p:spPr>
          <a:xfrm flipV="true">
            <a:off x="17092031" y="-2963542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2" id="12"/>
          <p:cNvSpPr/>
          <p:nvPr/>
        </p:nvSpPr>
        <p:spPr>
          <a:xfrm flipV="true">
            <a:off x="17450501" y="-2612228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3" id="13"/>
          <p:cNvSpPr/>
          <p:nvPr/>
        </p:nvSpPr>
        <p:spPr>
          <a:xfrm flipV="true">
            <a:off x="17836769" y="-2308948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4" id="14"/>
          <p:cNvSpPr/>
          <p:nvPr/>
        </p:nvSpPr>
        <p:spPr>
          <a:xfrm flipV="true">
            <a:off x="18276445" y="-1822252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5" id="15"/>
          <p:cNvSpPr txBox="true"/>
          <p:nvPr/>
        </p:nvSpPr>
        <p:spPr>
          <a:xfrm rot="0">
            <a:off x="1971679" y="2131088"/>
            <a:ext cx="11489416" cy="63515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19" indent="-302260" lvl="1">
              <a:lnSpc>
                <a:spcPts val="4647"/>
              </a:lnSpc>
              <a:buFont typeface="Arial"/>
              <a:buChar char="•"/>
            </a:pPr>
            <a:r>
              <a:rPr lang="en-US" sz="2799">
                <a:solidFill>
                  <a:srgbClr val="545454"/>
                </a:solidFill>
                <a:latin typeface="DM Sans Bold"/>
              </a:rPr>
              <a:t>How effective is NREGA in providing employment opportunities to rural households?</a:t>
            </a:r>
          </a:p>
          <a:p>
            <a:pPr algn="l" marL="604519" indent="-302260" lvl="1">
              <a:lnSpc>
                <a:spcPts val="4647"/>
              </a:lnSpc>
              <a:buFont typeface="Arial"/>
              <a:buChar char="•"/>
            </a:pPr>
            <a:r>
              <a:rPr lang="en-US" sz="2799">
                <a:solidFill>
                  <a:srgbClr val="545454"/>
                </a:solidFill>
                <a:latin typeface="DM Sans Bold"/>
              </a:rPr>
              <a:t>Are there regional disparities in the implementation and outcomes of the scheme?</a:t>
            </a:r>
          </a:p>
          <a:p>
            <a:pPr algn="l" marL="604519" indent="-302260" lvl="1">
              <a:lnSpc>
                <a:spcPts val="4647"/>
              </a:lnSpc>
              <a:buFont typeface="Arial"/>
              <a:buChar char="•"/>
            </a:pPr>
            <a:r>
              <a:rPr lang="en-US" sz="2799">
                <a:solidFill>
                  <a:srgbClr val="545454"/>
                </a:solidFill>
                <a:latin typeface="DM Sans Bold"/>
              </a:rPr>
              <a:t>What is the utilization of the allocated budget, and how does it correlate with employment generation?</a:t>
            </a:r>
          </a:p>
          <a:p>
            <a:pPr algn="l" marL="604519" indent="-302260" lvl="1">
              <a:lnSpc>
                <a:spcPts val="4647"/>
              </a:lnSpc>
              <a:buFont typeface="Arial"/>
              <a:buChar char="•"/>
            </a:pPr>
            <a:r>
              <a:rPr lang="en-US" sz="2799">
                <a:solidFill>
                  <a:srgbClr val="545454"/>
                </a:solidFill>
                <a:latin typeface="DM Sans Bold"/>
              </a:rPr>
              <a:t>What are the key factors contributing to the completion of NREGA works, and are there any roadblocks to its success?</a:t>
            </a:r>
          </a:p>
          <a:p>
            <a:pPr algn="l" marL="604519" indent="-302260" lvl="1">
              <a:lnSpc>
                <a:spcPts val="4647"/>
              </a:lnSpc>
              <a:buFont typeface="Arial"/>
              <a:buChar char="•"/>
            </a:pPr>
            <a:r>
              <a:rPr lang="en-US" sz="2799">
                <a:solidFill>
                  <a:srgbClr val="545454"/>
                </a:solidFill>
                <a:latin typeface="DM Sans Bold"/>
              </a:rPr>
              <a:t>Can data-driven insights guide policymakers and administrators in optimizing the scheme's impact?</a:t>
            </a:r>
          </a:p>
          <a:p>
            <a:pPr algn="just">
              <a:lnSpc>
                <a:spcPts val="4647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029938" y="1246315"/>
            <a:ext cx="11758404" cy="5944066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6" id="6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0" id="10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1" id="11"/>
          <p:cNvSpPr txBox="true"/>
          <p:nvPr/>
        </p:nvSpPr>
        <p:spPr>
          <a:xfrm rot="0">
            <a:off x="1898788" y="1570058"/>
            <a:ext cx="6245679" cy="12656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53"/>
              </a:lnSpc>
            </a:pPr>
            <a:r>
              <a:rPr lang="en-US" sz="4599">
                <a:solidFill>
                  <a:srgbClr val="227C9D"/>
                </a:solidFill>
                <a:latin typeface="Kollektif Bold"/>
              </a:rPr>
              <a:t>DATASET INFORMATION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556468" y="3026240"/>
            <a:ext cx="5371781" cy="6424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545454"/>
                </a:solidFill>
                <a:latin typeface="DM Sans Bold"/>
              </a:rPr>
              <a:t>The dataset is sourced from official government records and includes 28 columns such as job cards, worker details, budget allocation, work completion statistics, and expenditure.</a:t>
            </a:r>
          </a:p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545454"/>
                </a:solidFill>
                <a:latin typeface="DM Sans Bold"/>
              </a:rPr>
              <a:t>It offers a comprehensive view of the progress and challenges faced by the NREGA program.</a:t>
            </a:r>
          </a:p>
          <a:p>
            <a:pPr algn="l">
              <a:lnSpc>
                <a:spcPts val="3919"/>
              </a:lnSpc>
            </a:pPr>
          </a:p>
        </p:txBody>
      </p:sp>
      <p:sp>
        <p:nvSpPr>
          <p:cNvPr name="Freeform 13" id="13"/>
          <p:cNvSpPr/>
          <p:nvPr/>
        </p:nvSpPr>
        <p:spPr>
          <a:xfrm flipH="false" flipV="false" rot="-10800000">
            <a:off x="16192287" y="7062107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7266571" y="7090682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6182762" y="8174491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-10800000">
            <a:off x="16182762" y="92583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-5400000">
            <a:off x="17266571" y="92583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2470450" y="6506705"/>
            <a:ext cx="6346418" cy="4189209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1678105" y="1589042"/>
            <a:ext cx="5480392" cy="22353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44"/>
              </a:lnSpc>
            </a:pPr>
            <a:r>
              <a:rPr lang="en-US" sz="5600">
                <a:solidFill>
                  <a:srgbClr val="FE6D73"/>
                </a:solidFill>
                <a:latin typeface="Kollektif Bold"/>
              </a:rPr>
              <a:t>METHODOLOGY</a:t>
            </a:r>
          </a:p>
          <a:p>
            <a:pPr algn="l">
              <a:lnSpc>
                <a:spcPts val="5544"/>
              </a:lnSpc>
            </a:pPr>
          </a:p>
          <a:p>
            <a:pPr algn="l">
              <a:lnSpc>
                <a:spcPts val="5544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-10800000">
            <a:off x="9525" y="591366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83809" y="594223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0" y="70260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10800000">
            <a:off x="0" y="8109857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5400000">
            <a:off x="1083809" y="8109857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10800000">
            <a:off x="1083809" y="9203191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10800000">
            <a:off x="3321750" y="8119382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3321750" y="703557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5400000">
            <a:off x="4405559" y="8119382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2237941" y="9203191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3321750" y="9203191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5400000">
            <a:off x="0" y="9193666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6" id="16"/>
          <p:cNvGrpSpPr/>
          <p:nvPr/>
        </p:nvGrpSpPr>
        <p:grpSpPr>
          <a:xfrm rot="8100000">
            <a:off x="16760858" y="-1240983"/>
            <a:ext cx="7415398" cy="3565095"/>
            <a:chOff x="0" y="0"/>
            <a:chExt cx="660400" cy="3175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19" id="19"/>
          <p:cNvSpPr/>
          <p:nvPr/>
        </p:nvSpPr>
        <p:spPr>
          <a:xfrm flipH="true">
            <a:off x="16298854" y="-3628748"/>
            <a:ext cx="5132702" cy="5185216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0" id="20"/>
          <p:cNvSpPr/>
          <p:nvPr/>
        </p:nvSpPr>
        <p:spPr>
          <a:xfrm flipH="true">
            <a:off x="16080026" y="-3842695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1" id="21"/>
          <p:cNvSpPr/>
          <p:nvPr/>
        </p:nvSpPr>
        <p:spPr>
          <a:xfrm flipH="true">
            <a:off x="15893267" y="-4022296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2" id="22"/>
          <p:cNvSpPr/>
          <p:nvPr/>
        </p:nvSpPr>
        <p:spPr>
          <a:xfrm flipH="true">
            <a:off x="15683626" y="-4148951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3" id="23"/>
          <p:cNvSpPr/>
          <p:nvPr/>
        </p:nvSpPr>
        <p:spPr>
          <a:xfrm flipH="true">
            <a:off x="15586790" y="-4292805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24" id="24"/>
          <p:cNvSpPr txBox="true"/>
          <p:nvPr/>
        </p:nvSpPr>
        <p:spPr>
          <a:xfrm rot="0">
            <a:off x="5143091" y="2776878"/>
            <a:ext cx="7856227" cy="49392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19" indent="-302260" lvl="1">
              <a:lnSpc>
                <a:spcPts val="4367"/>
              </a:lnSpc>
              <a:buFont typeface="Arial"/>
              <a:buChar char="•"/>
            </a:pPr>
            <a:r>
              <a:rPr lang="en-US" sz="2799">
                <a:solidFill>
                  <a:srgbClr val="545454"/>
                </a:solidFill>
                <a:latin typeface="DM Sans Bold"/>
              </a:rPr>
              <a:t>Data preprocessing and cleaning to ensure data quality.</a:t>
            </a:r>
          </a:p>
          <a:p>
            <a:pPr algn="l" marL="604519" indent="-302260" lvl="1">
              <a:lnSpc>
                <a:spcPts val="4367"/>
              </a:lnSpc>
              <a:buFont typeface="Arial"/>
              <a:buChar char="•"/>
            </a:pPr>
            <a:r>
              <a:rPr lang="en-US" sz="2799">
                <a:solidFill>
                  <a:srgbClr val="545454"/>
                </a:solidFill>
                <a:latin typeface="DM Sans Bold"/>
              </a:rPr>
              <a:t>Exploratory data analysis (EDA) to identify patterns, trends, and disparities.</a:t>
            </a:r>
          </a:p>
          <a:p>
            <a:pPr algn="l" marL="604519" indent="-302260" lvl="1">
              <a:lnSpc>
                <a:spcPts val="4367"/>
              </a:lnSpc>
              <a:buFont typeface="Arial"/>
              <a:buChar char="•"/>
            </a:pPr>
            <a:r>
              <a:rPr lang="en-US" sz="2799">
                <a:solidFill>
                  <a:srgbClr val="545454"/>
                </a:solidFill>
                <a:latin typeface="DM Sans Bold"/>
              </a:rPr>
              <a:t>Data visualization techniques to present key findings effectively.</a:t>
            </a:r>
          </a:p>
          <a:p>
            <a:pPr algn="l" marL="604519" indent="-302260" lvl="1">
              <a:lnSpc>
                <a:spcPts val="4367"/>
              </a:lnSpc>
              <a:buFont typeface="Arial"/>
              <a:buChar char="•"/>
            </a:pPr>
            <a:r>
              <a:rPr lang="en-US" sz="2799">
                <a:solidFill>
                  <a:srgbClr val="545454"/>
                </a:solidFill>
                <a:latin typeface="DM Sans Bold"/>
              </a:rPr>
              <a:t>Drawing actionable insights to inform policymakers and administrators.</a:t>
            </a:r>
          </a:p>
          <a:p>
            <a:pPr algn="l">
              <a:lnSpc>
                <a:spcPts val="4367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H="true">
            <a:off x="15586790" y="-4292805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0" y="54869"/>
            <a:ext cx="18288000" cy="10214477"/>
          </a:xfrm>
          <a:custGeom>
            <a:avLst/>
            <a:gdLst/>
            <a:ahLst/>
            <a:cxnLst/>
            <a:rect r="r" b="b" t="t" l="l"/>
            <a:pathLst>
              <a:path h="10214477" w="18288000">
                <a:moveTo>
                  <a:pt x="0" y="0"/>
                </a:moveTo>
                <a:lnTo>
                  <a:pt x="18288000" y="0"/>
                </a:lnTo>
                <a:lnTo>
                  <a:pt x="18288000" y="10214478"/>
                </a:lnTo>
                <a:lnTo>
                  <a:pt x="0" y="1021447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67523"/>
          </a:xfrm>
          <a:custGeom>
            <a:avLst/>
            <a:gdLst/>
            <a:ahLst/>
            <a:cxnLst/>
            <a:rect r="r" b="b" t="t" l="l"/>
            <a:pathLst>
              <a:path h="10267523" w="18288000">
                <a:moveTo>
                  <a:pt x="0" y="0"/>
                </a:moveTo>
                <a:lnTo>
                  <a:pt x="18288000" y="0"/>
                </a:lnTo>
                <a:lnTo>
                  <a:pt x="18288000" y="10267523"/>
                </a:lnTo>
                <a:lnTo>
                  <a:pt x="0" y="102675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47164"/>
          </a:xfrm>
          <a:custGeom>
            <a:avLst/>
            <a:gdLst/>
            <a:ahLst/>
            <a:cxnLst/>
            <a:rect r="r" b="b" t="t" l="l"/>
            <a:pathLst>
              <a:path h="10247164" w="18288000">
                <a:moveTo>
                  <a:pt x="0" y="0"/>
                </a:moveTo>
                <a:lnTo>
                  <a:pt x="18288000" y="0"/>
                </a:lnTo>
                <a:lnTo>
                  <a:pt x="18288000" y="10247164"/>
                </a:lnTo>
                <a:lnTo>
                  <a:pt x="0" y="1024716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42715" cy="10287000"/>
          </a:xfrm>
          <a:custGeom>
            <a:avLst/>
            <a:gdLst/>
            <a:ahLst/>
            <a:cxnLst/>
            <a:rect r="r" b="b" t="t" l="l"/>
            <a:pathLst>
              <a:path h="10287000" w="18242715">
                <a:moveTo>
                  <a:pt x="0" y="0"/>
                </a:moveTo>
                <a:lnTo>
                  <a:pt x="18242715" y="0"/>
                </a:lnTo>
                <a:lnTo>
                  <a:pt x="18242715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DAGI2ZPxLgY</dc:identifier>
  <dcterms:modified xsi:type="dcterms:W3CDTF">2011-08-01T06:04:30Z</dcterms:modified>
  <cp:revision>1</cp:revision>
  <dc:title>Mentorness_NREGA_DATA_ANALYSIS_POWERBI</dc:title>
</cp:coreProperties>
</file>