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3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0BC5-B1DE-4C5D-946F-7B45EFA4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2BF84-25F6-4BE0-9111-8658E564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E599-05D9-4A3F-A7B5-FC574EEF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CFF6-0839-42E6-B1B3-C2BC3209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6C91-27EA-4A77-A30B-B49073E2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A2D8-DFC8-4A7F-9DA7-23B1E9DB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8627A-9BC1-40C1-A359-FC63AF0F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B3F8-4BD6-4C45-91F3-A00D4D2E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67EF-4D3A-4C6C-99E6-ABE80EBD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9222-2B26-45CE-AF83-2CF4DEE5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456EF-3BD7-42A8-A4D4-56E4B83AB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F3519-A1BE-4A2B-B7E0-A3334A489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757D7-263B-4540-90C9-4D18ADE0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0F40-1B26-4BEA-BD67-1F6529A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2260-55C8-4B8D-8658-6DFA8B2F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60EE-DD61-4006-800E-F8385564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592E-F9B7-4B0F-904C-6FB91EE0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481A-E7AB-4724-9D1E-0070DCBD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79B0-7D2D-45CD-A0C5-F8D61B8B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528F-9659-4478-88F2-AB1F5D5F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E148-ED6F-4BF1-8B7E-02A646C7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5F227-0B84-4F17-8B2C-30FB8F18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D9C-B511-4D24-A004-81B11B8E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A7B-3A65-49E5-8DCC-A04E63E6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3E2F-5D04-464B-9F16-E34A3B4A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8113-E420-47B4-8001-65177044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C33B-6E45-4981-A883-D40EBD8A7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A1107-67D2-4043-A71E-1BBFA7FF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90E43-C6A0-4BD2-BA52-B479D934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1311-1324-4183-A9D9-751D5FA1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540D-644B-4851-8390-0026DB2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2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3642-EEA1-4893-8F8F-6321DD2A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0A40-93E6-4720-BDD9-FF75EB1C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E7AE-D0ED-49C4-BF8E-A7558A67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A9B28-4011-4F0B-80A1-F630E4A6B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1466-ECE6-4083-A0BC-483978295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3CDCA-E023-4BD3-BF32-208598AF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62898-A2C2-4BDF-BB10-60A3DBEE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62F10-C87C-45F6-87CE-EF1B043E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DE90-BED6-46CC-8913-4C1D6E56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AD821-7053-4801-9C8E-E3342D1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8496-8120-4C24-8309-472C836F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E2AED-B19F-4BB4-9777-E9ED37BB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E08F0-FA2D-46F5-9DB4-59596A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B3801-0DAF-4B33-8C0D-F86E26FB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7CFD-9E0F-4651-9662-6992BF23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4CAC-5167-4E4C-9FD8-1C5BBD3B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B879-D8E3-4D8F-8558-DB9AA349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0B225-3315-4377-BDD9-6A94919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00F1-6A62-4BFD-ABCB-E2929C6B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FFDE-6C5E-4819-965F-FA4F2CB9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D168-6B6B-4299-9FBE-FFD1C0EB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D59-B9FE-4B75-B0A7-B6DEC438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5FFF4-068F-4BA9-9C7B-DD4B8DC81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E38-38DA-4F34-88CA-00AD0BB2D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378B-4A45-4634-B6D9-4320ACF7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28958-ECEE-4C5B-B218-D4A23ED6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5E12F-3719-4D3B-9EAD-8AB4A6C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6C91E-3093-4B08-BB37-4F2F1D47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6BB9-969B-49EB-88F2-39999A7B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13EE-E6EC-4F1E-A6EE-B94B613E3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7C2D-15F6-4298-AF29-D3725B56340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8B9B-D147-4F39-B61B-62A9C3DCC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7757-C7BE-432D-8B03-4CF032A7A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393F-B173-438A-AD1D-E994CBB5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BD73-440A-41AA-8048-57401A23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2087"/>
            <a:ext cx="9144000" cy="1719263"/>
          </a:xfrm>
        </p:spPr>
        <p:txBody>
          <a:bodyPr>
            <a:normAutofit/>
          </a:bodyPr>
          <a:lstStyle/>
          <a:p>
            <a:r>
              <a:rPr lang="en-US" b="1" dirty="0"/>
              <a:t>Machine Learning Project</a:t>
            </a:r>
            <a:br>
              <a:rPr lang="en-US" b="1" dirty="0"/>
            </a:b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EEG Classification for active touch activity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C4FD-5BCB-429F-BCD8-BF2F2A47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624"/>
            <a:ext cx="9144000" cy="1390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Students: </a:t>
            </a:r>
            <a:r>
              <a:rPr lang="en-US" dirty="0" err="1"/>
              <a:t>Chaitali</a:t>
            </a:r>
            <a:r>
              <a:rPr lang="en-US" dirty="0"/>
              <a:t> </a:t>
            </a:r>
            <a:r>
              <a:rPr lang="en-US" dirty="0" err="1"/>
              <a:t>Pawar</a:t>
            </a:r>
            <a:r>
              <a:rPr lang="en-US" dirty="0"/>
              <a:t> and Haneen </a:t>
            </a:r>
            <a:r>
              <a:rPr lang="en-US" dirty="0" err="1"/>
              <a:t>Alsuradi</a:t>
            </a:r>
            <a:endParaRPr lang="en-US" dirty="0"/>
          </a:p>
          <a:p>
            <a:r>
              <a:rPr lang="en-US" dirty="0"/>
              <a:t>Net IDs: csp431 and hha243</a:t>
            </a:r>
          </a:p>
          <a:p>
            <a:br>
              <a:rPr lang="en-US" dirty="0"/>
            </a:br>
            <a:r>
              <a:rPr lang="en-US" dirty="0"/>
              <a:t>Spring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9011-8CA5-493D-9C44-CBCD2E3E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8A6D-AB66-4F92-9245-4E938792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91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From the previous analysis it is evident that:</a:t>
            </a:r>
          </a:p>
          <a:p>
            <a:r>
              <a:rPr lang="en-US" dirty="0">
                <a:latin typeface="+mj-lt"/>
              </a:rPr>
              <a:t> Approach 2 yields higher accuracy. </a:t>
            </a:r>
          </a:p>
          <a:p>
            <a:r>
              <a:rPr lang="en-US" dirty="0">
                <a:latin typeface="+mj-lt"/>
              </a:rPr>
              <a:t> Because averaged trials have higher Signal to noise ratio and thus a better accuracy was expected. </a:t>
            </a:r>
          </a:p>
          <a:p>
            <a:r>
              <a:rPr lang="en-US" dirty="0">
                <a:latin typeface="+mj-lt"/>
              </a:rPr>
              <a:t>Additionally, the research paper suggests that  beta band provides relevant information for discriminating the two groups.</a:t>
            </a:r>
          </a:p>
          <a:p>
            <a:r>
              <a:rPr lang="en-US" dirty="0">
                <a:latin typeface="+mj-lt"/>
              </a:rPr>
              <a:t>We select beta band and Gamma band along with approach 2 for further improving our classification accuracy. </a:t>
            </a:r>
          </a:p>
          <a:p>
            <a:r>
              <a:rPr lang="en-US" dirty="0">
                <a:latin typeface="+mj-lt"/>
              </a:rPr>
              <a:t>We will also use 35 features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43011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B4D-EAB0-4E81-A30A-D5F979E2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Accuracy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6F2B-414A-4D31-8DD1-AB90ED9E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done the following to boost our accuracy:</a:t>
            </a:r>
          </a:p>
          <a:p>
            <a:endParaRPr lang="en-US" dirty="0"/>
          </a:p>
          <a:p>
            <a:pPr lvl="1"/>
            <a:r>
              <a:rPr lang="en-US" dirty="0"/>
              <a:t>Consider approach 2 [Averaged trials], Beta band and Gamma band, and 35 features.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Implement voting decision between top performing channels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stratified K-Fold Cross-validation to arrange the data such that in every fold, each class comprises around half the instances</a:t>
            </a:r>
          </a:p>
        </p:txBody>
      </p:sp>
    </p:spTree>
    <p:extLst>
      <p:ext uri="{BB962C8B-B14F-4D97-AF65-F5344CB8AC3E}">
        <p14:creationId xmlns:p14="http://schemas.microsoft.com/office/powerpoint/2010/main" val="422115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DD57-29F6-44C3-89B0-36D9566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Accuracy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2994-A187-461C-BFFD-6F5CD343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Voting Classifiers</a:t>
            </a:r>
          </a:p>
          <a:p>
            <a:pPr marL="0" indent="0">
              <a:buNone/>
            </a:pPr>
            <a:r>
              <a:rPr lang="en-US" sz="2400" dirty="0"/>
              <a:t>Voting was done in 3 different ways and the accuracy was compared.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Collective prediction using the top 3 performing channels of beta band only.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Collective prediction using the top 2 performing channels of gamma band only.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Collective prediction of 1 &amp; 2 combined.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The following average accuracies were reported across 5 folds for the above mentioned methods 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69.5%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62.5%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68%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1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DD57-29F6-44C3-89B0-36D9566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2994-A187-461C-BFFD-6F5CD343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For an active touch task EEG classification, we recommend the following:</a:t>
            </a:r>
          </a:p>
          <a:p>
            <a:pPr marL="0" indent="0">
              <a:buNone/>
            </a:pPr>
            <a:r>
              <a:rPr lang="en-US" sz="2400" b="1" dirty="0"/>
              <a:t>	- Consider beta band for classification</a:t>
            </a:r>
          </a:p>
          <a:p>
            <a:pPr marL="0" indent="0">
              <a:buNone/>
            </a:pPr>
            <a:r>
              <a:rPr lang="en-US" sz="2400" b="1" dirty="0"/>
              <a:t>	- Channels 30 </a:t>
            </a:r>
            <a:r>
              <a:rPr lang="en-US" sz="2400" b="1" dirty="0">
                <a:solidFill>
                  <a:srgbClr val="FF0000"/>
                </a:solidFill>
              </a:rPr>
              <a:t>[AF3]</a:t>
            </a:r>
            <a:r>
              <a:rPr lang="en-US" sz="2400" b="1" dirty="0"/>
              <a:t>, 31 </a:t>
            </a:r>
            <a:r>
              <a:rPr lang="en-US" sz="2400" b="1" dirty="0">
                <a:solidFill>
                  <a:srgbClr val="FF0000"/>
                </a:solidFill>
              </a:rPr>
              <a:t>[Af4]</a:t>
            </a:r>
            <a:r>
              <a:rPr lang="en-US" sz="2400" b="1" dirty="0"/>
              <a:t> and 34 </a:t>
            </a:r>
            <a:r>
              <a:rPr lang="en-US" sz="2400" b="1" dirty="0">
                <a:solidFill>
                  <a:srgbClr val="FF0000"/>
                </a:solidFill>
              </a:rPr>
              <a:t>[F1]</a:t>
            </a:r>
            <a:r>
              <a:rPr lang="en-US" sz="2400" b="1" dirty="0"/>
              <a:t> are one of the best channels for 	  classification (Middle-Frontal Area of the cortex)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BCD8A-019F-4B17-81DD-2DE6103F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50" y="3149105"/>
            <a:ext cx="4154749" cy="36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DD57-29F6-44C3-89B0-36D9566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2994-A187-461C-BFFD-6F5CD343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For an active touch task EEG classification, we recommend the following: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- Using averaged trials for classification yields higher accuracies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- Using stratified k-fold cross-validation yields higher accuracies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- Using the features </a:t>
            </a:r>
            <a:r>
              <a:rPr lang="en-US" sz="2400" b="1" dirty="0">
                <a:solidFill>
                  <a:srgbClr val="FF0000"/>
                </a:solidFill>
              </a:rPr>
              <a:t>at the start</a:t>
            </a:r>
            <a:r>
              <a:rPr lang="en-US" sz="2400" b="1" dirty="0"/>
              <a:t> of the active touch task onward is better 	   than considering the pre-experiment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- Implementing the voting classifiers between the top performing 	 	  channels yields higher accuracy than considering a single channel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- The highest </a:t>
            </a:r>
            <a:r>
              <a:rPr lang="en-US" sz="2400" b="1" i="1" dirty="0"/>
              <a:t>average</a:t>
            </a:r>
            <a:r>
              <a:rPr lang="en-US" sz="2400" b="1" dirty="0"/>
              <a:t> accuracy that we report in this project is 69.5 %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74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CAEC-0B9B-43CC-9FFE-F267D549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CE30-D351-46C8-A464-956284AB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neural activation of an active touch task with and without tactile feedback.</a:t>
            </a:r>
          </a:p>
          <a:p>
            <a:endParaRPr lang="en-US" dirty="0"/>
          </a:p>
          <a:p>
            <a:r>
              <a:rPr lang="en-US" dirty="0"/>
              <a:t>The touch task is performed on (</a:t>
            </a:r>
            <a:r>
              <a:rPr lang="en-US" dirty="0" err="1"/>
              <a:t>Tanvas</a:t>
            </a:r>
            <a:r>
              <a:rPr lang="en-US" dirty="0"/>
              <a:t>) tablet that is capable of providing tactile feedback.</a:t>
            </a:r>
          </a:p>
          <a:p>
            <a:endParaRPr lang="en-US" dirty="0"/>
          </a:p>
          <a:p>
            <a:r>
              <a:rPr lang="en-US" dirty="0"/>
              <a:t>The touch task is moving the index finger on a virtual guitar’s string with two conditions: with or without tactile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2E4-351B-4715-B6AB-F04597A1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91FC-98BF-4574-9E4F-0A9B915D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7371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N= 24 subjects</a:t>
            </a:r>
          </a:p>
          <a:p>
            <a:pPr marL="342900" indent="-342900"/>
            <a:r>
              <a:rPr lang="en-US" dirty="0"/>
              <a:t>C= 58 channels </a:t>
            </a:r>
          </a:p>
          <a:p>
            <a:pPr marL="342900" indent="-342900"/>
            <a:r>
              <a:rPr lang="en-US" dirty="0"/>
              <a:t>F= 55 frequency bins [55 Power Spectral Density plots per channel]</a:t>
            </a:r>
          </a:p>
          <a:p>
            <a:pPr marL="342900" indent="-342900"/>
            <a:r>
              <a:rPr lang="en-US" dirty="0"/>
              <a:t>T= 70 data points per channel per band</a:t>
            </a:r>
          </a:p>
          <a:p>
            <a:pPr marL="342900" indent="-342900"/>
            <a:r>
              <a:rPr lang="en-US" dirty="0"/>
              <a:t>W= 2 conditions (with or without tactile feedback)</a:t>
            </a:r>
          </a:p>
          <a:p>
            <a:pPr marL="342900" indent="-342900"/>
            <a:r>
              <a:rPr lang="en-US" dirty="0"/>
              <a:t>Tr= 96 trials of EEG per condition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 variable: Y</a:t>
            </a:r>
            <a:r>
              <a:rPr lang="en-US" dirty="0">
                <a:sym typeface="Wingdings" panose="05000000000000000000" pitchFamily="2" charset="2"/>
              </a:rPr>
              <a:t> (0,1)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Predict from the EEG data whether tactile feedback was present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4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865F-3A1B-44AD-89E2-11A99E7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Formulation</a:t>
            </a:r>
          </a:p>
        </p:txBody>
      </p:sp>
      <p:pic>
        <p:nvPicPr>
          <p:cNvPr id="1026" name="Picture 2" descr="Image result for eeg electrodes head">
            <a:extLst>
              <a:ext uri="{FF2B5EF4-FFF2-40B4-BE49-F238E27FC236}">
                <a16:creationId xmlns:a16="http://schemas.microsoft.com/office/drawing/2014/main" id="{4BD5B9D0-4A01-4436-8229-636F7DE6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849" y="2261524"/>
            <a:ext cx="2391226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roup of people clipart">
            <a:extLst>
              <a:ext uri="{FF2B5EF4-FFF2-40B4-BE49-F238E27FC236}">
                <a16:creationId xmlns:a16="http://schemas.microsoft.com/office/drawing/2014/main" id="{D579C988-93EC-4F15-9527-01ED0195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" y="2184232"/>
            <a:ext cx="229391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B6C32-CBA9-4D3A-9963-3321FA2D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12" y="2009640"/>
            <a:ext cx="2466975" cy="1935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08927-92A7-4C1E-9A0D-1D998ABA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12" y="2149273"/>
            <a:ext cx="2466975" cy="1935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CA6CA-FF20-4488-BE74-0C527E74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12" y="2296978"/>
            <a:ext cx="2466975" cy="1935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7B5D7-94E4-4E3E-83F0-7E497834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12" y="2447394"/>
            <a:ext cx="2466975" cy="1935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8D10C-0D94-451D-B7BF-83662220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12" y="2590467"/>
            <a:ext cx="2466975" cy="1935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812BE9-AB57-4EFF-B0D6-177F82336F27}"/>
              </a:ext>
            </a:extLst>
          </p:cNvPr>
          <p:cNvSpPr txBox="1"/>
          <p:nvPr/>
        </p:nvSpPr>
        <p:spPr>
          <a:xfrm>
            <a:off x="9962237" y="3854066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55 plots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FCC4F-8262-4382-8F5F-9C1924C76621}"/>
              </a:ext>
            </a:extLst>
          </p:cNvPr>
          <p:cNvCxnSpPr>
            <a:cxnSpLocks/>
          </p:cNvCxnSpPr>
          <p:nvPr/>
        </p:nvCxnSpPr>
        <p:spPr>
          <a:xfrm flipV="1">
            <a:off x="7704395" y="2919477"/>
            <a:ext cx="1519880" cy="549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CF3EC9-C718-4742-954B-2CAB0714C2AA}"/>
              </a:ext>
            </a:extLst>
          </p:cNvPr>
          <p:cNvSpPr txBox="1"/>
          <p:nvPr/>
        </p:nvSpPr>
        <p:spPr>
          <a:xfrm>
            <a:off x="9794451" y="4580862"/>
            <a:ext cx="162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70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data points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0A80E3-3919-4174-A993-4AD715C1BE08}"/>
              </a:ext>
            </a:extLst>
          </p:cNvPr>
          <p:cNvCxnSpPr>
            <a:cxnSpLocks/>
          </p:cNvCxnSpPr>
          <p:nvPr/>
        </p:nvCxnSpPr>
        <p:spPr>
          <a:xfrm>
            <a:off x="10840278" y="4734750"/>
            <a:ext cx="9317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4ED4A9-94BA-4EF2-8B4E-40CA58D84AB5}"/>
              </a:ext>
            </a:extLst>
          </p:cNvPr>
          <p:cNvSpPr txBox="1"/>
          <p:nvPr/>
        </p:nvSpPr>
        <p:spPr>
          <a:xfrm>
            <a:off x="6411314" y="493746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58 channels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39E7C-5FF2-467C-875D-FDBBE2D1B22D}"/>
              </a:ext>
            </a:extLst>
          </p:cNvPr>
          <p:cNvSpPr txBox="1"/>
          <p:nvPr/>
        </p:nvSpPr>
        <p:spPr>
          <a:xfrm>
            <a:off x="766611" y="4592376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24 Subjects</a:t>
            </a:r>
          </a:p>
        </p:txBody>
      </p:sp>
      <p:pic>
        <p:nvPicPr>
          <p:cNvPr id="1032" name="Picture 8" descr="Image result for touch ipad with finger">
            <a:extLst>
              <a:ext uri="{FF2B5EF4-FFF2-40B4-BE49-F238E27FC236}">
                <a16:creationId xmlns:a16="http://schemas.microsoft.com/office/drawing/2014/main" id="{2281E1C2-A013-4425-9702-5D025881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056" y="1767379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touch ipad with finger">
            <a:extLst>
              <a:ext uri="{FF2B5EF4-FFF2-40B4-BE49-F238E27FC236}">
                <a16:creationId xmlns:a16="http://schemas.microsoft.com/office/drawing/2014/main" id="{46BDFA2C-C9E1-43A9-843A-44E749FD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056" y="3235031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2ED318-EAF3-4AD8-9F0D-DE59FBF59587}"/>
              </a:ext>
            </a:extLst>
          </p:cNvPr>
          <p:cNvSpPr/>
          <p:nvPr/>
        </p:nvSpPr>
        <p:spPr>
          <a:xfrm>
            <a:off x="3044827" y="3418009"/>
            <a:ext cx="895796" cy="948976"/>
          </a:xfrm>
          <a:prstGeom prst="mathMultiply">
            <a:avLst>
              <a:gd name="adj1" fmla="val 13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F60EB7-0CAC-45EB-9498-BFB0806116A0}"/>
              </a:ext>
            </a:extLst>
          </p:cNvPr>
          <p:cNvSpPr txBox="1"/>
          <p:nvPr/>
        </p:nvSpPr>
        <p:spPr>
          <a:xfrm>
            <a:off x="3030809" y="4612390"/>
            <a:ext cx="268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 2 conditions.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Each is repeated 96 times per subject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33EC40-CDC6-468E-908A-DC8AFC82F2F3}"/>
              </a:ext>
            </a:extLst>
          </p:cNvPr>
          <p:cNvCxnSpPr>
            <a:cxnSpLocks/>
          </p:cNvCxnSpPr>
          <p:nvPr/>
        </p:nvCxnSpPr>
        <p:spPr>
          <a:xfrm flipH="1">
            <a:off x="9224275" y="4734750"/>
            <a:ext cx="10304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8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556E-3087-47B4-8BB8-3198E30B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DF2A-5F32-49E9-B898-B9248FFA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preparation: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the 55 frequency bins, the power spectral densities across 4 frequency bands were computed:</a:t>
            </a:r>
          </a:p>
          <a:p>
            <a:pPr lvl="1"/>
            <a:r>
              <a:rPr lang="en-US" dirty="0"/>
              <a:t>Theta (4 - 7Hz)</a:t>
            </a:r>
          </a:p>
          <a:p>
            <a:pPr lvl="1"/>
            <a:r>
              <a:rPr lang="en-US" dirty="0"/>
              <a:t>Alpha(8-12 Hz)</a:t>
            </a:r>
          </a:p>
          <a:p>
            <a:pPr lvl="1"/>
            <a:r>
              <a:rPr lang="en-US" dirty="0"/>
              <a:t>Beta (13 -30Hz)</a:t>
            </a:r>
          </a:p>
          <a:p>
            <a:pPr lvl="1"/>
            <a:r>
              <a:rPr lang="en-US" dirty="0"/>
              <a:t>Gamma(31-50Hz)</a:t>
            </a:r>
          </a:p>
          <a:p>
            <a:pPr lvl="1"/>
            <a:endParaRPr lang="en-US" dirty="0"/>
          </a:p>
          <a:p>
            <a:r>
              <a:rPr lang="en-US" dirty="0"/>
              <a:t>So, for each subject, we have EEG recordings for:</a:t>
            </a:r>
          </a:p>
          <a:p>
            <a:pPr lvl="1"/>
            <a:r>
              <a:rPr lang="en-US" dirty="0"/>
              <a:t> Two conditions (</a:t>
            </a:r>
            <a:r>
              <a:rPr lang="en-US" dirty="0" err="1"/>
              <a:t>w,w</a:t>
            </a:r>
            <a:r>
              <a:rPr lang="en-US" dirty="0"/>
              <a:t>/o), </a:t>
            </a:r>
            <a:r>
              <a:rPr lang="en-US" i="1" u="sng" dirty="0"/>
              <a:t>4 Frequency bands</a:t>
            </a:r>
            <a:r>
              <a:rPr lang="en-US" dirty="0"/>
              <a:t>, 58 channels, 96 trial per condition.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556E-3087-47B4-8BB8-3198E30B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DF2A-5F32-49E9-B898-B9248FFA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Approach 1: Single Trial Classification</a:t>
            </a:r>
          </a:p>
          <a:p>
            <a:pPr lvl="1"/>
            <a:r>
              <a:rPr lang="en-US" dirty="0"/>
              <a:t>Input matrix: 4416 by 70 [96 trials *23 subjects *2 conditions by 70 features]</a:t>
            </a:r>
          </a:p>
          <a:p>
            <a:pPr lvl="1"/>
            <a:r>
              <a:rPr lang="en-US" dirty="0"/>
              <a:t>Each frequency band and each channel was trained separately.</a:t>
            </a:r>
          </a:p>
          <a:p>
            <a:pPr lvl="1"/>
            <a:r>
              <a:rPr lang="en-US" dirty="0"/>
              <a:t>Classification methods:</a:t>
            </a:r>
          </a:p>
          <a:p>
            <a:pPr lvl="2"/>
            <a:r>
              <a:rPr lang="en-US" dirty="0"/>
              <a:t>Logistic Regression with L2 </a:t>
            </a:r>
            <a:r>
              <a:rPr lang="en-US" dirty="0">
                <a:sym typeface="Wingdings" panose="05000000000000000000" pitchFamily="2" charset="2"/>
              </a:rPr>
              <a:t> Found optimized C</a:t>
            </a:r>
            <a:endParaRPr lang="en-US" dirty="0"/>
          </a:p>
          <a:p>
            <a:pPr lvl="2"/>
            <a:r>
              <a:rPr lang="en-US" dirty="0"/>
              <a:t>SVM with RBF kernel </a:t>
            </a:r>
            <a:r>
              <a:rPr lang="en-US" dirty="0">
                <a:sym typeface="Wingdings" panose="05000000000000000000" pitchFamily="2" charset="2"/>
              </a:rPr>
              <a:t> Less sensitive to C and gamma variation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Approach 2: Averaged Trials Classification</a:t>
            </a:r>
          </a:p>
          <a:p>
            <a:pPr lvl="1"/>
            <a:r>
              <a:rPr lang="en-US" dirty="0"/>
              <a:t>Input Matrix is 48 by 70 [24 subjects *2 conditions by 70 features]</a:t>
            </a:r>
          </a:p>
          <a:p>
            <a:pPr lvl="1"/>
            <a:r>
              <a:rPr lang="en-US" dirty="0"/>
              <a:t>Each frequency band and each channel was trained separately.</a:t>
            </a:r>
          </a:p>
          <a:p>
            <a:pPr lvl="1"/>
            <a:r>
              <a:rPr lang="en-US" dirty="0"/>
              <a:t>Baseline Correction is implemented.</a:t>
            </a:r>
          </a:p>
          <a:p>
            <a:pPr lvl="1"/>
            <a:r>
              <a:rPr lang="en-US" dirty="0"/>
              <a:t>Classification methods:</a:t>
            </a:r>
          </a:p>
          <a:p>
            <a:pPr lvl="2"/>
            <a:r>
              <a:rPr lang="en-US" dirty="0"/>
              <a:t>SVM with RBF kernel </a:t>
            </a:r>
            <a:r>
              <a:rPr lang="en-US" dirty="0">
                <a:sym typeface="Wingdings" panose="05000000000000000000" pitchFamily="2" charset="2"/>
              </a:rPr>
              <a:t> Less sensitive to C and gamma variation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513-B866-4356-AA6C-FDFFB33D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8318-3585-494F-8114-045C5647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86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Approach 1: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Alpha and theta band are </a:t>
            </a:r>
            <a:r>
              <a:rPr lang="en-US" sz="2200" b="1" dirty="0">
                <a:solidFill>
                  <a:srgbClr val="FF0000"/>
                </a:solidFill>
                <a:latin typeface="+mj-lt"/>
              </a:rPr>
              <a:t>not useful </a:t>
            </a:r>
            <a:r>
              <a:rPr lang="en-US" sz="2200" dirty="0">
                <a:latin typeface="+mj-lt"/>
              </a:rPr>
              <a:t>for classification as their accuracies are low and the best performing channels do not repeat over re-runs.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For beta band, the best scaling method was -1 to +1 normalization 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For gamma band, the best scaling method was </a:t>
            </a:r>
            <a:r>
              <a:rPr lang="en-US" sz="2200" dirty="0" err="1">
                <a:latin typeface="+mj-lt"/>
              </a:rPr>
              <a:t>StandardScaler</a:t>
            </a:r>
            <a:r>
              <a:rPr lang="en-US" sz="2200" dirty="0">
                <a:latin typeface="+mj-lt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Best Accuracy is 55% for beta band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Best channels for beta band </a:t>
            </a:r>
            <a:r>
              <a:rPr lang="en-US" sz="2200" dirty="0" err="1">
                <a:latin typeface="+mj-lt"/>
              </a:rPr>
              <a:t>i.e</a:t>
            </a:r>
            <a:r>
              <a:rPr lang="en-US" sz="2200" dirty="0">
                <a:latin typeface="+mj-lt"/>
              </a:rPr>
              <a:t> the ones that exhibit higher accuracy are : 34,30,31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Best Accuracy for gamma band is 56%.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Best channels for gamma band </a:t>
            </a:r>
            <a:r>
              <a:rPr lang="en-US" sz="2200" dirty="0" err="1">
                <a:latin typeface="+mj-lt"/>
              </a:rPr>
              <a:t>i.e</a:t>
            </a:r>
            <a:r>
              <a:rPr lang="en-US" sz="2200" dirty="0">
                <a:latin typeface="+mj-lt"/>
              </a:rPr>
              <a:t> the ones that exhibit higher accuracy are : 39,23,8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9011-8CA5-493D-9C44-CBCD2E3E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8A6D-AB66-4F92-9245-4E938792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91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Approach 2: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Alpha and theta band are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not useful </a:t>
            </a:r>
            <a:r>
              <a:rPr lang="en-US" sz="2000" dirty="0">
                <a:latin typeface="+mj-lt"/>
              </a:rPr>
              <a:t>for classification as their accuracies are low and the best performing channels do not repeat.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For beta band the best scaling metric was no scaling.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For gamma band the best scaling method was no scaling.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Best Accuracy is 64% for beta band.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Best channels for beta band </a:t>
            </a:r>
            <a:r>
              <a:rPr lang="en-US" sz="2000" dirty="0" err="1">
                <a:latin typeface="+mj-lt"/>
              </a:rPr>
              <a:t>i.e</a:t>
            </a:r>
            <a:r>
              <a:rPr lang="en-US" sz="2000" dirty="0">
                <a:latin typeface="+mj-lt"/>
              </a:rPr>
              <a:t> the ones that exhibit higher accuracy are : 34,30,31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Best Accuracy for gamma band is 56%.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Best channels for gamma band </a:t>
            </a:r>
            <a:r>
              <a:rPr lang="en-US" sz="2000" dirty="0" err="1">
                <a:latin typeface="+mj-lt"/>
              </a:rPr>
              <a:t>i.e</a:t>
            </a:r>
            <a:r>
              <a:rPr lang="en-US" sz="2000" dirty="0">
                <a:latin typeface="+mj-lt"/>
              </a:rPr>
              <a:t> the ones that exhibit higher accuracy are : 39,23,8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2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F696-83CC-4692-ACC5-C4F6B41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91A1-1D96-4DC1-A799-F830B1A5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classification accuracy is low due to the challenging nature of the data [High Variability within the class]</a:t>
            </a:r>
          </a:p>
          <a:p>
            <a:r>
              <a:rPr lang="en-US" sz="2400" dirty="0"/>
              <a:t>An example from channel 30, beta band, which is one of the top performing channels: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14396-5781-4D53-A01E-0E4B6B4B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4" y="3412226"/>
            <a:ext cx="3964781" cy="30806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4EBE89-B5F4-49F8-BCEE-CAEB87CB01A1}"/>
              </a:ext>
            </a:extLst>
          </p:cNvPr>
          <p:cNvSpPr/>
          <p:nvPr/>
        </p:nvSpPr>
        <p:spPr>
          <a:xfrm>
            <a:off x="8105775" y="3829050"/>
            <a:ext cx="37147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F9EFE-3BDA-4451-89F8-62BC34CD91A0}"/>
              </a:ext>
            </a:extLst>
          </p:cNvPr>
          <p:cNvSpPr/>
          <p:nvPr/>
        </p:nvSpPr>
        <p:spPr>
          <a:xfrm>
            <a:off x="8105775" y="4095750"/>
            <a:ext cx="371475" cy="45719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784C0-6CFB-4EA9-A8C5-747AB9C665C9}"/>
              </a:ext>
            </a:extLst>
          </p:cNvPr>
          <p:cNvSpPr txBox="1"/>
          <p:nvPr/>
        </p:nvSpPr>
        <p:spPr>
          <a:xfrm>
            <a:off x="8562975" y="3690103"/>
            <a:ext cx="22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Tactile 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6783E-8670-4FF1-B187-D2A83B4B1677}"/>
              </a:ext>
            </a:extLst>
          </p:cNvPr>
          <p:cNvSpPr txBox="1"/>
          <p:nvPr/>
        </p:nvSpPr>
        <p:spPr>
          <a:xfrm>
            <a:off x="8562975" y="3956803"/>
            <a:ext cx="25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Tactile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6BDC-A86A-41FA-8FF5-CA230EEB0A59}"/>
              </a:ext>
            </a:extLst>
          </p:cNvPr>
          <p:cNvSpPr txBox="1"/>
          <p:nvPr/>
        </p:nvSpPr>
        <p:spPr>
          <a:xfrm>
            <a:off x="5251493" y="6488668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4A6FC-BD4B-4E26-A548-534A35D47E99}"/>
              </a:ext>
            </a:extLst>
          </p:cNvPr>
          <p:cNvSpPr txBox="1"/>
          <p:nvPr/>
        </p:nvSpPr>
        <p:spPr>
          <a:xfrm rot="16200000">
            <a:off x="2493353" y="4745348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Spectral Density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5932E-7824-4363-BA29-35F9CBD8DD53}"/>
              </a:ext>
            </a:extLst>
          </p:cNvPr>
          <p:cNvCxnSpPr/>
          <p:nvPr/>
        </p:nvCxnSpPr>
        <p:spPr>
          <a:xfrm flipV="1">
            <a:off x="5934075" y="5162550"/>
            <a:ext cx="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0193A-63DD-4C0C-A47E-C871F1B600A4}"/>
              </a:ext>
            </a:extLst>
          </p:cNvPr>
          <p:cNvSpPr txBox="1"/>
          <p:nvPr/>
        </p:nvSpPr>
        <p:spPr>
          <a:xfrm>
            <a:off x="5175293" y="5862678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the task</a:t>
            </a:r>
          </a:p>
        </p:txBody>
      </p:sp>
    </p:spTree>
    <p:extLst>
      <p:ext uri="{BB962C8B-B14F-4D97-AF65-F5344CB8AC3E}">
        <p14:creationId xmlns:p14="http://schemas.microsoft.com/office/powerpoint/2010/main" val="8800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797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Project EEG Classification for active touch activity</vt:lpstr>
      <vt:lpstr>Experiment Background</vt:lpstr>
      <vt:lpstr>Formulation</vt:lpstr>
      <vt:lpstr>Formulation</vt:lpstr>
      <vt:lpstr>Approach</vt:lpstr>
      <vt:lpstr>Approach</vt:lpstr>
      <vt:lpstr>Analysis</vt:lpstr>
      <vt:lpstr>Analysis</vt:lpstr>
      <vt:lpstr>Analysis</vt:lpstr>
      <vt:lpstr>Analysis </vt:lpstr>
      <vt:lpstr>Accuracy Boosting</vt:lpstr>
      <vt:lpstr>Accuracy Boosting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Proposal </dc:title>
  <dc:creator>Haneen</dc:creator>
  <cp:lastModifiedBy>Haneen</cp:lastModifiedBy>
  <cp:revision>21</cp:revision>
  <dcterms:created xsi:type="dcterms:W3CDTF">2019-04-08T20:12:06Z</dcterms:created>
  <dcterms:modified xsi:type="dcterms:W3CDTF">2019-05-19T17:26:46Z</dcterms:modified>
</cp:coreProperties>
</file>