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60" r:id="rId3"/>
    <p:sldId id="279" r:id="rId4"/>
    <p:sldId id="270" r:id="rId5"/>
    <p:sldId id="272" r:id="rId6"/>
    <p:sldId id="273" r:id="rId7"/>
    <p:sldId id="275" r:id="rId8"/>
    <p:sldId id="261" r:id="rId9"/>
    <p:sldId id="274" r:id="rId10"/>
    <p:sldId id="281" r:id="rId11"/>
    <p:sldId id="265" r:id="rId12"/>
    <p:sldId id="282" r:id="rId13"/>
    <p:sldId id="283" r:id="rId14"/>
    <p:sldId id="264" r:id="rId15"/>
    <p:sldId id="284" r:id="rId16"/>
    <p:sldId id="285" r:id="rId17"/>
    <p:sldId id="286" r:id="rId18"/>
    <p:sldId id="287" r:id="rId19"/>
    <p:sldId id="278" r:id="rId20"/>
    <p:sldId id="267" r:id="rId21"/>
    <p:sldId id="280" r:id="rId22"/>
    <p:sldId id="289" r:id="rId23"/>
    <p:sldId id="293" r:id="rId24"/>
    <p:sldId id="290" r:id="rId25"/>
    <p:sldId id="292" r:id="rId26"/>
    <p:sldId id="269"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844" autoAdjust="0"/>
    <p:restoredTop sz="87515" autoAdjust="0"/>
  </p:normalViewPr>
  <p:slideViewPr>
    <p:cSldViewPr snapToGrid="0">
      <p:cViewPr varScale="1">
        <p:scale>
          <a:sx n="77" d="100"/>
          <a:sy n="77" d="100"/>
        </p:scale>
        <p:origin x="576" y="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1/21/2025</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www.coursera.org/articles/data-analyst-vs-data-scientist-whats-the-difference" TargetMode="External"/><Relationship Id="rId2" Type="http://schemas.openxmlformats.org/officeDocument/2006/relationships/hyperlink" Target="https://www.coursera.org/articles/what-is-data-analysis-with-examples" TargetMode="External"/><Relationship Id="rId1" Type="http://schemas.openxmlformats.org/officeDocument/2006/relationships/slideLayout" Target="../slideLayouts/slideLayout2.xml"/><Relationship Id="rId4" Type="http://schemas.openxmlformats.org/officeDocument/2006/relationships/hyperlink" Target="https://www.coursera.org/articles/what-does-a-data-engineer-do-and-how-do-i-become-on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61F812-021E-4AB8-9349-8670A368AA53}"/>
              </a:ext>
            </a:extLst>
          </p:cNvPr>
          <p:cNvSpPr txBox="1"/>
          <p:nvPr/>
        </p:nvSpPr>
        <p:spPr>
          <a:xfrm>
            <a:off x="3138854" y="1512223"/>
            <a:ext cx="7601864" cy="954107"/>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800" b="1" dirty="0">
                <a:ln/>
                <a:solidFill>
                  <a:schemeClr val="accent3"/>
                </a:solidFill>
                <a:latin typeface="Arial Black" panose="020B0A04020102020204" pitchFamily="34" charset="0"/>
              </a:rPr>
              <a:t>Project Title:-</a:t>
            </a:r>
            <a:r>
              <a:rPr lang="en-IN" sz="2800" b="0" i="0" dirty="0">
                <a:solidFill>
                  <a:srgbClr val="FF0000"/>
                </a:solidFill>
                <a:effectLst/>
                <a:latin typeface="-apple-system"/>
              </a:rPr>
              <a:t>Item-Sale-Information Android App</a:t>
            </a:r>
            <a:r>
              <a:rPr lang="en-IN" sz="2800" b="0" i="0" dirty="0">
                <a:solidFill>
                  <a:srgbClr val="1F2328"/>
                </a:solidFill>
                <a:effectLst/>
                <a:latin typeface="-apple-system"/>
              </a:rPr>
              <a:t> </a:t>
            </a:r>
            <a:endParaRPr lang="en-US" sz="2800" b="1" dirty="0">
              <a:ln/>
              <a:solidFill>
                <a:schemeClr val="accent3"/>
              </a:solidFill>
              <a:latin typeface="Arial Black" panose="020B0A04020102020204" pitchFamily="34" charset="0"/>
            </a:endParaRPr>
          </a:p>
        </p:txBody>
      </p:sp>
      <p:sp>
        <p:nvSpPr>
          <p:cNvPr id="4" name="TextBox 3">
            <a:extLst>
              <a:ext uri="{FF2B5EF4-FFF2-40B4-BE49-F238E27FC236}">
                <a16:creationId xmlns:a16="http://schemas.microsoft.com/office/drawing/2014/main" id="{D672ED7C-62A7-4104-9834-991E0DD3A070}"/>
              </a:ext>
            </a:extLst>
          </p:cNvPr>
          <p:cNvSpPr txBox="1"/>
          <p:nvPr/>
        </p:nvSpPr>
        <p:spPr>
          <a:xfrm>
            <a:off x="8677760" y="4016011"/>
            <a:ext cx="2401619" cy="1200329"/>
          </a:xfrm>
          <a:prstGeom prst="rect">
            <a:avLst/>
          </a:prstGeom>
          <a:noFill/>
        </p:spPr>
        <p:txBody>
          <a:bodyPr wrap="none" rtlCol="0">
            <a:spAutoFit/>
          </a:bodyPr>
          <a:lstStyle/>
          <a:p>
            <a:endParaRPr lang="en-US" b="1" dirty="0"/>
          </a:p>
          <a:p>
            <a:r>
              <a:rPr lang="en-US" b="1" dirty="0" err="1"/>
              <a:t>Chaitali</a:t>
            </a:r>
            <a:r>
              <a:rPr lang="en-US" b="1" dirty="0"/>
              <a:t> Sanjay Mali</a:t>
            </a:r>
          </a:p>
          <a:p>
            <a:endParaRPr lang="en-US" b="1" dirty="0"/>
          </a:p>
          <a:p>
            <a:endParaRPr lang="en-US" b="1" dirty="0"/>
          </a:p>
        </p:txBody>
      </p:sp>
    </p:spTree>
    <p:extLst>
      <p:ext uri="{BB962C8B-B14F-4D97-AF65-F5344CB8AC3E}">
        <p14:creationId xmlns:p14="http://schemas.microsoft.com/office/powerpoint/2010/main" val="3471765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DFD (0 Level)</a:t>
            </a:r>
          </a:p>
        </p:txBody>
      </p:sp>
      <p:pic>
        <p:nvPicPr>
          <p:cNvPr id="4" name="Picture 2" descr="Sales And Inventory Management System Dataflow Diagram (DFD) FreeProjectz"/>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00400" y="1567543"/>
            <a:ext cx="5978405" cy="4950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5705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id="{267DB9BE-888C-4AFE-BF54-FBCFC671EB35}"/>
              </a:ext>
            </a:extLst>
          </p:cNvPr>
          <p:cNvSpPr txBox="1"/>
          <p:nvPr/>
        </p:nvSpPr>
        <p:spPr>
          <a:xfrm>
            <a:off x="1861931" y="600491"/>
            <a:ext cx="2544286" cy="738664"/>
          </a:xfrm>
          <a:prstGeom prst="rect">
            <a:avLst/>
          </a:prstGeom>
          <a:noFill/>
        </p:spPr>
        <p:txBody>
          <a:bodyPr wrap="none" rtlCol="0">
            <a:spAutoFit/>
          </a:bodyPr>
          <a:lstStyle/>
          <a:p>
            <a:r>
              <a:rPr lang="en-US" sz="2400" b="1" dirty="0">
                <a:latin typeface="Lucida Bright" panose="02040602050505020304" pitchFamily="18" charset="0"/>
              </a:rPr>
              <a:t>DFD</a:t>
            </a:r>
            <a:r>
              <a:rPr lang="en-US" dirty="0"/>
              <a:t> </a:t>
            </a:r>
          </a:p>
          <a:p>
            <a:r>
              <a:rPr lang="en-US" dirty="0">
                <a:latin typeface="Lucida Bright" panose="02040602050505020304" pitchFamily="18" charset="0"/>
              </a:rPr>
              <a:t>(</a:t>
            </a:r>
            <a:r>
              <a:rPr lang="en-US" b="1" dirty="0">
                <a:latin typeface="Lucida Bright" panose="02040602050505020304" pitchFamily="18" charset="0"/>
              </a:rPr>
              <a:t>Data Flow Diagram</a:t>
            </a:r>
            <a:r>
              <a:rPr lang="en-US" dirty="0">
                <a:latin typeface="Lucida Bright" panose="02040602050505020304" pitchFamily="18" charset="0"/>
              </a:rPr>
              <a:t>)</a:t>
            </a:r>
          </a:p>
        </p:txBody>
      </p:sp>
      <p:pic>
        <p:nvPicPr>
          <p:cNvPr id="1030" name="Picture 6" descr="Data Flow Diagrams (DFD) Explain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4525" y="1658983"/>
            <a:ext cx="4434366" cy="51990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6862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UML DIAGRAM</a:t>
            </a:r>
            <a:br>
              <a:rPr lang="en-US" dirty="0"/>
            </a:br>
            <a:r>
              <a:rPr lang="en-US" dirty="0"/>
              <a:t>Use case diagram</a:t>
            </a:r>
          </a:p>
        </p:txBody>
      </p:sp>
      <p:pic>
        <p:nvPicPr>
          <p:cNvPr id="5" name="Content Placeholder 4"/>
          <p:cNvPicPr>
            <a:picLocks noGrp="1"/>
          </p:cNvPicPr>
          <p:nvPr>
            <p:ph idx="1"/>
          </p:nvPr>
        </p:nvPicPr>
        <p:blipFill>
          <a:blip r:embed="rId2"/>
          <a:stretch>
            <a:fillRect/>
          </a:stretch>
        </p:blipFill>
        <p:spPr>
          <a:xfrm>
            <a:off x="3167691" y="2146663"/>
            <a:ext cx="6685238" cy="4267200"/>
          </a:xfrm>
          <a:prstGeom prst="rect">
            <a:avLst/>
          </a:prstGeom>
        </p:spPr>
      </p:pic>
    </p:spTree>
    <p:extLst>
      <p:ext uri="{BB962C8B-B14F-4D97-AF65-F5344CB8AC3E}">
        <p14:creationId xmlns:p14="http://schemas.microsoft.com/office/powerpoint/2010/main" val="610739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9523" y="114156"/>
            <a:ext cx="9033973" cy="712321"/>
          </a:xfrm>
        </p:spPr>
        <p:txBody>
          <a:bodyPr/>
          <a:lstStyle/>
          <a:p>
            <a:r>
              <a:rPr lang="en-US" dirty="0"/>
              <a:t>ER Diagram</a:t>
            </a:r>
          </a:p>
        </p:txBody>
      </p:sp>
      <p:sp>
        <p:nvSpPr>
          <p:cNvPr id="6" name="AutoShape 6" descr="Store sales system- Entity-relationship diagram example | Glee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2"/>
          <a:stretch>
            <a:fillRect/>
          </a:stretch>
        </p:blipFill>
        <p:spPr>
          <a:xfrm>
            <a:off x="2704012" y="1554481"/>
            <a:ext cx="5749426" cy="4153988"/>
          </a:xfrm>
          <a:prstGeom prst="rect">
            <a:avLst/>
          </a:prstGeom>
        </p:spPr>
      </p:pic>
    </p:spTree>
    <p:extLst>
      <p:ext uri="{BB962C8B-B14F-4D97-AF65-F5344CB8AC3E}">
        <p14:creationId xmlns:p14="http://schemas.microsoft.com/office/powerpoint/2010/main" val="32692033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b="1" dirty="0">
                <a:solidFill>
                  <a:schemeClr val="tx2">
                    <a:lumMod val="75000"/>
                  </a:schemeClr>
                </a:solidFill>
                <a:latin typeface="Lucida Bright" panose="02040602050505020304" pitchFamily="18" charset="0"/>
              </a:rPr>
              <a:t>Activity Diagram</a:t>
            </a:r>
            <a:br>
              <a:rPr lang="en-US" b="1" dirty="0">
                <a:solidFill>
                  <a:schemeClr val="tx2">
                    <a:lumMod val="75000"/>
                  </a:schemeClr>
                </a:solidFill>
                <a:latin typeface="Lucida Bright" panose="02040602050505020304" pitchFamily="18" charset="0"/>
              </a:rPr>
            </a:br>
            <a:endParaRPr lang="en-US" dirty="0"/>
          </a:p>
        </p:txBody>
      </p:sp>
      <p:pic>
        <p:nvPicPr>
          <p:cNvPr id="4112" name="Picture 16" descr="Sales And Inventory Management System Activity UML Diagram | Academic  Projec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2674" y="1489168"/>
            <a:ext cx="9287692" cy="5003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84666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0054" y="122948"/>
            <a:ext cx="8981219" cy="791452"/>
          </a:xfrm>
        </p:spPr>
        <p:txBody>
          <a:bodyPr/>
          <a:lstStyle/>
          <a:p>
            <a:r>
              <a:rPr lang="en-US" dirty="0"/>
              <a:t>SEQUENCE DIAGRAM</a:t>
            </a:r>
          </a:p>
        </p:txBody>
      </p:sp>
      <p:pic>
        <p:nvPicPr>
          <p:cNvPr id="5" name="Content Placeholder 4"/>
          <p:cNvPicPr>
            <a:picLocks noGrp="1"/>
          </p:cNvPicPr>
          <p:nvPr>
            <p:ph idx="1"/>
          </p:nvPr>
        </p:nvPicPr>
        <p:blipFill>
          <a:blip r:embed="rId2"/>
          <a:stretch>
            <a:fillRect/>
          </a:stretch>
        </p:blipFill>
        <p:spPr>
          <a:xfrm>
            <a:off x="2233749" y="1123405"/>
            <a:ext cx="7711925" cy="5408023"/>
          </a:xfrm>
          <a:prstGeom prst="rect">
            <a:avLst/>
          </a:prstGeom>
        </p:spPr>
      </p:pic>
    </p:spTree>
    <p:extLst>
      <p:ext uri="{BB962C8B-B14F-4D97-AF65-F5344CB8AC3E}">
        <p14:creationId xmlns:p14="http://schemas.microsoft.com/office/powerpoint/2010/main" val="17090541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5223" y="131741"/>
            <a:ext cx="9297743" cy="1072805"/>
          </a:xfrm>
        </p:spPr>
        <p:txBody>
          <a:bodyPr/>
          <a:lstStyle/>
          <a:p>
            <a:r>
              <a:rPr lang="en-US" dirty="0"/>
              <a:t>COMPONENT DIAGRAM</a:t>
            </a:r>
          </a:p>
        </p:txBody>
      </p:sp>
      <p:pic>
        <p:nvPicPr>
          <p:cNvPr id="3" name="Content Placeholder 2"/>
          <p:cNvPicPr>
            <a:picLocks noGrp="1" noChangeAspect="1"/>
          </p:cNvPicPr>
          <p:nvPr>
            <p:ph idx="1"/>
          </p:nvPr>
        </p:nvPicPr>
        <p:blipFill>
          <a:blip r:embed="rId2"/>
          <a:stretch>
            <a:fillRect/>
          </a:stretch>
        </p:blipFill>
        <p:spPr>
          <a:xfrm>
            <a:off x="2142308" y="1204546"/>
            <a:ext cx="7430635" cy="5248505"/>
          </a:xfrm>
          <a:prstGeom prst="rect">
            <a:avLst/>
          </a:prstGeom>
        </p:spPr>
      </p:pic>
    </p:spTree>
    <p:extLst>
      <p:ext uri="{BB962C8B-B14F-4D97-AF65-F5344CB8AC3E}">
        <p14:creationId xmlns:p14="http://schemas.microsoft.com/office/powerpoint/2010/main" val="42910790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8571" y="149326"/>
            <a:ext cx="8911687" cy="817828"/>
          </a:xfrm>
        </p:spPr>
        <p:txBody>
          <a:bodyPr/>
          <a:lstStyle/>
          <a:p>
            <a:r>
              <a:rPr lang="en-US" dirty="0"/>
              <a:t>DEPLOYMENT DIAGRAM</a:t>
            </a:r>
          </a:p>
        </p:txBody>
      </p:sp>
      <p:pic>
        <p:nvPicPr>
          <p:cNvPr id="3" name="Content Placeholder 2"/>
          <p:cNvPicPr>
            <a:picLocks noGrp="1" noChangeAspect="1"/>
          </p:cNvPicPr>
          <p:nvPr>
            <p:ph idx="1"/>
          </p:nvPr>
        </p:nvPicPr>
        <p:blipFill>
          <a:blip r:embed="rId2"/>
          <a:stretch>
            <a:fillRect/>
          </a:stretch>
        </p:blipFill>
        <p:spPr>
          <a:xfrm>
            <a:off x="2808514" y="1149531"/>
            <a:ext cx="6245594" cy="5486400"/>
          </a:xfrm>
          <a:prstGeom prst="rect">
            <a:avLst/>
          </a:prstGeom>
        </p:spPr>
      </p:pic>
    </p:spTree>
    <p:extLst>
      <p:ext uri="{BB962C8B-B14F-4D97-AF65-F5344CB8AC3E}">
        <p14:creationId xmlns:p14="http://schemas.microsoft.com/office/powerpoint/2010/main" val="3806369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8554" y="78987"/>
            <a:ext cx="9033973" cy="703528"/>
          </a:xfrm>
        </p:spPr>
        <p:txBody>
          <a:bodyPr/>
          <a:lstStyle/>
          <a:p>
            <a:r>
              <a:rPr lang="en-US" dirty="0"/>
              <a:t>ACTIVITY DIAGRAM</a:t>
            </a:r>
          </a:p>
        </p:txBody>
      </p:sp>
      <p:pic>
        <p:nvPicPr>
          <p:cNvPr id="4" name="Picture 3"/>
          <p:cNvPicPr/>
          <p:nvPr/>
        </p:nvPicPr>
        <p:blipFill>
          <a:blip r:embed="rId2"/>
          <a:stretch>
            <a:fillRect/>
          </a:stretch>
        </p:blipFill>
        <p:spPr>
          <a:xfrm>
            <a:off x="2050869" y="1294946"/>
            <a:ext cx="6119767" cy="5563054"/>
          </a:xfrm>
          <a:prstGeom prst="rect">
            <a:avLst/>
          </a:prstGeom>
        </p:spPr>
      </p:pic>
    </p:spTree>
    <p:extLst>
      <p:ext uri="{BB962C8B-B14F-4D97-AF65-F5344CB8AC3E}">
        <p14:creationId xmlns:p14="http://schemas.microsoft.com/office/powerpoint/2010/main" val="34995221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FUTURE SCOPE</a:t>
            </a:r>
          </a:p>
        </p:txBody>
      </p:sp>
      <p:sp>
        <p:nvSpPr>
          <p:cNvPr id="5" name="Content Placeholder 4">
            <a:extLst>
              <a:ext uri="{FF2B5EF4-FFF2-40B4-BE49-F238E27FC236}">
                <a16:creationId xmlns:a16="http://schemas.microsoft.com/office/drawing/2014/main" id="{4D5418FB-1BE3-4D70-9A47-9FD5AEE92FF2}"/>
              </a:ext>
            </a:extLst>
          </p:cNvPr>
          <p:cNvSpPr>
            <a:spLocks noGrp="1"/>
          </p:cNvSpPr>
          <p:nvPr>
            <p:ph idx="1"/>
          </p:nvPr>
        </p:nvSpPr>
        <p:spPr>
          <a:xfrm>
            <a:off x="1949132" y="1449978"/>
            <a:ext cx="6358845" cy="5865222"/>
          </a:xfrm>
        </p:spPr>
        <p:txBody>
          <a:bodyPr>
            <a:normAutofit/>
          </a:bodyPr>
          <a:lstStyle/>
          <a:p>
            <a:r>
              <a:rPr lang="en-US" dirty="0">
                <a:solidFill>
                  <a:srgbClr val="000000"/>
                </a:solidFill>
                <a:latin typeface="montserratlight"/>
              </a:rPr>
              <a:t>Data analytics has a bright future ahead as it has more potential, which everyone can explore. There is no shortage of opportunities for those who want to explore this field and move forward with their career in this competitive market world.</a:t>
            </a:r>
          </a:p>
          <a:p>
            <a:endParaRPr lang="en-US" dirty="0">
              <a:solidFill>
                <a:srgbClr val="000000"/>
              </a:solidFill>
              <a:latin typeface="montserratlight"/>
            </a:endParaRPr>
          </a:p>
          <a:p>
            <a:r>
              <a:rPr lang="en-US" b="1" dirty="0"/>
              <a:t>1 Healthcare</a:t>
            </a:r>
          </a:p>
          <a:p>
            <a:r>
              <a:rPr lang="en-US" b="1" dirty="0"/>
              <a:t>2 Transportation</a:t>
            </a:r>
            <a:endParaRPr lang="en-US" dirty="0">
              <a:solidFill>
                <a:srgbClr val="000000"/>
              </a:solidFill>
              <a:latin typeface="montserratlight"/>
            </a:endParaRPr>
          </a:p>
          <a:p>
            <a:r>
              <a:rPr lang="en-US" b="1" dirty="0"/>
              <a:t>3 Financial services</a:t>
            </a:r>
          </a:p>
          <a:p>
            <a:r>
              <a:rPr lang="en-US" b="1" dirty="0"/>
              <a:t>4 Public sector</a:t>
            </a:r>
          </a:p>
          <a:p>
            <a:r>
              <a:rPr lang="en-US" b="1" dirty="0"/>
              <a:t>5 Social media analytics</a:t>
            </a:r>
          </a:p>
          <a:p>
            <a:r>
              <a:rPr lang="en-US" b="1" dirty="0"/>
              <a:t>6 Manufacturing industry</a:t>
            </a:r>
            <a:br>
              <a:rPr lang="en-US" dirty="0"/>
            </a:br>
            <a:endParaRPr lang="en-US" dirty="0"/>
          </a:p>
          <a:p>
            <a:endParaRPr lang="en-US" dirty="0"/>
          </a:p>
        </p:txBody>
      </p:sp>
      <p:pic>
        <p:nvPicPr>
          <p:cNvPr id="3" name="Picture 2"/>
          <p:cNvPicPr>
            <a:picLocks noChangeAspect="1"/>
          </p:cNvPicPr>
          <p:nvPr/>
        </p:nvPicPr>
        <p:blipFill>
          <a:blip r:embed="rId2"/>
          <a:stretch>
            <a:fillRect/>
          </a:stretch>
        </p:blipFill>
        <p:spPr>
          <a:xfrm>
            <a:off x="8033657" y="1264555"/>
            <a:ext cx="4114748" cy="4902742"/>
          </a:xfrm>
          <a:prstGeom prst="rect">
            <a:avLst/>
          </a:prstGeom>
        </p:spPr>
      </p:pic>
    </p:spTree>
    <p:extLst>
      <p:ext uri="{BB962C8B-B14F-4D97-AF65-F5344CB8AC3E}">
        <p14:creationId xmlns:p14="http://schemas.microsoft.com/office/powerpoint/2010/main" val="889715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b="1" dirty="0">
                <a:latin typeface="Lucida Bright" panose="02040602050505020304" pitchFamily="18" charset="0"/>
              </a:rPr>
              <a:t>		ABSTRACT</a:t>
            </a:r>
            <a:br>
              <a:rPr lang="en-US" b="1" dirty="0">
                <a:latin typeface="Lucida Bright" panose="02040602050505020304" pitchFamily="18" charset="0"/>
              </a:rPr>
            </a:br>
            <a:br>
              <a:rPr lang="en-US" dirty="0"/>
            </a:br>
            <a:endParaRPr lang="en-US" dirty="0"/>
          </a:p>
        </p:txBody>
      </p:sp>
      <p:sp>
        <p:nvSpPr>
          <p:cNvPr id="5" name="Content Placeholder 4">
            <a:extLst>
              <a:ext uri="{FF2B5EF4-FFF2-40B4-BE49-F238E27FC236}">
                <a16:creationId xmlns:a16="http://schemas.microsoft.com/office/drawing/2014/main" id="{C63CCD41-8E89-4D44-9969-D71BBC4F809D}"/>
              </a:ext>
            </a:extLst>
          </p:cNvPr>
          <p:cNvSpPr>
            <a:spLocks noGrp="1"/>
          </p:cNvSpPr>
          <p:nvPr>
            <p:ph idx="1"/>
          </p:nvPr>
        </p:nvSpPr>
        <p:spPr>
          <a:xfrm>
            <a:off x="2589212" y="2146663"/>
            <a:ext cx="8915400" cy="3777622"/>
          </a:xfrm>
        </p:spPr>
        <p:txBody>
          <a:bodyPr>
            <a:normAutofit lnSpcReduction="10000"/>
          </a:bodyPr>
          <a:lstStyle/>
          <a:p>
            <a:r>
              <a:rPr lang="en-US" dirty="0"/>
              <a:t>In the meantime, sales of the businesses are rising more and more. </a:t>
            </a:r>
          </a:p>
          <a:p>
            <a:r>
              <a:rPr lang="en-US" dirty="0"/>
              <a:t>Companies want to trace their sales and their advancement.</a:t>
            </a:r>
          </a:p>
          <a:p>
            <a:r>
              <a:rPr lang="en-US" dirty="0"/>
              <a:t>  The company wants to understand where they stand in comparison to different companies. </a:t>
            </a:r>
          </a:p>
          <a:p>
            <a:r>
              <a:rPr lang="en-US" dirty="0"/>
              <a:t> Considering this problem, we've proposed the analysis and visualization of the data.</a:t>
            </a:r>
          </a:p>
          <a:p>
            <a:r>
              <a:rPr lang="en-US" dirty="0"/>
              <a:t>Visualization is the graphical depiction of data with the help of graphs, tabulations, charts by which we could realize company sales.</a:t>
            </a:r>
          </a:p>
          <a:p>
            <a:endParaRPr lang="en-US" dirty="0"/>
          </a:p>
          <a:p>
            <a:r>
              <a:rPr lang="en-US" b="1" dirty="0"/>
              <a:t>Keywords: </a:t>
            </a:r>
            <a:r>
              <a:rPr lang="en-US" dirty="0"/>
              <a:t>Data Analytics, Data Visualization, Python, Django, Pandas, </a:t>
            </a:r>
            <a:r>
              <a:rPr lang="en-US" dirty="0" err="1"/>
              <a:t>Matplotlib</a:t>
            </a:r>
            <a:r>
              <a:rPr lang="en-US" dirty="0"/>
              <a:t>.</a:t>
            </a:r>
          </a:p>
        </p:txBody>
      </p:sp>
    </p:spTree>
    <p:extLst>
      <p:ext uri="{BB962C8B-B14F-4D97-AF65-F5344CB8AC3E}">
        <p14:creationId xmlns:p14="http://schemas.microsoft.com/office/powerpoint/2010/main" val="1788345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ADVANTAGES AND DISADVANTAGES</a:t>
            </a:r>
          </a:p>
        </p:txBody>
      </p:sp>
      <p:sp>
        <p:nvSpPr>
          <p:cNvPr id="5" name="Content Placeholder 4">
            <a:extLst>
              <a:ext uri="{FF2B5EF4-FFF2-40B4-BE49-F238E27FC236}">
                <a16:creationId xmlns:a16="http://schemas.microsoft.com/office/drawing/2014/main" id="{E1EF1823-0E03-41D3-8749-95B2B9C0D9ED}"/>
              </a:ext>
            </a:extLst>
          </p:cNvPr>
          <p:cNvSpPr>
            <a:spLocks noGrp="1"/>
          </p:cNvSpPr>
          <p:nvPr>
            <p:ph idx="1"/>
          </p:nvPr>
        </p:nvSpPr>
        <p:spPr/>
        <p:txBody>
          <a:bodyPr/>
          <a:lstStyle/>
          <a:p>
            <a:r>
              <a:rPr lang="en-US" b="1" dirty="0"/>
              <a:t>Strategic Targeting:</a:t>
            </a:r>
            <a:endParaRPr lang="en-US" dirty="0"/>
          </a:p>
          <a:p>
            <a:r>
              <a:rPr lang="en-US" dirty="0"/>
              <a:t>Allows targeted marketing and sales efforts based on segmentation.</a:t>
            </a:r>
          </a:p>
          <a:p>
            <a:r>
              <a:rPr lang="en-US" b="1" dirty="0"/>
              <a:t>Informed Decision-Making:</a:t>
            </a:r>
            <a:endParaRPr lang="en-US" dirty="0"/>
          </a:p>
          <a:p>
            <a:r>
              <a:rPr lang="en-US" dirty="0"/>
              <a:t>Enables data-driven decision-making for sales strategies.</a:t>
            </a:r>
          </a:p>
          <a:p>
            <a:r>
              <a:rPr lang="en-US" b="1" dirty="0"/>
              <a:t>Real-time Adaptability:</a:t>
            </a:r>
            <a:endParaRPr lang="en-US" dirty="0"/>
          </a:p>
          <a:p>
            <a:r>
              <a:rPr lang="en-US" dirty="0"/>
              <a:t>Provides the foundation for real-time adjustments to market dynamics.</a:t>
            </a:r>
          </a:p>
          <a:p>
            <a:pPr lvl="0">
              <a:spcBef>
                <a:spcPts val="0"/>
              </a:spcBef>
              <a:tabLst>
                <a:tab pos="0" algn="l"/>
              </a:tabLst>
            </a:pPr>
            <a:endParaRPr lang="en-US" sz="1600" dirty="0">
              <a:solidFill>
                <a:srgbClr val="000000"/>
              </a:solidFill>
              <a:latin typeface="Times New Roman" panose="02020603050405020304" pitchFamily="18" charset="0"/>
              <a:ea typeface="Calibri" panose="020F0502020204030204" pitchFamily="34" charset="0"/>
              <a:cs typeface="Wingdings" panose="05000000000000000000" pitchFamily="2" charset="2"/>
            </a:endParaRPr>
          </a:p>
          <a:p>
            <a:pPr lvl="0">
              <a:spcBef>
                <a:spcPts val="0"/>
              </a:spcBef>
              <a:tabLst>
                <a:tab pos="0" algn="l"/>
              </a:tabLst>
            </a:pPr>
            <a:endParaRPr lang="en-US" sz="1600" dirty="0">
              <a:solidFill>
                <a:srgbClr val="000000"/>
              </a:solidFill>
              <a:latin typeface="Times New Roman" panose="02020603050405020304" pitchFamily="18" charset="0"/>
              <a:ea typeface="Calibri" panose="020F0502020204030204" pitchFamily="34" charset="0"/>
              <a:cs typeface="Wingdings" panose="05000000000000000000" pitchFamily="2" charset="2"/>
            </a:endParaRPr>
          </a:p>
          <a:p>
            <a:pPr marL="0" indent="0">
              <a:buNone/>
            </a:pPr>
            <a:endParaRPr lang="en-US" dirty="0"/>
          </a:p>
        </p:txBody>
      </p:sp>
    </p:spTree>
    <p:extLst>
      <p:ext uri="{BB962C8B-B14F-4D97-AF65-F5344CB8AC3E}">
        <p14:creationId xmlns:p14="http://schemas.microsoft.com/office/powerpoint/2010/main" val="3257287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DISADVANTAGES</a:t>
            </a:r>
          </a:p>
        </p:txBody>
      </p:sp>
      <p:sp>
        <p:nvSpPr>
          <p:cNvPr id="5" name="Content Placeholder 4">
            <a:extLst>
              <a:ext uri="{FF2B5EF4-FFF2-40B4-BE49-F238E27FC236}">
                <a16:creationId xmlns:a16="http://schemas.microsoft.com/office/drawing/2014/main" id="{E0AB1E3E-3A62-48DA-AD40-AD15A8C59EBB}"/>
              </a:ext>
            </a:extLst>
          </p:cNvPr>
          <p:cNvSpPr>
            <a:spLocks noGrp="1"/>
          </p:cNvSpPr>
          <p:nvPr>
            <p:ph idx="1"/>
          </p:nvPr>
        </p:nvSpPr>
        <p:spPr/>
        <p:txBody>
          <a:bodyPr>
            <a:normAutofit lnSpcReduction="10000"/>
          </a:bodyPr>
          <a:lstStyle/>
          <a:p>
            <a:pPr lvl="0">
              <a:lnSpc>
                <a:spcPct val="150000"/>
              </a:lnSpc>
              <a:spcBef>
                <a:spcPts val="0"/>
              </a:spcBef>
              <a:buFont typeface="Wingdings" panose="05000000000000000000" pitchFamily="2" charset="2"/>
              <a:buChar char=""/>
              <a:tabLst>
                <a:tab pos="0" algn="l"/>
              </a:tabLst>
            </a:pPr>
            <a:r>
              <a:rPr lang="en-US" sz="2000" b="1" dirty="0">
                <a:latin typeface="Calibri" panose="020F0502020204030204" pitchFamily="34" charset="0"/>
                <a:ea typeface="Calibri" panose="020F0502020204030204" pitchFamily="34" charset="0"/>
                <a:cs typeface="Wingdings" panose="05000000000000000000" pitchFamily="2" charset="2"/>
              </a:rPr>
              <a:t>Disadvantages:</a:t>
            </a:r>
          </a:p>
          <a:p>
            <a:r>
              <a:rPr lang="en-US" b="1" dirty="0"/>
              <a:t>Real-time Adaptability:</a:t>
            </a:r>
            <a:endParaRPr lang="en-US" dirty="0"/>
          </a:p>
          <a:p>
            <a:r>
              <a:rPr lang="en-US" dirty="0"/>
              <a:t>Provides the foundation for real-time adjustments to market dynamics.</a:t>
            </a:r>
          </a:p>
          <a:p>
            <a:r>
              <a:rPr lang="en-US" b="1" dirty="0"/>
              <a:t>Limited Historical Data:</a:t>
            </a:r>
            <a:endParaRPr lang="en-US" dirty="0"/>
          </a:p>
          <a:p>
            <a:r>
              <a:rPr lang="en-US" dirty="0"/>
              <a:t>Limited historical data may hinder trend analysis and long-term insights.</a:t>
            </a:r>
          </a:p>
          <a:p>
            <a:r>
              <a:rPr lang="en-US" b="1" dirty="0"/>
              <a:t>Complex Implementation:</a:t>
            </a:r>
            <a:endParaRPr lang="en-US" dirty="0"/>
          </a:p>
          <a:p>
            <a:r>
              <a:rPr lang="en-US" dirty="0"/>
              <a:t>Implementation of recommendations may be complex and time-consuming</a:t>
            </a:r>
          </a:p>
          <a:p>
            <a:r>
              <a:rPr lang="en-US" b="1" dirty="0"/>
              <a:t>Data Quality Challenges:</a:t>
            </a:r>
            <a:endParaRPr lang="en-US" dirty="0"/>
          </a:p>
          <a:p>
            <a:r>
              <a:rPr lang="en-US" dirty="0"/>
              <a:t>Inaccuracies or inconsistencies in the data may impact analysis outcomes</a:t>
            </a:r>
          </a:p>
          <a:p>
            <a:pPr lvl="0">
              <a:lnSpc>
                <a:spcPct val="150000"/>
              </a:lnSpc>
              <a:spcBef>
                <a:spcPts val="0"/>
              </a:spcBef>
              <a:buFont typeface="Wingdings" panose="05000000000000000000" pitchFamily="2" charset="2"/>
              <a:buChar char=""/>
              <a:tabLst>
                <a:tab pos="0" algn="l"/>
              </a:tabLst>
            </a:pPr>
            <a:endParaRPr lang="en-US" sz="2000" dirty="0">
              <a:latin typeface="Calibri" panose="020F0502020204030204" pitchFamily="34" charset="0"/>
              <a:ea typeface="Calibri" panose="020F0502020204030204" pitchFamily="34" charset="0"/>
              <a:cs typeface="Wingdings" panose="05000000000000000000" pitchFamily="2" charset="2"/>
            </a:endParaRPr>
          </a:p>
          <a:p>
            <a:endParaRPr lang="en-US" dirty="0"/>
          </a:p>
        </p:txBody>
      </p:sp>
    </p:spTree>
    <p:extLst>
      <p:ext uri="{BB962C8B-B14F-4D97-AF65-F5344CB8AC3E}">
        <p14:creationId xmlns:p14="http://schemas.microsoft.com/office/powerpoint/2010/main" val="7771786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3256" y="184495"/>
            <a:ext cx="8911687" cy="1280890"/>
          </a:xfrm>
        </p:spPr>
        <p:txBody>
          <a:bodyPr>
            <a:normAutofit fontScale="90000"/>
          </a:bodyPr>
          <a:lstStyle/>
          <a:p>
            <a:r>
              <a:rPr lang="en-US" dirty="0"/>
              <a:t>IMPLEMENTATION</a:t>
            </a:r>
            <a:br>
              <a:rPr lang="en-US" dirty="0"/>
            </a:br>
            <a:r>
              <a:rPr lang="en-US" dirty="0"/>
              <a:t>IDE</a:t>
            </a:r>
            <a:br>
              <a:rPr lang="en-US" dirty="0"/>
            </a:br>
            <a:endParaRPr lang="en-US" b="1" dirty="0"/>
          </a:p>
        </p:txBody>
      </p:sp>
      <p:pic>
        <p:nvPicPr>
          <p:cNvPr id="4" name="Picture 3"/>
          <p:cNvPicPr>
            <a:picLocks noChangeAspect="1"/>
          </p:cNvPicPr>
          <p:nvPr/>
        </p:nvPicPr>
        <p:blipFill>
          <a:blip r:embed="rId2"/>
          <a:stretch>
            <a:fillRect/>
          </a:stretch>
        </p:blipFill>
        <p:spPr>
          <a:xfrm>
            <a:off x="868800" y="661987"/>
            <a:ext cx="6185144" cy="5534025"/>
          </a:xfrm>
          <a:prstGeom prst="rect">
            <a:avLst/>
          </a:prstGeom>
        </p:spPr>
      </p:pic>
      <p:pic>
        <p:nvPicPr>
          <p:cNvPr id="5" name="Picture 4"/>
          <p:cNvPicPr>
            <a:picLocks noChangeAspect="1"/>
          </p:cNvPicPr>
          <p:nvPr/>
        </p:nvPicPr>
        <p:blipFill>
          <a:blip r:embed="rId3"/>
          <a:stretch>
            <a:fillRect/>
          </a:stretch>
        </p:blipFill>
        <p:spPr>
          <a:xfrm>
            <a:off x="7249887" y="661987"/>
            <a:ext cx="4942114" cy="5534025"/>
          </a:xfrm>
          <a:prstGeom prst="rect">
            <a:avLst/>
          </a:prstGeom>
        </p:spPr>
      </p:pic>
    </p:spTree>
    <p:extLst>
      <p:ext uri="{BB962C8B-B14F-4D97-AF65-F5344CB8AC3E}">
        <p14:creationId xmlns:p14="http://schemas.microsoft.com/office/powerpoint/2010/main" val="142379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user-images.githubusercontent.com/52067673/83346119-63232d80-a337-11ea-942b-d865be38fc4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103" y="475570"/>
            <a:ext cx="4781006" cy="568234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6466113" y="475570"/>
            <a:ext cx="5460276" cy="5682342"/>
          </a:xfrm>
          <a:prstGeom prst="rect">
            <a:avLst/>
          </a:prstGeom>
        </p:spPr>
      </p:pic>
    </p:spTree>
    <p:extLst>
      <p:ext uri="{BB962C8B-B14F-4D97-AF65-F5344CB8AC3E}">
        <p14:creationId xmlns:p14="http://schemas.microsoft.com/office/powerpoint/2010/main" val="36730716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a:t>
            </a:r>
          </a:p>
        </p:txBody>
      </p:sp>
      <p:sp>
        <p:nvSpPr>
          <p:cNvPr id="5" name="Content Placeholder 4">
            <a:extLst>
              <a:ext uri="{FF2B5EF4-FFF2-40B4-BE49-F238E27FC236}">
                <a16:creationId xmlns:a16="http://schemas.microsoft.com/office/drawing/2014/main" id="{6854F1B4-9C64-44D4-8DD2-2B4D4F93559E}"/>
              </a:ext>
            </a:extLst>
          </p:cNvPr>
          <p:cNvSpPr>
            <a:spLocks noGrp="1"/>
          </p:cNvSpPr>
          <p:nvPr>
            <p:ph idx="1"/>
          </p:nvPr>
        </p:nvSpPr>
        <p:spPr/>
        <p:txBody>
          <a:bodyPr>
            <a:normAutofit fontScale="92500" lnSpcReduction="20000"/>
          </a:bodyPr>
          <a:lstStyle/>
          <a:p>
            <a:r>
              <a:rPr lang="en-US" dirty="0"/>
              <a:t>The outcomes and the final result of the application are as follows :</a:t>
            </a:r>
          </a:p>
          <a:p>
            <a:pPr lvl="0"/>
            <a:r>
              <a:rPr lang="en-US" dirty="0"/>
              <a:t>The outcome of the application would be to provide an intuition of the sale of different products in the company.</a:t>
            </a:r>
          </a:p>
          <a:p>
            <a:pPr lvl="0"/>
            <a:r>
              <a:rPr lang="en-US" dirty="0"/>
              <a:t>The application would also provide the analytics and visualization of sales by different salespersons in the organization.</a:t>
            </a:r>
          </a:p>
          <a:p>
            <a:pPr lvl="0"/>
            <a:r>
              <a:rPr lang="en-US" dirty="0"/>
              <a:t>Using this application, the owner would be able to see daily profit in terms of visualizations.</a:t>
            </a:r>
          </a:p>
          <a:p>
            <a:pPr lvl="0"/>
            <a:r>
              <a:rPr lang="en-US" dirty="0"/>
              <a:t>The owner would be able to see maximum profit, minimum profit from a sale, mean profit from all sales, median profit of all sales.</a:t>
            </a:r>
          </a:p>
          <a:p>
            <a:pPr lvl="0"/>
            <a:r>
              <a:rPr lang="en-US" dirty="0"/>
              <a:t>The owner would be able to compare sales by different salespeople in the company.</a:t>
            </a:r>
          </a:p>
          <a:p>
            <a:pPr lvl="0"/>
            <a:r>
              <a:rPr lang="en-US" dirty="0"/>
              <a:t>Owner can see daily sales of all products and interpret which product was sold in the highest quantity.</a:t>
            </a:r>
          </a:p>
          <a:p>
            <a:endParaRPr lang="en-US" dirty="0"/>
          </a:p>
        </p:txBody>
      </p:sp>
    </p:spTree>
    <p:extLst>
      <p:ext uri="{BB962C8B-B14F-4D97-AF65-F5344CB8AC3E}">
        <p14:creationId xmlns:p14="http://schemas.microsoft.com/office/powerpoint/2010/main" val="10264759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627" y="265119"/>
            <a:ext cx="8915399" cy="1468800"/>
          </a:xfrm>
        </p:spPr>
        <p:txBody>
          <a:bodyPr/>
          <a:lstStyle/>
          <a:p>
            <a:r>
              <a:rPr lang="en-US" dirty="0"/>
              <a:t>CONCLUSION:</a:t>
            </a:r>
          </a:p>
        </p:txBody>
      </p:sp>
      <p:sp>
        <p:nvSpPr>
          <p:cNvPr id="5" name="Text Placeholder 4">
            <a:extLst>
              <a:ext uri="{FF2B5EF4-FFF2-40B4-BE49-F238E27FC236}">
                <a16:creationId xmlns:a16="http://schemas.microsoft.com/office/drawing/2014/main" id="{130DE673-B7E6-4AD8-9752-C6072971F604}"/>
              </a:ext>
            </a:extLst>
          </p:cNvPr>
          <p:cNvSpPr>
            <a:spLocks noGrp="1"/>
          </p:cNvSpPr>
          <p:nvPr>
            <p:ph type="body" idx="1"/>
          </p:nvPr>
        </p:nvSpPr>
        <p:spPr>
          <a:xfrm>
            <a:off x="2288767" y="2233749"/>
            <a:ext cx="7482250" cy="4206240"/>
          </a:xfrm>
        </p:spPr>
        <p:txBody>
          <a:bodyPr>
            <a:normAutofit/>
          </a:bodyPr>
          <a:lstStyle/>
          <a:p>
            <a:r>
              <a:rPr lang="en-US" dirty="0">
                <a:latin typeface="Roboto"/>
              </a:rPr>
              <a:t>The importance of reporting, business insights, and sales analytics grow as a firm expands.  </a:t>
            </a:r>
          </a:p>
          <a:p>
            <a:r>
              <a:rPr lang="en-US" dirty="0">
                <a:latin typeface="Google Sans"/>
              </a:rPr>
              <a:t>Data analytics help a business optimize its performance, perform more efficiently, maximize profit, or make more strategically-guided decisions.</a:t>
            </a:r>
            <a:endParaRPr lang="en-US" dirty="0"/>
          </a:p>
          <a:p>
            <a:r>
              <a:rPr lang="en-US" dirty="0">
                <a:latin typeface="Indeed Sans"/>
              </a:rPr>
              <a:t>A business plan is a formal document that describes a new or existing company's goals and how the organization intends to reach them.</a:t>
            </a:r>
          </a:p>
          <a:p>
            <a:r>
              <a:rPr lang="en-US" dirty="0">
                <a:latin typeface="Indeed Sans"/>
              </a:rPr>
              <a:t> Each business plan includes a conclusion that outlines its key points and the company's strengths. An effective business plan conclusion will convince the reader that the business is going to be successful.</a:t>
            </a:r>
          </a:p>
          <a:p>
            <a:endParaRPr lang="en-US" dirty="0"/>
          </a:p>
        </p:txBody>
      </p:sp>
    </p:spTree>
    <p:extLst>
      <p:ext uri="{BB962C8B-B14F-4D97-AF65-F5344CB8AC3E}">
        <p14:creationId xmlns:p14="http://schemas.microsoft.com/office/powerpoint/2010/main" val="6065007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59844D-0696-44AC-A7DB-B966889EBF00}"/>
              </a:ext>
            </a:extLst>
          </p:cNvPr>
          <p:cNvSpPr txBox="1"/>
          <p:nvPr/>
        </p:nvSpPr>
        <p:spPr>
          <a:xfrm>
            <a:off x="3657600" y="2413337"/>
            <a:ext cx="4849404" cy="1015663"/>
          </a:xfrm>
          <a:prstGeom prst="rect">
            <a:avLst/>
          </a:prstGeom>
          <a:noFill/>
        </p:spPr>
        <p:txBody>
          <a:bodyPr wrap="none" rtlCol="0">
            <a:spAutoFit/>
          </a:bodyPr>
          <a:lstStyle/>
          <a:p>
            <a:r>
              <a:rPr lang="en-US" sz="6000" b="1" dirty="0">
                <a:latin typeface="Lucida Bright" panose="02040602050505020304" pitchFamily="18" charset="0"/>
              </a:rPr>
              <a:t>Thank You..</a:t>
            </a:r>
          </a:p>
        </p:txBody>
      </p:sp>
    </p:spTree>
    <p:extLst>
      <p:ext uri="{BB962C8B-B14F-4D97-AF65-F5344CB8AC3E}">
        <p14:creationId xmlns:p14="http://schemas.microsoft.com/office/powerpoint/2010/main" val="3416618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Problem Definition</a:t>
            </a:r>
            <a:endParaRPr lang="en-US" b="1" dirty="0"/>
          </a:p>
        </p:txBody>
      </p:sp>
      <p:sp>
        <p:nvSpPr>
          <p:cNvPr id="5" name="Content Placeholder 4">
            <a:extLst>
              <a:ext uri="{FF2B5EF4-FFF2-40B4-BE49-F238E27FC236}">
                <a16:creationId xmlns:a16="http://schemas.microsoft.com/office/drawing/2014/main" id="{D4A601EC-1183-4F91-94C6-06DD967E25A7}"/>
              </a:ext>
            </a:extLst>
          </p:cNvPr>
          <p:cNvSpPr>
            <a:spLocks noGrp="1"/>
          </p:cNvSpPr>
          <p:nvPr>
            <p:ph idx="1"/>
          </p:nvPr>
        </p:nvSpPr>
        <p:spPr/>
        <p:txBody>
          <a:bodyPr/>
          <a:lstStyle/>
          <a:p>
            <a:pPr lvl="0"/>
            <a:r>
              <a:rPr lang="en-US" dirty="0"/>
              <a:t>Data analytics is often confused with </a:t>
            </a:r>
            <a:r>
              <a:rPr lang="en-US" u="sng" dirty="0">
                <a:hlinkClick r:id="rId2"/>
              </a:rPr>
              <a:t>data analysis</a:t>
            </a:r>
            <a:r>
              <a:rPr lang="en-US" dirty="0"/>
              <a:t>.</a:t>
            </a:r>
          </a:p>
          <a:p>
            <a:pPr lvl="0"/>
            <a:r>
              <a:rPr lang="en-US" dirty="0"/>
              <a:t> While these are related terms, they aren’t exactly the same.</a:t>
            </a:r>
          </a:p>
          <a:p>
            <a:pPr lvl="0"/>
            <a:r>
              <a:rPr lang="en-US" dirty="0"/>
              <a:t> In fact, data analysis is a subcategory of data analytics that deals specifically with extracting meaning from data. </a:t>
            </a:r>
          </a:p>
          <a:p>
            <a:pPr lvl="0"/>
            <a:r>
              <a:rPr lang="en-US" dirty="0"/>
              <a:t>Data analytics, as a whole, includes processes beyond analysis, including </a:t>
            </a:r>
            <a:r>
              <a:rPr lang="en-US" u="sng" dirty="0">
                <a:hlinkClick r:id="rId3"/>
              </a:rPr>
              <a:t>data science</a:t>
            </a:r>
            <a:r>
              <a:rPr lang="en-US" dirty="0"/>
              <a:t> (using data to theorize and forecast) and </a:t>
            </a:r>
            <a:r>
              <a:rPr lang="en-US" u="sng" dirty="0">
                <a:hlinkClick r:id="rId4"/>
              </a:rPr>
              <a:t>data engineering</a:t>
            </a:r>
            <a:r>
              <a:rPr lang="en-US" dirty="0"/>
              <a:t> (building data systems).</a:t>
            </a:r>
          </a:p>
          <a:p>
            <a:endParaRPr lang="en-US" dirty="0"/>
          </a:p>
        </p:txBody>
      </p:sp>
    </p:spTree>
    <p:extLst>
      <p:ext uri="{BB962C8B-B14F-4D97-AF65-F5344CB8AC3E}">
        <p14:creationId xmlns:p14="http://schemas.microsoft.com/office/powerpoint/2010/main" val="3668953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833800" y="468835"/>
            <a:ext cx="8911687" cy="1280890"/>
          </a:xfrm>
        </p:spPr>
        <p:txBody>
          <a:bodyPr/>
          <a:lstStyle/>
          <a:p>
            <a:r>
              <a:rPr lang="en-US" dirty="0"/>
              <a:t>						</a:t>
            </a:r>
            <a:r>
              <a:rPr lang="en-US" b="1" dirty="0"/>
              <a:t>Introduction</a:t>
            </a:r>
          </a:p>
        </p:txBody>
      </p:sp>
      <p:sp>
        <p:nvSpPr>
          <p:cNvPr id="3" name="Content Placeholder 2">
            <a:extLst>
              <a:ext uri="{FF2B5EF4-FFF2-40B4-BE49-F238E27FC236}">
                <a16:creationId xmlns:a16="http://schemas.microsoft.com/office/drawing/2014/main" id="{D5920F7C-1569-4E2C-8CAE-699B670A320E}"/>
              </a:ext>
            </a:extLst>
          </p:cNvPr>
          <p:cNvSpPr>
            <a:spLocks noGrp="1"/>
          </p:cNvSpPr>
          <p:nvPr>
            <p:ph idx="1"/>
          </p:nvPr>
        </p:nvSpPr>
        <p:spPr/>
        <p:txBody>
          <a:bodyPr>
            <a:normAutofit fontScale="92500" lnSpcReduction="20000"/>
          </a:bodyPr>
          <a:lstStyle/>
          <a:p>
            <a:r>
              <a:rPr lang="en-US" b="1" dirty="0">
                <a:solidFill>
                  <a:srgbClr val="242424"/>
                </a:solidFill>
                <a:latin typeface="source-serif-pro"/>
              </a:rPr>
              <a:t>In this project, you will dive into a large sales dataset to extract valuable insights. It will explore sales trends over time, identify the best-selling products, calculate revenue metrics such as total sales and profit margins, and create visualizations to present findings effectively. This project showcases my ability to manipulate and derive insights from large datasets, enabling me to make data-driven recommendations for optimizing sales strategies.</a:t>
            </a:r>
          </a:p>
          <a:p>
            <a:endParaRPr lang="en-US" dirty="0"/>
          </a:p>
          <a:p>
            <a:r>
              <a:rPr lang="en-US" b="1" dirty="0">
                <a:latin typeface="Cambria" panose="02040503050406030204" pitchFamily="18" charset="0"/>
                <a:ea typeface="Cambria" panose="02040503050406030204" pitchFamily="18" charset="0"/>
              </a:rPr>
              <a:t>Keywords</a:t>
            </a:r>
          </a:p>
          <a:p>
            <a:r>
              <a:rPr lang="en-US" dirty="0">
                <a:solidFill>
                  <a:srgbClr val="202124"/>
                </a:solidFill>
                <a:latin typeface="Google Sans"/>
              </a:rPr>
              <a:t>Business Development.</a:t>
            </a:r>
          </a:p>
          <a:p>
            <a:r>
              <a:rPr lang="en-US" dirty="0"/>
              <a:t>Decision Support.</a:t>
            </a:r>
          </a:p>
          <a:p>
            <a:r>
              <a:rPr lang="en-US" dirty="0"/>
              <a:t>Market Trends.</a:t>
            </a:r>
          </a:p>
          <a:p>
            <a:r>
              <a:rPr lang="en-US" dirty="0"/>
              <a:t>Sales Optimization</a:t>
            </a:r>
          </a:p>
          <a:p>
            <a:pPr marL="0" indent="0">
              <a:buNone/>
            </a:pPr>
            <a:r>
              <a:rPr lang="en-US" dirty="0"/>
              <a:t>      </a:t>
            </a:r>
            <a:r>
              <a:rPr lang="en-US" dirty="0">
                <a:solidFill>
                  <a:srgbClr val="202124"/>
                </a:solidFill>
                <a:latin typeface="Google Sans"/>
              </a:rPr>
              <a:t>Communication</a:t>
            </a:r>
          </a:p>
          <a:p>
            <a:pPr marL="0" indent="0">
              <a:buNone/>
            </a:pPr>
            <a:endParaRPr lang="en-US" dirty="0">
              <a:solidFill>
                <a:srgbClr val="202124"/>
              </a:solidFill>
              <a:latin typeface="Google Sans"/>
            </a:endParaRPr>
          </a:p>
          <a:p>
            <a:pPr marL="0" indent="0">
              <a:buNone/>
            </a:pPr>
            <a:endParaRPr lang="en-US" dirty="0">
              <a:solidFill>
                <a:srgbClr val="202124"/>
              </a:solidFill>
              <a:latin typeface="Google Sans"/>
            </a:endParaRP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144144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a:latin typeface="Lucida Bright" panose="02040602050505020304" pitchFamily="18" charset="0"/>
              </a:rPr>
              <a:t>Physical Survey</a:t>
            </a:r>
            <a:br>
              <a:rPr lang="en-US" b="1" dirty="0">
                <a:latin typeface="Lucida Bright" panose="02040602050505020304" pitchFamily="18" charset="0"/>
              </a:rPr>
            </a:br>
            <a:endParaRPr lang="en-US" dirty="0"/>
          </a:p>
        </p:txBody>
      </p:sp>
      <p:sp>
        <p:nvSpPr>
          <p:cNvPr id="3" name="Content Placeholder 2">
            <a:extLst>
              <a:ext uri="{FF2B5EF4-FFF2-40B4-BE49-F238E27FC236}">
                <a16:creationId xmlns:a16="http://schemas.microsoft.com/office/drawing/2014/main" id="{51BA1860-9BC4-404A-A05E-9186F14A0797}"/>
              </a:ext>
            </a:extLst>
          </p:cNvPr>
          <p:cNvSpPr>
            <a:spLocks noGrp="1"/>
          </p:cNvSpPr>
          <p:nvPr>
            <p:ph idx="1"/>
          </p:nvPr>
        </p:nvSpPr>
        <p:spPr>
          <a:xfrm>
            <a:off x="1502229" y="1763485"/>
            <a:ext cx="6524371" cy="4631062"/>
          </a:xfrm>
        </p:spPr>
        <p:txBody>
          <a:bodyPr>
            <a:normAutofit fontScale="85000" lnSpcReduction="10000"/>
          </a:bodyPr>
          <a:lstStyle/>
          <a:p>
            <a:pPr marL="0" lvl="0" indent="0" defTabSz="914400" eaLnBrk="0" fontAlgn="base" hangingPunct="0">
              <a:spcBef>
                <a:spcPct val="0"/>
              </a:spcBef>
              <a:spcAft>
                <a:spcPct val="0"/>
              </a:spcAft>
              <a:buClrTx/>
              <a:buFontTx/>
              <a:buAutoNum type="arabicPeriod"/>
            </a:pPr>
            <a:r>
              <a:rPr lang="en-US" altLang="en-US" b="1" dirty="0">
                <a:solidFill>
                  <a:srgbClr val="000000"/>
                </a:solidFill>
                <a:latin typeface="Söhne"/>
              </a:rPr>
              <a:t>Define Objectives:</a:t>
            </a:r>
            <a:r>
              <a:rPr lang="en-US" altLang="en-US" dirty="0">
                <a:solidFill>
                  <a:srgbClr val="000000"/>
                </a:solidFill>
                <a:latin typeface="Söhne"/>
              </a:rPr>
              <a:t> Clearly outline sales-related goals for the analysis.</a:t>
            </a:r>
          </a:p>
          <a:p>
            <a:pPr marL="0" lvl="0" indent="0" defTabSz="914400" eaLnBrk="0" fontAlgn="base" hangingPunct="0">
              <a:spcBef>
                <a:spcPct val="0"/>
              </a:spcBef>
              <a:spcAft>
                <a:spcPct val="0"/>
              </a:spcAft>
              <a:buClrTx/>
              <a:buFontTx/>
              <a:buAutoNum type="arabicPeriod"/>
            </a:pPr>
            <a:endParaRPr lang="en-US" altLang="en-US" dirty="0">
              <a:solidFill>
                <a:srgbClr val="000000"/>
              </a:solidFill>
              <a:latin typeface="Söhne"/>
            </a:endParaRPr>
          </a:p>
          <a:p>
            <a:pPr marL="0" lvl="0" indent="0" defTabSz="914400" eaLnBrk="0" fontAlgn="base" hangingPunct="0">
              <a:spcBef>
                <a:spcPct val="0"/>
              </a:spcBef>
              <a:spcAft>
                <a:spcPct val="0"/>
              </a:spcAft>
              <a:buClrTx/>
              <a:buFontTx/>
              <a:buAutoNum type="arabicPeriod" startAt="2"/>
            </a:pPr>
            <a:r>
              <a:rPr lang="en-US" altLang="en-US" b="1" dirty="0">
                <a:solidFill>
                  <a:srgbClr val="000000"/>
                </a:solidFill>
                <a:latin typeface="Söhne"/>
              </a:rPr>
              <a:t>Data Quality:</a:t>
            </a:r>
            <a:r>
              <a:rPr lang="en-US" altLang="en-US" dirty="0">
                <a:solidFill>
                  <a:srgbClr val="000000"/>
                </a:solidFill>
                <a:latin typeface="Söhne"/>
              </a:rPr>
              <a:t> Ensure data cleanliness and completeness for accurate analysis.</a:t>
            </a:r>
          </a:p>
          <a:p>
            <a:pPr marL="0" lvl="0" indent="0" defTabSz="914400" eaLnBrk="0" fontAlgn="base" hangingPunct="0">
              <a:spcBef>
                <a:spcPct val="0"/>
              </a:spcBef>
              <a:spcAft>
                <a:spcPct val="0"/>
              </a:spcAft>
              <a:buClrTx/>
              <a:buFontTx/>
              <a:buAutoNum type="arabicPeriod" startAt="2"/>
            </a:pPr>
            <a:endParaRPr lang="en-US" altLang="en-US" dirty="0">
              <a:solidFill>
                <a:srgbClr val="000000"/>
              </a:solidFill>
              <a:latin typeface="Söhne"/>
            </a:endParaRPr>
          </a:p>
          <a:p>
            <a:pPr marL="0" lvl="0" indent="0" defTabSz="914400" eaLnBrk="0" fontAlgn="base" hangingPunct="0">
              <a:spcBef>
                <a:spcPct val="0"/>
              </a:spcBef>
              <a:spcAft>
                <a:spcPct val="0"/>
              </a:spcAft>
              <a:buClrTx/>
              <a:buFontTx/>
              <a:buAutoNum type="arabicPeriod" startAt="3"/>
            </a:pPr>
            <a:r>
              <a:rPr lang="en-US" altLang="en-US" b="1" dirty="0">
                <a:solidFill>
                  <a:srgbClr val="000000"/>
                </a:solidFill>
                <a:latin typeface="Söhne"/>
              </a:rPr>
              <a:t>Segmentation:</a:t>
            </a:r>
            <a:r>
              <a:rPr lang="en-US" altLang="en-US" dirty="0">
                <a:solidFill>
                  <a:srgbClr val="000000"/>
                </a:solidFill>
                <a:latin typeface="Söhne"/>
              </a:rPr>
              <a:t> Divide respondents into groups for targeted insights.</a:t>
            </a:r>
          </a:p>
          <a:p>
            <a:pPr marL="0" lvl="0" indent="0" defTabSz="914400" eaLnBrk="0" fontAlgn="base" hangingPunct="0">
              <a:spcBef>
                <a:spcPct val="0"/>
              </a:spcBef>
              <a:spcAft>
                <a:spcPct val="0"/>
              </a:spcAft>
              <a:buClrTx/>
              <a:buFontTx/>
              <a:buAutoNum type="arabicPeriod" startAt="3"/>
            </a:pPr>
            <a:endParaRPr lang="en-US" altLang="en-US" dirty="0">
              <a:solidFill>
                <a:srgbClr val="000000"/>
              </a:solidFill>
              <a:latin typeface="Söhne"/>
            </a:endParaRPr>
          </a:p>
          <a:p>
            <a:pPr marL="0" lvl="0" indent="0" defTabSz="914400" eaLnBrk="0" fontAlgn="base" hangingPunct="0">
              <a:spcBef>
                <a:spcPct val="0"/>
              </a:spcBef>
              <a:spcAft>
                <a:spcPct val="0"/>
              </a:spcAft>
              <a:buClrTx/>
              <a:buFontTx/>
              <a:buAutoNum type="arabicPeriod" startAt="4"/>
            </a:pPr>
            <a:r>
              <a:rPr lang="en-US" altLang="en-US" b="1" dirty="0">
                <a:solidFill>
                  <a:srgbClr val="000000"/>
                </a:solidFill>
                <a:latin typeface="Söhne"/>
              </a:rPr>
              <a:t>Descriptive Analysis:</a:t>
            </a:r>
            <a:r>
              <a:rPr lang="en-US" altLang="en-US" dirty="0">
                <a:solidFill>
                  <a:srgbClr val="000000"/>
                </a:solidFill>
                <a:latin typeface="Söhne"/>
              </a:rPr>
              <a:t> Understand basic characteristics using averages and visualizations.</a:t>
            </a:r>
          </a:p>
          <a:p>
            <a:pPr marL="0" lvl="0" indent="0" defTabSz="914400" eaLnBrk="0" fontAlgn="base" hangingPunct="0">
              <a:spcBef>
                <a:spcPct val="0"/>
              </a:spcBef>
              <a:spcAft>
                <a:spcPct val="0"/>
              </a:spcAft>
              <a:buClrTx/>
              <a:buFontTx/>
              <a:buAutoNum type="arabicPeriod" startAt="4"/>
            </a:pPr>
            <a:endParaRPr lang="en-US" altLang="en-US" dirty="0">
              <a:solidFill>
                <a:srgbClr val="000000"/>
              </a:solidFill>
              <a:latin typeface="Söhne"/>
            </a:endParaRPr>
          </a:p>
          <a:p>
            <a:pPr marL="0" lvl="0" indent="0" defTabSz="914400" eaLnBrk="0" fontAlgn="base" hangingPunct="0">
              <a:spcBef>
                <a:spcPct val="0"/>
              </a:spcBef>
              <a:spcAft>
                <a:spcPct val="0"/>
              </a:spcAft>
              <a:buClrTx/>
              <a:buFontTx/>
              <a:buAutoNum type="arabicPeriod" startAt="5"/>
            </a:pPr>
            <a:r>
              <a:rPr lang="en-US" altLang="en-US" b="1" dirty="0">
                <a:solidFill>
                  <a:srgbClr val="000000"/>
                </a:solidFill>
                <a:latin typeface="Söhne"/>
              </a:rPr>
              <a:t>Correlation Analysis:</a:t>
            </a:r>
            <a:r>
              <a:rPr lang="en-US" altLang="en-US" dirty="0">
                <a:solidFill>
                  <a:srgbClr val="000000"/>
                </a:solidFill>
                <a:latin typeface="Söhne"/>
              </a:rPr>
              <a:t> Explore relationships between variables to uncover insights.</a:t>
            </a:r>
          </a:p>
          <a:p>
            <a:pPr marL="0" lvl="0" indent="0" defTabSz="914400" eaLnBrk="0" fontAlgn="base" hangingPunct="0">
              <a:spcBef>
                <a:spcPct val="0"/>
              </a:spcBef>
              <a:spcAft>
                <a:spcPct val="0"/>
              </a:spcAft>
              <a:buClrTx/>
              <a:buFontTx/>
              <a:buAutoNum type="arabicPeriod" startAt="5"/>
            </a:pPr>
            <a:endParaRPr lang="en-US" altLang="en-US" dirty="0">
              <a:solidFill>
                <a:srgbClr val="000000"/>
              </a:solidFill>
              <a:latin typeface="Söhne"/>
            </a:endParaRPr>
          </a:p>
          <a:p>
            <a:pPr marL="0" lvl="0" indent="0" defTabSz="914400" eaLnBrk="0" fontAlgn="base" hangingPunct="0">
              <a:spcBef>
                <a:spcPct val="0"/>
              </a:spcBef>
              <a:spcAft>
                <a:spcPct val="0"/>
              </a:spcAft>
              <a:buClrTx/>
              <a:buFontTx/>
              <a:buAutoNum type="arabicPeriod" startAt="6"/>
            </a:pPr>
            <a:r>
              <a:rPr lang="en-US" altLang="en-US" b="1" dirty="0">
                <a:solidFill>
                  <a:srgbClr val="000000"/>
                </a:solidFill>
                <a:latin typeface="Söhne"/>
              </a:rPr>
              <a:t>Predictive Modeling:</a:t>
            </a:r>
            <a:r>
              <a:rPr lang="en-US" altLang="en-US" dirty="0">
                <a:solidFill>
                  <a:srgbClr val="000000"/>
                </a:solidFill>
                <a:latin typeface="Söhne"/>
              </a:rPr>
              <a:t> Use regression or machine learning to forecast future sales.</a:t>
            </a:r>
          </a:p>
          <a:p>
            <a:pPr marL="0" lvl="0" indent="0" defTabSz="914400" eaLnBrk="0" fontAlgn="base" hangingPunct="0">
              <a:spcBef>
                <a:spcPct val="0"/>
              </a:spcBef>
              <a:spcAft>
                <a:spcPct val="0"/>
              </a:spcAft>
              <a:buClrTx/>
              <a:buFontTx/>
              <a:buAutoNum type="arabicPeriod" startAt="6"/>
            </a:pPr>
            <a:endParaRPr lang="en-US" altLang="en-US" dirty="0">
              <a:solidFill>
                <a:srgbClr val="000000"/>
              </a:solidFill>
              <a:latin typeface="Söhne"/>
            </a:endParaRPr>
          </a:p>
          <a:p>
            <a:pPr marL="0" lvl="0" indent="0" defTabSz="914400" eaLnBrk="0" fontAlgn="base" hangingPunct="0">
              <a:spcBef>
                <a:spcPct val="0"/>
              </a:spcBef>
              <a:spcAft>
                <a:spcPct val="0"/>
              </a:spcAft>
              <a:buClrTx/>
              <a:buNone/>
            </a:pPr>
            <a:r>
              <a:rPr lang="en-US" altLang="en-US" b="1" dirty="0">
                <a:solidFill>
                  <a:srgbClr val="000000"/>
                </a:solidFill>
                <a:latin typeface="Söhne"/>
              </a:rPr>
              <a:t>7.Identify Key Drivers:</a:t>
            </a:r>
            <a:r>
              <a:rPr lang="en-US" altLang="en-US" dirty="0">
                <a:solidFill>
                  <a:srgbClr val="000000"/>
                </a:solidFill>
                <a:latin typeface="Söhne"/>
              </a:rPr>
              <a:t> Determine factors with the most impact on sales performance.</a:t>
            </a:r>
          </a:p>
          <a:p>
            <a:pPr marL="0" lvl="0" indent="0" defTabSz="914400" eaLnBrk="0" fontAlgn="base" hangingPunct="0">
              <a:spcBef>
                <a:spcPct val="0"/>
              </a:spcBef>
              <a:spcAft>
                <a:spcPct val="0"/>
              </a:spcAft>
              <a:buClrTx/>
            </a:pPr>
            <a:endParaRPr lang="en-US" altLang="en-US" dirty="0">
              <a:solidFill>
                <a:srgbClr val="000000"/>
              </a:solidFill>
              <a:latin typeface="Söhne"/>
            </a:endParaRPr>
          </a:p>
          <a:p>
            <a:pPr marL="0" lvl="0" indent="0" defTabSz="914400" eaLnBrk="0" fontAlgn="base" hangingPunct="0">
              <a:spcBef>
                <a:spcPct val="0"/>
              </a:spcBef>
              <a:spcAft>
                <a:spcPct val="0"/>
              </a:spcAft>
              <a:buClrTx/>
              <a:buNone/>
            </a:pPr>
            <a:r>
              <a:rPr lang="en-US" altLang="en-US" b="1" dirty="0">
                <a:solidFill>
                  <a:srgbClr val="000000"/>
                </a:solidFill>
                <a:latin typeface="Söhne"/>
              </a:rPr>
              <a:t>8.Feedback Analysis:</a:t>
            </a:r>
            <a:r>
              <a:rPr lang="en-US" altLang="en-US" dirty="0">
                <a:solidFill>
                  <a:srgbClr val="000000"/>
                </a:solidFill>
                <a:latin typeface="Söhne"/>
              </a:rPr>
              <a:t> Extract qualitative insights from open-ended responses.</a:t>
            </a:r>
          </a:p>
          <a:p>
            <a:pPr marL="0" lvl="0" indent="0" defTabSz="914400" eaLnBrk="0" fontAlgn="base" hangingPunct="0">
              <a:spcBef>
                <a:spcPct val="0"/>
              </a:spcBef>
              <a:spcAft>
                <a:spcPct val="0"/>
              </a:spcAft>
              <a:buClrTx/>
            </a:pPr>
            <a:endParaRPr lang="en-US" altLang="en-US" dirty="0">
              <a:solidFill>
                <a:srgbClr val="000000"/>
              </a:solidFill>
              <a:latin typeface="Söhne"/>
            </a:endParaRPr>
          </a:p>
          <a:p>
            <a:endParaRPr lang="en-US" dirty="0"/>
          </a:p>
        </p:txBody>
      </p:sp>
      <p:pic>
        <p:nvPicPr>
          <p:cNvPr id="2" name="Picture 1"/>
          <p:cNvPicPr>
            <a:picLocks noChangeAspect="1"/>
          </p:cNvPicPr>
          <p:nvPr/>
        </p:nvPicPr>
        <p:blipFill>
          <a:blip r:embed="rId2"/>
          <a:stretch>
            <a:fillRect/>
          </a:stretch>
        </p:blipFill>
        <p:spPr>
          <a:xfrm>
            <a:off x="7922097" y="1240971"/>
            <a:ext cx="4069606" cy="4728755"/>
          </a:xfrm>
          <a:prstGeom prst="rect">
            <a:avLst/>
          </a:prstGeom>
        </p:spPr>
      </p:pic>
    </p:spTree>
    <p:extLst>
      <p:ext uri="{BB962C8B-B14F-4D97-AF65-F5344CB8AC3E}">
        <p14:creationId xmlns:p14="http://schemas.microsoft.com/office/powerpoint/2010/main" val="2168043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6494" y="0"/>
            <a:ext cx="8911687" cy="1011115"/>
          </a:xfrm>
        </p:spPr>
        <p:txBody>
          <a:bodyPr/>
          <a:lstStyle/>
          <a:p>
            <a:r>
              <a:rPr lang="en-US" b="1" dirty="0"/>
              <a:t>WEBASED SURVEY</a:t>
            </a:r>
          </a:p>
        </p:txBody>
      </p:sp>
      <p:sp>
        <p:nvSpPr>
          <p:cNvPr id="5" name="Content Placeholder 4">
            <a:extLst>
              <a:ext uri="{FF2B5EF4-FFF2-40B4-BE49-F238E27FC236}">
                <a16:creationId xmlns:a16="http://schemas.microsoft.com/office/drawing/2014/main" id="{6B00C306-C743-4B12-956F-5DC6905F0885}"/>
              </a:ext>
            </a:extLst>
          </p:cNvPr>
          <p:cNvSpPr>
            <a:spLocks noGrp="1"/>
          </p:cNvSpPr>
          <p:nvPr>
            <p:ph idx="1"/>
          </p:nvPr>
        </p:nvSpPr>
        <p:spPr/>
        <p:txBody>
          <a:bodyPr>
            <a:normAutofit fontScale="85000" lnSpcReduction="10000"/>
          </a:bodyPr>
          <a:lstStyle/>
          <a:p>
            <a:r>
              <a:rPr lang="en-US" b="1" dirty="0">
                <a:solidFill>
                  <a:srgbClr val="374151"/>
                </a:solidFill>
                <a:latin typeface="Söhne"/>
              </a:rPr>
              <a:t> * </a:t>
            </a:r>
            <a:r>
              <a:rPr lang="en-US" b="1" dirty="0"/>
              <a:t>Correlation Focus:</a:t>
            </a:r>
            <a:r>
              <a:rPr lang="en-US" dirty="0">
                <a:solidFill>
                  <a:srgbClr val="374151"/>
                </a:solidFill>
                <a:latin typeface="Söhne"/>
              </a:rPr>
              <a:t> Analyze correlations between survey responses and sales   outcomes.</a:t>
            </a:r>
          </a:p>
          <a:p>
            <a:pPr marL="0" indent="0">
              <a:buNone/>
            </a:pPr>
            <a:r>
              <a:rPr lang="en-US" dirty="0">
                <a:solidFill>
                  <a:srgbClr val="374151"/>
                </a:solidFill>
                <a:latin typeface="Söhne"/>
              </a:rPr>
              <a:t>        Identify influential factors for sales success.</a:t>
            </a:r>
          </a:p>
          <a:p>
            <a:endParaRPr lang="en-US" dirty="0">
              <a:solidFill>
                <a:srgbClr val="374151"/>
              </a:solidFill>
              <a:latin typeface="Söhne"/>
            </a:endParaRPr>
          </a:p>
          <a:p>
            <a:r>
              <a:rPr lang="en-US" b="1" dirty="0"/>
              <a:t>* Time-Sensitive Adjustments:</a:t>
            </a:r>
            <a:r>
              <a:rPr lang="en-US" dirty="0"/>
              <a:t>   Conduct time-series analysis for seasonality and trend.</a:t>
            </a:r>
          </a:p>
          <a:p>
            <a:pPr marL="0" indent="0">
              <a:buNone/>
            </a:pPr>
            <a:r>
              <a:rPr lang="en-US" dirty="0"/>
              <a:t>        Adapt sales strategies based on changing market     dynamics.</a:t>
            </a:r>
          </a:p>
          <a:p>
            <a:endParaRPr lang="en-US" dirty="0"/>
          </a:p>
          <a:p>
            <a:r>
              <a:rPr lang="en-US" b="1" dirty="0"/>
              <a:t>* Iterative Adaptation:</a:t>
            </a:r>
            <a:endParaRPr lang="en-US" dirty="0"/>
          </a:p>
          <a:p>
            <a:pPr marL="457200" lvl="1" indent="0">
              <a:buNone/>
            </a:pPr>
            <a:r>
              <a:rPr lang="en-US" dirty="0"/>
              <a:t>Continuously analyze data to track changes.</a:t>
            </a:r>
          </a:p>
          <a:p>
            <a:pPr marL="457200" lvl="1" indent="0">
              <a:buNone/>
            </a:pPr>
            <a:r>
              <a:rPr lang="en-US" dirty="0"/>
              <a:t>Stay agile in response to evolving customer preferences.</a:t>
            </a:r>
          </a:p>
          <a:p>
            <a:pPr marL="0" indent="0">
              <a:buNone/>
            </a:pPr>
            <a:br>
              <a:rPr lang="en-US" dirty="0"/>
            </a:br>
            <a:r>
              <a:rPr lang="en-US" dirty="0"/>
              <a:t>  </a:t>
            </a:r>
            <a:endParaRPr lang="en-US" dirty="0">
              <a:solidFill>
                <a:srgbClr val="374151"/>
              </a:solidFill>
              <a:latin typeface="Söhne"/>
            </a:endParaRPr>
          </a:p>
          <a:p>
            <a:endParaRPr lang="en-US" dirty="0"/>
          </a:p>
        </p:txBody>
      </p:sp>
    </p:spTree>
    <p:extLst>
      <p:ext uri="{BB962C8B-B14F-4D97-AF65-F5344CB8AC3E}">
        <p14:creationId xmlns:p14="http://schemas.microsoft.com/office/powerpoint/2010/main" val="4025328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312127" y="0"/>
            <a:ext cx="9192486" cy="1905000"/>
          </a:xfrm>
        </p:spPr>
        <p:txBody>
          <a:bodyPr/>
          <a:lstStyle/>
          <a:p>
            <a:r>
              <a:rPr lang="en-US" b="1" dirty="0"/>
              <a:t>COCOMO Model:</a:t>
            </a:r>
          </a:p>
        </p:txBody>
      </p:sp>
      <p:graphicFrame>
        <p:nvGraphicFramePr>
          <p:cNvPr id="3" name="Table 2"/>
          <p:cNvGraphicFramePr>
            <a:graphicFrameLocks noGrp="1"/>
          </p:cNvGraphicFramePr>
          <p:nvPr>
            <p:extLst>
              <p:ext uri="{D42A27DB-BD31-4B8C-83A1-F6EECF244321}">
                <p14:modId xmlns:p14="http://schemas.microsoft.com/office/powerpoint/2010/main" val="2776888983"/>
              </p:ext>
            </p:extLst>
          </p:nvPr>
        </p:nvGraphicFramePr>
        <p:xfrm>
          <a:off x="2312127" y="666207"/>
          <a:ext cx="7221070" cy="1580606"/>
        </p:xfrm>
        <a:graphic>
          <a:graphicData uri="http://schemas.openxmlformats.org/drawingml/2006/table">
            <a:tbl>
              <a:tblPr firstRow="1" firstCol="1" bandRow="1">
                <a:tableStyleId>{5C22544A-7EE6-4342-B048-85BDC9FD1C3A}</a:tableStyleId>
              </a:tblPr>
              <a:tblGrid>
                <a:gridCol w="1443683">
                  <a:extLst>
                    <a:ext uri="{9D8B030D-6E8A-4147-A177-3AD203B41FA5}">
                      <a16:colId xmlns:a16="http://schemas.microsoft.com/office/drawing/2014/main" val="1931978201"/>
                    </a:ext>
                  </a:extLst>
                </a:gridCol>
                <a:gridCol w="1444568">
                  <a:extLst>
                    <a:ext uri="{9D8B030D-6E8A-4147-A177-3AD203B41FA5}">
                      <a16:colId xmlns:a16="http://schemas.microsoft.com/office/drawing/2014/main" val="3208894440"/>
                    </a:ext>
                  </a:extLst>
                </a:gridCol>
                <a:gridCol w="1443683">
                  <a:extLst>
                    <a:ext uri="{9D8B030D-6E8A-4147-A177-3AD203B41FA5}">
                      <a16:colId xmlns:a16="http://schemas.microsoft.com/office/drawing/2014/main" val="3919953652"/>
                    </a:ext>
                  </a:extLst>
                </a:gridCol>
                <a:gridCol w="1444568">
                  <a:extLst>
                    <a:ext uri="{9D8B030D-6E8A-4147-A177-3AD203B41FA5}">
                      <a16:colId xmlns:a16="http://schemas.microsoft.com/office/drawing/2014/main" val="2011887197"/>
                    </a:ext>
                  </a:extLst>
                </a:gridCol>
                <a:gridCol w="1444568">
                  <a:extLst>
                    <a:ext uri="{9D8B030D-6E8A-4147-A177-3AD203B41FA5}">
                      <a16:colId xmlns:a16="http://schemas.microsoft.com/office/drawing/2014/main" val="2494015842"/>
                    </a:ext>
                  </a:extLst>
                </a:gridCol>
              </a:tblGrid>
              <a:tr h="395063">
                <a:tc>
                  <a:txBody>
                    <a:bodyPr/>
                    <a:lstStyle/>
                    <a:p>
                      <a:pPr marL="0" marR="0" indent="0" algn="l">
                        <a:lnSpc>
                          <a:spcPct val="107000"/>
                        </a:lnSpc>
                        <a:spcBef>
                          <a:spcPts val="0"/>
                        </a:spcBef>
                        <a:spcAft>
                          <a:spcPts val="0"/>
                        </a:spcAft>
                      </a:pPr>
                      <a:r>
                        <a:rPr lang="en-US" sz="1150" dirty="0">
                          <a:effectLst/>
                        </a:rPr>
                        <a:t> </a:t>
                      </a:r>
                      <a:endParaRPr lang="en-US" sz="115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endParaRPr>
                    </a:p>
                  </a:txBody>
                  <a:tcPr marL="64135" marR="73025" marT="36830" marB="0"/>
                </a:tc>
                <a:tc>
                  <a:txBody>
                    <a:bodyPr/>
                    <a:lstStyle/>
                    <a:p>
                      <a:pPr marL="8890" marR="0" indent="0" algn="ctr">
                        <a:lnSpc>
                          <a:spcPct val="107000"/>
                        </a:lnSpc>
                        <a:spcBef>
                          <a:spcPts val="0"/>
                        </a:spcBef>
                        <a:spcAft>
                          <a:spcPts val="0"/>
                        </a:spcAft>
                      </a:pPr>
                      <a:r>
                        <a:rPr lang="en-US" sz="1150" dirty="0">
                          <a:effectLst/>
                        </a:rPr>
                        <a:t>Ab </a:t>
                      </a:r>
                      <a:endParaRPr lang="en-US" sz="115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endParaRPr>
                    </a:p>
                  </a:txBody>
                  <a:tcPr marL="64135" marR="73025" marT="36830" marB="0"/>
                </a:tc>
                <a:tc>
                  <a:txBody>
                    <a:bodyPr/>
                    <a:lstStyle/>
                    <a:p>
                      <a:pPr marL="6985" marR="0" indent="0" algn="ctr">
                        <a:lnSpc>
                          <a:spcPct val="107000"/>
                        </a:lnSpc>
                        <a:spcBef>
                          <a:spcPts val="0"/>
                        </a:spcBef>
                        <a:spcAft>
                          <a:spcPts val="0"/>
                        </a:spcAft>
                      </a:pPr>
                      <a:r>
                        <a:rPr lang="en-US" sz="1150" dirty="0">
                          <a:effectLst/>
                        </a:rPr>
                        <a:t>Bb </a:t>
                      </a:r>
                      <a:endParaRPr lang="en-US" sz="115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endParaRPr>
                    </a:p>
                  </a:txBody>
                  <a:tcPr marL="64135" marR="73025" marT="36830" marB="0"/>
                </a:tc>
                <a:tc>
                  <a:txBody>
                    <a:bodyPr/>
                    <a:lstStyle/>
                    <a:p>
                      <a:pPr marL="8255" marR="0" indent="0" algn="ctr">
                        <a:lnSpc>
                          <a:spcPct val="107000"/>
                        </a:lnSpc>
                        <a:spcBef>
                          <a:spcPts val="0"/>
                        </a:spcBef>
                        <a:spcAft>
                          <a:spcPts val="0"/>
                        </a:spcAft>
                      </a:pPr>
                      <a:r>
                        <a:rPr lang="en-US" sz="1150" dirty="0" err="1">
                          <a:effectLst/>
                        </a:rPr>
                        <a:t>Cb</a:t>
                      </a:r>
                      <a:r>
                        <a:rPr lang="en-US" sz="1150" dirty="0">
                          <a:effectLst/>
                        </a:rPr>
                        <a:t> </a:t>
                      </a:r>
                      <a:endParaRPr lang="en-US" sz="115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endParaRPr>
                    </a:p>
                  </a:txBody>
                  <a:tcPr marL="64135" marR="73025" marT="36830" marB="0"/>
                </a:tc>
                <a:tc>
                  <a:txBody>
                    <a:bodyPr/>
                    <a:lstStyle/>
                    <a:p>
                      <a:pPr marL="8890" marR="0" indent="0" algn="ctr">
                        <a:lnSpc>
                          <a:spcPct val="107000"/>
                        </a:lnSpc>
                        <a:spcBef>
                          <a:spcPts val="0"/>
                        </a:spcBef>
                        <a:spcAft>
                          <a:spcPts val="0"/>
                        </a:spcAft>
                      </a:pPr>
                      <a:r>
                        <a:rPr lang="en-US" sz="1150" dirty="0">
                          <a:effectLst/>
                        </a:rPr>
                        <a:t>Db </a:t>
                      </a:r>
                      <a:endParaRPr lang="en-US" sz="115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endParaRPr>
                    </a:p>
                  </a:txBody>
                  <a:tcPr marL="64135" marR="73025" marT="36830" marB="0"/>
                </a:tc>
                <a:extLst>
                  <a:ext uri="{0D108BD9-81ED-4DB2-BD59-A6C34878D82A}">
                    <a16:rowId xmlns:a16="http://schemas.microsoft.com/office/drawing/2014/main" val="1100231512"/>
                  </a:ext>
                </a:extLst>
              </a:tr>
              <a:tr h="395181">
                <a:tc>
                  <a:txBody>
                    <a:bodyPr/>
                    <a:lstStyle/>
                    <a:p>
                      <a:pPr marL="0" marR="0" indent="0" algn="l">
                        <a:lnSpc>
                          <a:spcPct val="107000"/>
                        </a:lnSpc>
                        <a:spcBef>
                          <a:spcPts val="0"/>
                        </a:spcBef>
                        <a:spcAft>
                          <a:spcPts val="0"/>
                        </a:spcAft>
                      </a:pPr>
                      <a:r>
                        <a:rPr lang="en-US" sz="1150" dirty="0">
                          <a:effectLst/>
                        </a:rPr>
                        <a:t>Organic </a:t>
                      </a:r>
                      <a:endParaRPr lang="en-US" sz="115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endParaRPr>
                    </a:p>
                  </a:txBody>
                  <a:tcPr marL="64135" marR="73025" marT="36830" marB="0"/>
                </a:tc>
                <a:tc>
                  <a:txBody>
                    <a:bodyPr/>
                    <a:lstStyle/>
                    <a:p>
                      <a:pPr marL="6985" marR="0" indent="0" algn="ctr">
                        <a:lnSpc>
                          <a:spcPct val="107000"/>
                        </a:lnSpc>
                        <a:spcBef>
                          <a:spcPts val="0"/>
                        </a:spcBef>
                        <a:spcAft>
                          <a:spcPts val="0"/>
                        </a:spcAft>
                      </a:pPr>
                      <a:r>
                        <a:rPr lang="en-US" sz="1150">
                          <a:effectLst/>
                        </a:rPr>
                        <a:t>2.4</a:t>
                      </a:r>
                      <a:endParaRPr lang="en-US" sz="115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endParaRPr>
                    </a:p>
                  </a:txBody>
                  <a:tcPr marL="64135" marR="73025" marT="36830" marB="0"/>
                </a:tc>
                <a:tc>
                  <a:txBody>
                    <a:bodyPr/>
                    <a:lstStyle/>
                    <a:p>
                      <a:pPr marL="6350" marR="0" indent="0" algn="ctr">
                        <a:lnSpc>
                          <a:spcPct val="107000"/>
                        </a:lnSpc>
                        <a:spcBef>
                          <a:spcPts val="0"/>
                        </a:spcBef>
                        <a:spcAft>
                          <a:spcPts val="0"/>
                        </a:spcAft>
                      </a:pPr>
                      <a:r>
                        <a:rPr lang="en-US" sz="1150">
                          <a:effectLst/>
                        </a:rPr>
                        <a:t>1.05 </a:t>
                      </a:r>
                      <a:endParaRPr lang="en-US" sz="115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endParaRPr>
                    </a:p>
                  </a:txBody>
                  <a:tcPr marL="64135" marR="73025" marT="36830" marB="0"/>
                </a:tc>
                <a:tc>
                  <a:txBody>
                    <a:bodyPr/>
                    <a:lstStyle/>
                    <a:p>
                      <a:pPr marL="6985" marR="0" indent="0" algn="ctr">
                        <a:lnSpc>
                          <a:spcPct val="107000"/>
                        </a:lnSpc>
                        <a:spcBef>
                          <a:spcPts val="0"/>
                        </a:spcBef>
                        <a:spcAft>
                          <a:spcPts val="0"/>
                        </a:spcAft>
                      </a:pPr>
                      <a:r>
                        <a:rPr lang="en-US" sz="1150">
                          <a:effectLst/>
                        </a:rPr>
                        <a:t>2.5 </a:t>
                      </a:r>
                      <a:endParaRPr lang="en-US" sz="115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endParaRPr>
                    </a:p>
                  </a:txBody>
                  <a:tcPr marL="64135" marR="73025" marT="36830" marB="0"/>
                </a:tc>
                <a:tc>
                  <a:txBody>
                    <a:bodyPr/>
                    <a:lstStyle/>
                    <a:p>
                      <a:pPr marL="4445" marR="0" indent="0" algn="ctr">
                        <a:lnSpc>
                          <a:spcPct val="107000"/>
                        </a:lnSpc>
                        <a:spcBef>
                          <a:spcPts val="0"/>
                        </a:spcBef>
                        <a:spcAft>
                          <a:spcPts val="0"/>
                        </a:spcAft>
                      </a:pPr>
                      <a:r>
                        <a:rPr lang="en-US" sz="1150" dirty="0">
                          <a:effectLst/>
                        </a:rPr>
                        <a:t>0.38 </a:t>
                      </a:r>
                      <a:endParaRPr lang="en-US" sz="115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endParaRPr>
                    </a:p>
                  </a:txBody>
                  <a:tcPr marL="64135" marR="73025" marT="36830" marB="0"/>
                </a:tc>
                <a:extLst>
                  <a:ext uri="{0D108BD9-81ED-4DB2-BD59-A6C34878D82A}">
                    <a16:rowId xmlns:a16="http://schemas.microsoft.com/office/drawing/2014/main" val="4291155732"/>
                  </a:ext>
                </a:extLst>
              </a:tr>
              <a:tr h="395181">
                <a:tc>
                  <a:txBody>
                    <a:bodyPr/>
                    <a:lstStyle/>
                    <a:p>
                      <a:pPr marL="0" marR="0" indent="0" algn="l">
                        <a:lnSpc>
                          <a:spcPct val="107000"/>
                        </a:lnSpc>
                        <a:spcBef>
                          <a:spcPts val="0"/>
                        </a:spcBef>
                        <a:spcAft>
                          <a:spcPts val="0"/>
                        </a:spcAft>
                      </a:pPr>
                      <a:r>
                        <a:rPr lang="en-US" sz="1150" dirty="0">
                          <a:effectLst/>
                        </a:rPr>
                        <a:t>Semidetached </a:t>
                      </a:r>
                      <a:endParaRPr lang="en-US" sz="115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endParaRPr>
                    </a:p>
                  </a:txBody>
                  <a:tcPr marL="64135" marR="73025" marT="36830" marB="0"/>
                </a:tc>
                <a:tc>
                  <a:txBody>
                    <a:bodyPr/>
                    <a:lstStyle/>
                    <a:p>
                      <a:pPr marL="5715" marR="0" indent="0" algn="ctr">
                        <a:lnSpc>
                          <a:spcPct val="107000"/>
                        </a:lnSpc>
                        <a:spcBef>
                          <a:spcPts val="0"/>
                        </a:spcBef>
                        <a:spcAft>
                          <a:spcPts val="0"/>
                        </a:spcAft>
                      </a:pPr>
                      <a:r>
                        <a:rPr lang="en-US" sz="1150" dirty="0">
                          <a:effectLst/>
                        </a:rPr>
                        <a:t>3.0 </a:t>
                      </a:r>
                      <a:endParaRPr lang="en-US" sz="115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endParaRPr>
                    </a:p>
                  </a:txBody>
                  <a:tcPr marL="64135" marR="73025" marT="36830" marB="0"/>
                </a:tc>
                <a:tc>
                  <a:txBody>
                    <a:bodyPr/>
                    <a:lstStyle/>
                    <a:p>
                      <a:pPr marL="6350" marR="0" indent="0" algn="ctr">
                        <a:lnSpc>
                          <a:spcPct val="107000"/>
                        </a:lnSpc>
                        <a:spcBef>
                          <a:spcPts val="0"/>
                        </a:spcBef>
                        <a:spcAft>
                          <a:spcPts val="0"/>
                        </a:spcAft>
                      </a:pPr>
                      <a:r>
                        <a:rPr lang="en-US" sz="1150" dirty="0">
                          <a:effectLst/>
                        </a:rPr>
                        <a:t>1.12 </a:t>
                      </a:r>
                      <a:endParaRPr lang="en-US" sz="115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endParaRPr>
                    </a:p>
                  </a:txBody>
                  <a:tcPr marL="64135" marR="73025" marT="36830" marB="0"/>
                </a:tc>
                <a:tc>
                  <a:txBody>
                    <a:bodyPr/>
                    <a:lstStyle/>
                    <a:p>
                      <a:pPr marL="5715" marR="0" indent="0" algn="ctr">
                        <a:lnSpc>
                          <a:spcPct val="107000"/>
                        </a:lnSpc>
                        <a:spcBef>
                          <a:spcPts val="0"/>
                        </a:spcBef>
                        <a:spcAft>
                          <a:spcPts val="0"/>
                        </a:spcAft>
                      </a:pPr>
                      <a:r>
                        <a:rPr lang="en-US" sz="1150" dirty="0">
                          <a:effectLst/>
                        </a:rPr>
                        <a:t>2.5 </a:t>
                      </a:r>
                      <a:endParaRPr lang="en-US" sz="115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endParaRPr>
                    </a:p>
                  </a:txBody>
                  <a:tcPr marL="64135" marR="73025" marT="36830" marB="0"/>
                </a:tc>
                <a:tc>
                  <a:txBody>
                    <a:bodyPr/>
                    <a:lstStyle/>
                    <a:p>
                      <a:pPr marL="4445" marR="0" indent="0" algn="ctr">
                        <a:lnSpc>
                          <a:spcPct val="107000"/>
                        </a:lnSpc>
                        <a:spcBef>
                          <a:spcPts val="0"/>
                        </a:spcBef>
                        <a:spcAft>
                          <a:spcPts val="0"/>
                        </a:spcAft>
                      </a:pPr>
                      <a:r>
                        <a:rPr lang="en-US" sz="1150" dirty="0">
                          <a:effectLst/>
                        </a:rPr>
                        <a:t>0.35 </a:t>
                      </a:r>
                      <a:endParaRPr lang="en-US" sz="115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endParaRPr>
                    </a:p>
                  </a:txBody>
                  <a:tcPr marL="64135" marR="73025" marT="36830" marB="0"/>
                </a:tc>
                <a:extLst>
                  <a:ext uri="{0D108BD9-81ED-4DB2-BD59-A6C34878D82A}">
                    <a16:rowId xmlns:a16="http://schemas.microsoft.com/office/drawing/2014/main" val="3213827414"/>
                  </a:ext>
                </a:extLst>
              </a:tr>
              <a:tr h="395181">
                <a:tc>
                  <a:txBody>
                    <a:bodyPr/>
                    <a:lstStyle/>
                    <a:p>
                      <a:pPr marL="0" marR="0" indent="0" algn="l">
                        <a:lnSpc>
                          <a:spcPct val="107000"/>
                        </a:lnSpc>
                        <a:spcBef>
                          <a:spcPts val="0"/>
                        </a:spcBef>
                        <a:spcAft>
                          <a:spcPts val="0"/>
                        </a:spcAft>
                      </a:pPr>
                      <a:r>
                        <a:rPr lang="en-US" sz="1150">
                          <a:effectLst/>
                        </a:rPr>
                        <a:t>Embedded </a:t>
                      </a:r>
                      <a:endParaRPr lang="en-US" sz="115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endParaRPr>
                    </a:p>
                  </a:txBody>
                  <a:tcPr marL="64135" marR="73025" marT="36830" marB="0"/>
                </a:tc>
                <a:tc>
                  <a:txBody>
                    <a:bodyPr/>
                    <a:lstStyle/>
                    <a:p>
                      <a:pPr marL="6350" marR="0" indent="0" algn="ctr">
                        <a:lnSpc>
                          <a:spcPct val="107000"/>
                        </a:lnSpc>
                        <a:spcBef>
                          <a:spcPts val="0"/>
                        </a:spcBef>
                        <a:spcAft>
                          <a:spcPts val="0"/>
                        </a:spcAft>
                      </a:pPr>
                      <a:r>
                        <a:rPr lang="en-US" sz="1150">
                          <a:effectLst/>
                        </a:rPr>
                        <a:t>3.6 </a:t>
                      </a:r>
                      <a:endParaRPr lang="en-US" sz="115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endParaRPr>
                    </a:p>
                  </a:txBody>
                  <a:tcPr marL="64135" marR="73025" marT="36830" marB="0"/>
                </a:tc>
                <a:tc>
                  <a:txBody>
                    <a:bodyPr/>
                    <a:lstStyle/>
                    <a:p>
                      <a:pPr marL="6985" marR="0" indent="0" algn="ctr">
                        <a:lnSpc>
                          <a:spcPct val="107000"/>
                        </a:lnSpc>
                        <a:spcBef>
                          <a:spcPts val="0"/>
                        </a:spcBef>
                        <a:spcAft>
                          <a:spcPts val="0"/>
                        </a:spcAft>
                      </a:pPr>
                      <a:r>
                        <a:rPr lang="en-US" sz="1150" dirty="0">
                          <a:effectLst/>
                        </a:rPr>
                        <a:t>1.20 </a:t>
                      </a:r>
                      <a:endParaRPr lang="en-US" sz="115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endParaRPr>
                    </a:p>
                  </a:txBody>
                  <a:tcPr marL="64135" marR="73025" marT="36830" marB="0"/>
                </a:tc>
                <a:tc>
                  <a:txBody>
                    <a:bodyPr/>
                    <a:lstStyle/>
                    <a:p>
                      <a:pPr marL="6350" marR="0" indent="0" algn="ctr">
                        <a:lnSpc>
                          <a:spcPct val="107000"/>
                        </a:lnSpc>
                        <a:spcBef>
                          <a:spcPts val="0"/>
                        </a:spcBef>
                        <a:spcAft>
                          <a:spcPts val="0"/>
                        </a:spcAft>
                      </a:pPr>
                      <a:r>
                        <a:rPr lang="en-US" sz="1150">
                          <a:effectLst/>
                        </a:rPr>
                        <a:t>2.5 </a:t>
                      </a:r>
                      <a:endParaRPr lang="en-US" sz="115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endParaRPr>
                    </a:p>
                  </a:txBody>
                  <a:tcPr marL="64135" marR="73025" marT="36830" marB="0"/>
                </a:tc>
                <a:tc>
                  <a:txBody>
                    <a:bodyPr/>
                    <a:lstStyle/>
                    <a:p>
                      <a:pPr marL="5080" marR="0" indent="0" algn="ctr">
                        <a:lnSpc>
                          <a:spcPct val="107000"/>
                        </a:lnSpc>
                        <a:spcBef>
                          <a:spcPts val="0"/>
                        </a:spcBef>
                        <a:spcAft>
                          <a:spcPts val="0"/>
                        </a:spcAft>
                      </a:pPr>
                      <a:r>
                        <a:rPr lang="en-US" sz="1150" dirty="0">
                          <a:effectLst/>
                        </a:rPr>
                        <a:t>0.32 </a:t>
                      </a:r>
                      <a:endParaRPr lang="en-US" sz="115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endParaRPr>
                    </a:p>
                  </a:txBody>
                  <a:tcPr marL="64135" marR="73025" marT="36830" marB="0"/>
                </a:tc>
                <a:extLst>
                  <a:ext uri="{0D108BD9-81ED-4DB2-BD59-A6C34878D82A}">
                    <a16:rowId xmlns:a16="http://schemas.microsoft.com/office/drawing/2014/main" val="1689881531"/>
                  </a:ext>
                </a:extLst>
              </a:tr>
            </a:tbl>
          </a:graphicData>
        </a:graphic>
      </p:graphicFrame>
      <p:sp>
        <p:nvSpPr>
          <p:cNvPr id="9" name="Rectangle 8"/>
          <p:cNvSpPr/>
          <p:nvPr/>
        </p:nvSpPr>
        <p:spPr>
          <a:xfrm>
            <a:off x="2177143" y="2571207"/>
            <a:ext cx="9126582" cy="4154984"/>
          </a:xfrm>
          <a:prstGeom prst="rect">
            <a:avLst/>
          </a:prstGeom>
        </p:spPr>
        <p:txBody>
          <a:bodyPr wrap="square">
            <a:spAutoFit/>
          </a:bodyPr>
          <a:lstStyle/>
          <a:p>
            <a:pPr lvl="0" defTabSz="914400" eaLnBrk="0" fontAlgn="base" hangingPunct="0">
              <a:spcBef>
                <a:spcPct val="0"/>
              </a:spcBef>
              <a:spcAft>
                <a:spcPct val="0"/>
              </a:spcAft>
              <a:tabLst>
                <a:tab pos="430213" algn="ctr"/>
                <a:tab pos="860425" algn="ctr"/>
                <a:tab pos="1509713" algn="ctr"/>
              </a:tabLst>
            </a:pPr>
            <a:r>
              <a:rPr lang="en-US" altLang="en-US" sz="1100" dirty="0">
                <a:solidFill>
                  <a:srgbClr val="000000"/>
                </a:solidFill>
                <a:latin typeface="Arial" panose="020B0604020202020204" pitchFamily="34" charset="0"/>
                <a:ea typeface="Times New Roman" panose="02020603050405020304" pitchFamily="18" charset="0"/>
              </a:rPr>
              <a:t>feasibility using COCOMO Model: </a:t>
            </a:r>
            <a:endParaRPr lang="en-US" altLang="en-US" sz="1100" dirty="0">
              <a:latin typeface="Arial" panose="020B0604020202020204" pitchFamily="34" charset="0"/>
            </a:endParaRPr>
          </a:p>
          <a:p>
            <a:pPr lvl="0" defTabSz="914400" eaLnBrk="0" fontAlgn="base" hangingPunct="0">
              <a:spcBef>
                <a:spcPct val="0"/>
              </a:spcBef>
              <a:spcAft>
                <a:spcPct val="0"/>
              </a:spcAft>
              <a:tabLst>
                <a:tab pos="430213" algn="ctr"/>
                <a:tab pos="860425" algn="ctr"/>
                <a:tab pos="1509713" algn="ctr"/>
              </a:tabLst>
            </a:pPr>
            <a:r>
              <a:rPr lang="en-US" altLang="en-US" sz="1100" dirty="0">
                <a:solidFill>
                  <a:srgbClr val="000000"/>
                </a:solidFill>
                <a:latin typeface="Arial" panose="020B0604020202020204" pitchFamily="34" charset="0"/>
                <a:ea typeface="Times New Roman" panose="02020603050405020304" pitchFamily="18" charset="0"/>
              </a:rPr>
              <a:t> </a:t>
            </a:r>
            <a:endParaRPr lang="en-US" altLang="en-US" sz="1100" dirty="0">
              <a:latin typeface="Arial" panose="020B0604020202020204" pitchFamily="34" charset="0"/>
            </a:endParaRPr>
          </a:p>
          <a:p>
            <a:pPr lvl="0" defTabSz="914400" eaLnBrk="0" fontAlgn="base" hangingPunct="0">
              <a:spcBef>
                <a:spcPct val="0"/>
              </a:spcBef>
              <a:spcAft>
                <a:spcPct val="0"/>
              </a:spcAft>
              <a:tabLst>
                <a:tab pos="430213" algn="ctr"/>
                <a:tab pos="860425" algn="ctr"/>
                <a:tab pos="1509713" algn="ctr"/>
              </a:tabLst>
            </a:pPr>
            <a:r>
              <a:rPr lang="en-US" altLang="en-US" sz="1100" dirty="0">
                <a:solidFill>
                  <a:srgbClr val="000000"/>
                </a:solidFill>
                <a:latin typeface="Arial" panose="020B0604020202020204" pitchFamily="34" charset="0"/>
                <a:ea typeface="Times New Roman" panose="02020603050405020304" pitchFamily="18" charset="0"/>
              </a:rPr>
              <a:t>Calculation </a:t>
            </a:r>
            <a:endParaRPr lang="en-US" altLang="en-US" sz="1100" dirty="0">
              <a:latin typeface="Arial" panose="020B0604020202020204" pitchFamily="34" charset="0"/>
            </a:endParaRPr>
          </a:p>
          <a:p>
            <a:pPr lvl="0" defTabSz="914400" eaLnBrk="0" fontAlgn="base" hangingPunct="0">
              <a:spcBef>
                <a:spcPct val="0"/>
              </a:spcBef>
              <a:spcAft>
                <a:spcPct val="0"/>
              </a:spcAft>
              <a:tabLst>
                <a:tab pos="430213" algn="ctr"/>
                <a:tab pos="860425" algn="ctr"/>
                <a:tab pos="1509713" algn="ctr"/>
              </a:tabLst>
            </a:pPr>
            <a:r>
              <a:rPr lang="en-US" altLang="en-US" sz="1100" dirty="0">
                <a:solidFill>
                  <a:srgbClr val="000000"/>
                </a:solidFill>
                <a:latin typeface="Arial" panose="020B0604020202020204" pitchFamily="34" charset="0"/>
                <a:ea typeface="Times New Roman" panose="02020603050405020304" pitchFamily="18" charset="0"/>
              </a:rPr>
              <a:t>KLOC=3.0 </a:t>
            </a:r>
            <a:endParaRPr lang="en-US" altLang="en-US" sz="1100" dirty="0">
              <a:latin typeface="Arial" panose="020B0604020202020204" pitchFamily="34" charset="0"/>
            </a:endParaRPr>
          </a:p>
          <a:p>
            <a:pPr lvl="0" defTabSz="914400" eaLnBrk="0" fontAlgn="base" hangingPunct="0">
              <a:spcBef>
                <a:spcPct val="0"/>
              </a:spcBef>
              <a:spcAft>
                <a:spcPct val="0"/>
              </a:spcAft>
              <a:tabLst>
                <a:tab pos="430213" algn="ctr"/>
                <a:tab pos="860425" algn="ctr"/>
                <a:tab pos="1509713" algn="ctr"/>
              </a:tabLst>
            </a:pPr>
            <a:r>
              <a:rPr lang="en-US" altLang="en-US" sz="1100" dirty="0">
                <a:solidFill>
                  <a:srgbClr val="000000"/>
                </a:solidFill>
                <a:latin typeface="Arial" panose="020B0604020202020204" pitchFamily="34" charset="0"/>
                <a:ea typeface="Times New Roman" panose="02020603050405020304" pitchFamily="18" charset="0"/>
              </a:rPr>
              <a:t>Effort per Month (E) = ab*(KLOC) ^bb </a:t>
            </a:r>
            <a:endParaRPr lang="en-US" altLang="en-US" sz="1100" dirty="0">
              <a:latin typeface="Arial" panose="020B0604020202020204" pitchFamily="34" charset="0"/>
            </a:endParaRPr>
          </a:p>
          <a:p>
            <a:pPr lvl="0" defTabSz="914400" eaLnBrk="0" fontAlgn="base" hangingPunct="0">
              <a:spcBef>
                <a:spcPct val="0"/>
              </a:spcBef>
              <a:spcAft>
                <a:spcPct val="0"/>
              </a:spcAft>
              <a:tabLst>
                <a:tab pos="430213" algn="ctr"/>
                <a:tab pos="860425" algn="ctr"/>
                <a:tab pos="1509713" algn="ctr"/>
              </a:tabLst>
            </a:pPr>
            <a:r>
              <a:rPr lang="en-US" altLang="en-US" sz="1100" dirty="0">
                <a:solidFill>
                  <a:srgbClr val="000000"/>
                </a:solidFill>
                <a:latin typeface="Arial" panose="020B0604020202020204" pitchFamily="34" charset="0"/>
                <a:ea typeface="Times New Roman" panose="02020603050405020304" pitchFamily="18" charset="0"/>
              </a:rPr>
              <a:t> 	 	           = 3.6*(3.0) ^1.20 </a:t>
            </a:r>
            <a:endParaRPr lang="en-US" altLang="en-US" sz="1100" dirty="0">
              <a:latin typeface="Arial" panose="020B0604020202020204" pitchFamily="34" charset="0"/>
            </a:endParaRPr>
          </a:p>
          <a:p>
            <a:pPr lvl="0" defTabSz="914400" eaLnBrk="0" fontAlgn="base" hangingPunct="0">
              <a:spcBef>
                <a:spcPct val="0"/>
              </a:spcBef>
              <a:spcAft>
                <a:spcPct val="0"/>
              </a:spcAft>
              <a:tabLst>
                <a:tab pos="430213" algn="ctr"/>
                <a:tab pos="860425" algn="ctr"/>
                <a:tab pos="1509713" algn="ctr"/>
              </a:tabLst>
            </a:pPr>
            <a:r>
              <a:rPr lang="en-US" altLang="en-US" sz="1100" dirty="0">
                <a:solidFill>
                  <a:srgbClr val="000000"/>
                </a:solidFill>
                <a:latin typeface="Arial" panose="020B0604020202020204" pitchFamily="34" charset="0"/>
                <a:ea typeface="Times New Roman" panose="02020603050405020304" pitchFamily="18" charset="0"/>
              </a:rPr>
              <a:t> 	 	       E = 13.45(</a:t>
            </a:r>
            <a:r>
              <a:rPr lang="en-US" altLang="en-US" sz="1100" dirty="0" err="1">
                <a:solidFill>
                  <a:srgbClr val="000000"/>
                </a:solidFill>
                <a:latin typeface="Arial" panose="020B0604020202020204" pitchFamily="34" charset="0"/>
                <a:ea typeface="Times New Roman" panose="02020603050405020304" pitchFamily="18" charset="0"/>
              </a:rPr>
              <a:t>approx</a:t>
            </a:r>
            <a:r>
              <a:rPr lang="en-US" altLang="en-US" sz="1100" dirty="0">
                <a:solidFill>
                  <a:srgbClr val="000000"/>
                </a:solidFill>
                <a:latin typeface="Arial" panose="020B0604020202020204" pitchFamily="34" charset="0"/>
                <a:ea typeface="Times New Roman" panose="02020603050405020304" pitchFamily="18" charset="0"/>
              </a:rPr>
              <a:t>) person- Month </a:t>
            </a:r>
            <a:endParaRPr lang="en-US" altLang="en-US" sz="1100" dirty="0">
              <a:latin typeface="Arial" panose="020B0604020202020204" pitchFamily="34" charset="0"/>
            </a:endParaRPr>
          </a:p>
          <a:p>
            <a:pPr lvl="0" defTabSz="914400" eaLnBrk="0" fontAlgn="base" hangingPunct="0">
              <a:spcBef>
                <a:spcPct val="0"/>
              </a:spcBef>
              <a:spcAft>
                <a:spcPct val="0"/>
              </a:spcAft>
              <a:tabLst>
                <a:tab pos="430213" algn="ctr"/>
                <a:tab pos="860425" algn="ctr"/>
                <a:tab pos="1509713" algn="ctr"/>
              </a:tabLst>
            </a:pPr>
            <a:r>
              <a:rPr lang="en-US" altLang="en-US" sz="1100" dirty="0">
                <a:solidFill>
                  <a:srgbClr val="000000"/>
                </a:solidFill>
                <a:latin typeface="Arial" panose="020B0604020202020204" pitchFamily="34" charset="0"/>
                <a:ea typeface="Times New Roman" panose="02020603050405020304" pitchFamily="18" charset="0"/>
              </a:rPr>
              <a:t> </a:t>
            </a:r>
            <a:endParaRPr lang="en-US" altLang="en-US" sz="1100" dirty="0">
              <a:latin typeface="Arial" panose="020B0604020202020204" pitchFamily="34" charset="0"/>
            </a:endParaRPr>
          </a:p>
          <a:p>
            <a:pPr lvl="0" defTabSz="914400" eaLnBrk="0" fontAlgn="base" hangingPunct="0">
              <a:spcBef>
                <a:spcPct val="0"/>
              </a:spcBef>
              <a:spcAft>
                <a:spcPct val="0"/>
              </a:spcAft>
              <a:tabLst>
                <a:tab pos="430213" algn="ctr"/>
                <a:tab pos="860425" algn="ctr"/>
                <a:tab pos="1509713" algn="ctr"/>
              </a:tabLst>
            </a:pPr>
            <a:r>
              <a:rPr lang="en-US" altLang="en-US" sz="1100" dirty="0">
                <a:solidFill>
                  <a:srgbClr val="000000"/>
                </a:solidFill>
                <a:latin typeface="Arial" panose="020B0604020202020204" pitchFamily="34" charset="0"/>
                <a:ea typeface="Times New Roman" panose="02020603050405020304" pitchFamily="18" charset="0"/>
              </a:rPr>
              <a:t>Development Time(D)=</a:t>
            </a:r>
            <a:r>
              <a:rPr lang="en-US" altLang="en-US" sz="1100" dirty="0" err="1">
                <a:solidFill>
                  <a:srgbClr val="000000"/>
                </a:solidFill>
                <a:latin typeface="Arial" panose="020B0604020202020204" pitchFamily="34" charset="0"/>
                <a:ea typeface="Times New Roman" panose="02020603050405020304" pitchFamily="18" charset="0"/>
              </a:rPr>
              <a:t>cb</a:t>
            </a:r>
            <a:r>
              <a:rPr lang="en-US" altLang="en-US" sz="1100" dirty="0">
                <a:solidFill>
                  <a:srgbClr val="000000"/>
                </a:solidFill>
                <a:latin typeface="Arial" panose="020B0604020202020204" pitchFamily="34" charset="0"/>
                <a:ea typeface="Times New Roman" panose="02020603050405020304" pitchFamily="18" charset="0"/>
              </a:rPr>
              <a:t>*(E)^</a:t>
            </a:r>
            <a:r>
              <a:rPr lang="en-US" altLang="en-US" sz="1100" dirty="0" err="1">
                <a:solidFill>
                  <a:srgbClr val="000000"/>
                </a:solidFill>
                <a:latin typeface="Arial" panose="020B0604020202020204" pitchFamily="34" charset="0"/>
                <a:ea typeface="Times New Roman" panose="02020603050405020304" pitchFamily="18" charset="0"/>
              </a:rPr>
              <a:t>db</a:t>
            </a:r>
            <a:r>
              <a:rPr lang="en-US" altLang="en-US" sz="1100" dirty="0">
                <a:solidFill>
                  <a:srgbClr val="000000"/>
                </a:solidFill>
                <a:latin typeface="Arial" panose="020B0604020202020204" pitchFamily="34" charset="0"/>
                <a:ea typeface="Times New Roman" panose="02020603050405020304" pitchFamily="18" charset="0"/>
              </a:rPr>
              <a:t> </a:t>
            </a:r>
            <a:endParaRPr lang="en-US" altLang="en-US" sz="1100" dirty="0">
              <a:latin typeface="Arial" panose="020B0604020202020204" pitchFamily="34" charset="0"/>
            </a:endParaRPr>
          </a:p>
          <a:p>
            <a:pPr lvl="0" defTabSz="914400" eaLnBrk="0" fontAlgn="base" hangingPunct="0">
              <a:spcBef>
                <a:spcPct val="0"/>
              </a:spcBef>
              <a:spcAft>
                <a:spcPct val="0"/>
              </a:spcAft>
              <a:tabLst>
                <a:tab pos="430213" algn="ctr"/>
                <a:tab pos="860425" algn="ctr"/>
                <a:tab pos="1509713" algn="ctr"/>
              </a:tabLst>
            </a:pPr>
            <a:r>
              <a:rPr lang="en-US" altLang="en-US" sz="1100" dirty="0">
                <a:solidFill>
                  <a:srgbClr val="000000"/>
                </a:solidFill>
                <a:latin typeface="Arial" panose="020B0604020202020204" pitchFamily="34" charset="0"/>
                <a:ea typeface="Times New Roman" panose="02020603050405020304" pitchFamily="18" charset="0"/>
              </a:rPr>
              <a:t> 	 	 	=2.5*(13.45) ^0.32 </a:t>
            </a:r>
            <a:endParaRPr lang="en-US" altLang="en-US" sz="1100" dirty="0">
              <a:latin typeface="Arial" panose="020B0604020202020204" pitchFamily="34" charset="0"/>
            </a:endParaRPr>
          </a:p>
          <a:p>
            <a:pPr lvl="0" defTabSz="914400" eaLnBrk="0" fontAlgn="base" hangingPunct="0">
              <a:spcBef>
                <a:spcPct val="0"/>
              </a:spcBef>
              <a:spcAft>
                <a:spcPct val="0"/>
              </a:spcAft>
              <a:tabLst>
                <a:tab pos="430213" algn="ctr"/>
                <a:tab pos="860425" algn="ctr"/>
                <a:tab pos="1509713" algn="ctr"/>
              </a:tabLst>
            </a:pPr>
            <a:r>
              <a:rPr lang="en-US" altLang="en-US" sz="1100" dirty="0">
                <a:solidFill>
                  <a:srgbClr val="000000"/>
                </a:solidFill>
                <a:latin typeface="Arial" panose="020B0604020202020204" pitchFamily="34" charset="0"/>
                <a:ea typeface="Times New Roman" panose="02020603050405020304" pitchFamily="18" charset="0"/>
              </a:rPr>
              <a:t> 	 	 	=5.74 month </a:t>
            </a:r>
            <a:endParaRPr lang="en-US" altLang="en-US" sz="1100" dirty="0">
              <a:latin typeface="Arial" panose="020B0604020202020204" pitchFamily="34" charset="0"/>
            </a:endParaRPr>
          </a:p>
          <a:p>
            <a:pPr lvl="0" defTabSz="914400" eaLnBrk="0" fontAlgn="base" hangingPunct="0">
              <a:spcBef>
                <a:spcPct val="0"/>
              </a:spcBef>
              <a:spcAft>
                <a:spcPct val="0"/>
              </a:spcAft>
              <a:tabLst>
                <a:tab pos="430213" algn="ctr"/>
                <a:tab pos="860425" algn="ctr"/>
                <a:tab pos="1509713" algn="ctr"/>
              </a:tabLst>
            </a:pPr>
            <a:r>
              <a:rPr lang="en-US" altLang="en-US" sz="1100" dirty="0">
                <a:solidFill>
                  <a:srgbClr val="000000"/>
                </a:solidFill>
                <a:latin typeface="Arial" panose="020B0604020202020204" pitchFamily="34" charset="0"/>
                <a:ea typeface="Times New Roman" panose="02020603050405020304" pitchFamily="18" charset="0"/>
              </a:rPr>
              <a:t>No. of Team Members = E/D </a:t>
            </a:r>
            <a:endParaRPr lang="en-US" altLang="en-US" sz="1100" dirty="0">
              <a:latin typeface="Arial" panose="020B0604020202020204" pitchFamily="34" charset="0"/>
            </a:endParaRPr>
          </a:p>
          <a:p>
            <a:pPr lvl="0" defTabSz="914400" eaLnBrk="0" fontAlgn="base" hangingPunct="0">
              <a:spcBef>
                <a:spcPct val="0"/>
              </a:spcBef>
              <a:spcAft>
                <a:spcPct val="0"/>
              </a:spcAft>
              <a:tabLst>
                <a:tab pos="430213" algn="ctr"/>
                <a:tab pos="860425" algn="ctr"/>
                <a:tab pos="1509713" algn="ctr"/>
              </a:tabLst>
            </a:pPr>
            <a:r>
              <a:rPr lang="en-US" altLang="en-US" sz="1100" dirty="0">
                <a:solidFill>
                  <a:srgbClr val="000000"/>
                </a:solidFill>
                <a:latin typeface="Arial" panose="020B0604020202020204" pitchFamily="34" charset="0"/>
                <a:ea typeface="Times New Roman" panose="02020603050405020304" pitchFamily="18" charset="0"/>
              </a:rPr>
              <a:t> 	 	 	  = 13.45/5.74 </a:t>
            </a:r>
            <a:endParaRPr lang="en-US" altLang="en-US" sz="1100" dirty="0">
              <a:latin typeface="Arial" panose="020B0604020202020204" pitchFamily="34" charset="0"/>
            </a:endParaRPr>
          </a:p>
          <a:p>
            <a:pPr lvl="0" defTabSz="914400" eaLnBrk="0" fontAlgn="base" hangingPunct="0">
              <a:spcBef>
                <a:spcPct val="0"/>
              </a:spcBef>
              <a:spcAft>
                <a:spcPct val="0"/>
              </a:spcAft>
              <a:tabLst>
                <a:tab pos="430213" algn="ctr"/>
                <a:tab pos="860425" algn="ctr"/>
                <a:tab pos="1509713" algn="ctr"/>
              </a:tabLst>
            </a:pPr>
            <a:r>
              <a:rPr lang="en-US" altLang="en-US" sz="1100" dirty="0">
                <a:solidFill>
                  <a:srgbClr val="000000"/>
                </a:solidFill>
                <a:latin typeface="Arial" panose="020B0604020202020204" pitchFamily="34" charset="0"/>
                <a:ea typeface="Times New Roman" panose="02020603050405020304" pitchFamily="18" charset="0"/>
              </a:rPr>
              <a:t> 	 	 	  = 2.89  </a:t>
            </a:r>
            <a:endParaRPr lang="en-US" altLang="en-US" sz="1100" dirty="0">
              <a:latin typeface="Arial" panose="020B0604020202020204" pitchFamily="34" charset="0"/>
            </a:endParaRPr>
          </a:p>
          <a:p>
            <a:pPr lvl="0" defTabSz="914400" eaLnBrk="0" fontAlgn="base" hangingPunct="0">
              <a:spcBef>
                <a:spcPct val="0"/>
              </a:spcBef>
              <a:spcAft>
                <a:spcPct val="0"/>
              </a:spcAft>
              <a:tabLst>
                <a:tab pos="430213" algn="ctr"/>
                <a:tab pos="860425" algn="ctr"/>
                <a:tab pos="1509713" algn="ctr"/>
              </a:tabLst>
            </a:pPr>
            <a:r>
              <a:rPr lang="en-US" altLang="en-US" sz="1100" dirty="0">
                <a:solidFill>
                  <a:srgbClr val="000000"/>
                </a:solidFill>
                <a:latin typeface="Arial" panose="020B0604020202020204" pitchFamily="34" charset="0"/>
                <a:ea typeface="Times New Roman" panose="02020603050405020304" pitchFamily="18" charset="0"/>
              </a:rPr>
              <a:t>                                     =~3 person’s </a:t>
            </a:r>
            <a:r>
              <a:rPr lang="en-US" altLang="en-US" sz="1100" dirty="0" err="1">
                <a:solidFill>
                  <a:srgbClr val="000000"/>
                </a:solidFill>
                <a:latin typeface="Arial" panose="020B0604020202020204" pitchFamily="34" charset="0"/>
                <a:ea typeface="Times New Roman" panose="02020603050405020304" pitchFamily="18" charset="0"/>
              </a:rPr>
              <a:t>approx</a:t>
            </a:r>
            <a:r>
              <a:rPr lang="en-US" altLang="en-US" sz="1100" dirty="0">
                <a:solidFill>
                  <a:srgbClr val="000000"/>
                </a:solidFill>
                <a:latin typeface="Arial" panose="020B0604020202020204" pitchFamily="34" charset="0"/>
                <a:ea typeface="Times New Roman" panose="02020603050405020304" pitchFamily="18" charset="0"/>
              </a:rPr>
              <a:t> </a:t>
            </a:r>
            <a:endParaRPr lang="en-US" altLang="en-US" sz="1100" dirty="0">
              <a:latin typeface="Arial" panose="020B0604020202020204" pitchFamily="34" charset="0"/>
            </a:endParaRPr>
          </a:p>
          <a:p>
            <a:pPr lvl="0" defTabSz="914400" eaLnBrk="0" fontAlgn="base" hangingPunct="0">
              <a:spcBef>
                <a:spcPct val="0"/>
              </a:spcBef>
              <a:spcAft>
                <a:spcPct val="0"/>
              </a:spcAft>
              <a:tabLst>
                <a:tab pos="430213" algn="ctr"/>
                <a:tab pos="860425" algn="ctr"/>
                <a:tab pos="1509713" algn="ctr"/>
              </a:tabLst>
            </a:pPr>
            <a:r>
              <a:rPr lang="en-US" altLang="en-US" sz="1100" dirty="0">
                <a:solidFill>
                  <a:srgbClr val="000000"/>
                </a:solidFill>
                <a:latin typeface="Arial" panose="020B0604020202020204" pitchFamily="34" charset="0"/>
                <a:ea typeface="Times New Roman" panose="02020603050405020304" pitchFamily="18" charset="0"/>
              </a:rPr>
              <a:t>For personal cost we did the following calculations: </a:t>
            </a:r>
            <a:endParaRPr lang="en-US" altLang="en-US" sz="1100" dirty="0">
              <a:latin typeface="Arial" panose="020B0604020202020204" pitchFamily="34" charset="0"/>
            </a:endParaRPr>
          </a:p>
          <a:p>
            <a:pPr lvl="0" defTabSz="914400" eaLnBrk="0" fontAlgn="base" hangingPunct="0">
              <a:spcBef>
                <a:spcPct val="0"/>
              </a:spcBef>
              <a:spcAft>
                <a:spcPct val="0"/>
              </a:spcAft>
              <a:tabLst>
                <a:tab pos="430213" algn="ctr"/>
                <a:tab pos="860425" algn="ctr"/>
                <a:tab pos="1509713" algn="ctr"/>
              </a:tabLst>
            </a:pPr>
            <a:r>
              <a:rPr lang="en-US" altLang="en-US" sz="1100" dirty="0">
                <a:solidFill>
                  <a:srgbClr val="000000"/>
                </a:solidFill>
                <a:latin typeface="Arial" panose="020B0604020202020204" pitchFamily="34" charset="0"/>
                <a:ea typeface="Times New Roman" panose="02020603050405020304" pitchFamily="18" charset="0"/>
              </a:rPr>
              <a:t>Generally the computer engineer has Rs.15000 salary per </a:t>
            </a:r>
            <a:r>
              <a:rPr lang="en-US" altLang="en-US" sz="1100" dirty="0" err="1">
                <a:solidFill>
                  <a:srgbClr val="000000"/>
                </a:solidFill>
                <a:latin typeface="Arial" panose="020B0604020202020204" pitchFamily="34" charset="0"/>
                <a:ea typeface="Times New Roman" panose="02020603050405020304" pitchFamily="18" charset="0"/>
              </a:rPr>
              <a:t>month,therefore</a:t>
            </a:r>
            <a:r>
              <a:rPr lang="en-US" altLang="en-US" sz="1100" dirty="0">
                <a:solidFill>
                  <a:srgbClr val="000000"/>
                </a:solidFill>
                <a:latin typeface="Arial" panose="020B0604020202020204" pitchFamily="34" charset="0"/>
                <a:ea typeface="Times New Roman" panose="02020603050405020304" pitchFamily="18" charset="0"/>
              </a:rPr>
              <a:t> </a:t>
            </a:r>
            <a:endParaRPr lang="en-US" altLang="en-US" sz="1100" dirty="0">
              <a:latin typeface="Arial" panose="020B0604020202020204" pitchFamily="34" charset="0"/>
            </a:endParaRPr>
          </a:p>
          <a:p>
            <a:pPr lvl="0" defTabSz="914400" eaLnBrk="0" fontAlgn="base" hangingPunct="0">
              <a:spcBef>
                <a:spcPct val="0"/>
              </a:spcBef>
              <a:spcAft>
                <a:spcPct val="0"/>
              </a:spcAft>
              <a:tabLst>
                <a:tab pos="430213" algn="ctr"/>
                <a:tab pos="860425" algn="ctr"/>
                <a:tab pos="1509713" algn="ctr"/>
              </a:tabLst>
            </a:pPr>
            <a:r>
              <a:rPr lang="en-US" altLang="en-US" sz="1100" dirty="0">
                <a:solidFill>
                  <a:srgbClr val="000000"/>
                </a:solidFill>
                <a:latin typeface="Arial" panose="020B0604020202020204" pitchFamily="34" charset="0"/>
                <a:ea typeface="Times New Roman" panose="02020603050405020304" pitchFamily="18" charset="0"/>
              </a:rPr>
              <a:t>1 month = Rs.15000 </a:t>
            </a:r>
            <a:endParaRPr lang="en-US" altLang="en-US" sz="1100" dirty="0">
              <a:latin typeface="Arial" panose="020B0604020202020204" pitchFamily="34" charset="0"/>
            </a:endParaRPr>
          </a:p>
          <a:p>
            <a:pPr lvl="0" defTabSz="914400" eaLnBrk="0" fontAlgn="base" hangingPunct="0">
              <a:spcBef>
                <a:spcPct val="0"/>
              </a:spcBef>
              <a:spcAft>
                <a:spcPct val="0"/>
              </a:spcAft>
              <a:tabLst>
                <a:tab pos="430213" algn="ctr"/>
                <a:tab pos="860425" algn="ctr"/>
                <a:tab pos="1509713" algn="ctr"/>
              </a:tabLst>
            </a:pPr>
            <a:r>
              <a:rPr lang="en-US" altLang="en-US" sz="1100" dirty="0">
                <a:solidFill>
                  <a:srgbClr val="000000"/>
                </a:solidFill>
                <a:latin typeface="Arial" panose="020B0604020202020204" pitchFamily="34" charset="0"/>
                <a:ea typeface="Times New Roman" panose="02020603050405020304" pitchFamily="18" charset="0"/>
              </a:rPr>
              <a:t>Per day he works only 8 hours </a:t>
            </a:r>
            <a:endParaRPr lang="en-US" altLang="en-US" sz="1100" dirty="0">
              <a:latin typeface="Arial" panose="020B0604020202020204" pitchFamily="34" charset="0"/>
            </a:endParaRPr>
          </a:p>
          <a:p>
            <a:pPr lvl="0" defTabSz="914400" eaLnBrk="0" fontAlgn="base" hangingPunct="0">
              <a:spcBef>
                <a:spcPct val="0"/>
              </a:spcBef>
              <a:spcAft>
                <a:spcPct val="0"/>
              </a:spcAft>
              <a:tabLst>
                <a:tab pos="430213" algn="ctr"/>
                <a:tab pos="860425" algn="ctr"/>
                <a:tab pos="1509713" algn="ctr"/>
              </a:tabLst>
            </a:pPr>
            <a:r>
              <a:rPr lang="en-US" altLang="en-US" sz="1100" dirty="0">
                <a:solidFill>
                  <a:srgbClr val="000000"/>
                </a:solidFill>
                <a:latin typeface="Arial" panose="020B0604020202020204" pitchFamily="34" charset="0"/>
                <a:ea typeface="Times New Roman" panose="02020603050405020304" pitchFamily="18" charset="0"/>
              </a:rPr>
              <a:t>Therefore 30*8=240 hours </a:t>
            </a:r>
            <a:endParaRPr lang="en-US" altLang="en-US" sz="1100" dirty="0">
              <a:latin typeface="Arial" panose="020B0604020202020204" pitchFamily="34" charset="0"/>
            </a:endParaRPr>
          </a:p>
          <a:p>
            <a:pPr lvl="0" defTabSz="914400" eaLnBrk="0" fontAlgn="base" hangingPunct="0">
              <a:spcBef>
                <a:spcPct val="0"/>
              </a:spcBef>
              <a:spcAft>
                <a:spcPct val="0"/>
              </a:spcAft>
              <a:tabLst>
                <a:tab pos="430213" algn="ctr"/>
                <a:tab pos="860425" algn="ctr"/>
                <a:tab pos="1509713" algn="ctr"/>
              </a:tabLst>
            </a:pPr>
            <a:r>
              <a:rPr lang="en-US" altLang="en-US" sz="1100" dirty="0">
                <a:solidFill>
                  <a:srgbClr val="000000"/>
                </a:solidFill>
                <a:latin typeface="Arial" panose="020B0604020202020204" pitchFamily="34" charset="0"/>
                <a:ea typeface="Times New Roman" panose="02020603050405020304" pitchFamily="18" charset="0"/>
              </a:rPr>
              <a:t>He works 240 hours per month </a:t>
            </a:r>
            <a:endParaRPr lang="en-US" altLang="en-US" sz="1100" dirty="0">
              <a:latin typeface="Arial" panose="020B0604020202020204" pitchFamily="34" charset="0"/>
            </a:endParaRPr>
          </a:p>
          <a:p>
            <a:pPr lvl="0" defTabSz="914400" eaLnBrk="0" fontAlgn="base" hangingPunct="0">
              <a:spcBef>
                <a:spcPct val="0"/>
              </a:spcBef>
              <a:spcAft>
                <a:spcPct val="0"/>
              </a:spcAft>
              <a:tabLst>
                <a:tab pos="430213" algn="ctr"/>
                <a:tab pos="860425" algn="ctr"/>
                <a:tab pos="1509713" algn="ctr"/>
              </a:tabLst>
            </a:pPr>
            <a:r>
              <a:rPr lang="en-US" altLang="en-US" sz="1100" dirty="0">
                <a:solidFill>
                  <a:srgbClr val="000000"/>
                </a:solidFill>
                <a:latin typeface="Arial" panose="020B0604020202020204" pitchFamily="34" charset="0"/>
                <a:ea typeface="Times New Roman" panose="02020603050405020304" pitchFamily="18" charset="0"/>
              </a:rPr>
              <a:t>Therefore, </a:t>
            </a:r>
            <a:endParaRPr lang="en-US" altLang="en-US" sz="1100" dirty="0">
              <a:latin typeface="Arial" panose="020B0604020202020204" pitchFamily="34" charset="0"/>
            </a:endParaRPr>
          </a:p>
          <a:p>
            <a:pPr lvl="0" defTabSz="914400" eaLnBrk="0" fontAlgn="base" hangingPunct="0">
              <a:spcBef>
                <a:spcPct val="0"/>
              </a:spcBef>
              <a:spcAft>
                <a:spcPct val="0"/>
              </a:spcAft>
              <a:tabLst>
                <a:tab pos="430213" algn="ctr"/>
                <a:tab pos="860425" algn="ctr"/>
                <a:tab pos="1509713" algn="ctr"/>
              </a:tabLst>
            </a:pPr>
            <a:r>
              <a:rPr lang="en-US" altLang="en-US" sz="1100" dirty="0">
                <a:solidFill>
                  <a:srgbClr val="000000"/>
                </a:solidFill>
                <a:latin typeface="Arial" panose="020B0604020202020204" pitchFamily="34" charset="0"/>
                <a:ea typeface="Times New Roman" panose="02020603050405020304" pitchFamily="18" charset="0"/>
              </a:rPr>
              <a:t>15000/240=</a:t>
            </a:r>
            <a:r>
              <a:rPr lang="en-US" altLang="en-US" sz="1100" dirty="0" err="1">
                <a:solidFill>
                  <a:srgbClr val="000000"/>
                </a:solidFill>
                <a:latin typeface="Arial" panose="020B0604020202020204" pitchFamily="34" charset="0"/>
                <a:ea typeface="Times New Roman" panose="02020603050405020304" pitchFamily="18" charset="0"/>
              </a:rPr>
              <a:t>Rs</a:t>
            </a:r>
            <a:r>
              <a:rPr lang="en-US" altLang="en-US" sz="1100" dirty="0">
                <a:solidFill>
                  <a:srgbClr val="000000"/>
                </a:solidFill>
                <a:latin typeface="Arial" panose="020B0604020202020204" pitchFamily="34" charset="0"/>
                <a:ea typeface="Times New Roman" panose="02020603050405020304" pitchFamily="18" charset="0"/>
              </a:rPr>
              <a:t> 62.5 for 1 hour </a:t>
            </a:r>
          </a:p>
          <a:p>
            <a:pPr lvl="0" defTabSz="914400" eaLnBrk="0" fontAlgn="base" hangingPunct="0">
              <a:spcBef>
                <a:spcPct val="0"/>
              </a:spcBef>
              <a:spcAft>
                <a:spcPct val="0"/>
              </a:spcAft>
              <a:tabLst>
                <a:tab pos="430213" algn="ctr"/>
                <a:tab pos="860425" algn="ctr"/>
                <a:tab pos="1509713" algn="ctr"/>
              </a:tabLst>
            </a:pPr>
            <a:r>
              <a:rPr lang="en-US" altLang="en-US" sz="1100" dirty="0">
                <a:solidFill>
                  <a:srgbClr val="000000"/>
                </a:solidFill>
                <a:latin typeface="Arial" panose="020B0604020202020204" pitchFamily="34" charset="0"/>
                <a:ea typeface="Times New Roman" panose="02020603050405020304" pitchFamily="18" charset="0"/>
              </a:rPr>
              <a:t>We are two project partners. We work for 5 </a:t>
            </a:r>
            <a:r>
              <a:rPr lang="en-US" altLang="en-US" sz="1100" dirty="0" err="1">
                <a:solidFill>
                  <a:srgbClr val="000000"/>
                </a:solidFill>
                <a:latin typeface="Arial" panose="020B0604020202020204" pitchFamily="34" charset="0"/>
                <a:ea typeface="Times New Roman" panose="02020603050405020304" pitchFamily="18" charset="0"/>
              </a:rPr>
              <a:t>hr</a:t>
            </a:r>
            <a:r>
              <a:rPr lang="en-US" altLang="en-US" sz="1100" dirty="0">
                <a:solidFill>
                  <a:srgbClr val="000000"/>
                </a:solidFill>
                <a:latin typeface="Arial" panose="020B0604020202020204" pitchFamily="34" charset="0"/>
                <a:ea typeface="Times New Roman" panose="02020603050405020304" pitchFamily="18" charset="0"/>
              </a:rPr>
              <a:t> a week i.e. 5 weeks a month </a:t>
            </a:r>
            <a:endParaRPr lang="en-US" altLang="en-US" sz="1100" dirty="0">
              <a:latin typeface="Arial" panose="020B0604020202020204" pitchFamily="34" charset="0"/>
            </a:endParaRPr>
          </a:p>
        </p:txBody>
      </p:sp>
    </p:spTree>
    <p:extLst>
      <p:ext uri="{BB962C8B-B14F-4D97-AF65-F5344CB8AC3E}">
        <p14:creationId xmlns:p14="http://schemas.microsoft.com/office/powerpoint/2010/main" val="978882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254D71B-BB84-4F03-8FC7-48933B4A5F05}"/>
              </a:ext>
            </a:extLst>
          </p:cNvPr>
          <p:cNvSpPr/>
          <p:nvPr/>
        </p:nvSpPr>
        <p:spPr>
          <a:xfrm>
            <a:off x="1940644" y="1672610"/>
            <a:ext cx="5791200" cy="369332"/>
          </a:xfrm>
          <a:prstGeom prst="rect">
            <a:avLst/>
          </a:prstGeom>
          <a:solidFill>
            <a:schemeClr val="tx2">
              <a:lumMod val="20000"/>
              <a:lumOff val="80000"/>
            </a:schemeClr>
          </a:solidFill>
        </p:spPr>
        <p:txBody>
          <a:bodyPr wrap="square">
            <a:spAutoFit/>
          </a:bodyPr>
          <a:lstStyle/>
          <a:p>
            <a:r>
              <a:rPr lang="en-US">
                <a:latin typeface="Cambria" panose="02040503050406030204" pitchFamily="18" charset="0"/>
                <a:ea typeface="Cambria" panose="02040503050406030204" pitchFamily="18" charset="0"/>
              </a:rPr>
              <a:t>Android Studio 2020. 3 3.</a:t>
            </a:r>
            <a:endParaRPr lang="en-US" dirty="0">
              <a:latin typeface="Cambria" panose="02040503050406030204" pitchFamily="18" charset="0"/>
              <a:ea typeface="Cambria" panose="02040503050406030204" pitchFamily="18" charset="0"/>
            </a:endParaRPr>
          </a:p>
        </p:txBody>
      </p:sp>
      <p:sp>
        <p:nvSpPr>
          <p:cNvPr id="5" name="TextBox 4">
            <a:extLst>
              <a:ext uri="{FF2B5EF4-FFF2-40B4-BE49-F238E27FC236}">
                <a16:creationId xmlns:a16="http://schemas.microsoft.com/office/drawing/2014/main" id="{FC23A2B7-2A00-4282-896C-1B5006E4622A}"/>
              </a:ext>
            </a:extLst>
          </p:cNvPr>
          <p:cNvSpPr txBox="1"/>
          <p:nvPr/>
        </p:nvSpPr>
        <p:spPr>
          <a:xfrm>
            <a:off x="1683027" y="960066"/>
            <a:ext cx="184731" cy="707886"/>
          </a:xfrm>
          <a:prstGeom prst="rect">
            <a:avLst/>
          </a:prstGeom>
          <a:noFill/>
        </p:spPr>
        <p:txBody>
          <a:bodyPr wrap="none" rtlCol="0">
            <a:spAutoFit/>
          </a:bodyPr>
          <a:lstStyle/>
          <a:p>
            <a:endParaRPr lang="en-US" sz="2200" b="1" dirty="0">
              <a:solidFill>
                <a:schemeClr val="tx1">
                  <a:lumMod val="75000"/>
                  <a:lumOff val="25000"/>
                </a:schemeClr>
              </a:solidFill>
              <a:latin typeface="Cambria" panose="02040503050406030204" pitchFamily="18" charset="0"/>
              <a:ea typeface="Cambria" panose="02040503050406030204" pitchFamily="18" charset="0"/>
            </a:endParaRPr>
          </a:p>
          <a:p>
            <a:endParaRPr lang="en-US" dirty="0"/>
          </a:p>
        </p:txBody>
      </p:sp>
      <p:sp>
        <p:nvSpPr>
          <p:cNvPr id="8" name="TextBox 7">
            <a:extLst>
              <a:ext uri="{FF2B5EF4-FFF2-40B4-BE49-F238E27FC236}">
                <a16:creationId xmlns:a16="http://schemas.microsoft.com/office/drawing/2014/main" id="{0C43BE54-5BB5-416C-9FFC-0B870C7C3C74}"/>
              </a:ext>
            </a:extLst>
          </p:cNvPr>
          <p:cNvSpPr txBox="1"/>
          <p:nvPr/>
        </p:nvSpPr>
        <p:spPr>
          <a:xfrm>
            <a:off x="1610141" y="395841"/>
            <a:ext cx="6511334" cy="738664"/>
          </a:xfrm>
          <a:prstGeom prst="rect">
            <a:avLst/>
          </a:prstGeom>
          <a:noFill/>
        </p:spPr>
        <p:txBody>
          <a:bodyPr wrap="none" rtlCol="0">
            <a:spAutoFit/>
          </a:bodyPr>
          <a:lstStyle/>
          <a:p>
            <a:pPr marL="342900" indent="-342900">
              <a:buFont typeface="Wingdings" panose="05000000000000000000" pitchFamily="2" charset="2"/>
              <a:buChar char="v"/>
            </a:pPr>
            <a:r>
              <a:rPr lang="en-US" sz="2400" b="1" dirty="0">
                <a:solidFill>
                  <a:schemeClr val="tx1">
                    <a:lumMod val="75000"/>
                    <a:lumOff val="25000"/>
                  </a:schemeClr>
                </a:solidFill>
                <a:latin typeface="Cambria" panose="02040503050406030204" pitchFamily="18" charset="0"/>
              </a:rPr>
              <a:t>Technology used (</a:t>
            </a:r>
            <a:r>
              <a:rPr lang="en-US" sz="2400" dirty="0">
                <a:solidFill>
                  <a:schemeClr val="tx1">
                    <a:lumMod val="75000"/>
                    <a:lumOff val="25000"/>
                  </a:schemeClr>
                </a:solidFill>
                <a:latin typeface="Cambria" panose="02040503050406030204" pitchFamily="18" charset="0"/>
              </a:rPr>
              <a:t>Software used / database</a:t>
            </a:r>
            <a:r>
              <a:rPr lang="en-US" sz="2000" b="1" dirty="0">
                <a:solidFill>
                  <a:schemeClr val="tx1">
                    <a:lumMod val="75000"/>
                    <a:lumOff val="25000"/>
                  </a:schemeClr>
                </a:solidFill>
                <a:latin typeface="Cambria" panose="02040503050406030204" pitchFamily="18" charset="0"/>
              </a:rPr>
              <a:t>)</a:t>
            </a:r>
            <a:endParaRPr lang="en-US" sz="2000" dirty="0"/>
          </a:p>
          <a:p>
            <a:endParaRPr lang="en-US" dirty="0"/>
          </a:p>
        </p:txBody>
      </p:sp>
      <p:sp>
        <p:nvSpPr>
          <p:cNvPr id="9" name="Rectangle 8">
            <a:extLst>
              <a:ext uri="{FF2B5EF4-FFF2-40B4-BE49-F238E27FC236}">
                <a16:creationId xmlns:a16="http://schemas.microsoft.com/office/drawing/2014/main" id="{E31FC8D5-5044-42F6-AC71-4720CC935972}"/>
              </a:ext>
            </a:extLst>
          </p:cNvPr>
          <p:cNvSpPr/>
          <p:nvPr/>
        </p:nvSpPr>
        <p:spPr>
          <a:xfrm>
            <a:off x="1970208" y="2924141"/>
            <a:ext cx="5791200" cy="369332"/>
          </a:xfrm>
          <a:prstGeom prst="rect">
            <a:avLst/>
          </a:prstGeom>
          <a:solidFill>
            <a:schemeClr val="tx2">
              <a:lumMod val="20000"/>
              <a:lumOff val="80000"/>
            </a:schemeClr>
          </a:solidFill>
        </p:spPr>
        <p:txBody>
          <a:bodyPr wrap="square">
            <a:spAutoFit/>
          </a:bodyPr>
          <a:lstStyle/>
          <a:p>
            <a:r>
              <a:rPr lang="en-US">
                <a:latin typeface="Cambria" panose="02040503050406030204" pitchFamily="18" charset="0"/>
                <a:ea typeface="Cambria" panose="02040503050406030204" pitchFamily="18" charset="0"/>
              </a:rPr>
              <a:t>Back  end:jdk 1.7 or java</a:t>
            </a:r>
            <a:endParaRPr lang="en-US" dirty="0">
              <a:latin typeface="Cambria" panose="02040503050406030204" pitchFamily="18" charset="0"/>
              <a:ea typeface="Cambria" panose="02040503050406030204" pitchFamily="18" charset="0"/>
            </a:endParaRPr>
          </a:p>
        </p:txBody>
      </p:sp>
      <p:sp>
        <p:nvSpPr>
          <p:cNvPr id="7" name="Rectangle 6">
            <a:extLst>
              <a:ext uri="{FF2B5EF4-FFF2-40B4-BE49-F238E27FC236}">
                <a16:creationId xmlns:a16="http://schemas.microsoft.com/office/drawing/2014/main" id="{E31FC8D5-5044-42F6-AC71-4720CC935972}"/>
              </a:ext>
            </a:extLst>
          </p:cNvPr>
          <p:cNvSpPr/>
          <p:nvPr/>
        </p:nvSpPr>
        <p:spPr>
          <a:xfrm>
            <a:off x="1940644" y="3913968"/>
            <a:ext cx="5791200" cy="369332"/>
          </a:xfrm>
          <a:prstGeom prst="rect">
            <a:avLst/>
          </a:prstGeom>
          <a:solidFill>
            <a:schemeClr val="tx2">
              <a:lumMod val="20000"/>
              <a:lumOff val="80000"/>
            </a:schemeClr>
          </a:solidFill>
        </p:spPr>
        <p:txBody>
          <a:bodyPr wrap="square">
            <a:spAutoFit/>
          </a:bodyPr>
          <a:lstStyle/>
          <a:p>
            <a:r>
              <a:rPr lang="en-US" dirty="0">
                <a:latin typeface="Cambria" panose="02040503050406030204" pitchFamily="18" charset="0"/>
                <a:ea typeface="Cambria" panose="02040503050406030204" pitchFamily="18" charset="0"/>
              </a:rPr>
              <a:t>SQL</a:t>
            </a:r>
          </a:p>
        </p:txBody>
      </p:sp>
      <p:sp>
        <p:nvSpPr>
          <p:cNvPr id="11" name="Rectangle 10">
            <a:extLst>
              <a:ext uri="{FF2B5EF4-FFF2-40B4-BE49-F238E27FC236}">
                <a16:creationId xmlns:a16="http://schemas.microsoft.com/office/drawing/2014/main" id="{E31FC8D5-5044-42F6-AC71-4720CC935972}"/>
              </a:ext>
            </a:extLst>
          </p:cNvPr>
          <p:cNvSpPr/>
          <p:nvPr/>
        </p:nvSpPr>
        <p:spPr>
          <a:xfrm>
            <a:off x="1940644" y="4982732"/>
            <a:ext cx="5791200" cy="369332"/>
          </a:xfrm>
          <a:prstGeom prst="rect">
            <a:avLst/>
          </a:prstGeom>
          <a:solidFill>
            <a:schemeClr val="tx2">
              <a:lumMod val="20000"/>
              <a:lumOff val="80000"/>
            </a:schemeClr>
          </a:solidFill>
        </p:spPr>
        <p:txBody>
          <a:bodyPr wrap="square">
            <a:spAutoFit/>
          </a:bodyPr>
          <a:lstStyle/>
          <a:p>
            <a:r>
              <a:rPr lang="en-US" dirty="0">
                <a:latin typeface="Cambria" panose="02040503050406030204" pitchFamily="18" charset="0"/>
                <a:ea typeface="Cambria" panose="02040503050406030204" pitchFamily="18" charset="0"/>
              </a:rPr>
              <a:t>HTML</a:t>
            </a:r>
          </a:p>
        </p:txBody>
      </p:sp>
    </p:spTree>
    <p:extLst>
      <p:ext uri="{BB962C8B-B14F-4D97-AF65-F5344CB8AC3E}">
        <p14:creationId xmlns:p14="http://schemas.microsoft.com/office/powerpoint/2010/main" val="2328686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1102"/>
            <a:ext cx="8911687" cy="1283898"/>
          </a:xfrm>
        </p:spPr>
        <p:txBody>
          <a:bodyPr/>
          <a:lstStyle/>
          <a:p>
            <a:r>
              <a:rPr lang="en-US" b="1" dirty="0"/>
              <a:t>PROJECT ARCHITECTURE</a:t>
            </a:r>
          </a:p>
        </p:txBody>
      </p:sp>
      <p:pic>
        <p:nvPicPr>
          <p:cNvPr id="5" name="Picture 4"/>
          <p:cNvPicPr>
            <a:picLocks noChangeAspect="1"/>
          </p:cNvPicPr>
          <p:nvPr/>
        </p:nvPicPr>
        <p:blipFill>
          <a:blip r:embed="rId2"/>
          <a:stretch>
            <a:fillRect/>
          </a:stretch>
        </p:blipFill>
        <p:spPr>
          <a:xfrm>
            <a:off x="1227908" y="2290689"/>
            <a:ext cx="9496697" cy="3940294"/>
          </a:xfrm>
          <a:prstGeom prst="rect">
            <a:avLst/>
          </a:prstGeom>
        </p:spPr>
      </p:pic>
    </p:spTree>
    <p:extLst>
      <p:ext uri="{BB962C8B-B14F-4D97-AF65-F5344CB8AC3E}">
        <p14:creationId xmlns:p14="http://schemas.microsoft.com/office/powerpoint/2010/main" val="4162145698"/>
      </p:ext>
    </p:extLst>
  </p:cSld>
  <p:clrMapOvr>
    <a:masterClrMapping/>
  </p:clrMapOvr>
</p:sld>
</file>

<file path=ppt/theme/theme1.xml><?xml version="1.0" encoding="utf-8"?>
<a:theme xmlns:a="http://schemas.openxmlformats.org/drawingml/2006/main" name="Wisp">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3155</TotalTime>
  <Words>1111</Words>
  <Application>Microsoft Office PowerPoint</Application>
  <PresentationFormat>Widescreen</PresentationFormat>
  <Paragraphs>157</Paragraphs>
  <Slides>26</Slides>
  <Notes>0</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26</vt:i4>
      </vt:variant>
    </vt:vector>
  </HeadingPairs>
  <TitlesOfParts>
    <vt:vector size="43" baseType="lpstr">
      <vt:lpstr>-apple-system</vt:lpstr>
      <vt:lpstr>Arial</vt:lpstr>
      <vt:lpstr>Arial Black</vt:lpstr>
      <vt:lpstr>Calibri</vt:lpstr>
      <vt:lpstr>Cambria</vt:lpstr>
      <vt:lpstr>Century Gothic</vt:lpstr>
      <vt:lpstr>Google Sans</vt:lpstr>
      <vt:lpstr>Indeed Sans</vt:lpstr>
      <vt:lpstr>Lucida Bright</vt:lpstr>
      <vt:lpstr>montserratlight</vt:lpstr>
      <vt:lpstr>Roboto</vt:lpstr>
      <vt:lpstr>Söhne</vt:lpstr>
      <vt:lpstr>source-serif-pro</vt:lpstr>
      <vt:lpstr>Times New Roman</vt:lpstr>
      <vt:lpstr>Wingdings</vt:lpstr>
      <vt:lpstr>Wingdings 3</vt:lpstr>
      <vt:lpstr>Wisp</vt:lpstr>
      <vt:lpstr>PowerPoint Presentation</vt:lpstr>
      <vt:lpstr>  ABSTRACT  </vt:lpstr>
      <vt:lpstr>Problem Definition</vt:lpstr>
      <vt:lpstr>      Introduction</vt:lpstr>
      <vt:lpstr>Physical Survey </vt:lpstr>
      <vt:lpstr>WEBASED SURVEY</vt:lpstr>
      <vt:lpstr>COCOMO Model:</vt:lpstr>
      <vt:lpstr>PowerPoint Presentation</vt:lpstr>
      <vt:lpstr>PROJECT ARCHITECTURE</vt:lpstr>
      <vt:lpstr>DFD (0 Level)</vt:lpstr>
      <vt:lpstr>PowerPoint Presentation</vt:lpstr>
      <vt:lpstr>UML DIAGRAM Use case diagram</vt:lpstr>
      <vt:lpstr>ER Diagram</vt:lpstr>
      <vt:lpstr>Activity Diagram </vt:lpstr>
      <vt:lpstr>SEQUENCE DIAGRAM</vt:lpstr>
      <vt:lpstr>COMPONENT DIAGRAM</vt:lpstr>
      <vt:lpstr>DEPLOYMENT DIAGRAM</vt:lpstr>
      <vt:lpstr>ACTIVITY DIAGRAM</vt:lpstr>
      <vt:lpstr>FUTURE SCOPE</vt:lpstr>
      <vt:lpstr>ADVANTAGES AND DISADVANTAGES</vt:lpstr>
      <vt:lpstr>DISADVANTAGES</vt:lpstr>
      <vt:lpstr>IMPLEMENTATION IDE </vt:lpstr>
      <vt:lpstr>PowerPoint Presentation</vt:lpstr>
      <vt:lpstr>RESULT</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dc:creator>
  <cp:lastModifiedBy>Chaitali Mali</cp:lastModifiedBy>
  <cp:revision>87</cp:revision>
  <dcterms:created xsi:type="dcterms:W3CDTF">2022-11-15T13:51:29Z</dcterms:created>
  <dcterms:modified xsi:type="dcterms:W3CDTF">2025-01-21T17:31:26Z</dcterms:modified>
</cp:coreProperties>
</file>