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8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E6FBB-0F79-4381-A591-31C410B39B95}"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417795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147642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257116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089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165119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5E6FBB-0F79-4381-A591-31C410B39B95}" type="datetimeFigureOut">
              <a:rPr lang="en-IN" smtClean="0"/>
              <a:t>14-02-2023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250969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5E6FBB-0F79-4381-A591-31C410B39B95}" type="datetimeFigureOut">
              <a:rPr lang="en-IN" smtClean="0"/>
              <a:t>14-02-2023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2283227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6FBB-0F79-4381-A591-31C410B39B95}"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1930389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6FBB-0F79-4381-A591-31C410B39B95}"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89486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E6FBB-0F79-4381-A591-31C410B39B95}"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317999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E6FBB-0F79-4381-A591-31C410B39B95}" type="datetimeFigureOut">
              <a:rPr lang="en-IN" smtClean="0"/>
              <a:t>14-02-2023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90517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85100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E6FBB-0F79-4381-A591-31C410B39B95}" type="datetimeFigureOut">
              <a:rPr lang="en-IN" smtClean="0"/>
              <a:t>14-02-2023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1702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E6FBB-0F79-4381-A591-31C410B39B95}" type="datetimeFigureOut">
              <a:rPr lang="en-IN" smtClean="0"/>
              <a:t>14-02-2023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327346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6FBB-0F79-4381-A591-31C410B39B95}" type="datetimeFigureOut">
              <a:rPr lang="en-IN" smtClean="0"/>
              <a:t>14-02-2023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184229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320835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E6FBB-0F79-4381-A591-31C410B39B95}" type="datetimeFigureOut">
              <a:rPr lang="en-IN" smtClean="0"/>
              <a:t>14-02-2023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88168-6B56-4A8C-AE82-94CD7A672622}" type="slidenum">
              <a:rPr lang="en-IN" smtClean="0"/>
              <a:t>‹#›</a:t>
            </a:fld>
            <a:endParaRPr lang="en-IN"/>
          </a:p>
        </p:txBody>
      </p:sp>
    </p:spTree>
    <p:extLst>
      <p:ext uri="{BB962C8B-B14F-4D97-AF65-F5344CB8AC3E}">
        <p14:creationId xmlns:p14="http://schemas.microsoft.com/office/powerpoint/2010/main" val="341658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5E6FBB-0F79-4381-A591-31C410B39B95}" type="datetimeFigureOut">
              <a:rPr lang="en-IN" smtClean="0"/>
              <a:t>14-02-2023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AA88168-6B56-4A8C-AE82-94CD7A672622}" type="slidenum">
              <a:rPr lang="en-IN" smtClean="0"/>
              <a:t>‹#›</a:t>
            </a:fld>
            <a:endParaRPr lang="en-IN"/>
          </a:p>
        </p:txBody>
      </p:sp>
    </p:spTree>
    <p:extLst>
      <p:ext uri="{BB962C8B-B14F-4D97-AF65-F5344CB8AC3E}">
        <p14:creationId xmlns:p14="http://schemas.microsoft.com/office/powerpoint/2010/main" val="1300619390"/>
      </p:ext>
    </p:extLst>
  </p:cSld>
  <p:clrMap bg1="dk1" tx1="lt1" bg2="dk2" tx2="lt2" accent1="accent1" accent2="accent2" accent3="accent3" accent4="accent4" accent5="accent5" accent6="accent6" hlink="hlink" folHlink="folHlink"/>
  <p:sldLayoutIdLst>
    <p:sldLayoutId id="2147484464"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 id="2147484475" r:id="rId12"/>
    <p:sldLayoutId id="2147484476" r:id="rId13"/>
    <p:sldLayoutId id="2147484477" r:id="rId14"/>
    <p:sldLayoutId id="2147484478" r:id="rId15"/>
    <p:sldLayoutId id="2147484479" r:id="rId16"/>
    <p:sldLayoutId id="214748448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askatechteacher.wordpress.com/2016/09/16/tech-ed-resources-for-your-classroom-survival-kits-2-3/"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dxw.com/2015/08/how-a-digital-services-3-procurement-could-loo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E581-C53C-A06E-AC47-1674E65A4D12}"/>
              </a:ext>
            </a:extLst>
          </p:cNvPr>
          <p:cNvSpPr>
            <a:spLocks noGrp="1"/>
          </p:cNvSpPr>
          <p:nvPr>
            <p:ph type="ctrTitle"/>
          </p:nvPr>
        </p:nvSpPr>
        <p:spPr>
          <a:xfrm>
            <a:off x="346509" y="885525"/>
            <a:ext cx="9676331" cy="1337912"/>
          </a:xfrm>
        </p:spPr>
        <p:txBody>
          <a:bodyPr>
            <a:normAutofit fontScale="90000"/>
          </a:bodyPr>
          <a:lstStyle/>
          <a:p>
            <a:r>
              <a:rPr lang="en-US" dirty="0">
                <a:solidFill>
                  <a:schemeClr val="bg1"/>
                </a:solidFill>
              </a:rPr>
              <a:t>Library management </a:t>
            </a:r>
            <a:br>
              <a:rPr lang="en-US" dirty="0">
                <a:solidFill>
                  <a:schemeClr val="bg1"/>
                </a:solidFill>
              </a:rPr>
            </a:br>
            <a:r>
              <a:rPr lang="en-US" dirty="0">
                <a:solidFill>
                  <a:schemeClr val="bg1"/>
                </a:solidFill>
              </a:rPr>
              <a:t>SYSTEM</a:t>
            </a:r>
            <a:endParaRPr lang="en-IN" dirty="0">
              <a:solidFill>
                <a:schemeClr val="bg1"/>
              </a:solidFill>
            </a:endParaRPr>
          </a:p>
        </p:txBody>
      </p:sp>
      <p:sp>
        <p:nvSpPr>
          <p:cNvPr id="3" name="Subtitle 2">
            <a:extLst>
              <a:ext uri="{FF2B5EF4-FFF2-40B4-BE49-F238E27FC236}">
                <a16:creationId xmlns:a16="http://schemas.microsoft.com/office/drawing/2014/main" id="{32892AD8-003A-22C1-ADBB-32F3084FC140}"/>
              </a:ext>
            </a:extLst>
          </p:cNvPr>
          <p:cNvSpPr>
            <a:spLocks noGrp="1"/>
          </p:cNvSpPr>
          <p:nvPr>
            <p:ph type="subTitle" idx="1"/>
          </p:nvPr>
        </p:nvSpPr>
        <p:spPr>
          <a:xfrm>
            <a:off x="1886551" y="2444815"/>
            <a:ext cx="6506679" cy="3724979"/>
          </a:xfrm>
        </p:spPr>
        <p:txBody>
          <a:bodyPr>
            <a:normAutofit/>
          </a:bodyPr>
          <a:lstStyle/>
          <a:p>
            <a:r>
              <a:rPr lang="en-US" dirty="0">
                <a:solidFill>
                  <a:schemeClr val="bg1"/>
                </a:solidFill>
              </a:rPr>
              <a:t>GUIDED BY:</a:t>
            </a:r>
          </a:p>
          <a:p>
            <a:r>
              <a:rPr lang="en-US" dirty="0"/>
              <a:t>           </a:t>
            </a:r>
          </a:p>
          <a:p>
            <a:r>
              <a:rPr lang="en-US" dirty="0">
                <a:solidFill>
                  <a:schemeClr val="bg1"/>
                </a:solidFill>
              </a:rPr>
              <a:t>PRESENTED BY:               </a:t>
            </a:r>
          </a:p>
          <a:p>
            <a:r>
              <a:rPr lang="en-US" dirty="0">
                <a:solidFill>
                  <a:schemeClr val="bg1"/>
                </a:solidFill>
              </a:rPr>
              <a:t>            </a:t>
            </a:r>
            <a:r>
              <a:rPr lang="en-US" dirty="0" err="1">
                <a:solidFill>
                  <a:schemeClr val="bg1"/>
                </a:solidFill>
              </a:rPr>
              <a:t>Sima</a:t>
            </a:r>
            <a:r>
              <a:rPr lang="en-US" dirty="0">
                <a:solidFill>
                  <a:schemeClr val="bg1"/>
                </a:solidFill>
              </a:rPr>
              <a:t> </a:t>
            </a:r>
            <a:r>
              <a:rPr lang="en-US" dirty="0" err="1">
                <a:solidFill>
                  <a:schemeClr val="bg1"/>
                </a:solidFill>
              </a:rPr>
              <a:t>gupta</a:t>
            </a:r>
            <a:endParaRPr lang="en-US" dirty="0">
              <a:solidFill>
                <a:schemeClr val="bg1"/>
              </a:solidFill>
            </a:endParaRPr>
          </a:p>
          <a:p>
            <a:r>
              <a:rPr lang="en-US" dirty="0">
                <a:solidFill>
                  <a:schemeClr val="bg1"/>
                </a:solidFill>
              </a:rPr>
              <a:t>            </a:t>
            </a:r>
            <a:r>
              <a:rPr lang="en-US" dirty="0" err="1">
                <a:solidFill>
                  <a:schemeClr val="bg1"/>
                </a:solidFill>
              </a:rPr>
              <a:t>Chaitali</a:t>
            </a:r>
            <a:r>
              <a:rPr lang="en-US" dirty="0">
                <a:solidFill>
                  <a:schemeClr val="bg1"/>
                </a:solidFill>
              </a:rPr>
              <a:t> Karale</a:t>
            </a:r>
          </a:p>
          <a:p>
            <a:r>
              <a:rPr lang="en-US" dirty="0">
                <a:solidFill>
                  <a:schemeClr val="bg1"/>
                </a:solidFill>
              </a:rPr>
              <a:t>           Vaishnavi </a:t>
            </a:r>
            <a:r>
              <a:rPr lang="en-US" dirty="0" err="1">
                <a:solidFill>
                  <a:schemeClr val="bg1"/>
                </a:solidFill>
              </a:rPr>
              <a:t>dungawat</a:t>
            </a:r>
            <a:r>
              <a:rPr lang="en-US" dirty="0">
                <a:solidFill>
                  <a:schemeClr val="bg1"/>
                </a:solidFill>
              </a:rPr>
              <a:t>                     </a:t>
            </a:r>
          </a:p>
          <a:p>
            <a:endParaRPr lang="en-IN" dirty="0"/>
          </a:p>
        </p:txBody>
      </p:sp>
      <p:pic>
        <p:nvPicPr>
          <p:cNvPr id="4" name="Picture 3">
            <a:extLst>
              <a:ext uri="{FF2B5EF4-FFF2-40B4-BE49-F238E27FC236}">
                <a16:creationId xmlns:a16="http://schemas.microsoft.com/office/drawing/2014/main" id="{B0FAAF05-C29B-5C29-4645-F6B80B7FD638}"/>
              </a:ext>
            </a:extLst>
          </p:cNvPr>
          <p:cNvPicPr/>
          <p:nvPr/>
        </p:nvPicPr>
        <p:blipFill>
          <a:blip r:embed="rId3"/>
          <a:stretch>
            <a:fillRect/>
          </a:stretch>
        </p:blipFill>
        <p:spPr>
          <a:xfrm>
            <a:off x="9962148" y="452386"/>
            <a:ext cx="1600585" cy="1559293"/>
          </a:xfrm>
          <a:prstGeom prst="rect">
            <a:avLst/>
          </a:prstGeom>
        </p:spPr>
      </p:pic>
    </p:spTree>
    <p:extLst>
      <p:ext uri="{BB962C8B-B14F-4D97-AF65-F5344CB8AC3E}">
        <p14:creationId xmlns:p14="http://schemas.microsoft.com/office/powerpoint/2010/main" val="204464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extLst>
              <a:ext uri="{BEBA8EAE-BF5A-486C-A8C5-ECC9F3942E4B}">
                <a14:imgProps xmlns:a14="http://schemas.microsoft.com/office/drawing/2010/main">
                  <a14:imgLayer r:embed="rId3">
                    <a14:imgEffect>
                      <a14:colorTemperature colorTemp="7056"/>
                    </a14:imgEffect>
                    <a14:imgEffect>
                      <a14:saturation sat="17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5C66-B6CD-4E60-B2A0-AB69EA0D90AE}"/>
              </a:ext>
            </a:extLst>
          </p:cNvPr>
          <p:cNvSpPr>
            <a:spLocks noGrp="1"/>
          </p:cNvSpPr>
          <p:nvPr>
            <p:ph type="title"/>
          </p:nvPr>
        </p:nvSpPr>
        <p:spPr/>
        <p:txBody>
          <a:bodyPr/>
          <a:lstStyle/>
          <a:p>
            <a:r>
              <a:rPr lang="en-IN" dirty="0">
                <a:solidFill>
                  <a:schemeClr val="bg1">
                    <a:lumMod val="95000"/>
                    <a:lumOff val="5000"/>
                  </a:schemeClr>
                </a:solidFill>
                <a:latin typeface="Times New Roman" panose="02020603050405020304" pitchFamily="18" charset="0"/>
                <a:cs typeface="Times New Roman" panose="02020603050405020304" pitchFamily="18" charset="0"/>
              </a:rPr>
              <a:t>REFRENCES</a:t>
            </a:r>
          </a:p>
        </p:txBody>
      </p:sp>
      <p:sp>
        <p:nvSpPr>
          <p:cNvPr id="3" name="Content Placeholder 2">
            <a:extLst>
              <a:ext uri="{FF2B5EF4-FFF2-40B4-BE49-F238E27FC236}">
                <a16:creationId xmlns:a16="http://schemas.microsoft.com/office/drawing/2014/main" id="{052B6460-0AB2-A354-6C8D-1BA4B3F0AF93}"/>
              </a:ext>
            </a:extLst>
          </p:cNvPr>
          <p:cNvSpPr>
            <a:spLocks noGrp="1"/>
          </p:cNvSpPr>
          <p:nvPr>
            <p:ph idx="1"/>
          </p:nvPr>
        </p:nvSpPr>
        <p:spPr/>
        <p:txBody>
          <a:bodyPr>
            <a:normAutofit/>
          </a:bodyPr>
          <a:lstStyle/>
          <a:p>
            <a:endParaRPr lang="en-IN" sz="2800" dirty="0">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Software requirement specifications from Google</a:t>
            </a:r>
          </a:p>
        </p:txBody>
      </p:sp>
      <p:pic>
        <p:nvPicPr>
          <p:cNvPr id="4" name="Picture 3">
            <a:extLst>
              <a:ext uri="{FF2B5EF4-FFF2-40B4-BE49-F238E27FC236}">
                <a16:creationId xmlns:a16="http://schemas.microsoft.com/office/drawing/2014/main" id="{9B3C8F7F-2C40-F649-FCA4-0F9FFCBF387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72236" y="327035"/>
            <a:ext cx="3331183" cy="2021395"/>
          </a:xfrm>
          <a:prstGeom prst="rect">
            <a:avLst/>
          </a:prstGeom>
        </p:spPr>
      </p:pic>
    </p:spTree>
    <p:extLst>
      <p:ext uri="{BB962C8B-B14F-4D97-AF65-F5344CB8AC3E}">
        <p14:creationId xmlns:p14="http://schemas.microsoft.com/office/powerpoint/2010/main" val="4005407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32D-FCDB-ECF3-450D-92DEB8FC60AF}"/>
              </a:ext>
            </a:extLst>
          </p:cNvPr>
          <p:cNvSpPr>
            <a:spLocks noGrp="1"/>
          </p:cNvSpPr>
          <p:nvPr>
            <p:ph type="title"/>
          </p:nvPr>
        </p:nvSpPr>
        <p:spPr>
          <a:xfrm>
            <a:off x="685801" y="1982804"/>
            <a:ext cx="10131425" cy="1309035"/>
          </a:xfrm>
        </p:spPr>
        <p:style>
          <a:lnRef idx="1">
            <a:schemeClr val="accent2"/>
          </a:lnRef>
          <a:fillRef idx="2">
            <a:schemeClr val="accent2"/>
          </a:fillRef>
          <a:effectRef idx="1">
            <a:schemeClr val="accent2"/>
          </a:effectRef>
          <a:fontRef idx="minor">
            <a:schemeClr val="dk1"/>
          </a:fontRef>
        </p:style>
        <p:txBody>
          <a:bodyPr/>
          <a:lstStyle/>
          <a:p>
            <a:pPr algn="ctr"/>
            <a:r>
              <a:rPr lang="en-IN" cap="none"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1457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177F-E408-47BF-3B00-C2B5433B5AB5}"/>
              </a:ext>
            </a:extLst>
          </p:cNvPr>
          <p:cNvSpPr>
            <a:spLocks noGrp="1"/>
          </p:cNvSpPr>
          <p:nvPr>
            <p:ph type="title" idx="4294967295"/>
          </p:nvPr>
        </p:nvSpPr>
        <p:spPr>
          <a:xfrm>
            <a:off x="0" y="600075"/>
            <a:ext cx="10353675" cy="1325563"/>
          </a:xfrm>
        </p:spPr>
        <p:txBody>
          <a:bodyPr/>
          <a:lstStyle/>
          <a:p>
            <a:r>
              <a:rPr lang="en-IN" dirty="0">
                <a:solidFill>
                  <a:schemeClr val="bg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6CC6D68-61EA-6423-A011-DF5497B8E78F}"/>
              </a:ext>
            </a:extLst>
          </p:cNvPr>
          <p:cNvSpPr>
            <a:spLocks noGrp="1"/>
          </p:cNvSpPr>
          <p:nvPr>
            <p:ph idx="4294967295"/>
          </p:nvPr>
        </p:nvSpPr>
        <p:spPr>
          <a:xfrm>
            <a:off x="612775" y="1847850"/>
            <a:ext cx="11579225" cy="4668838"/>
          </a:xfrm>
        </p:spPr>
        <p:txBody>
          <a:bodyPr>
            <a:normAutofit/>
          </a:bodyPr>
          <a:lstStyle/>
          <a:p>
            <a:pPr marL="0" indent="0">
              <a:buNone/>
            </a:pPr>
            <a:r>
              <a:rPr lang="en-US" sz="2400" b="0" i="0" dirty="0">
                <a:solidFill>
                  <a:schemeClr val="bg1"/>
                </a:solidFill>
                <a:effectLst/>
                <a:latin typeface="arial" panose="020B0604020202020204" pitchFamily="34" charset="0"/>
              </a:rPr>
              <a:t>1)A </a:t>
            </a:r>
            <a:r>
              <a:rPr lang="en-US" sz="2400" dirty="0">
                <a:solidFill>
                  <a:schemeClr val="bg1"/>
                </a:solidFill>
                <a:effectLst/>
                <a:latin typeface="arial" panose="020B0604020202020204" pitchFamily="34" charset="0"/>
              </a:rPr>
              <a:t>library </a:t>
            </a:r>
            <a:r>
              <a:rPr lang="en-US" sz="2400" b="0" i="0" dirty="0">
                <a:solidFill>
                  <a:schemeClr val="bg1"/>
                </a:solidFill>
                <a:effectLst/>
                <a:latin typeface="arial" panose="020B0604020202020204" pitchFamily="34" charset="0"/>
              </a:rPr>
              <a:t>Management System  tries to create a </a:t>
            </a:r>
            <a:r>
              <a:rPr lang="en-US" sz="2400" b="0" i="0" dirty="0" err="1">
                <a:solidFill>
                  <a:schemeClr val="bg1"/>
                </a:solidFill>
                <a:effectLst/>
                <a:latin typeface="arial" panose="020B0604020202020204" pitchFamily="34" charset="0"/>
              </a:rPr>
              <a:t>computerised</a:t>
            </a:r>
            <a:r>
              <a:rPr lang="en-US" sz="2400" b="0" i="0" dirty="0">
                <a:solidFill>
                  <a:schemeClr val="bg1"/>
                </a:solidFill>
                <a:effectLst/>
                <a:latin typeface="arial" panose="020B0604020202020204" pitchFamily="34" charset="0"/>
              </a:rPr>
              <a:t> version for a library so that the daily work of a library can be managed and monitored easily and efficiently. Earlier, the librarian used to manage the whole work in manual mode in the form of files and record books.</a:t>
            </a:r>
          </a:p>
          <a:p>
            <a:pPr marL="0" indent="0">
              <a:buNone/>
            </a:pPr>
            <a:r>
              <a:rPr lang="en-US" sz="2400" dirty="0">
                <a:solidFill>
                  <a:schemeClr val="bg1"/>
                </a:solidFill>
                <a:effectLst/>
                <a:latin typeface="arial" panose="020B0604020202020204" pitchFamily="34" charset="0"/>
              </a:rPr>
              <a:t>2)</a:t>
            </a:r>
            <a:r>
              <a:rPr lang="en-US" sz="2400" b="0" i="0" dirty="0">
                <a:solidFill>
                  <a:schemeClr val="bg1"/>
                </a:solidFill>
                <a:effectLst/>
                <a:latin typeface="arial" panose="020B0604020202020204" pitchFamily="34" charset="0"/>
              </a:rPr>
              <a:t> Also, the process of adding new books, new students, issuing and returning books had to be managed in a manual manner which is very slow and inefficient.</a:t>
            </a:r>
          </a:p>
          <a:p>
            <a:pPr marL="0" indent="0">
              <a:buNone/>
            </a:pPr>
            <a:r>
              <a:rPr lang="en-US" sz="2400" dirty="0">
                <a:solidFill>
                  <a:schemeClr val="bg1"/>
                </a:solidFill>
                <a:effectLst/>
                <a:latin typeface="arial" panose="020B0604020202020204" pitchFamily="34" charset="0"/>
              </a:rPr>
              <a:t>3)</a:t>
            </a:r>
            <a:r>
              <a:rPr lang="en-US" sz="2400" b="0" i="0" dirty="0">
                <a:solidFill>
                  <a:schemeClr val="bg1"/>
                </a:solidFill>
                <a:effectLst/>
                <a:latin typeface="arial" panose="020B0604020202020204" pitchFamily="34" charset="0"/>
              </a:rPr>
              <a:t> The library management system resolves this problem and provide a better solution to this. It provides a user-friendly interface application to the librarian where he/she can do all the operations of a library very easily.</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B837-B952-188E-C660-FC3B4E1437C8}"/>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C9369B81-93EE-543E-ED98-FBAEAB74BAC9}"/>
              </a:ext>
            </a:extLst>
          </p:cNvPr>
          <p:cNvSpPr>
            <a:spLocks noGrp="1"/>
          </p:cNvSpPr>
          <p:nvPr>
            <p:ph idx="1"/>
          </p:nvPr>
        </p:nvSpPr>
        <p:spPr/>
        <p:txBody>
          <a:bodyPr/>
          <a:lstStyle/>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ER DIAGRAM</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TECHNOLOGY TOOLS</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EXISTING SYSTEM</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BENEFITS</a:t>
            </a: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86364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12F3-2F75-B9FD-23FF-0ABB31B8034F}"/>
              </a:ext>
            </a:extLst>
          </p:cNvPr>
          <p:cNvSpPr>
            <a:spLocks noGrp="1"/>
          </p:cNvSpPr>
          <p:nvPr>
            <p:ph type="title"/>
          </p:nvPr>
        </p:nvSpPr>
        <p:spPr>
          <a:xfrm>
            <a:off x="-673769" y="279134"/>
            <a:ext cx="12503217" cy="1453414"/>
          </a:xfrm>
        </p:spPr>
        <p:txBody>
          <a:bodyPr/>
          <a:lstStyle/>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FC48FB-A8CC-E0B6-403F-E68EE35DCCB3}"/>
              </a:ext>
            </a:extLst>
          </p:cNvPr>
          <p:cNvSpPr>
            <a:spLocks noGrp="1"/>
          </p:cNvSpPr>
          <p:nvPr>
            <p:ph idx="1"/>
          </p:nvPr>
        </p:nvSpPr>
        <p:spPr>
          <a:xfrm>
            <a:off x="202133" y="2063016"/>
            <a:ext cx="10513226" cy="4308908"/>
          </a:xfrm>
        </p:spPr>
        <p:txBody>
          <a:bodyPr>
            <a:normAutofit fontScale="47500" lnSpcReduction="20000"/>
          </a:bodyPr>
          <a:lstStyle/>
          <a:p>
            <a:pPr marL="0" indent="0" algn="just">
              <a:buNone/>
            </a:pPr>
            <a:r>
              <a:rPr lang="en-US" sz="4400" b="0" i="0" dirty="0">
                <a:solidFill>
                  <a:schemeClr val="bg1"/>
                </a:solidFill>
                <a:effectLst/>
                <a:latin typeface="arial" panose="020B0604020202020204" pitchFamily="34" charset="0"/>
              </a:rPr>
              <a:t>1)Traditionally, the librarian managed the whole work in a manual mode or recording the work details in a record book. He/she has to manage all the work related to library such as issuing books to the students, returning books from the students, maintaining all the details of the books, adding new students, new books etc. on a daily basis.</a:t>
            </a:r>
          </a:p>
          <a:p>
            <a:pPr marL="0" indent="0" algn="just">
              <a:buNone/>
            </a:pPr>
            <a:r>
              <a:rPr lang="en-US" sz="4400" b="0" i="0" dirty="0">
                <a:solidFill>
                  <a:schemeClr val="bg1"/>
                </a:solidFill>
                <a:effectLst/>
                <a:latin typeface="arial" panose="020B0604020202020204" pitchFamily="34" charset="0"/>
              </a:rPr>
              <a:t>2) But with the increase in the number of user/students and number of books in a library, this management process has become slow and complex. So, a better management of the library work is required.</a:t>
            </a:r>
          </a:p>
          <a:p>
            <a:pPr marL="0" indent="0" algn="just">
              <a:buNone/>
            </a:pPr>
            <a:r>
              <a:rPr lang="en-US" sz="4400" dirty="0">
                <a:solidFill>
                  <a:schemeClr val="bg1"/>
                </a:solidFill>
                <a:effectLst/>
                <a:latin typeface="arial" panose="020B0604020202020204" pitchFamily="34" charset="0"/>
              </a:rPr>
              <a:t>3)</a:t>
            </a:r>
            <a:r>
              <a:rPr lang="en-US" sz="4400" b="0" i="0" dirty="0">
                <a:solidFill>
                  <a:schemeClr val="bg1"/>
                </a:solidFill>
                <a:effectLst/>
                <a:latin typeface="arial" panose="020B0604020202020204" pitchFamily="34" charset="0"/>
              </a:rPr>
              <a:t>The Library Management System is much more user-friendly, faster in  operation and easy to manage than the manual one. Through the use of it, the librarian can manage the whole data of the library in a single database in different tables with a much more security than the traditional way.</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85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BA7C-279D-EDC4-3DC3-517C1033BCB9}"/>
              </a:ext>
            </a:extLst>
          </p:cNvPr>
          <p:cNvSpPr>
            <a:spLocks noGrp="1"/>
          </p:cNvSpPr>
          <p:nvPr>
            <p:ph type="title"/>
          </p:nvPr>
        </p:nvSpPr>
        <p:spPr>
          <a:xfrm>
            <a:off x="-373874" y="24273"/>
            <a:ext cx="11546690" cy="2494186"/>
          </a:xfrm>
        </p:spPr>
        <p:txBody>
          <a:bodyPr/>
          <a:lstStyle/>
          <a:p>
            <a:r>
              <a:rPr lang="en-IN" dirty="0">
                <a:solidFill>
                  <a:schemeClr val="bg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2C76FB2-3218-2C4B-8349-081428F6847C}"/>
              </a:ext>
            </a:extLst>
          </p:cNvPr>
          <p:cNvSpPr>
            <a:spLocks noGrp="1"/>
          </p:cNvSpPr>
          <p:nvPr>
            <p:ph idx="1"/>
          </p:nvPr>
        </p:nvSpPr>
        <p:spPr>
          <a:xfrm>
            <a:off x="740541" y="1935921"/>
            <a:ext cx="9317860" cy="4580382"/>
          </a:xfrm>
        </p:spPr>
        <p:txBody>
          <a:bodyPr>
            <a:no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Since the traditional system </a:t>
            </a:r>
            <a:r>
              <a:rPr lang="en-US" sz="2800" dirty="0" err="1">
                <a:solidFill>
                  <a:schemeClr val="bg1"/>
                </a:solidFill>
                <a:latin typeface="Times New Roman" panose="02020603050405020304" pitchFamily="18" charset="0"/>
                <a:cs typeface="Times New Roman" panose="02020603050405020304" pitchFamily="18" charset="0"/>
              </a:rPr>
              <a:t>i.e</a:t>
            </a:r>
            <a:r>
              <a:rPr lang="en-US" sz="2800" dirty="0">
                <a:solidFill>
                  <a:schemeClr val="bg1"/>
                </a:solidFill>
                <a:latin typeface="Times New Roman" panose="02020603050405020304" pitchFamily="18" charset="0"/>
                <a:cs typeface="Times New Roman" panose="02020603050405020304" pitchFamily="18" charset="0"/>
              </a:rPr>
              <a:t> the manual system has many drawbacks such as time consuming </a:t>
            </a:r>
            <a:r>
              <a:rPr lang="en-US" sz="2800" b="0" i="0" dirty="0">
                <a:solidFill>
                  <a:schemeClr val="bg1"/>
                </a:solidFill>
                <a:effectLst/>
                <a:latin typeface="arial" panose="020B0604020202020204" pitchFamily="34" charset="0"/>
              </a:rPr>
              <a:t>and there are chances of human error in that process as well.</a:t>
            </a:r>
            <a:endParaRPr lang="en-US" sz="2800" b="0" i="0" dirty="0">
              <a:solidFill>
                <a:schemeClr val="bg1"/>
              </a:solidFill>
              <a:effectLst/>
              <a:latin typeface="Times New Roman" panose="02020603050405020304" pitchFamily="18" charset="0"/>
              <a:cs typeface="Times New Roman" panose="02020603050405020304" pitchFamily="18" charset="0"/>
            </a:endParaRPr>
          </a:p>
          <a:p>
            <a:pPr marL="0" indent="0">
              <a:buNone/>
            </a:pPr>
            <a:r>
              <a:rPr lang="en-US" sz="2800" dirty="0">
                <a:solidFill>
                  <a:schemeClr val="bg1"/>
                </a:solidFill>
                <a:effectLst/>
                <a:latin typeface="Times New Roman" panose="02020603050405020304" pitchFamily="18" charset="0"/>
                <a:cs typeface="Times New Roman" panose="02020603050405020304" pitchFamily="18" charset="0"/>
              </a:rPr>
              <a:t>Library management </a:t>
            </a:r>
            <a:r>
              <a:rPr lang="en-US" sz="2800" dirty="0">
                <a:solidFill>
                  <a:schemeClr val="bg1"/>
                </a:solidFill>
                <a:latin typeface="Times New Roman" panose="02020603050405020304" pitchFamily="18" charset="0"/>
                <a:cs typeface="Times New Roman" panose="02020603050405020304" pitchFamily="18" charset="0"/>
              </a:rPr>
              <a:t>system saves the  information in a </a:t>
            </a:r>
            <a:r>
              <a:rPr lang="en-US" sz="2800" dirty="0" err="1">
                <a:solidFill>
                  <a:schemeClr val="bg1"/>
                </a:solidFill>
                <a:latin typeface="Times New Roman" panose="02020603050405020304" pitchFamily="18" charset="0"/>
                <a:cs typeface="Times New Roman" panose="02020603050405020304" pitchFamily="18" charset="0"/>
              </a:rPr>
              <a:t>database,and</a:t>
            </a:r>
            <a:r>
              <a:rPr lang="en-US" sz="2800" dirty="0">
                <a:solidFill>
                  <a:schemeClr val="bg1"/>
                </a:solidFill>
                <a:latin typeface="Times New Roman" panose="02020603050405020304" pitchFamily="18" charset="0"/>
                <a:cs typeface="Times New Roman" panose="02020603050405020304" pitchFamily="18" charset="0"/>
              </a:rPr>
              <a:t> this makes it an </a:t>
            </a:r>
            <a:r>
              <a:rPr lang="en-US" sz="2800" dirty="0" err="1">
                <a:solidFill>
                  <a:schemeClr val="bg1"/>
                </a:solidFill>
                <a:latin typeface="Times New Roman" panose="02020603050405020304" pitchFamily="18" charset="0"/>
                <a:cs typeface="Times New Roman" panose="02020603050405020304" pitchFamily="18" charset="0"/>
              </a:rPr>
              <a:t>easies</a:t>
            </a:r>
            <a:r>
              <a:rPr lang="en-US" sz="2800" dirty="0">
                <a:solidFill>
                  <a:schemeClr val="bg1"/>
                </a:solidFill>
                <a:latin typeface="Times New Roman" panose="02020603050405020304" pitchFamily="18" charset="0"/>
                <a:cs typeface="Times New Roman" panose="02020603050405020304" pitchFamily="18" charset="0"/>
              </a:rPr>
              <a:t> way to perform all the operations efficiently</a:t>
            </a:r>
          </a:p>
          <a:p>
            <a:pPr marL="0" indent="0">
              <a:buNone/>
            </a:pPr>
            <a:br>
              <a:rPr lang="en-US" sz="2800" dirty="0">
                <a:solidFill>
                  <a:schemeClr val="bg1"/>
                </a:solidFill>
              </a:rPr>
            </a:br>
            <a:br>
              <a:rPr lang="en-US" sz="2800" dirty="0">
                <a:solidFill>
                  <a:schemeClr val="bg1"/>
                </a:solidFill>
              </a:rPr>
            </a:b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C6E983-96D0-90E9-9919-F62A515450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644515" y="24273"/>
            <a:ext cx="2156058" cy="2068861"/>
          </a:xfrm>
          <a:prstGeom prst="rect">
            <a:avLst/>
          </a:prstGeom>
        </p:spPr>
      </p:pic>
    </p:spTree>
    <p:extLst>
      <p:ext uri="{BB962C8B-B14F-4D97-AF65-F5344CB8AC3E}">
        <p14:creationId xmlns:p14="http://schemas.microsoft.com/office/powerpoint/2010/main" val="143048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1890-D53B-DA74-6FFA-C55264D18A54}"/>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ER DIAGRAM</a:t>
            </a:r>
          </a:p>
        </p:txBody>
      </p:sp>
      <p:pic>
        <p:nvPicPr>
          <p:cNvPr id="9" name="Content Placeholder 8">
            <a:extLst>
              <a:ext uri="{FF2B5EF4-FFF2-40B4-BE49-F238E27FC236}">
                <a16:creationId xmlns:a16="http://schemas.microsoft.com/office/drawing/2014/main" id="{BA8C82A9-5791-449C-1123-05EBD784DBD3}"/>
              </a:ext>
            </a:extLst>
          </p:cNvPr>
          <p:cNvPicPr>
            <a:picLocks noGrp="1" noChangeAspect="1"/>
          </p:cNvPicPr>
          <p:nvPr>
            <p:ph idx="1"/>
          </p:nvPr>
        </p:nvPicPr>
        <p:blipFill>
          <a:blip r:embed="rId3"/>
          <a:stretch>
            <a:fillRect/>
          </a:stretch>
        </p:blipFill>
        <p:spPr>
          <a:xfrm>
            <a:off x="1135176" y="1935921"/>
            <a:ext cx="9683620" cy="4445628"/>
          </a:xfrm>
          <a:prstGeom prst="rect">
            <a:avLst/>
          </a:prstGeom>
        </p:spPr>
      </p:pic>
    </p:spTree>
    <p:extLst>
      <p:ext uri="{BB962C8B-B14F-4D97-AF65-F5344CB8AC3E}">
        <p14:creationId xmlns:p14="http://schemas.microsoft.com/office/powerpoint/2010/main" val="40270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67DC-2F2F-6442-2856-87368B0A9038}"/>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TECHNOLOGY TOOLS</a:t>
            </a:r>
          </a:p>
        </p:txBody>
      </p:sp>
      <p:sp>
        <p:nvSpPr>
          <p:cNvPr id="3" name="Content Placeholder 2">
            <a:extLst>
              <a:ext uri="{FF2B5EF4-FFF2-40B4-BE49-F238E27FC236}">
                <a16:creationId xmlns:a16="http://schemas.microsoft.com/office/drawing/2014/main" id="{69E3FDF2-7AB9-0180-4785-06B719EED30C}"/>
              </a:ext>
            </a:extLst>
          </p:cNvPr>
          <p:cNvSpPr>
            <a:spLocks noGrp="1"/>
          </p:cNvSpPr>
          <p:nvPr>
            <p:ph idx="1"/>
          </p:nvPr>
        </p:nvSpPr>
        <p:spPr/>
        <p:txBody>
          <a:bodyPr>
            <a:normAutofit/>
          </a:bodyPr>
          <a:lstStyle/>
          <a:p>
            <a:pPr marL="0" indent="0">
              <a:buNone/>
            </a:pPr>
            <a:r>
              <a:rPr lang="en-IN" sz="2000" dirty="0">
                <a:solidFill>
                  <a:schemeClr val="bg1"/>
                </a:solidFill>
                <a:latin typeface="Times New Roman" panose="02020603050405020304" pitchFamily="18" charset="0"/>
                <a:cs typeface="Times New Roman" panose="02020603050405020304" pitchFamily="18" charset="0"/>
              </a:rPr>
              <a:t>Software used: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solidFill>
                  <a:schemeClr val="bg1"/>
                </a:solidFill>
                <a:latin typeface="Times New Roman" panose="02020603050405020304" pitchFamily="18" charset="0"/>
                <a:cs typeface="Times New Roman" panose="02020603050405020304" pitchFamily="18" charset="0"/>
              </a:rPr>
              <a:t>Hardware used:</a:t>
            </a: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078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C04E-0AC3-577A-3868-188811220096}"/>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A10EDC9C-52DD-9E0A-6F13-0479FF4EB0CD}"/>
              </a:ext>
            </a:extLst>
          </p:cNvPr>
          <p:cNvSpPr>
            <a:spLocks noGrp="1"/>
          </p:cNvSpPr>
          <p:nvPr>
            <p:ph idx="1"/>
          </p:nvPr>
        </p:nvSpPr>
        <p:spPr>
          <a:xfrm>
            <a:off x="644288" y="2423323"/>
            <a:ext cx="10353762" cy="3409586"/>
          </a:xfrm>
          <a:solidFill>
            <a:schemeClr val="tx1">
              <a:lumMod val="95000"/>
              <a:alpha val="99000"/>
            </a:schemeClr>
          </a:solidFill>
          <a:effectLst>
            <a:glow rad="139700">
              <a:schemeClr val="accent5">
                <a:satMod val="175000"/>
                <a:alpha val="40000"/>
              </a:schemeClr>
            </a:glow>
          </a:effectLst>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The existing system is the ‘Traditional </a:t>
            </a:r>
            <a:r>
              <a:rPr lang="en-US" sz="2400" dirty="0" err="1">
                <a:solidFill>
                  <a:schemeClr val="bg1"/>
                </a:solidFill>
                <a:latin typeface="Times New Roman" panose="02020603050405020304" pitchFamily="18" charset="0"/>
                <a:cs typeface="Times New Roman" panose="02020603050405020304" pitchFamily="18" charset="0"/>
              </a:rPr>
              <a:t>library’in</a:t>
            </a:r>
            <a:r>
              <a:rPr lang="en-US" sz="2400" dirty="0">
                <a:solidFill>
                  <a:schemeClr val="bg1"/>
                </a:solidFill>
                <a:latin typeface="Times New Roman" panose="02020603050405020304" pitchFamily="18" charset="0"/>
                <a:cs typeface="Times New Roman" panose="02020603050405020304" pitchFamily="18" charset="0"/>
              </a:rPr>
              <a:t> which is completely manual run system.</a:t>
            </a:r>
          </a:p>
          <a:p>
            <a:r>
              <a:rPr lang="en-US" sz="2400" dirty="0">
                <a:solidFill>
                  <a:schemeClr val="bg1"/>
                </a:solidFill>
                <a:latin typeface="Times New Roman" panose="02020603050405020304" pitchFamily="18" charset="0"/>
                <a:cs typeface="Times New Roman" panose="02020603050405020304" pitchFamily="18" charset="0"/>
              </a:rPr>
              <a:t>The burden of controlling the library entirely lies in the shoulder of the admin</a:t>
            </a:r>
          </a:p>
          <a:p>
            <a:r>
              <a:rPr lang="en-US" sz="2400" dirty="0">
                <a:solidFill>
                  <a:schemeClr val="bg1"/>
                </a:solidFill>
                <a:latin typeface="Times New Roman" panose="02020603050405020304" pitchFamily="18" charset="0"/>
                <a:cs typeface="Times New Roman" panose="02020603050405020304" pitchFamily="18" charset="0"/>
              </a:rPr>
              <a:t>Moreover the term ‘user friendly’ doesn’t have a place to stand in the existing library </a:t>
            </a:r>
            <a:r>
              <a:rPr lang="en-US" sz="2400" dirty="0" err="1">
                <a:solidFill>
                  <a:schemeClr val="bg1"/>
                </a:solidFill>
                <a:latin typeface="Times New Roman" panose="02020603050405020304" pitchFamily="18" charset="0"/>
                <a:cs typeface="Times New Roman" panose="02020603050405020304" pitchFamily="18" charset="0"/>
              </a:rPr>
              <a:t>system,as</a:t>
            </a:r>
            <a:r>
              <a:rPr lang="en-US" sz="2400" dirty="0">
                <a:solidFill>
                  <a:schemeClr val="bg1"/>
                </a:solidFill>
                <a:latin typeface="Times New Roman" panose="02020603050405020304" pitchFamily="18" charset="0"/>
                <a:cs typeface="Times New Roman" panose="02020603050405020304" pitchFamily="18" charset="0"/>
              </a:rPr>
              <a:t> the user have the heavy work of finding a desired book from the library</a:t>
            </a:r>
          </a:p>
          <a:p>
            <a:r>
              <a:rPr lang="en-US" sz="2400" dirty="0">
                <a:solidFill>
                  <a:schemeClr val="bg1"/>
                </a:solidFill>
                <a:latin typeface="Times New Roman" panose="02020603050405020304" pitchFamily="18" charset="0"/>
                <a:cs typeface="Times New Roman" panose="02020603050405020304" pitchFamily="18" charset="0"/>
              </a:rPr>
              <a:t>It is very difficult to main the data .</a:t>
            </a:r>
            <a:endParaRPr lang="en-US" sz="2400" dirty="0">
              <a:solidFill>
                <a:schemeClr val="bg1"/>
              </a:solidFill>
            </a:endParaRPr>
          </a:p>
          <a:p>
            <a:endParaRPr lang="en-IN" dirty="0"/>
          </a:p>
        </p:txBody>
      </p:sp>
      <p:pic>
        <p:nvPicPr>
          <p:cNvPr id="4" name="Picture 3">
            <a:extLst>
              <a:ext uri="{FF2B5EF4-FFF2-40B4-BE49-F238E27FC236}">
                <a16:creationId xmlns:a16="http://schemas.microsoft.com/office/drawing/2014/main" id="{A746A1E2-3EF5-73EC-63C9-1886DBF3E03E}"/>
              </a:ext>
            </a:extLst>
          </p:cNvPr>
          <p:cNvPicPr>
            <a:picLocks noChangeAspect="1"/>
          </p:cNvPicPr>
          <p:nvPr/>
        </p:nvPicPr>
        <p:blipFill>
          <a:blip r:embed="rId3"/>
          <a:stretch>
            <a:fillRect/>
          </a:stretch>
        </p:blipFill>
        <p:spPr>
          <a:xfrm>
            <a:off x="8162840" y="0"/>
            <a:ext cx="4029160" cy="2316767"/>
          </a:xfrm>
          <a:prstGeom prst="rect">
            <a:avLst/>
          </a:prstGeom>
        </p:spPr>
      </p:pic>
    </p:spTree>
    <p:extLst>
      <p:ext uri="{BB962C8B-B14F-4D97-AF65-F5344CB8AC3E}">
        <p14:creationId xmlns:p14="http://schemas.microsoft.com/office/powerpoint/2010/main" val="2612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1"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 calcmode="lin" valueType="num">
                                      <p:cBhvr additive="base">
                                        <p:cTn id="3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1"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 calcmode="lin" valueType="num">
                                      <p:cBhvr additive="base">
                                        <p:cTn id="3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additive="base">
                                        <p:cTn id="4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1"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 calcmode="lin" valueType="num">
                                      <p:cBhvr additive="base">
                                        <p:cTn id="5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1"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 calcmode="lin" valueType="num">
                                      <p:cBhvr additive="base">
                                        <p:cTn id="5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1BEB6-F64B-60B5-CB46-3719B496B9D5}"/>
              </a:ext>
            </a:extLst>
          </p:cNvPr>
          <p:cNvSpPr>
            <a:spLocks noGrp="1"/>
          </p:cNvSpPr>
          <p:nvPr>
            <p:ph type="title"/>
          </p:nvPr>
        </p:nvSpPr>
        <p:spPr>
          <a:xfrm>
            <a:off x="3450960" y="1049155"/>
            <a:ext cx="2645040" cy="1318052"/>
          </a:xfrm>
        </p:spPr>
        <p:txBody>
          <a:bodyPr>
            <a:normAutofit/>
          </a:bodyPr>
          <a:lstStyle/>
          <a:p>
            <a:r>
              <a:rPr lang="en-US" dirty="0">
                <a:solidFill>
                  <a:schemeClr val="bg1"/>
                </a:solidFill>
              </a:rPr>
              <a:t>Benefits</a:t>
            </a:r>
            <a:br>
              <a:rPr lang="en-US" dirty="0"/>
            </a:br>
            <a:endParaRPr lang="en-IN" dirty="0"/>
          </a:p>
        </p:txBody>
      </p:sp>
      <p:sp>
        <p:nvSpPr>
          <p:cNvPr id="6" name="Content Placeholder 5">
            <a:extLst>
              <a:ext uri="{FF2B5EF4-FFF2-40B4-BE49-F238E27FC236}">
                <a16:creationId xmlns:a16="http://schemas.microsoft.com/office/drawing/2014/main" id="{AFD6CFDB-F320-3DD9-D1F5-790A6A4B51F9}"/>
              </a:ext>
            </a:extLst>
          </p:cNvPr>
          <p:cNvSpPr>
            <a:spLocks noGrp="1"/>
          </p:cNvSpPr>
          <p:nvPr>
            <p:ph idx="1"/>
          </p:nvPr>
        </p:nvSpPr>
        <p:spPr>
          <a:xfrm>
            <a:off x="519159" y="2569945"/>
            <a:ext cx="10353762" cy="3550148"/>
          </a:xfrm>
        </p:spPr>
        <p:txBody>
          <a:bodyPr>
            <a:normAutofit/>
          </a:bodyPr>
          <a:lstStyle/>
          <a:p>
            <a:r>
              <a:rPr lang="en-US" sz="2400" dirty="0">
                <a:solidFill>
                  <a:schemeClr val="bg1"/>
                </a:solidFill>
              </a:rPr>
              <a:t>1)  Quick and easy to use.</a:t>
            </a:r>
          </a:p>
          <a:p>
            <a:r>
              <a:rPr lang="en-US" sz="2400" dirty="0">
                <a:solidFill>
                  <a:schemeClr val="bg1"/>
                </a:solidFill>
              </a:rPr>
              <a:t> 2)Saves time and is more efficient than the existing system</a:t>
            </a:r>
          </a:p>
          <a:p>
            <a:r>
              <a:rPr lang="en-US" sz="2400" dirty="0">
                <a:solidFill>
                  <a:schemeClr val="bg1"/>
                </a:solidFill>
              </a:rPr>
              <a:t> 3)Inexpensive</a:t>
            </a:r>
          </a:p>
          <a:p>
            <a:r>
              <a:rPr lang="en-US" sz="2400" dirty="0">
                <a:solidFill>
                  <a:schemeClr val="bg1"/>
                </a:solidFill>
              </a:rPr>
              <a:t> 4)There would be safe storage of information of member in the database.</a:t>
            </a:r>
          </a:p>
          <a:p>
            <a:r>
              <a:rPr lang="en-US" sz="2400" dirty="0">
                <a:solidFill>
                  <a:schemeClr val="bg1"/>
                </a:solidFill>
              </a:rPr>
              <a:t> 5) </a:t>
            </a:r>
            <a:r>
              <a:rPr lang="en-US" sz="2400" dirty="0" err="1">
                <a:solidFill>
                  <a:schemeClr val="bg1"/>
                </a:solidFill>
              </a:rPr>
              <a:t>Userfriendly</a:t>
            </a:r>
            <a:r>
              <a:rPr lang="en-US" sz="2400" dirty="0">
                <a:solidFill>
                  <a:schemeClr val="bg1"/>
                </a:solidFill>
              </a:rPr>
              <a:t>.</a:t>
            </a:r>
            <a:endParaRPr lang="en-IN" sz="2400" dirty="0">
              <a:solidFill>
                <a:schemeClr val="bg1"/>
              </a:solidFill>
            </a:endParaRPr>
          </a:p>
        </p:txBody>
      </p:sp>
      <p:pic>
        <p:nvPicPr>
          <p:cNvPr id="9" name="Picture 8">
            <a:extLst>
              <a:ext uri="{FF2B5EF4-FFF2-40B4-BE49-F238E27FC236}">
                <a16:creationId xmlns:a16="http://schemas.microsoft.com/office/drawing/2014/main" id="{C6879E85-4E00-40B0-AFE4-1D2F64DFCA3D}"/>
              </a:ext>
            </a:extLst>
          </p:cNvPr>
          <p:cNvPicPr>
            <a:picLocks noChangeAspect="1"/>
          </p:cNvPicPr>
          <p:nvPr/>
        </p:nvPicPr>
        <p:blipFill>
          <a:blip r:embed="rId3"/>
          <a:stretch>
            <a:fillRect/>
          </a:stretch>
        </p:blipFill>
        <p:spPr>
          <a:xfrm>
            <a:off x="7392006" y="88183"/>
            <a:ext cx="4866283" cy="3340817"/>
          </a:xfrm>
          <a:prstGeom prst="rect">
            <a:avLst/>
          </a:prstGeom>
        </p:spPr>
      </p:pic>
    </p:spTree>
    <p:extLst>
      <p:ext uri="{BB962C8B-B14F-4D97-AF65-F5344CB8AC3E}">
        <p14:creationId xmlns:p14="http://schemas.microsoft.com/office/powerpoint/2010/main" val="166813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1307</TotalTime>
  <Words>530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Bookman Old Style</vt:lpstr>
      <vt:lpstr>Rockwell</vt:lpstr>
      <vt:lpstr>Times New Roman</vt:lpstr>
      <vt:lpstr>Damask</vt:lpstr>
      <vt:lpstr>Library management  SYSTEM</vt:lpstr>
      <vt:lpstr>ABSTRACT</vt:lpstr>
      <vt:lpstr>CONTENT</vt:lpstr>
      <vt:lpstr>  INTRODUCTION</vt:lpstr>
      <vt:lpstr>PROBLEM STATEMENT</vt:lpstr>
      <vt:lpstr>ER DIAGRAM</vt:lpstr>
      <vt:lpstr>TECHNOLOGY TOOLS</vt:lpstr>
      <vt:lpstr>EXISTING SYSTEM</vt:lpstr>
      <vt:lpstr>Benefits </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sign up</dc:title>
  <dc:creator>tejal mendhe</dc:creator>
  <cp:lastModifiedBy>chaitanya karale</cp:lastModifiedBy>
  <cp:revision>16</cp:revision>
  <dcterms:created xsi:type="dcterms:W3CDTF">2022-09-14T04:16:05Z</dcterms:created>
  <dcterms:modified xsi:type="dcterms:W3CDTF">2023-02-14T16:26:41Z</dcterms:modified>
</cp:coreProperties>
</file>