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93" r:id="rId2"/>
    <p:sldId id="285" r:id="rId3"/>
    <p:sldId id="282" r:id="rId4"/>
    <p:sldId id="305" r:id="rId5"/>
    <p:sldId id="296" r:id="rId6"/>
    <p:sldId id="300" r:id="rId7"/>
    <p:sldId id="283" r:id="rId8"/>
    <p:sldId id="260" r:id="rId9"/>
    <p:sldId id="263" r:id="rId10"/>
    <p:sldId id="264" r:id="rId11"/>
    <p:sldId id="267" r:id="rId12"/>
    <p:sldId id="268" r:id="rId13"/>
    <p:sldId id="276" r:id="rId14"/>
    <p:sldId id="279" r:id="rId15"/>
    <p:sldId id="278" r:id="rId16"/>
    <p:sldId id="281" r:id="rId17"/>
    <p:sldId id="307" r:id="rId18"/>
    <p:sldId id="308" r:id="rId19"/>
    <p:sldId id="287" r:id="rId20"/>
    <p:sldId id="289" r:id="rId21"/>
    <p:sldId id="301" r:id="rId22"/>
    <p:sldId id="288" r:id="rId23"/>
    <p:sldId id="290" r:id="rId24"/>
    <p:sldId id="269" r:id="rId25"/>
    <p:sldId id="274" r:id="rId26"/>
    <p:sldId id="270" r:id="rId27"/>
    <p:sldId id="291" r:id="rId28"/>
    <p:sldId id="292" r:id="rId29"/>
    <p:sldId id="271" r:id="rId30"/>
    <p:sldId id="27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03" autoAdjust="0"/>
    <p:restoredTop sz="94607" autoAdjust="0"/>
  </p:normalViewPr>
  <p:slideViewPr>
    <p:cSldViewPr>
      <p:cViewPr>
        <p:scale>
          <a:sx n="77" d="100"/>
          <a:sy n="77" d="100"/>
        </p:scale>
        <p:origin x="-1152" y="-180"/>
      </p:cViewPr>
      <p:guideLst>
        <p:guide orient="horz" pos="2160"/>
        <p:guide pos="2880"/>
      </p:guideLst>
    </p:cSldViewPr>
  </p:slideViewPr>
  <p:outlineViewPr>
    <p:cViewPr>
      <p:scale>
        <a:sx n="33" d="100"/>
        <a:sy n="33" d="100"/>
      </p:scale>
      <p:origin x="0" y="17412"/>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05774-EF6D-413C-9F71-78FC74BD8E88}"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65D19468-A36C-4E09-9ABF-D01CB2179884}">
      <dgm:prSet phldrT="[Text]" custT="1"/>
      <dgm:spPr>
        <a:solidFill>
          <a:schemeClr val="accent2">
            <a:lumMod val="75000"/>
          </a:schemeClr>
        </a:solidFill>
      </dgm:spPr>
      <dgm:t>
        <a:bodyPr/>
        <a:lstStyle/>
        <a:p>
          <a:r>
            <a:rPr lang="en-US" sz="2400" dirty="0" smtClean="0">
              <a:latin typeface="Estrangelo Edessa" pitchFamily="66" charset="0"/>
              <a:cs typeface="Estrangelo Edessa" pitchFamily="66" charset="0"/>
            </a:rPr>
            <a:t>Selection of component</a:t>
          </a:r>
          <a:endParaRPr lang="en-US" sz="2400" dirty="0">
            <a:latin typeface="Estrangelo Edessa" pitchFamily="66" charset="0"/>
            <a:cs typeface="Estrangelo Edessa" pitchFamily="66" charset="0"/>
          </a:endParaRPr>
        </a:p>
      </dgm:t>
    </dgm:pt>
    <dgm:pt modelId="{79E97D7F-20C0-4C5C-B343-B515F87FCB1D}" type="parTrans" cxnId="{E4896570-7D7D-4ED8-AE77-6999C849D354}">
      <dgm:prSet/>
      <dgm:spPr/>
      <dgm:t>
        <a:bodyPr/>
        <a:lstStyle/>
        <a:p>
          <a:endParaRPr lang="en-US"/>
        </a:p>
      </dgm:t>
    </dgm:pt>
    <dgm:pt modelId="{8F8E1D0B-AC92-4EBE-B642-B7AA999E4668}" type="sibTrans" cxnId="{E4896570-7D7D-4ED8-AE77-6999C849D354}">
      <dgm:prSet/>
      <dgm:spPr/>
      <dgm:t>
        <a:bodyPr/>
        <a:lstStyle/>
        <a:p>
          <a:endParaRPr lang="en-US"/>
        </a:p>
      </dgm:t>
    </dgm:pt>
    <dgm:pt modelId="{36B148EB-1B97-4192-8A33-E3334E0BD0CD}">
      <dgm:prSet phldrT="[Text]" custT="1"/>
      <dgm:spPr>
        <a:solidFill>
          <a:schemeClr val="accent2">
            <a:lumMod val="75000"/>
          </a:schemeClr>
        </a:solidFill>
      </dgm:spPr>
      <dgm:t>
        <a:bodyPr/>
        <a:lstStyle/>
        <a:p>
          <a:r>
            <a:rPr lang="en-US" sz="2400" dirty="0" smtClean="0">
              <a:latin typeface="Estrangelo Edessa" pitchFamily="66" charset="0"/>
              <a:cs typeface="Estrangelo Edessa" pitchFamily="66" charset="0"/>
            </a:rPr>
            <a:t>Collecting information</a:t>
          </a:r>
          <a:endParaRPr lang="en-US" sz="2400" dirty="0">
            <a:latin typeface="Estrangelo Edessa" pitchFamily="66" charset="0"/>
            <a:cs typeface="Estrangelo Edessa" pitchFamily="66" charset="0"/>
          </a:endParaRPr>
        </a:p>
      </dgm:t>
    </dgm:pt>
    <dgm:pt modelId="{8B158521-B874-4038-974C-DA9E42EEEF7B}" type="parTrans" cxnId="{C32C75DC-4B08-4EE8-BAA9-1278C30651A4}">
      <dgm:prSet/>
      <dgm:spPr/>
      <dgm:t>
        <a:bodyPr/>
        <a:lstStyle/>
        <a:p>
          <a:endParaRPr lang="en-US"/>
        </a:p>
      </dgm:t>
    </dgm:pt>
    <dgm:pt modelId="{D975442A-D7B8-4D41-BB57-BBFA07CCBF7C}" type="sibTrans" cxnId="{C32C75DC-4B08-4EE8-BAA9-1278C30651A4}">
      <dgm:prSet/>
      <dgm:spPr/>
      <dgm:t>
        <a:bodyPr/>
        <a:lstStyle/>
        <a:p>
          <a:endParaRPr lang="en-US"/>
        </a:p>
      </dgm:t>
    </dgm:pt>
    <dgm:pt modelId="{9ABB3C9A-6A43-4522-95D3-CB689FBB8E2E}">
      <dgm:prSet phldrT="[Text]" custT="1"/>
      <dgm:spPr>
        <a:solidFill>
          <a:schemeClr val="accent2">
            <a:lumMod val="75000"/>
          </a:schemeClr>
        </a:solidFill>
      </dgm:spPr>
      <dgm:t>
        <a:bodyPr/>
        <a:lstStyle/>
        <a:p>
          <a:r>
            <a:rPr lang="en-US" sz="2400" dirty="0" smtClean="0">
              <a:latin typeface="Estrangelo Edessa" pitchFamily="66" charset="0"/>
              <a:cs typeface="Estrangelo Edessa" pitchFamily="66" charset="0"/>
            </a:rPr>
            <a:t>Theoretical calculation</a:t>
          </a:r>
          <a:endParaRPr lang="en-US" sz="2400" dirty="0">
            <a:latin typeface="Estrangelo Edessa" pitchFamily="66" charset="0"/>
            <a:cs typeface="Estrangelo Edessa" pitchFamily="66" charset="0"/>
          </a:endParaRPr>
        </a:p>
      </dgm:t>
    </dgm:pt>
    <dgm:pt modelId="{0CA20636-F36B-455F-8D16-5ECB470EC5DD}" type="parTrans" cxnId="{2A1AC2C1-44B0-4F06-B0CD-9F8BE69B0593}">
      <dgm:prSet/>
      <dgm:spPr/>
      <dgm:t>
        <a:bodyPr/>
        <a:lstStyle/>
        <a:p>
          <a:endParaRPr lang="en-US"/>
        </a:p>
      </dgm:t>
    </dgm:pt>
    <dgm:pt modelId="{554DEC7D-7068-4451-BC2C-F97DF5DD8719}" type="sibTrans" cxnId="{2A1AC2C1-44B0-4F06-B0CD-9F8BE69B0593}">
      <dgm:prSet/>
      <dgm:spPr/>
      <dgm:t>
        <a:bodyPr/>
        <a:lstStyle/>
        <a:p>
          <a:endParaRPr lang="en-US"/>
        </a:p>
      </dgm:t>
    </dgm:pt>
    <dgm:pt modelId="{B94D91AE-556A-41CB-A949-E213780C762A}">
      <dgm:prSet phldrT="[Text]" custT="1"/>
      <dgm:spPr>
        <a:solidFill>
          <a:schemeClr val="accent2">
            <a:lumMod val="75000"/>
          </a:schemeClr>
        </a:solidFill>
      </dgm:spPr>
      <dgm:t>
        <a:bodyPr/>
        <a:lstStyle/>
        <a:p>
          <a:r>
            <a:rPr lang="en-US" sz="2400" dirty="0" smtClean="0">
              <a:latin typeface="Estrangelo Edessa" pitchFamily="66" charset="0"/>
              <a:cs typeface="Estrangelo Edessa" pitchFamily="66" charset="0"/>
            </a:rPr>
            <a:t>Manufacturing and Machining </a:t>
          </a:r>
          <a:endParaRPr lang="en-US" sz="2400" dirty="0">
            <a:latin typeface="Estrangelo Edessa" pitchFamily="66" charset="0"/>
            <a:cs typeface="Estrangelo Edessa" pitchFamily="66" charset="0"/>
          </a:endParaRPr>
        </a:p>
      </dgm:t>
    </dgm:pt>
    <dgm:pt modelId="{6D9076DD-BCBB-4C8D-89E8-73868CDF3059}" type="parTrans" cxnId="{CABFB50A-9A49-4ED0-91B7-9DA0766122E1}">
      <dgm:prSet/>
      <dgm:spPr/>
      <dgm:t>
        <a:bodyPr/>
        <a:lstStyle/>
        <a:p>
          <a:endParaRPr lang="en-US"/>
        </a:p>
      </dgm:t>
    </dgm:pt>
    <dgm:pt modelId="{FB2C2776-9530-4C70-BEBB-7E185FA1EFA1}" type="sibTrans" cxnId="{CABFB50A-9A49-4ED0-91B7-9DA0766122E1}">
      <dgm:prSet/>
      <dgm:spPr/>
      <dgm:t>
        <a:bodyPr/>
        <a:lstStyle/>
        <a:p>
          <a:endParaRPr lang="en-US"/>
        </a:p>
      </dgm:t>
    </dgm:pt>
    <dgm:pt modelId="{2D1D3E62-C4BB-45FB-9957-1625094163E6}">
      <dgm:prSet phldrT="[Text]" custT="1"/>
      <dgm:spPr>
        <a:solidFill>
          <a:schemeClr val="accent2">
            <a:lumMod val="75000"/>
          </a:schemeClr>
        </a:solidFill>
      </dgm:spPr>
      <dgm:t>
        <a:bodyPr/>
        <a:lstStyle/>
        <a:p>
          <a:r>
            <a:rPr lang="en-US" sz="2400" dirty="0" smtClean="0">
              <a:latin typeface="Estrangelo Edessa" pitchFamily="66" charset="0"/>
              <a:cs typeface="Estrangelo Edessa" pitchFamily="66" charset="0"/>
            </a:rPr>
            <a:t>Analysis of  part</a:t>
          </a:r>
          <a:endParaRPr lang="en-US" sz="2400" dirty="0">
            <a:latin typeface="Estrangelo Edessa" pitchFamily="66" charset="0"/>
            <a:cs typeface="Estrangelo Edessa" pitchFamily="66" charset="0"/>
          </a:endParaRPr>
        </a:p>
      </dgm:t>
    </dgm:pt>
    <dgm:pt modelId="{0892D28D-6C27-42B9-A5DA-317D1F02C8E5}" type="parTrans" cxnId="{16CD1809-A94C-4C97-A06F-68E31138F1F6}">
      <dgm:prSet/>
      <dgm:spPr/>
      <dgm:t>
        <a:bodyPr/>
        <a:lstStyle/>
        <a:p>
          <a:endParaRPr lang="en-US"/>
        </a:p>
      </dgm:t>
    </dgm:pt>
    <dgm:pt modelId="{CB00A75D-77A1-40A7-81CE-49BC83D3312E}" type="sibTrans" cxnId="{16CD1809-A94C-4C97-A06F-68E31138F1F6}">
      <dgm:prSet/>
      <dgm:spPr/>
      <dgm:t>
        <a:bodyPr/>
        <a:lstStyle/>
        <a:p>
          <a:endParaRPr lang="en-US"/>
        </a:p>
      </dgm:t>
    </dgm:pt>
    <dgm:pt modelId="{707AE814-FDF0-485D-954B-E277D30E52F0}">
      <dgm:prSet phldrT="[Text]" custT="1"/>
      <dgm:spPr>
        <a:solidFill>
          <a:schemeClr val="accent2">
            <a:lumMod val="75000"/>
          </a:schemeClr>
        </a:solidFill>
      </dgm:spPr>
      <dgm:t>
        <a:bodyPr/>
        <a:lstStyle/>
        <a:p>
          <a:r>
            <a:rPr lang="en-US" sz="2400" dirty="0" smtClean="0">
              <a:latin typeface="Estrangelo Edessa" pitchFamily="66" charset="0"/>
              <a:cs typeface="Estrangelo Edessa" pitchFamily="66" charset="0"/>
            </a:rPr>
            <a:t>To make Cad  part </a:t>
          </a:r>
          <a:endParaRPr lang="en-US" sz="2400" dirty="0">
            <a:latin typeface="Estrangelo Edessa" pitchFamily="66" charset="0"/>
            <a:cs typeface="Estrangelo Edessa" pitchFamily="66" charset="0"/>
          </a:endParaRPr>
        </a:p>
      </dgm:t>
    </dgm:pt>
    <dgm:pt modelId="{6B7CA495-38D2-49C9-B3F9-3A9773D4F5DF}" type="parTrans" cxnId="{D732EB20-2694-4BF9-9328-642B595E5D7A}">
      <dgm:prSet/>
      <dgm:spPr/>
      <dgm:t>
        <a:bodyPr/>
        <a:lstStyle/>
        <a:p>
          <a:endParaRPr lang="en-US"/>
        </a:p>
      </dgm:t>
    </dgm:pt>
    <dgm:pt modelId="{3A68972B-069A-4CF0-9FAC-E0ABB9B4EA55}" type="sibTrans" cxnId="{D732EB20-2694-4BF9-9328-642B595E5D7A}">
      <dgm:prSet/>
      <dgm:spPr/>
      <dgm:t>
        <a:bodyPr/>
        <a:lstStyle/>
        <a:p>
          <a:endParaRPr lang="en-US"/>
        </a:p>
      </dgm:t>
    </dgm:pt>
    <dgm:pt modelId="{F4048786-E8EE-4D94-8947-CF0027DFCC4A}">
      <dgm:prSet phldrT="[Text]" custT="1"/>
      <dgm:spPr>
        <a:solidFill>
          <a:schemeClr val="accent2">
            <a:lumMod val="75000"/>
          </a:schemeClr>
        </a:solidFill>
      </dgm:spPr>
      <dgm:t>
        <a:bodyPr/>
        <a:lstStyle/>
        <a:p>
          <a:r>
            <a:rPr lang="en-US" sz="2400" dirty="0" smtClean="0">
              <a:latin typeface="Estrangelo Edessa" pitchFamily="66" charset="0"/>
              <a:cs typeface="Estrangelo Edessa" pitchFamily="66" charset="0"/>
            </a:rPr>
            <a:t>Documentation work</a:t>
          </a:r>
          <a:endParaRPr lang="en-US" sz="2400" dirty="0">
            <a:latin typeface="Estrangelo Edessa" pitchFamily="66" charset="0"/>
            <a:cs typeface="Estrangelo Edessa" pitchFamily="66" charset="0"/>
          </a:endParaRPr>
        </a:p>
      </dgm:t>
    </dgm:pt>
    <dgm:pt modelId="{2A5F5781-83A3-43FB-8634-E35F38438A2D}" type="parTrans" cxnId="{5583E448-3362-4817-85BE-6C78644FA3E3}">
      <dgm:prSet/>
      <dgm:spPr/>
      <dgm:t>
        <a:bodyPr/>
        <a:lstStyle/>
        <a:p>
          <a:endParaRPr lang="en-US"/>
        </a:p>
      </dgm:t>
    </dgm:pt>
    <dgm:pt modelId="{37EFAF18-F4DC-4364-9F15-D57C4A404377}" type="sibTrans" cxnId="{5583E448-3362-4817-85BE-6C78644FA3E3}">
      <dgm:prSet/>
      <dgm:spPr/>
      <dgm:t>
        <a:bodyPr/>
        <a:lstStyle/>
        <a:p>
          <a:endParaRPr lang="en-US"/>
        </a:p>
      </dgm:t>
    </dgm:pt>
    <dgm:pt modelId="{EDD3178E-2B3E-4E36-A18A-078893DC997D}">
      <dgm:prSet phldrT="[Text]" custT="1"/>
      <dgm:spPr>
        <a:solidFill>
          <a:schemeClr val="accent2">
            <a:lumMod val="75000"/>
          </a:schemeClr>
        </a:solidFill>
      </dgm:spPr>
      <dgm:t>
        <a:bodyPr/>
        <a:lstStyle/>
        <a:p>
          <a:r>
            <a:rPr lang="en-US" sz="2400" dirty="0" smtClean="0">
              <a:latin typeface="Estrangelo Edessa" pitchFamily="66" charset="0"/>
              <a:cs typeface="Estrangelo Edessa" pitchFamily="66" charset="0"/>
            </a:rPr>
            <a:t>Experiment on FFT Analyzer</a:t>
          </a:r>
          <a:endParaRPr lang="en-US" sz="2400" dirty="0">
            <a:latin typeface="Estrangelo Edessa" pitchFamily="66" charset="0"/>
            <a:cs typeface="Estrangelo Edessa" pitchFamily="66" charset="0"/>
          </a:endParaRPr>
        </a:p>
      </dgm:t>
    </dgm:pt>
    <dgm:pt modelId="{A74B0E05-B0DC-4794-901D-7E29F5F03059}" type="parTrans" cxnId="{A02D2E69-EFCA-4F88-854D-C28BCED7FB8C}">
      <dgm:prSet/>
      <dgm:spPr/>
      <dgm:t>
        <a:bodyPr/>
        <a:lstStyle/>
        <a:p>
          <a:endParaRPr lang="en-US"/>
        </a:p>
      </dgm:t>
    </dgm:pt>
    <dgm:pt modelId="{A033FCE9-AFD2-4CFA-8440-308BEBF57C63}" type="sibTrans" cxnId="{A02D2E69-EFCA-4F88-854D-C28BCED7FB8C}">
      <dgm:prSet/>
      <dgm:spPr/>
      <dgm:t>
        <a:bodyPr/>
        <a:lstStyle/>
        <a:p>
          <a:endParaRPr lang="en-US"/>
        </a:p>
      </dgm:t>
    </dgm:pt>
    <dgm:pt modelId="{7E45153D-A69E-4DC1-B6C6-8ECF1D4102D6}">
      <dgm:prSet phldrT="[Text]" custT="1"/>
      <dgm:spPr>
        <a:solidFill>
          <a:schemeClr val="accent2">
            <a:lumMod val="75000"/>
          </a:schemeClr>
        </a:solidFill>
      </dgm:spPr>
      <dgm:t>
        <a:bodyPr/>
        <a:lstStyle/>
        <a:p>
          <a:r>
            <a:rPr lang="en-US" sz="2400" dirty="0" smtClean="0">
              <a:latin typeface="Estrangelo Edessa" pitchFamily="66" charset="0"/>
              <a:cs typeface="Estrangelo Edessa" pitchFamily="66" charset="0"/>
            </a:rPr>
            <a:t>Result and Conclusion</a:t>
          </a:r>
          <a:endParaRPr lang="en-US" sz="2400" dirty="0">
            <a:latin typeface="Estrangelo Edessa" pitchFamily="66" charset="0"/>
            <a:cs typeface="Estrangelo Edessa" pitchFamily="66" charset="0"/>
          </a:endParaRPr>
        </a:p>
      </dgm:t>
    </dgm:pt>
    <dgm:pt modelId="{97454CB5-2485-4FAE-984C-CE01D47C8701}" type="sibTrans" cxnId="{28FA7E30-477C-4665-A7D8-71184B867402}">
      <dgm:prSet/>
      <dgm:spPr/>
      <dgm:t>
        <a:bodyPr/>
        <a:lstStyle/>
        <a:p>
          <a:endParaRPr lang="en-US"/>
        </a:p>
      </dgm:t>
    </dgm:pt>
    <dgm:pt modelId="{52989F07-B9AE-47C1-A37A-F6A8A3859855}" type="parTrans" cxnId="{28FA7E30-477C-4665-A7D8-71184B867402}">
      <dgm:prSet/>
      <dgm:spPr/>
      <dgm:t>
        <a:bodyPr/>
        <a:lstStyle/>
        <a:p>
          <a:endParaRPr lang="en-US"/>
        </a:p>
      </dgm:t>
    </dgm:pt>
    <dgm:pt modelId="{0E6A44BE-828A-442B-98B9-530E54732C9D}" type="pres">
      <dgm:prSet presAssocID="{2A705774-EF6D-413C-9F71-78FC74BD8E88}" presName="Name0" presStyleCnt="0">
        <dgm:presLayoutVars>
          <dgm:dir/>
          <dgm:resizeHandles/>
        </dgm:presLayoutVars>
      </dgm:prSet>
      <dgm:spPr/>
      <dgm:t>
        <a:bodyPr/>
        <a:lstStyle/>
        <a:p>
          <a:endParaRPr lang="en-US"/>
        </a:p>
      </dgm:t>
    </dgm:pt>
    <dgm:pt modelId="{8AE13CF1-1177-4124-A098-B42C7D0908E4}" type="pres">
      <dgm:prSet presAssocID="{65D19468-A36C-4E09-9ABF-D01CB2179884}" presName="compNode" presStyleCnt="0"/>
      <dgm:spPr/>
    </dgm:pt>
    <dgm:pt modelId="{5C563121-4AE7-42DA-BDF1-3C739DCD58A7}" type="pres">
      <dgm:prSet presAssocID="{65D19468-A36C-4E09-9ABF-D01CB2179884}" presName="dummyConnPt" presStyleCnt="0"/>
      <dgm:spPr/>
    </dgm:pt>
    <dgm:pt modelId="{915706A5-879E-4F3A-87C4-2937C6FB8B8E}" type="pres">
      <dgm:prSet presAssocID="{65D19468-A36C-4E09-9ABF-D01CB2179884}" presName="node" presStyleLbl="node1" presStyleIdx="0" presStyleCnt="9" custLinFactNeighborX="2569" custLinFactNeighborY="-112">
        <dgm:presLayoutVars>
          <dgm:bulletEnabled val="1"/>
        </dgm:presLayoutVars>
      </dgm:prSet>
      <dgm:spPr/>
      <dgm:t>
        <a:bodyPr/>
        <a:lstStyle/>
        <a:p>
          <a:endParaRPr lang="en-US"/>
        </a:p>
      </dgm:t>
    </dgm:pt>
    <dgm:pt modelId="{CF646938-4CBB-49B6-9284-3445F28EE5CF}" type="pres">
      <dgm:prSet presAssocID="{8F8E1D0B-AC92-4EBE-B642-B7AA999E4668}" presName="sibTrans" presStyleLbl="bgSibTrans2D1" presStyleIdx="0" presStyleCnt="8"/>
      <dgm:spPr/>
      <dgm:t>
        <a:bodyPr/>
        <a:lstStyle/>
        <a:p>
          <a:endParaRPr lang="en-US"/>
        </a:p>
      </dgm:t>
    </dgm:pt>
    <dgm:pt modelId="{F2F1EECA-9E0D-4B02-B83D-7FCFC7396DA2}" type="pres">
      <dgm:prSet presAssocID="{36B148EB-1B97-4192-8A33-E3334E0BD0CD}" presName="compNode" presStyleCnt="0"/>
      <dgm:spPr/>
    </dgm:pt>
    <dgm:pt modelId="{91D57E6A-2295-48CC-A3C7-B2EBC8C8F48C}" type="pres">
      <dgm:prSet presAssocID="{36B148EB-1B97-4192-8A33-E3334E0BD0CD}" presName="dummyConnPt" presStyleCnt="0"/>
      <dgm:spPr/>
    </dgm:pt>
    <dgm:pt modelId="{28B35FD1-8164-4241-BBF8-35DF4D02899A}" type="pres">
      <dgm:prSet presAssocID="{36B148EB-1B97-4192-8A33-E3334E0BD0CD}" presName="node" presStyleLbl="node1" presStyleIdx="1" presStyleCnt="9">
        <dgm:presLayoutVars>
          <dgm:bulletEnabled val="1"/>
        </dgm:presLayoutVars>
      </dgm:prSet>
      <dgm:spPr/>
      <dgm:t>
        <a:bodyPr/>
        <a:lstStyle/>
        <a:p>
          <a:endParaRPr lang="en-US"/>
        </a:p>
      </dgm:t>
    </dgm:pt>
    <dgm:pt modelId="{BD6CE6B9-ED5E-4849-A406-8DF463F3124A}" type="pres">
      <dgm:prSet presAssocID="{D975442A-D7B8-4D41-BB57-BBFA07CCBF7C}" presName="sibTrans" presStyleLbl="bgSibTrans2D1" presStyleIdx="1" presStyleCnt="8"/>
      <dgm:spPr/>
      <dgm:t>
        <a:bodyPr/>
        <a:lstStyle/>
        <a:p>
          <a:endParaRPr lang="en-US"/>
        </a:p>
      </dgm:t>
    </dgm:pt>
    <dgm:pt modelId="{81FC816E-3CA4-4065-8369-13BEA8484837}" type="pres">
      <dgm:prSet presAssocID="{9ABB3C9A-6A43-4522-95D3-CB689FBB8E2E}" presName="compNode" presStyleCnt="0"/>
      <dgm:spPr/>
    </dgm:pt>
    <dgm:pt modelId="{44FD5097-8D1B-437C-A884-E1A44A8C2D63}" type="pres">
      <dgm:prSet presAssocID="{9ABB3C9A-6A43-4522-95D3-CB689FBB8E2E}" presName="dummyConnPt" presStyleCnt="0"/>
      <dgm:spPr/>
    </dgm:pt>
    <dgm:pt modelId="{F1D5515D-CC77-403D-9F83-1F18E6E052A4}" type="pres">
      <dgm:prSet presAssocID="{9ABB3C9A-6A43-4522-95D3-CB689FBB8E2E}" presName="node" presStyleLbl="node1" presStyleIdx="2" presStyleCnt="9" custLinFactNeighborX="660" custLinFactNeighborY="-2461">
        <dgm:presLayoutVars>
          <dgm:bulletEnabled val="1"/>
        </dgm:presLayoutVars>
      </dgm:prSet>
      <dgm:spPr/>
      <dgm:t>
        <a:bodyPr/>
        <a:lstStyle/>
        <a:p>
          <a:endParaRPr lang="en-US"/>
        </a:p>
      </dgm:t>
    </dgm:pt>
    <dgm:pt modelId="{235E5C03-221E-43FE-ADD4-08BB908CC1C5}" type="pres">
      <dgm:prSet presAssocID="{554DEC7D-7068-4451-BC2C-F97DF5DD8719}" presName="sibTrans" presStyleLbl="bgSibTrans2D1" presStyleIdx="2" presStyleCnt="8"/>
      <dgm:spPr/>
      <dgm:t>
        <a:bodyPr/>
        <a:lstStyle/>
        <a:p>
          <a:endParaRPr lang="en-US"/>
        </a:p>
      </dgm:t>
    </dgm:pt>
    <dgm:pt modelId="{4A4BA8D4-F9FB-49A0-B0EB-5785A5C70395}" type="pres">
      <dgm:prSet presAssocID="{B94D91AE-556A-41CB-A949-E213780C762A}" presName="compNode" presStyleCnt="0"/>
      <dgm:spPr/>
    </dgm:pt>
    <dgm:pt modelId="{DE106767-B135-4444-A47D-F1F7510EF0F3}" type="pres">
      <dgm:prSet presAssocID="{B94D91AE-556A-41CB-A949-E213780C762A}" presName="dummyConnPt" presStyleCnt="0"/>
      <dgm:spPr/>
    </dgm:pt>
    <dgm:pt modelId="{9D48DA18-1054-44FB-BE57-E25785B654C1}" type="pres">
      <dgm:prSet presAssocID="{B94D91AE-556A-41CB-A949-E213780C762A}" presName="node" presStyleLbl="node1" presStyleIdx="3" presStyleCnt="9">
        <dgm:presLayoutVars>
          <dgm:bulletEnabled val="1"/>
        </dgm:presLayoutVars>
      </dgm:prSet>
      <dgm:spPr/>
      <dgm:t>
        <a:bodyPr/>
        <a:lstStyle/>
        <a:p>
          <a:endParaRPr lang="en-US"/>
        </a:p>
      </dgm:t>
    </dgm:pt>
    <dgm:pt modelId="{6F1EDDBC-9EFF-4008-897B-BC0358FD8E6E}" type="pres">
      <dgm:prSet presAssocID="{FB2C2776-9530-4C70-BEBB-7E185FA1EFA1}" presName="sibTrans" presStyleLbl="bgSibTrans2D1" presStyleIdx="3" presStyleCnt="8"/>
      <dgm:spPr/>
      <dgm:t>
        <a:bodyPr/>
        <a:lstStyle/>
        <a:p>
          <a:endParaRPr lang="en-US"/>
        </a:p>
      </dgm:t>
    </dgm:pt>
    <dgm:pt modelId="{4E018374-9AA6-403B-BC04-F552A8743225}" type="pres">
      <dgm:prSet presAssocID="{2D1D3E62-C4BB-45FB-9957-1625094163E6}" presName="compNode" presStyleCnt="0"/>
      <dgm:spPr/>
    </dgm:pt>
    <dgm:pt modelId="{3E8A6BDF-036A-41E0-996B-2797A6185965}" type="pres">
      <dgm:prSet presAssocID="{2D1D3E62-C4BB-45FB-9957-1625094163E6}" presName="dummyConnPt" presStyleCnt="0"/>
      <dgm:spPr/>
    </dgm:pt>
    <dgm:pt modelId="{FF7F15D5-BA2F-4732-BC92-9434A0EB8BA7}" type="pres">
      <dgm:prSet presAssocID="{2D1D3E62-C4BB-45FB-9957-1625094163E6}" presName="node" presStyleLbl="node1" presStyleIdx="4" presStyleCnt="9">
        <dgm:presLayoutVars>
          <dgm:bulletEnabled val="1"/>
        </dgm:presLayoutVars>
      </dgm:prSet>
      <dgm:spPr/>
      <dgm:t>
        <a:bodyPr/>
        <a:lstStyle/>
        <a:p>
          <a:endParaRPr lang="en-US"/>
        </a:p>
      </dgm:t>
    </dgm:pt>
    <dgm:pt modelId="{47A1BADE-1F2A-4AC8-9806-A9C2EEFBE500}" type="pres">
      <dgm:prSet presAssocID="{CB00A75D-77A1-40A7-81CE-49BC83D3312E}" presName="sibTrans" presStyleLbl="bgSibTrans2D1" presStyleIdx="4" presStyleCnt="8"/>
      <dgm:spPr/>
      <dgm:t>
        <a:bodyPr/>
        <a:lstStyle/>
        <a:p>
          <a:endParaRPr lang="en-US"/>
        </a:p>
      </dgm:t>
    </dgm:pt>
    <dgm:pt modelId="{6E6D7D00-57CD-4893-834A-46B2E9E391D2}" type="pres">
      <dgm:prSet presAssocID="{707AE814-FDF0-485D-954B-E277D30E52F0}" presName="compNode" presStyleCnt="0"/>
      <dgm:spPr/>
    </dgm:pt>
    <dgm:pt modelId="{FEC7D0D5-4D4A-4D6E-9E69-87AD5172CD3B}" type="pres">
      <dgm:prSet presAssocID="{707AE814-FDF0-485D-954B-E277D30E52F0}" presName="dummyConnPt" presStyleCnt="0"/>
      <dgm:spPr/>
    </dgm:pt>
    <dgm:pt modelId="{B48B91B5-9B6E-481B-B4A5-2127BBB987DD}" type="pres">
      <dgm:prSet presAssocID="{707AE814-FDF0-485D-954B-E277D30E52F0}" presName="node" presStyleLbl="node1" presStyleIdx="5" presStyleCnt="9">
        <dgm:presLayoutVars>
          <dgm:bulletEnabled val="1"/>
        </dgm:presLayoutVars>
      </dgm:prSet>
      <dgm:spPr/>
      <dgm:t>
        <a:bodyPr/>
        <a:lstStyle/>
        <a:p>
          <a:endParaRPr lang="en-US"/>
        </a:p>
      </dgm:t>
    </dgm:pt>
    <dgm:pt modelId="{511F427E-6DA5-4FC1-A1C4-B98DBB961B96}" type="pres">
      <dgm:prSet presAssocID="{3A68972B-069A-4CF0-9FAC-E0ABB9B4EA55}" presName="sibTrans" presStyleLbl="bgSibTrans2D1" presStyleIdx="5" presStyleCnt="8"/>
      <dgm:spPr/>
      <dgm:t>
        <a:bodyPr/>
        <a:lstStyle/>
        <a:p>
          <a:endParaRPr lang="en-US"/>
        </a:p>
      </dgm:t>
    </dgm:pt>
    <dgm:pt modelId="{35B88EF2-8CE3-4264-AD24-08EE2BD55F67}" type="pres">
      <dgm:prSet presAssocID="{F4048786-E8EE-4D94-8947-CF0027DFCC4A}" presName="compNode" presStyleCnt="0"/>
      <dgm:spPr/>
    </dgm:pt>
    <dgm:pt modelId="{165BA71A-448E-4FAA-88A5-37B3B0D5C8A6}" type="pres">
      <dgm:prSet presAssocID="{F4048786-E8EE-4D94-8947-CF0027DFCC4A}" presName="dummyConnPt" presStyleCnt="0"/>
      <dgm:spPr/>
    </dgm:pt>
    <dgm:pt modelId="{D1D82DBE-EBE9-4608-911C-82E17E783C07}" type="pres">
      <dgm:prSet presAssocID="{F4048786-E8EE-4D94-8947-CF0027DFCC4A}" presName="node" presStyleLbl="node1" presStyleIdx="6" presStyleCnt="9" custScaleX="110334">
        <dgm:presLayoutVars>
          <dgm:bulletEnabled val="1"/>
        </dgm:presLayoutVars>
      </dgm:prSet>
      <dgm:spPr/>
      <dgm:t>
        <a:bodyPr/>
        <a:lstStyle/>
        <a:p>
          <a:endParaRPr lang="en-US"/>
        </a:p>
      </dgm:t>
    </dgm:pt>
    <dgm:pt modelId="{D9A0D8FE-0A7A-40DF-856D-94C02AA33FF0}" type="pres">
      <dgm:prSet presAssocID="{37EFAF18-F4DC-4364-9F15-D57C4A404377}" presName="sibTrans" presStyleLbl="bgSibTrans2D1" presStyleIdx="6" presStyleCnt="8"/>
      <dgm:spPr/>
      <dgm:t>
        <a:bodyPr/>
        <a:lstStyle/>
        <a:p>
          <a:endParaRPr lang="en-US"/>
        </a:p>
      </dgm:t>
    </dgm:pt>
    <dgm:pt modelId="{E3862FAA-D687-4E29-A0BF-2AFCD3A411CC}" type="pres">
      <dgm:prSet presAssocID="{EDD3178E-2B3E-4E36-A18A-078893DC997D}" presName="compNode" presStyleCnt="0"/>
      <dgm:spPr/>
    </dgm:pt>
    <dgm:pt modelId="{E5564CC4-57B1-47B5-A974-C74E4CEBE6B0}" type="pres">
      <dgm:prSet presAssocID="{EDD3178E-2B3E-4E36-A18A-078893DC997D}" presName="dummyConnPt" presStyleCnt="0"/>
      <dgm:spPr/>
    </dgm:pt>
    <dgm:pt modelId="{7CA84212-053B-4200-A3CF-602101765ECA}" type="pres">
      <dgm:prSet presAssocID="{EDD3178E-2B3E-4E36-A18A-078893DC997D}" presName="node" presStyleLbl="node1" presStyleIdx="7" presStyleCnt="9">
        <dgm:presLayoutVars>
          <dgm:bulletEnabled val="1"/>
        </dgm:presLayoutVars>
      </dgm:prSet>
      <dgm:spPr/>
      <dgm:t>
        <a:bodyPr/>
        <a:lstStyle/>
        <a:p>
          <a:endParaRPr lang="en-US"/>
        </a:p>
      </dgm:t>
    </dgm:pt>
    <dgm:pt modelId="{8206D3C2-637C-4562-8872-CA6E1F033413}" type="pres">
      <dgm:prSet presAssocID="{A033FCE9-AFD2-4CFA-8440-308BEBF57C63}" presName="sibTrans" presStyleLbl="bgSibTrans2D1" presStyleIdx="7" presStyleCnt="8"/>
      <dgm:spPr/>
      <dgm:t>
        <a:bodyPr/>
        <a:lstStyle/>
        <a:p>
          <a:endParaRPr lang="en-US"/>
        </a:p>
      </dgm:t>
    </dgm:pt>
    <dgm:pt modelId="{8E60CB1E-8DED-44DA-81A7-8AE265A7181D}" type="pres">
      <dgm:prSet presAssocID="{7E45153D-A69E-4DC1-B6C6-8ECF1D4102D6}" presName="compNode" presStyleCnt="0"/>
      <dgm:spPr/>
    </dgm:pt>
    <dgm:pt modelId="{01F36361-C1CA-40D3-91FB-752353F1EF86}" type="pres">
      <dgm:prSet presAssocID="{7E45153D-A69E-4DC1-B6C6-8ECF1D4102D6}" presName="dummyConnPt" presStyleCnt="0"/>
      <dgm:spPr/>
    </dgm:pt>
    <dgm:pt modelId="{2ADF4546-6F24-42E1-9CA9-CB80E8C3723E}" type="pres">
      <dgm:prSet presAssocID="{7E45153D-A69E-4DC1-B6C6-8ECF1D4102D6}" presName="node" presStyleLbl="node1" presStyleIdx="8" presStyleCnt="9">
        <dgm:presLayoutVars>
          <dgm:bulletEnabled val="1"/>
        </dgm:presLayoutVars>
      </dgm:prSet>
      <dgm:spPr/>
      <dgm:t>
        <a:bodyPr/>
        <a:lstStyle/>
        <a:p>
          <a:endParaRPr lang="en-US"/>
        </a:p>
      </dgm:t>
    </dgm:pt>
  </dgm:ptLst>
  <dgm:cxnLst>
    <dgm:cxn modelId="{16CD1809-A94C-4C97-A06F-68E31138F1F6}" srcId="{2A705774-EF6D-413C-9F71-78FC74BD8E88}" destId="{2D1D3E62-C4BB-45FB-9957-1625094163E6}" srcOrd="4" destOrd="0" parTransId="{0892D28D-6C27-42B9-A5DA-317D1F02C8E5}" sibTransId="{CB00A75D-77A1-40A7-81CE-49BC83D3312E}"/>
    <dgm:cxn modelId="{5CB734A2-3916-4DE8-AF60-D975EB636CF8}" type="presOf" srcId="{EDD3178E-2B3E-4E36-A18A-078893DC997D}" destId="{7CA84212-053B-4200-A3CF-602101765ECA}" srcOrd="0" destOrd="0" presId="urn:microsoft.com/office/officeart/2005/8/layout/bProcess4"/>
    <dgm:cxn modelId="{5AA14EC4-0027-47A7-9D9C-1F750E4EF4DB}" type="presOf" srcId="{D975442A-D7B8-4D41-BB57-BBFA07CCBF7C}" destId="{BD6CE6B9-ED5E-4849-A406-8DF463F3124A}" srcOrd="0" destOrd="0" presId="urn:microsoft.com/office/officeart/2005/8/layout/bProcess4"/>
    <dgm:cxn modelId="{5583E448-3362-4817-85BE-6C78644FA3E3}" srcId="{2A705774-EF6D-413C-9F71-78FC74BD8E88}" destId="{F4048786-E8EE-4D94-8947-CF0027DFCC4A}" srcOrd="6" destOrd="0" parTransId="{2A5F5781-83A3-43FB-8634-E35F38438A2D}" sibTransId="{37EFAF18-F4DC-4364-9F15-D57C4A404377}"/>
    <dgm:cxn modelId="{89942C86-579D-4771-BACF-0B67BBECE272}" type="presOf" srcId="{37EFAF18-F4DC-4364-9F15-D57C4A404377}" destId="{D9A0D8FE-0A7A-40DF-856D-94C02AA33FF0}" srcOrd="0" destOrd="0" presId="urn:microsoft.com/office/officeart/2005/8/layout/bProcess4"/>
    <dgm:cxn modelId="{D176DBB6-C376-4402-B46C-D8BD93245F41}" type="presOf" srcId="{FB2C2776-9530-4C70-BEBB-7E185FA1EFA1}" destId="{6F1EDDBC-9EFF-4008-897B-BC0358FD8E6E}" srcOrd="0" destOrd="0" presId="urn:microsoft.com/office/officeart/2005/8/layout/bProcess4"/>
    <dgm:cxn modelId="{70767C60-EB61-4873-B845-AD45DB77507B}" type="presOf" srcId="{2A705774-EF6D-413C-9F71-78FC74BD8E88}" destId="{0E6A44BE-828A-442B-98B9-530E54732C9D}" srcOrd="0" destOrd="0" presId="urn:microsoft.com/office/officeart/2005/8/layout/bProcess4"/>
    <dgm:cxn modelId="{A12956AA-4638-4B8C-A5DA-E0567EE7317D}" type="presOf" srcId="{707AE814-FDF0-485D-954B-E277D30E52F0}" destId="{B48B91B5-9B6E-481B-B4A5-2127BBB987DD}" srcOrd="0" destOrd="0" presId="urn:microsoft.com/office/officeart/2005/8/layout/bProcess4"/>
    <dgm:cxn modelId="{D732EB20-2694-4BF9-9328-642B595E5D7A}" srcId="{2A705774-EF6D-413C-9F71-78FC74BD8E88}" destId="{707AE814-FDF0-485D-954B-E277D30E52F0}" srcOrd="5" destOrd="0" parTransId="{6B7CA495-38D2-49C9-B3F9-3A9773D4F5DF}" sibTransId="{3A68972B-069A-4CF0-9FAC-E0ABB9B4EA55}"/>
    <dgm:cxn modelId="{BE783273-977B-42C9-BFA6-FCEF3FB9A3B1}" type="presOf" srcId="{9ABB3C9A-6A43-4522-95D3-CB689FBB8E2E}" destId="{F1D5515D-CC77-403D-9F83-1F18E6E052A4}" srcOrd="0" destOrd="0" presId="urn:microsoft.com/office/officeart/2005/8/layout/bProcess4"/>
    <dgm:cxn modelId="{66CE6250-9B4C-4624-BBA4-14C4940D9E3E}" type="presOf" srcId="{2D1D3E62-C4BB-45FB-9957-1625094163E6}" destId="{FF7F15D5-BA2F-4732-BC92-9434A0EB8BA7}" srcOrd="0" destOrd="0" presId="urn:microsoft.com/office/officeart/2005/8/layout/bProcess4"/>
    <dgm:cxn modelId="{C32C75DC-4B08-4EE8-BAA9-1278C30651A4}" srcId="{2A705774-EF6D-413C-9F71-78FC74BD8E88}" destId="{36B148EB-1B97-4192-8A33-E3334E0BD0CD}" srcOrd="1" destOrd="0" parTransId="{8B158521-B874-4038-974C-DA9E42EEEF7B}" sibTransId="{D975442A-D7B8-4D41-BB57-BBFA07CCBF7C}"/>
    <dgm:cxn modelId="{A02D2E69-EFCA-4F88-854D-C28BCED7FB8C}" srcId="{2A705774-EF6D-413C-9F71-78FC74BD8E88}" destId="{EDD3178E-2B3E-4E36-A18A-078893DC997D}" srcOrd="7" destOrd="0" parTransId="{A74B0E05-B0DC-4794-901D-7E29F5F03059}" sibTransId="{A033FCE9-AFD2-4CFA-8440-308BEBF57C63}"/>
    <dgm:cxn modelId="{2A1AC2C1-44B0-4F06-B0CD-9F8BE69B0593}" srcId="{2A705774-EF6D-413C-9F71-78FC74BD8E88}" destId="{9ABB3C9A-6A43-4522-95D3-CB689FBB8E2E}" srcOrd="2" destOrd="0" parTransId="{0CA20636-F36B-455F-8D16-5ECB470EC5DD}" sibTransId="{554DEC7D-7068-4451-BC2C-F97DF5DD8719}"/>
    <dgm:cxn modelId="{5D915DD1-487E-412A-812C-536C136A4321}" type="presOf" srcId="{A033FCE9-AFD2-4CFA-8440-308BEBF57C63}" destId="{8206D3C2-637C-4562-8872-CA6E1F033413}" srcOrd="0" destOrd="0" presId="urn:microsoft.com/office/officeart/2005/8/layout/bProcess4"/>
    <dgm:cxn modelId="{BBC81393-FE14-4032-A412-4AA1DC14C009}" type="presOf" srcId="{554DEC7D-7068-4451-BC2C-F97DF5DD8719}" destId="{235E5C03-221E-43FE-ADD4-08BB908CC1C5}" srcOrd="0" destOrd="0" presId="urn:microsoft.com/office/officeart/2005/8/layout/bProcess4"/>
    <dgm:cxn modelId="{3E2434F9-CAF1-4A08-A900-645E8AAB4EDA}" type="presOf" srcId="{8F8E1D0B-AC92-4EBE-B642-B7AA999E4668}" destId="{CF646938-4CBB-49B6-9284-3445F28EE5CF}" srcOrd="0" destOrd="0" presId="urn:microsoft.com/office/officeart/2005/8/layout/bProcess4"/>
    <dgm:cxn modelId="{BB96135D-44AD-4D50-8A54-C12C4C5706F3}" type="presOf" srcId="{7E45153D-A69E-4DC1-B6C6-8ECF1D4102D6}" destId="{2ADF4546-6F24-42E1-9CA9-CB80E8C3723E}" srcOrd="0" destOrd="0" presId="urn:microsoft.com/office/officeart/2005/8/layout/bProcess4"/>
    <dgm:cxn modelId="{948938AE-5924-46F1-92C9-8F5D63FF5DF6}" type="presOf" srcId="{F4048786-E8EE-4D94-8947-CF0027DFCC4A}" destId="{D1D82DBE-EBE9-4608-911C-82E17E783C07}" srcOrd="0" destOrd="0" presId="urn:microsoft.com/office/officeart/2005/8/layout/bProcess4"/>
    <dgm:cxn modelId="{28FA7E30-477C-4665-A7D8-71184B867402}" srcId="{2A705774-EF6D-413C-9F71-78FC74BD8E88}" destId="{7E45153D-A69E-4DC1-B6C6-8ECF1D4102D6}" srcOrd="8" destOrd="0" parTransId="{52989F07-B9AE-47C1-A37A-F6A8A3859855}" sibTransId="{97454CB5-2485-4FAE-984C-CE01D47C8701}"/>
    <dgm:cxn modelId="{B425FC38-7D5F-4097-8701-93CFD7B93D70}" type="presOf" srcId="{B94D91AE-556A-41CB-A949-E213780C762A}" destId="{9D48DA18-1054-44FB-BE57-E25785B654C1}" srcOrd="0" destOrd="0" presId="urn:microsoft.com/office/officeart/2005/8/layout/bProcess4"/>
    <dgm:cxn modelId="{E4896570-7D7D-4ED8-AE77-6999C849D354}" srcId="{2A705774-EF6D-413C-9F71-78FC74BD8E88}" destId="{65D19468-A36C-4E09-9ABF-D01CB2179884}" srcOrd="0" destOrd="0" parTransId="{79E97D7F-20C0-4C5C-B343-B515F87FCB1D}" sibTransId="{8F8E1D0B-AC92-4EBE-B642-B7AA999E4668}"/>
    <dgm:cxn modelId="{CABFB50A-9A49-4ED0-91B7-9DA0766122E1}" srcId="{2A705774-EF6D-413C-9F71-78FC74BD8E88}" destId="{B94D91AE-556A-41CB-A949-E213780C762A}" srcOrd="3" destOrd="0" parTransId="{6D9076DD-BCBB-4C8D-89E8-73868CDF3059}" sibTransId="{FB2C2776-9530-4C70-BEBB-7E185FA1EFA1}"/>
    <dgm:cxn modelId="{F6F4C27E-805E-40E9-A7E4-7C8B9E3AC7B1}" type="presOf" srcId="{CB00A75D-77A1-40A7-81CE-49BC83D3312E}" destId="{47A1BADE-1F2A-4AC8-9806-A9C2EEFBE500}" srcOrd="0" destOrd="0" presId="urn:microsoft.com/office/officeart/2005/8/layout/bProcess4"/>
    <dgm:cxn modelId="{DF3A0F39-E846-43ED-B11A-E1A8E9C47063}" type="presOf" srcId="{36B148EB-1B97-4192-8A33-E3334E0BD0CD}" destId="{28B35FD1-8164-4241-BBF8-35DF4D02899A}" srcOrd="0" destOrd="0" presId="urn:microsoft.com/office/officeart/2005/8/layout/bProcess4"/>
    <dgm:cxn modelId="{CA7FD0B7-7243-45A2-837E-0F2DCBA668A6}" type="presOf" srcId="{3A68972B-069A-4CF0-9FAC-E0ABB9B4EA55}" destId="{511F427E-6DA5-4FC1-A1C4-B98DBB961B96}" srcOrd="0" destOrd="0" presId="urn:microsoft.com/office/officeart/2005/8/layout/bProcess4"/>
    <dgm:cxn modelId="{44F35237-7636-4802-9C81-FA89B590489B}" type="presOf" srcId="{65D19468-A36C-4E09-9ABF-D01CB2179884}" destId="{915706A5-879E-4F3A-87C4-2937C6FB8B8E}" srcOrd="0" destOrd="0" presId="urn:microsoft.com/office/officeart/2005/8/layout/bProcess4"/>
    <dgm:cxn modelId="{AF799792-3DB4-423D-ADDF-0AC3E9AAA2F8}" type="presParOf" srcId="{0E6A44BE-828A-442B-98B9-530E54732C9D}" destId="{8AE13CF1-1177-4124-A098-B42C7D0908E4}" srcOrd="0" destOrd="0" presId="urn:microsoft.com/office/officeart/2005/8/layout/bProcess4"/>
    <dgm:cxn modelId="{6CDAAAE6-7FEF-460D-8C38-4A89F7F2F6C9}" type="presParOf" srcId="{8AE13CF1-1177-4124-A098-B42C7D0908E4}" destId="{5C563121-4AE7-42DA-BDF1-3C739DCD58A7}" srcOrd="0" destOrd="0" presId="urn:microsoft.com/office/officeart/2005/8/layout/bProcess4"/>
    <dgm:cxn modelId="{4E030BF5-23D2-4FE6-A789-28B76ABEDF40}" type="presParOf" srcId="{8AE13CF1-1177-4124-A098-B42C7D0908E4}" destId="{915706A5-879E-4F3A-87C4-2937C6FB8B8E}" srcOrd="1" destOrd="0" presId="urn:microsoft.com/office/officeart/2005/8/layout/bProcess4"/>
    <dgm:cxn modelId="{11B47A38-3D0E-4BE4-9E60-7359AE95A411}" type="presParOf" srcId="{0E6A44BE-828A-442B-98B9-530E54732C9D}" destId="{CF646938-4CBB-49B6-9284-3445F28EE5CF}" srcOrd="1" destOrd="0" presId="urn:microsoft.com/office/officeart/2005/8/layout/bProcess4"/>
    <dgm:cxn modelId="{2BC08E78-8DBF-459F-A4DE-E91833EE35B0}" type="presParOf" srcId="{0E6A44BE-828A-442B-98B9-530E54732C9D}" destId="{F2F1EECA-9E0D-4B02-B83D-7FCFC7396DA2}" srcOrd="2" destOrd="0" presId="urn:microsoft.com/office/officeart/2005/8/layout/bProcess4"/>
    <dgm:cxn modelId="{9BFBAB87-45F7-4967-A5FF-DF9BE6895DEF}" type="presParOf" srcId="{F2F1EECA-9E0D-4B02-B83D-7FCFC7396DA2}" destId="{91D57E6A-2295-48CC-A3C7-B2EBC8C8F48C}" srcOrd="0" destOrd="0" presId="urn:microsoft.com/office/officeart/2005/8/layout/bProcess4"/>
    <dgm:cxn modelId="{BEFA4658-BD48-4BE8-B7AE-2271F8B5ECEF}" type="presParOf" srcId="{F2F1EECA-9E0D-4B02-B83D-7FCFC7396DA2}" destId="{28B35FD1-8164-4241-BBF8-35DF4D02899A}" srcOrd="1" destOrd="0" presId="urn:microsoft.com/office/officeart/2005/8/layout/bProcess4"/>
    <dgm:cxn modelId="{275F7B69-B69F-40EE-BFC8-09B7D0DE1AFB}" type="presParOf" srcId="{0E6A44BE-828A-442B-98B9-530E54732C9D}" destId="{BD6CE6B9-ED5E-4849-A406-8DF463F3124A}" srcOrd="3" destOrd="0" presId="urn:microsoft.com/office/officeart/2005/8/layout/bProcess4"/>
    <dgm:cxn modelId="{EA467A43-589C-4AB2-A7E3-C4B94E4329F9}" type="presParOf" srcId="{0E6A44BE-828A-442B-98B9-530E54732C9D}" destId="{81FC816E-3CA4-4065-8369-13BEA8484837}" srcOrd="4" destOrd="0" presId="urn:microsoft.com/office/officeart/2005/8/layout/bProcess4"/>
    <dgm:cxn modelId="{6EFD5D94-3C00-4A8E-BA02-0989E0DA86A1}" type="presParOf" srcId="{81FC816E-3CA4-4065-8369-13BEA8484837}" destId="{44FD5097-8D1B-437C-A884-E1A44A8C2D63}" srcOrd="0" destOrd="0" presId="urn:microsoft.com/office/officeart/2005/8/layout/bProcess4"/>
    <dgm:cxn modelId="{CEBCEED4-EB30-43A2-B9E1-86CC46D73062}" type="presParOf" srcId="{81FC816E-3CA4-4065-8369-13BEA8484837}" destId="{F1D5515D-CC77-403D-9F83-1F18E6E052A4}" srcOrd="1" destOrd="0" presId="urn:microsoft.com/office/officeart/2005/8/layout/bProcess4"/>
    <dgm:cxn modelId="{93D65AE7-7017-4FA1-B73A-E608B4C48542}" type="presParOf" srcId="{0E6A44BE-828A-442B-98B9-530E54732C9D}" destId="{235E5C03-221E-43FE-ADD4-08BB908CC1C5}" srcOrd="5" destOrd="0" presId="urn:microsoft.com/office/officeart/2005/8/layout/bProcess4"/>
    <dgm:cxn modelId="{7054004D-8644-4CFE-9ED1-A43795EA2795}" type="presParOf" srcId="{0E6A44BE-828A-442B-98B9-530E54732C9D}" destId="{4A4BA8D4-F9FB-49A0-B0EB-5785A5C70395}" srcOrd="6" destOrd="0" presId="urn:microsoft.com/office/officeart/2005/8/layout/bProcess4"/>
    <dgm:cxn modelId="{42EE46CE-FB97-4FC4-B71F-3C0FFADA21E9}" type="presParOf" srcId="{4A4BA8D4-F9FB-49A0-B0EB-5785A5C70395}" destId="{DE106767-B135-4444-A47D-F1F7510EF0F3}" srcOrd="0" destOrd="0" presId="urn:microsoft.com/office/officeart/2005/8/layout/bProcess4"/>
    <dgm:cxn modelId="{45D54979-882D-437B-B8B8-D78BB7FA3B4E}" type="presParOf" srcId="{4A4BA8D4-F9FB-49A0-B0EB-5785A5C70395}" destId="{9D48DA18-1054-44FB-BE57-E25785B654C1}" srcOrd="1" destOrd="0" presId="urn:microsoft.com/office/officeart/2005/8/layout/bProcess4"/>
    <dgm:cxn modelId="{617913B6-29A1-4719-A377-7E948EA4B8C5}" type="presParOf" srcId="{0E6A44BE-828A-442B-98B9-530E54732C9D}" destId="{6F1EDDBC-9EFF-4008-897B-BC0358FD8E6E}" srcOrd="7" destOrd="0" presId="urn:microsoft.com/office/officeart/2005/8/layout/bProcess4"/>
    <dgm:cxn modelId="{4D2092B0-4806-4B18-A0A6-F189EE069D40}" type="presParOf" srcId="{0E6A44BE-828A-442B-98B9-530E54732C9D}" destId="{4E018374-9AA6-403B-BC04-F552A8743225}" srcOrd="8" destOrd="0" presId="urn:microsoft.com/office/officeart/2005/8/layout/bProcess4"/>
    <dgm:cxn modelId="{63FA42A5-CE7C-4087-9A6F-66CB4B1C0F2B}" type="presParOf" srcId="{4E018374-9AA6-403B-BC04-F552A8743225}" destId="{3E8A6BDF-036A-41E0-996B-2797A6185965}" srcOrd="0" destOrd="0" presId="urn:microsoft.com/office/officeart/2005/8/layout/bProcess4"/>
    <dgm:cxn modelId="{E270D385-49DC-438B-88E3-29B3E18D09C5}" type="presParOf" srcId="{4E018374-9AA6-403B-BC04-F552A8743225}" destId="{FF7F15D5-BA2F-4732-BC92-9434A0EB8BA7}" srcOrd="1" destOrd="0" presId="urn:microsoft.com/office/officeart/2005/8/layout/bProcess4"/>
    <dgm:cxn modelId="{9B190F16-8EB1-4147-A760-634AFECE97C7}" type="presParOf" srcId="{0E6A44BE-828A-442B-98B9-530E54732C9D}" destId="{47A1BADE-1F2A-4AC8-9806-A9C2EEFBE500}" srcOrd="9" destOrd="0" presId="urn:microsoft.com/office/officeart/2005/8/layout/bProcess4"/>
    <dgm:cxn modelId="{87BA69AD-E523-49FB-A063-23C1D704ADD6}" type="presParOf" srcId="{0E6A44BE-828A-442B-98B9-530E54732C9D}" destId="{6E6D7D00-57CD-4893-834A-46B2E9E391D2}" srcOrd="10" destOrd="0" presId="urn:microsoft.com/office/officeart/2005/8/layout/bProcess4"/>
    <dgm:cxn modelId="{BDF7DC0A-D695-4EB6-97C9-2129F167B574}" type="presParOf" srcId="{6E6D7D00-57CD-4893-834A-46B2E9E391D2}" destId="{FEC7D0D5-4D4A-4D6E-9E69-87AD5172CD3B}" srcOrd="0" destOrd="0" presId="urn:microsoft.com/office/officeart/2005/8/layout/bProcess4"/>
    <dgm:cxn modelId="{4959A447-50FF-482B-96C3-1B9488C78BA4}" type="presParOf" srcId="{6E6D7D00-57CD-4893-834A-46B2E9E391D2}" destId="{B48B91B5-9B6E-481B-B4A5-2127BBB987DD}" srcOrd="1" destOrd="0" presId="urn:microsoft.com/office/officeart/2005/8/layout/bProcess4"/>
    <dgm:cxn modelId="{772759D6-0F90-48F1-BE26-3A489903E254}" type="presParOf" srcId="{0E6A44BE-828A-442B-98B9-530E54732C9D}" destId="{511F427E-6DA5-4FC1-A1C4-B98DBB961B96}" srcOrd="11" destOrd="0" presId="urn:microsoft.com/office/officeart/2005/8/layout/bProcess4"/>
    <dgm:cxn modelId="{5C033B8C-0187-49A7-8B70-81AD789C914E}" type="presParOf" srcId="{0E6A44BE-828A-442B-98B9-530E54732C9D}" destId="{35B88EF2-8CE3-4264-AD24-08EE2BD55F67}" srcOrd="12" destOrd="0" presId="urn:microsoft.com/office/officeart/2005/8/layout/bProcess4"/>
    <dgm:cxn modelId="{4A07E50D-B12B-4E92-8733-C022C5536652}" type="presParOf" srcId="{35B88EF2-8CE3-4264-AD24-08EE2BD55F67}" destId="{165BA71A-448E-4FAA-88A5-37B3B0D5C8A6}" srcOrd="0" destOrd="0" presId="urn:microsoft.com/office/officeart/2005/8/layout/bProcess4"/>
    <dgm:cxn modelId="{51014095-570D-4165-9E8A-3C59988C45DB}" type="presParOf" srcId="{35B88EF2-8CE3-4264-AD24-08EE2BD55F67}" destId="{D1D82DBE-EBE9-4608-911C-82E17E783C07}" srcOrd="1" destOrd="0" presId="urn:microsoft.com/office/officeart/2005/8/layout/bProcess4"/>
    <dgm:cxn modelId="{7A480F63-1147-4F2C-84BE-9A10148A73A1}" type="presParOf" srcId="{0E6A44BE-828A-442B-98B9-530E54732C9D}" destId="{D9A0D8FE-0A7A-40DF-856D-94C02AA33FF0}" srcOrd="13" destOrd="0" presId="urn:microsoft.com/office/officeart/2005/8/layout/bProcess4"/>
    <dgm:cxn modelId="{6C73903D-2EE1-42D1-B5F8-18E4B8046AC2}" type="presParOf" srcId="{0E6A44BE-828A-442B-98B9-530E54732C9D}" destId="{E3862FAA-D687-4E29-A0BF-2AFCD3A411CC}" srcOrd="14" destOrd="0" presId="urn:microsoft.com/office/officeart/2005/8/layout/bProcess4"/>
    <dgm:cxn modelId="{D0D4FCE1-CAD9-4547-8181-0EAB28DC3B45}" type="presParOf" srcId="{E3862FAA-D687-4E29-A0BF-2AFCD3A411CC}" destId="{E5564CC4-57B1-47B5-A974-C74E4CEBE6B0}" srcOrd="0" destOrd="0" presId="urn:microsoft.com/office/officeart/2005/8/layout/bProcess4"/>
    <dgm:cxn modelId="{19499A34-5C79-44B4-9884-D28442F05015}" type="presParOf" srcId="{E3862FAA-D687-4E29-A0BF-2AFCD3A411CC}" destId="{7CA84212-053B-4200-A3CF-602101765ECA}" srcOrd="1" destOrd="0" presId="urn:microsoft.com/office/officeart/2005/8/layout/bProcess4"/>
    <dgm:cxn modelId="{0B93F500-2F7A-4D91-93E7-38A77C478FFC}" type="presParOf" srcId="{0E6A44BE-828A-442B-98B9-530E54732C9D}" destId="{8206D3C2-637C-4562-8872-CA6E1F033413}" srcOrd="15" destOrd="0" presId="urn:microsoft.com/office/officeart/2005/8/layout/bProcess4"/>
    <dgm:cxn modelId="{551AE065-55DE-4534-8B4E-3BD652AD2BC4}" type="presParOf" srcId="{0E6A44BE-828A-442B-98B9-530E54732C9D}" destId="{8E60CB1E-8DED-44DA-81A7-8AE265A7181D}" srcOrd="16" destOrd="0" presId="urn:microsoft.com/office/officeart/2005/8/layout/bProcess4"/>
    <dgm:cxn modelId="{6B9F59BC-B3D0-4135-8BDB-DC1E6756D201}" type="presParOf" srcId="{8E60CB1E-8DED-44DA-81A7-8AE265A7181D}" destId="{01F36361-C1CA-40D3-91FB-752353F1EF86}" srcOrd="0" destOrd="0" presId="urn:microsoft.com/office/officeart/2005/8/layout/bProcess4"/>
    <dgm:cxn modelId="{25BBA7A2-3F36-419A-9F9F-97768CDB367C}" type="presParOf" srcId="{8E60CB1E-8DED-44DA-81A7-8AE265A7181D}" destId="{2ADF4546-6F24-42E1-9CA9-CB80E8C3723E}" srcOrd="1" destOrd="0" presId="urn:microsoft.com/office/officeart/2005/8/layout/b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646938-4CBB-49B6-9284-3445F28EE5CF}">
      <dsp:nvSpPr>
        <dsp:cNvPr id="0" name=""/>
        <dsp:cNvSpPr/>
      </dsp:nvSpPr>
      <dsp:spPr>
        <a:xfrm rot="5518292">
          <a:off x="-279051" y="1028510"/>
          <a:ext cx="1608358" cy="19384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5706A5-879E-4F3A-87C4-2937C6FB8B8E}">
      <dsp:nvSpPr>
        <dsp:cNvPr id="0" name=""/>
        <dsp:cNvSpPr/>
      </dsp:nvSpPr>
      <dsp:spPr>
        <a:xfrm>
          <a:off x="117314" y="1"/>
          <a:ext cx="2153840" cy="1292304"/>
        </a:xfrm>
        <a:prstGeom prst="roundRect">
          <a:avLst>
            <a:gd name="adj" fmla="val 10000"/>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Estrangelo Edessa" pitchFamily="66" charset="0"/>
              <a:cs typeface="Estrangelo Edessa" pitchFamily="66" charset="0"/>
            </a:rPr>
            <a:t>Selection of component</a:t>
          </a:r>
          <a:endParaRPr lang="en-US" sz="2400" kern="1200" dirty="0">
            <a:latin typeface="Estrangelo Edessa" pitchFamily="66" charset="0"/>
            <a:cs typeface="Estrangelo Edessa" pitchFamily="66" charset="0"/>
          </a:endParaRPr>
        </a:p>
      </dsp:txBody>
      <dsp:txXfrm>
        <a:off x="155164" y="37851"/>
        <a:ext cx="2078140" cy="1216604"/>
      </dsp:txXfrm>
    </dsp:sp>
    <dsp:sp modelId="{BD6CE6B9-ED5E-4849-A406-8DF463F3124A}">
      <dsp:nvSpPr>
        <dsp:cNvPr id="0" name=""/>
        <dsp:cNvSpPr/>
      </dsp:nvSpPr>
      <dsp:spPr>
        <a:xfrm rot="5379306">
          <a:off x="-287233" y="2631068"/>
          <a:ext cx="1578894" cy="19384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B35FD1-8164-4241-BBF8-35DF4D02899A}">
      <dsp:nvSpPr>
        <dsp:cNvPr id="0" name=""/>
        <dsp:cNvSpPr/>
      </dsp:nvSpPr>
      <dsp:spPr>
        <a:xfrm>
          <a:off x="61982" y="1616829"/>
          <a:ext cx="2153840" cy="1292304"/>
        </a:xfrm>
        <a:prstGeom prst="roundRect">
          <a:avLst>
            <a:gd name="adj" fmla="val 10000"/>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Estrangelo Edessa" pitchFamily="66" charset="0"/>
              <a:cs typeface="Estrangelo Edessa" pitchFamily="66" charset="0"/>
            </a:rPr>
            <a:t>Collecting information</a:t>
          </a:r>
          <a:endParaRPr lang="en-US" sz="2400" kern="1200" dirty="0">
            <a:latin typeface="Estrangelo Edessa" pitchFamily="66" charset="0"/>
            <a:cs typeface="Estrangelo Edessa" pitchFamily="66" charset="0"/>
          </a:endParaRPr>
        </a:p>
      </dsp:txBody>
      <dsp:txXfrm>
        <a:off x="99832" y="1654679"/>
        <a:ext cx="2078140" cy="1216604"/>
      </dsp:txXfrm>
    </dsp:sp>
    <dsp:sp modelId="{235E5C03-221E-43FE-ADD4-08BB908CC1C5}">
      <dsp:nvSpPr>
        <dsp:cNvPr id="0" name=""/>
        <dsp:cNvSpPr/>
      </dsp:nvSpPr>
      <dsp:spPr>
        <a:xfrm rot="32729">
          <a:off x="511612" y="3438758"/>
          <a:ext cx="2845810" cy="19384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1D5515D-CC77-403D-9F83-1F18E6E052A4}">
      <dsp:nvSpPr>
        <dsp:cNvPr id="0" name=""/>
        <dsp:cNvSpPr/>
      </dsp:nvSpPr>
      <dsp:spPr>
        <a:xfrm>
          <a:off x="76198" y="3200406"/>
          <a:ext cx="2153840" cy="1292304"/>
        </a:xfrm>
        <a:prstGeom prst="roundRect">
          <a:avLst>
            <a:gd name="adj" fmla="val 10000"/>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Estrangelo Edessa" pitchFamily="66" charset="0"/>
              <a:cs typeface="Estrangelo Edessa" pitchFamily="66" charset="0"/>
            </a:rPr>
            <a:t>Theoretical calculation</a:t>
          </a:r>
          <a:endParaRPr lang="en-US" sz="2400" kern="1200" dirty="0">
            <a:latin typeface="Estrangelo Edessa" pitchFamily="66" charset="0"/>
            <a:cs typeface="Estrangelo Edessa" pitchFamily="66" charset="0"/>
          </a:endParaRPr>
        </a:p>
      </dsp:txBody>
      <dsp:txXfrm>
        <a:off x="114048" y="3238256"/>
        <a:ext cx="2078140" cy="1216604"/>
      </dsp:txXfrm>
    </dsp:sp>
    <dsp:sp modelId="{6F1EDDBC-9EFF-4008-897B-BC0358FD8E6E}">
      <dsp:nvSpPr>
        <dsp:cNvPr id="0" name=""/>
        <dsp:cNvSpPr/>
      </dsp:nvSpPr>
      <dsp:spPr>
        <a:xfrm rot="16200000">
          <a:off x="2559090" y="2644614"/>
          <a:ext cx="1605958" cy="19384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48DA18-1054-44FB-BE57-E25785B654C1}">
      <dsp:nvSpPr>
        <dsp:cNvPr id="0" name=""/>
        <dsp:cNvSpPr/>
      </dsp:nvSpPr>
      <dsp:spPr>
        <a:xfrm>
          <a:off x="2926590" y="3232209"/>
          <a:ext cx="2153840" cy="1292304"/>
        </a:xfrm>
        <a:prstGeom prst="roundRect">
          <a:avLst>
            <a:gd name="adj" fmla="val 10000"/>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Estrangelo Edessa" pitchFamily="66" charset="0"/>
              <a:cs typeface="Estrangelo Edessa" pitchFamily="66" charset="0"/>
            </a:rPr>
            <a:t>Manufacturing and Machining </a:t>
          </a:r>
          <a:endParaRPr lang="en-US" sz="2400" kern="1200" dirty="0">
            <a:latin typeface="Estrangelo Edessa" pitchFamily="66" charset="0"/>
            <a:cs typeface="Estrangelo Edessa" pitchFamily="66" charset="0"/>
          </a:endParaRPr>
        </a:p>
      </dsp:txBody>
      <dsp:txXfrm>
        <a:off x="2964440" y="3270059"/>
        <a:ext cx="2078140" cy="1216604"/>
      </dsp:txXfrm>
    </dsp:sp>
    <dsp:sp modelId="{47A1BADE-1F2A-4AC8-9806-A9C2EEFBE500}">
      <dsp:nvSpPr>
        <dsp:cNvPr id="0" name=""/>
        <dsp:cNvSpPr/>
      </dsp:nvSpPr>
      <dsp:spPr>
        <a:xfrm rot="16200000">
          <a:off x="2559090" y="1029234"/>
          <a:ext cx="1605958" cy="19384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7F15D5-BA2F-4732-BC92-9434A0EB8BA7}">
      <dsp:nvSpPr>
        <dsp:cNvPr id="0" name=""/>
        <dsp:cNvSpPr/>
      </dsp:nvSpPr>
      <dsp:spPr>
        <a:xfrm>
          <a:off x="2926590" y="1616829"/>
          <a:ext cx="2153840" cy="1292304"/>
        </a:xfrm>
        <a:prstGeom prst="roundRect">
          <a:avLst>
            <a:gd name="adj" fmla="val 10000"/>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Estrangelo Edessa" pitchFamily="66" charset="0"/>
              <a:cs typeface="Estrangelo Edessa" pitchFamily="66" charset="0"/>
            </a:rPr>
            <a:t>Analysis of  part</a:t>
          </a:r>
          <a:endParaRPr lang="en-US" sz="2400" kern="1200" dirty="0">
            <a:latin typeface="Estrangelo Edessa" pitchFamily="66" charset="0"/>
            <a:cs typeface="Estrangelo Edessa" pitchFamily="66" charset="0"/>
          </a:endParaRPr>
        </a:p>
      </dsp:txBody>
      <dsp:txXfrm>
        <a:off x="2964440" y="1654679"/>
        <a:ext cx="2078140" cy="1216604"/>
      </dsp:txXfrm>
    </dsp:sp>
    <dsp:sp modelId="{511F427E-6DA5-4FC1-A1C4-B98DBB961B96}">
      <dsp:nvSpPr>
        <dsp:cNvPr id="0" name=""/>
        <dsp:cNvSpPr/>
      </dsp:nvSpPr>
      <dsp:spPr>
        <a:xfrm>
          <a:off x="3366780" y="221543"/>
          <a:ext cx="2965988" cy="19384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48B91B5-9B6E-481B-B4A5-2127BBB987DD}">
      <dsp:nvSpPr>
        <dsp:cNvPr id="0" name=""/>
        <dsp:cNvSpPr/>
      </dsp:nvSpPr>
      <dsp:spPr>
        <a:xfrm>
          <a:off x="2926590" y="1448"/>
          <a:ext cx="2153840" cy="1292304"/>
        </a:xfrm>
        <a:prstGeom prst="roundRect">
          <a:avLst>
            <a:gd name="adj" fmla="val 10000"/>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Estrangelo Edessa" pitchFamily="66" charset="0"/>
              <a:cs typeface="Estrangelo Edessa" pitchFamily="66" charset="0"/>
            </a:rPr>
            <a:t>To make Cad  part </a:t>
          </a:r>
          <a:endParaRPr lang="en-US" sz="2400" kern="1200" dirty="0">
            <a:latin typeface="Estrangelo Edessa" pitchFamily="66" charset="0"/>
            <a:cs typeface="Estrangelo Edessa" pitchFamily="66" charset="0"/>
          </a:endParaRPr>
        </a:p>
      </dsp:txBody>
      <dsp:txXfrm>
        <a:off x="2964440" y="39298"/>
        <a:ext cx="2078140" cy="1216604"/>
      </dsp:txXfrm>
    </dsp:sp>
    <dsp:sp modelId="{D9A0D8FE-0A7A-40DF-856D-94C02AA33FF0}">
      <dsp:nvSpPr>
        <dsp:cNvPr id="0" name=""/>
        <dsp:cNvSpPr/>
      </dsp:nvSpPr>
      <dsp:spPr>
        <a:xfrm rot="5400000">
          <a:off x="5534987" y="1029234"/>
          <a:ext cx="1605958" cy="19384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1D82DBE-EBE9-4608-911C-82E17E783C07}">
      <dsp:nvSpPr>
        <dsp:cNvPr id="0" name=""/>
        <dsp:cNvSpPr/>
      </dsp:nvSpPr>
      <dsp:spPr>
        <a:xfrm>
          <a:off x="5791198" y="1448"/>
          <a:ext cx="2376418" cy="1292304"/>
        </a:xfrm>
        <a:prstGeom prst="roundRect">
          <a:avLst>
            <a:gd name="adj" fmla="val 10000"/>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Estrangelo Edessa" pitchFamily="66" charset="0"/>
              <a:cs typeface="Estrangelo Edessa" pitchFamily="66" charset="0"/>
            </a:rPr>
            <a:t>Documentation work</a:t>
          </a:r>
          <a:endParaRPr lang="en-US" sz="2400" kern="1200" dirty="0">
            <a:latin typeface="Estrangelo Edessa" pitchFamily="66" charset="0"/>
            <a:cs typeface="Estrangelo Edessa" pitchFamily="66" charset="0"/>
          </a:endParaRPr>
        </a:p>
      </dsp:txBody>
      <dsp:txXfrm>
        <a:off x="5829048" y="39298"/>
        <a:ext cx="2300718" cy="1216604"/>
      </dsp:txXfrm>
    </dsp:sp>
    <dsp:sp modelId="{8206D3C2-637C-4562-8872-CA6E1F033413}">
      <dsp:nvSpPr>
        <dsp:cNvPr id="0" name=""/>
        <dsp:cNvSpPr/>
      </dsp:nvSpPr>
      <dsp:spPr>
        <a:xfrm rot="5400000">
          <a:off x="5534987" y="2644614"/>
          <a:ext cx="1605958" cy="19384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A84212-053B-4200-A3CF-602101765ECA}">
      <dsp:nvSpPr>
        <dsp:cNvPr id="0" name=""/>
        <dsp:cNvSpPr/>
      </dsp:nvSpPr>
      <dsp:spPr>
        <a:xfrm>
          <a:off x="5902487" y="1616829"/>
          <a:ext cx="2153840" cy="1292304"/>
        </a:xfrm>
        <a:prstGeom prst="roundRect">
          <a:avLst>
            <a:gd name="adj" fmla="val 10000"/>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Estrangelo Edessa" pitchFamily="66" charset="0"/>
              <a:cs typeface="Estrangelo Edessa" pitchFamily="66" charset="0"/>
            </a:rPr>
            <a:t>Experiment on FFT Analyzer</a:t>
          </a:r>
          <a:endParaRPr lang="en-US" sz="2400" kern="1200" dirty="0">
            <a:latin typeface="Estrangelo Edessa" pitchFamily="66" charset="0"/>
            <a:cs typeface="Estrangelo Edessa" pitchFamily="66" charset="0"/>
          </a:endParaRPr>
        </a:p>
      </dsp:txBody>
      <dsp:txXfrm>
        <a:off x="5940337" y="1654679"/>
        <a:ext cx="2078140" cy="1216604"/>
      </dsp:txXfrm>
    </dsp:sp>
    <dsp:sp modelId="{2ADF4546-6F24-42E1-9CA9-CB80E8C3723E}">
      <dsp:nvSpPr>
        <dsp:cNvPr id="0" name=""/>
        <dsp:cNvSpPr/>
      </dsp:nvSpPr>
      <dsp:spPr>
        <a:xfrm>
          <a:off x="5902487" y="3232209"/>
          <a:ext cx="2153840" cy="1292304"/>
        </a:xfrm>
        <a:prstGeom prst="roundRect">
          <a:avLst>
            <a:gd name="adj" fmla="val 10000"/>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Estrangelo Edessa" pitchFamily="66" charset="0"/>
              <a:cs typeface="Estrangelo Edessa" pitchFamily="66" charset="0"/>
            </a:rPr>
            <a:t>Result and Conclusion</a:t>
          </a:r>
          <a:endParaRPr lang="en-US" sz="2400" kern="1200" dirty="0">
            <a:latin typeface="Estrangelo Edessa" pitchFamily="66" charset="0"/>
            <a:cs typeface="Estrangelo Edessa" pitchFamily="66" charset="0"/>
          </a:endParaRPr>
        </a:p>
      </dsp:txBody>
      <dsp:txXfrm>
        <a:off x="5940337" y="3270059"/>
        <a:ext cx="2078140" cy="121660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4CD460-5CF8-48E1-9A48-A0489AAFDFEB}" type="datetimeFigureOut">
              <a:rPr lang="en-US" smtClean="0"/>
              <a:pPr/>
              <a:t>13/02/2020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B3AA8-556D-439F-AF5B-29F16C4A073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CD460-5CF8-48E1-9A48-A0489AAFDFEB}" type="datetimeFigureOut">
              <a:rPr lang="en-US" smtClean="0"/>
              <a:pPr/>
              <a:t>13/02/2020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B3AA8-556D-439F-AF5B-29F16C4A07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CD460-5CF8-48E1-9A48-A0489AAFDFEB}" type="datetimeFigureOut">
              <a:rPr lang="en-US" smtClean="0"/>
              <a:pPr/>
              <a:t>13/02/2020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B3AA8-556D-439F-AF5B-29F16C4A07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CD460-5CF8-48E1-9A48-A0489AAFDFEB}" type="datetimeFigureOut">
              <a:rPr lang="en-US" smtClean="0"/>
              <a:pPr/>
              <a:t>13/02/2020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B3AA8-556D-439F-AF5B-29F16C4A07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CD460-5CF8-48E1-9A48-A0489AAFDFEB}" type="datetimeFigureOut">
              <a:rPr lang="en-US" smtClean="0"/>
              <a:pPr/>
              <a:t>13/02/2020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B3AA8-556D-439F-AF5B-29F16C4A073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4CD460-5CF8-48E1-9A48-A0489AAFDFEB}" type="datetimeFigureOut">
              <a:rPr lang="en-US" smtClean="0"/>
              <a:pPr/>
              <a:t>13/02/2020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B3AA8-556D-439F-AF5B-29F16C4A07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4CD460-5CF8-48E1-9A48-A0489AAFDFEB}" type="datetimeFigureOut">
              <a:rPr lang="en-US" smtClean="0"/>
              <a:pPr/>
              <a:t>13/02/2020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8B3AA8-556D-439F-AF5B-29F16C4A07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4CD460-5CF8-48E1-9A48-A0489AAFDFEB}" type="datetimeFigureOut">
              <a:rPr lang="en-US" smtClean="0"/>
              <a:pPr/>
              <a:t>13/02/2020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8B3AA8-556D-439F-AF5B-29F16C4A07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CD460-5CF8-48E1-9A48-A0489AAFDFEB}" type="datetimeFigureOut">
              <a:rPr lang="en-US" smtClean="0"/>
              <a:pPr/>
              <a:t>13/02/2020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8B3AA8-556D-439F-AF5B-29F16C4A07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CD460-5CF8-48E1-9A48-A0489AAFDFEB}" type="datetimeFigureOut">
              <a:rPr lang="en-US" smtClean="0"/>
              <a:pPr/>
              <a:t>13/02/2020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B3AA8-556D-439F-AF5B-29F16C4A07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CD460-5CF8-48E1-9A48-A0489AAFDFEB}" type="datetimeFigureOut">
              <a:rPr lang="en-US" smtClean="0"/>
              <a:pPr/>
              <a:t>13/02/2020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B3AA8-556D-439F-AF5B-29F16C4A07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CD460-5CF8-48E1-9A48-A0489AAFDFEB}" type="datetimeFigureOut">
              <a:rPr lang="en-US" smtClean="0"/>
              <a:pPr/>
              <a:t>13/02/2020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B3AA8-556D-439F-AF5B-29F16C4A07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429000"/>
            <a:ext cx="8305800" cy="2391424"/>
          </a:xfrm>
          <a:prstGeom prst="rect">
            <a:avLst/>
          </a:prstGeom>
        </p:spPr>
        <p:txBody>
          <a:bodyPr wrap="square">
            <a:spAutoFit/>
          </a:bodyPr>
          <a:lstStyle/>
          <a:p>
            <a:pPr algn="ctr"/>
            <a:r>
              <a:rPr lang="en-IN" b="1" u="sng" dirty="0" smtClean="0">
                <a:latin typeface="Times New Roman" panose="02020603050405020304" pitchFamily="18" charset="0"/>
                <a:cs typeface="Times New Roman" panose="02020603050405020304" pitchFamily="18" charset="0"/>
              </a:rPr>
              <a:t>Project Group Number:16</a:t>
            </a:r>
          </a:p>
          <a:p>
            <a:endParaRPr lang="en-IN" b="1" u="sng" dirty="0" smtClean="0">
              <a:latin typeface="Times New Roman" panose="02020603050405020304" pitchFamily="18" charset="0"/>
              <a:cs typeface="Times New Roman" panose="02020603050405020304" pitchFamily="18" charset="0"/>
            </a:endParaRPr>
          </a:p>
          <a:p>
            <a:pPr algn="ctr">
              <a:lnSpc>
                <a:spcPct val="120000"/>
              </a:lnSpc>
              <a:spcBef>
                <a:spcPts val="0"/>
              </a:spcBef>
            </a:pPr>
            <a:r>
              <a:rPr lang="en-IN" dirty="0" smtClean="0">
                <a:latin typeface="Times New Roman" panose="02020603050405020304" pitchFamily="18" charset="0"/>
                <a:cs typeface="Times New Roman" panose="02020603050405020304" pitchFamily="18" charset="0"/>
              </a:rPr>
              <a:t> Project Member1: Pauskar Sunil Umesh                Roll No.: </a:t>
            </a:r>
            <a:r>
              <a:rPr lang="en-IN" dirty="0" smtClean="0">
                <a:latin typeface="Times New Roman" panose="02020603050405020304" pitchFamily="18" charset="0"/>
                <a:cs typeface="Times New Roman" panose="02020603050405020304" pitchFamily="18" charset="0"/>
              </a:rPr>
              <a:t>MBC-45</a:t>
            </a:r>
            <a:endParaRPr lang="en-IN" dirty="0" smtClean="0">
              <a:latin typeface="Times New Roman" panose="02020603050405020304" pitchFamily="18" charset="0"/>
              <a:cs typeface="Times New Roman" panose="02020603050405020304" pitchFamily="18" charset="0"/>
            </a:endParaRPr>
          </a:p>
          <a:p>
            <a:pPr algn="ctr">
              <a:lnSpc>
                <a:spcPct val="120000"/>
              </a:lnSpc>
              <a:spcBef>
                <a:spcPts val="0"/>
              </a:spcBef>
            </a:pPr>
            <a:r>
              <a:rPr lang="en-IN" dirty="0" smtClean="0">
                <a:latin typeface="Times New Roman" panose="02020603050405020304" pitchFamily="18" charset="0"/>
                <a:cs typeface="Times New Roman" panose="02020603050405020304" pitchFamily="18" charset="0"/>
              </a:rPr>
              <a:t>Project Member 2: More Vikas  Harishchandra       Roll No.: </a:t>
            </a:r>
            <a:r>
              <a:rPr lang="en-IN" dirty="0" smtClean="0">
                <a:latin typeface="Times New Roman" panose="02020603050405020304" pitchFamily="18" charset="0"/>
                <a:cs typeface="Times New Roman" panose="02020603050405020304" pitchFamily="18" charset="0"/>
              </a:rPr>
              <a:t>MBC-23</a:t>
            </a:r>
            <a:endParaRPr lang="en-IN" dirty="0" smtClean="0">
              <a:latin typeface="Times New Roman" panose="02020603050405020304" pitchFamily="18" charset="0"/>
              <a:cs typeface="Times New Roman" panose="02020603050405020304" pitchFamily="18" charset="0"/>
            </a:endParaRPr>
          </a:p>
          <a:p>
            <a:pPr algn="ctr">
              <a:lnSpc>
                <a:spcPct val="120000"/>
              </a:lnSpc>
              <a:spcBef>
                <a:spcPts val="0"/>
              </a:spcBef>
            </a:pPr>
            <a:r>
              <a:rPr lang="en-IN" dirty="0" smtClean="0">
                <a:latin typeface="Times New Roman" panose="02020603050405020304" pitchFamily="18" charset="0"/>
                <a:cs typeface="Times New Roman" panose="02020603050405020304" pitchFamily="18" charset="0"/>
              </a:rPr>
              <a:t>Project Member 3: Pise Chaitali Kushaba                Roll No.: MBC-02</a:t>
            </a:r>
          </a:p>
          <a:p>
            <a:pPr algn="ctr">
              <a:lnSpc>
                <a:spcPct val="120000"/>
              </a:lnSpc>
              <a:spcBef>
                <a:spcPts val="0"/>
              </a:spcBef>
            </a:pPr>
            <a:r>
              <a:rPr lang="en-IN" dirty="0" smtClean="0">
                <a:latin typeface="Times New Roman" panose="02020603050405020304" pitchFamily="18" charset="0"/>
                <a:cs typeface="Times New Roman" panose="02020603050405020304" pitchFamily="18" charset="0"/>
              </a:rPr>
              <a:t>Project Member 4: Ssonawane Adeeth Ankushrao  Roll No.: </a:t>
            </a:r>
            <a:r>
              <a:rPr lang="en-IN" dirty="0" smtClean="0">
                <a:latin typeface="Times New Roman" panose="02020603050405020304" pitchFamily="18" charset="0"/>
                <a:cs typeface="Times New Roman" panose="02020603050405020304" pitchFamily="18" charset="0"/>
              </a:rPr>
              <a:t>MBD-34</a:t>
            </a:r>
            <a:endParaRPr lang="en-IN" dirty="0" smtClean="0">
              <a:latin typeface="Times New Roman" panose="02020603050405020304" pitchFamily="18" charset="0"/>
              <a:cs typeface="Times New Roman" panose="02020603050405020304" pitchFamily="18" charset="0"/>
            </a:endParaRPr>
          </a:p>
          <a:p>
            <a:pPr>
              <a:lnSpc>
                <a:spcPct val="150000"/>
              </a:lnSpc>
            </a:pPr>
            <a:r>
              <a:rPr lang="en-IN" dirty="0" smtClean="0">
                <a:latin typeface="Times New Roman" panose="02020603050405020304" pitchFamily="18" charset="0"/>
                <a:cs typeface="Times New Roman" panose="02020603050405020304" pitchFamily="18" charset="0"/>
              </a:rPr>
              <a:t>                                            Project Guide: </a:t>
            </a:r>
            <a:r>
              <a:rPr lang="en-IN" dirty="0" smtClean="0">
                <a:latin typeface="Times New Roman" panose="02020603050405020304" pitchFamily="18" charset="0"/>
                <a:cs typeface="Times New Roman" panose="02020603050405020304" pitchFamily="18" charset="0"/>
              </a:rPr>
              <a:t>Prof.Y.S. Khairnar</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57200" y="609600"/>
            <a:ext cx="8153400" cy="1323439"/>
          </a:xfrm>
          <a:prstGeom prst="rect">
            <a:avLst/>
          </a:prstGeom>
          <a:noFill/>
        </p:spPr>
        <p:txBody>
          <a:bodyPr wrap="square" rtlCol="0">
            <a:spAutoFit/>
          </a:bodyPr>
          <a:lstStyle/>
          <a:p>
            <a:pPr algn="ctr"/>
            <a:r>
              <a:rPr lang="en-US" sz="4000" b="1" dirty="0" smtClean="0">
                <a:solidFill>
                  <a:srgbClr val="FF0000"/>
                </a:solidFill>
                <a:latin typeface="Times New Roman" pitchFamily="18" charset="0"/>
                <a:cs typeface="Times New Roman" pitchFamily="18" charset="0"/>
              </a:rPr>
              <a:t>Material Optimization and Vibrational Analysis of Tie Rod</a:t>
            </a:r>
            <a:endParaRPr lang="en-US" sz="40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latin typeface="Times New Roman" pitchFamily="18" charset="0"/>
                <a:cs typeface="Times New Roman" pitchFamily="18" charset="0"/>
              </a:rPr>
              <a:t>Cad part of </a:t>
            </a:r>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ie rod</a:t>
            </a:r>
            <a:endParaRPr lang="en-US" dirty="0">
              <a:latin typeface="Times New Roman" pitchFamily="18" charset="0"/>
              <a:cs typeface="Times New Roman" pitchFamily="18" charset="0"/>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7200" y="1773784"/>
            <a:ext cx="8229600" cy="4178794"/>
          </a:xfrm>
        </p:spPr>
      </p:pic>
    </p:spTree>
    <p:extLst>
      <p:ext uri="{BB962C8B-B14F-4D97-AF65-F5344CB8AC3E}">
        <p14:creationId xmlns:p14="http://schemas.microsoft.com/office/powerpoint/2010/main" xmlns="" val="2262429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9832"/>
            <a:ext cx="8229600" cy="980768"/>
          </a:xfrm>
        </p:spPr>
        <p:txBody>
          <a:bodyPr>
            <a:normAutofit/>
          </a:bodyPr>
          <a:lstStyle/>
          <a:p>
            <a:r>
              <a:rPr lang="en-US" b="1" dirty="0" smtClean="0">
                <a:solidFill>
                  <a:srgbClr val="FF0000"/>
                </a:solidFill>
                <a:latin typeface="Estrangelo Edessa" pitchFamily="66" charset="0"/>
                <a:cs typeface="Estrangelo Edessa" pitchFamily="66" charset="0"/>
              </a:rPr>
              <a:t>Calculation</a:t>
            </a:r>
            <a:r>
              <a:rPr lang="en-US" sz="4000" b="1" dirty="0" smtClean="0">
                <a:solidFill>
                  <a:srgbClr val="FF0000"/>
                </a:solidFill>
                <a:latin typeface="Times New Roman" pitchFamily="18" charset="0"/>
                <a:cs typeface="Times New Roman" pitchFamily="18" charset="0"/>
              </a:rPr>
              <a:t> </a:t>
            </a:r>
            <a:endParaRPr lang="en-US" sz="4000" b="1" dirty="0">
              <a:solidFill>
                <a:srgbClr val="FF0000"/>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xmlns="" Requires="a14">
          <p:sp>
            <p:nvSpPr>
              <p:cNvPr id="6" name="Content Placeholder 5"/>
              <p:cNvSpPr>
                <a:spLocks noGrp="1"/>
              </p:cNvSpPr>
              <p:nvPr>
                <p:ph idx="1"/>
              </p:nvPr>
            </p:nvSpPr>
            <p:spPr>
              <a:xfrm>
                <a:off x="381000" y="838200"/>
                <a:ext cx="8229600" cy="4953000"/>
              </a:xfrm>
            </p:spPr>
            <p:txBody>
              <a:bodyPr>
                <a:noAutofit/>
              </a:bodyPr>
              <a:lstStyle/>
              <a:p>
                <a:pPr marL="0" indent="0">
                  <a:lnSpc>
                    <a:spcPct val="150000"/>
                  </a:lnSpc>
                  <a:buNone/>
                </a:pPr>
                <a:r>
                  <a:rPr lang="en-US" sz="2000" b="1" dirty="0" smtClean="0">
                    <a:solidFill>
                      <a:srgbClr val="0070C0"/>
                    </a:solidFill>
                    <a:latin typeface="Estrangelo Edessa" pitchFamily="66" charset="0"/>
                    <a:ea typeface="Cambria Math"/>
                    <a:cs typeface="Estrangelo Edessa" pitchFamily="66" charset="0"/>
                  </a:rPr>
                  <a:t>A) Theoretical Calculation</a:t>
                </a:r>
              </a:p>
              <a:p>
                <a:pPr marL="0" indent="0">
                  <a:lnSpc>
                    <a:spcPct val="150000"/>
                  </a:lnSpc>
                  <a:buNone/>
                </a:pPr>
                <a:r>
                  <a:rPr lang="en-US" sz="2000" b="1" dirty="0" smtClean="0">
                    <a:solidFill>
                      <a:srgbClr val="FF0000"/>
                    </a:solidFill>
                    <a:latin typeface="Estrangelo Edessa" pitchFamily="66" charset="0"/>
                    <a:ea typeface="Cambria Math"/>
                    <a:cs typeface="Estrangelo Edessa" pitchFamily="66" charset="0"/>
                  </a:rPr>
                  <a:t>I.  Force Calculation of Old Tie Rod:- (For Mild Steel )</a:t>
                </a:r>
              </a:p>
              <a:p>
                <a:pPr>
                  <a:lnSpc>
                    <a:spcPct val="150000"/>
                  </a:lnSpc>
                  <a:buFont typeface="Wingdings" pitchFamily="2" charset="2"/>
                  <a:buChar char="Ø"/>
                </a:pPr>
                <a:r>
                  <a:rPr lang="en-US" sz="2000" dirty="0" smtClean="0">
                    <a:latin typeface="Estrangelo Edessa" pitchFamily="66" charset="0"/>
                    <a:ea typeface="Cambria Math"/>
                    <a:cs typeface="Estrangelo Edessa" pitchFamily="66" charset="0"/>
                  </a:rPr>
                  <a:t>Working Strength of Tie Rod </a:t>
                </a:r>
                <a:r>
                  <a:rPr lang="en-US" sz="2000" b="1" dirty="0" smtClean="0">
                    <a:latin typeface="Estrangelo Edessa" pitchFamily="66" charset="0"/>
                    <a:ea typeface="Cambria Math"/>
                    <a:cs typeface="Estrangelo Edessa" pitchFamily="66" charset="0"/>
                  </a:rPr>
                  <a:t>= </a:t>
                </a:r>
                <a14:m>
                  <m:oMath xmlns:m="http://schemas.openxmlformats.org/officeDocument/2006/math">
                    <m:sSub>
                      <m:sSubPr>
                        <m:ctrlPr>
                          <a:rPr lang="en-US" sz="2000" b="1" i="1" smtClean="0">
                            <a:latin typeface="Cambria Math"/>
                            <a:ea typeface="Cambria Math"/>
                          </a:rPr>
                        </m:ctrlPr>
                      </m:sSubPr>
                      <m:e>
                        <m:r>
                          <a:rPr lang="el-GR" sz="2000" b="1" i="1" smtClean="0">
                            <a:latin typeface="Cambria Math"/>
                            <a:ea typeface="Cambria Math"/>
                          </a:rPr>
                          <m:t>𝝈</m:t>
                        </m:r>
                      </m:e>
                      <m:sub>
                        <m:r>
                          <a:rPr lang="en-US" sz="2000" b="1" i="1" smtClean="0">
                            <a:latin typeface="Cambria Math"/>
                            <a:ea typeface="Cambria Math"/>
                          </a:rPr>
                          <m:t>𝒂𝒍𝒍</m:t>
                        </m:r>
                      </m:sub>
                    </m:sSub>
                  </m:oMath>
                </a14:m>
                <a:r>
                  <a:rPr lang="en-US" sz="2000" b="1" dirty="0" smtClean="0">
                    <a:latin typeface="Estrangelo Edessa" pitchFamily="66" charset="0"/>
                    <a:cs typeface="Estrangelo Edessa" pitchFamily="66" charset="0"/>
                  </a:rPr>
                  <a:t> *</a:t>
                </a:r>
                <a14:m>
                  <m:oMath xmlns:m="http://schemas.openxmlformats.org/officeDocument/2006/math">
                    <m:sSub>
                      <m:sSubPr>
                        <m:ctrlPr>
                          <a:rPr lang="en-US" sz="2000" b="1" i="1" dirty="0" smtClean="0">
                            <a:latin typeface="Cambria Math"/>
                          </a:rPr>
                        </m:ctrlPr>
                      </m:sSubPr>
                      <m:e>
                        <m:r>
                          <a:rPr lang="en-US" sz="2000" b="1" i="1" dirty="0" smtClean="0">
                            <a:latin typeface="Cambria Math"/>
                          </a:rPr>
                          <m:t>𝑨</m:t>
                        </m:r>
                      </m:e>
                      <m:sub>
                        <m:r>
                          <a:rPr lang="en-US" sz="2000" b="1" i="1" dirty="0" smtClean="0">
                            <a:latin typeface="Cambria Math"/>
                          </a:rPr>
                          <m:t>𝒄</m:t>
                        </m:r>
                      </m:sub>
                    </m:sSub>
                  </m:oMath>
                </a14:m>
                <a:endParaRPr lang="en-US" sz="2000" b="1" dirty="0" smtClean="0">
                  <a:latin typeface="Estrangelo Edessa" pitchFamily="66" charset="0"/>
                  <a:cs typeface="Estrangelo Edessa" pitchFamily="66" charset="0"/>
                </a:endParaRPr>
              </a:p>
              <a:p>
                <a:pPr>
                  <a:lnSpc>
                    <a:spcPct val="150000"/>
                  </a:lnSpc>
                  <a:buFont typeface="Wingdings" pitchFamily="2" charset="2"/>
                  <a:buChar char="Ø"/>
                </a:pPr>
                <a:r>
                  <a:rPr lang="en-US" sz="2000" dirty="0" smtClean="0">
                    <a:latin typeface="Estrangelo Edessa" pitchFamily="66" charset="0"/>
                    <a:cs typeface="Estrangelo Edessa" pitchFamily="66" charset="0"/>
                  </a:rPr>
                  <a:t>Yield Strength of Mild </a:t>
                </a:r>
                <a:r>
                  <a:rPr lang="en-US" sz="2000" dirty="0">
                    <a:latin typeface="Estrangelo Edessa" pitchFamily="66" charset="0"/>
                    <a:cs typeface="Estrangelo Edessa" pitchFamily="66" charset="0"/>
                  </a:rPr>
                  <a:t>S</a:t>
                </a:r>
                <a:r>
                  <a:rPr lang="en-US" sz="2000" dirty="0" smtClean="0">
                    <a:latin typeface="Estrangelo Edessa" pitchFamily="66" charset="0"/>
                    <a:cs typeface="Estrangelo Edessa" pitchFamily="66" charset="0"/>
                  </a:rPr>
                  <a:t>teel (</a:t>
                </a:r>
                <a14:m>
                  <m:oMath xmlns:m="http://schemas.openxmlformats.org/officeDocument/2006/math">
                    <m:sSub>
                      <m:sSubPr>
                        <m:ctrlPr>
                          <a:rPr lang="en-US" sz="2000" b="1" i="1">
                            <a:latin typeface="Cambria Math"/>
                            <a:ea typeface="Cambria Math"/>
                          </a:rPr>
                        </m:ctrlPr>
                      </m:sSubPr>
                      <m:e>
                        <m:r>
                          <a:rPr lang="el-GR" sz="2000" b="1" i="1">
                            <a:latin typeface="Cambria Math"/>
                            <a:ea typeface="Cambria Math"/>
                          </a:rPr>
                          <m:t>𝝈</m:t>
                        </m:r>
                      </m:e>
                      <m:sub>
                        <m:r>
                          <a:rPr lang="en-US" sz="2000" b="1" i="1">
                            <a:latin typeface="Cambria Math"/>
                            <a:ea typeface="Cambria Math"/>
                          </a:rPr>
                          <m:t>𝒔𝒚𝒕</m:t>
                        </m:r>
                      </m:sub>
                    </m:sSub>
                  </m:oMath>
                </a14:m>
                <a:r>
                  <a:rPr lang="en-US" sz="2000" dirty="0" smtClean="0">
                    <a:latin typeface="Estrangelo Edessa" pitchFamily="66" charset="0"/>
                    <a:cs typeface="Estrangelo Edessa" pitchFamily="66" charset="0"/>
                  </a:rPr>
                  <a:t>)= </a:t>
                </a:r>
                <a:r>
                  <a:rPr lang="en-US" sz="2000" b="1" dirty="0" smtClean="0">
                    <a:latin typeface="Estrangelo Edessa" pitchFamily="66" charset="0"/>
                    <a:cs typeface="Estrangelo Edessa" pitchFamily="66" charset="0"/>
                  </a:rPr>
                  <a:t>250 </a:t>
                </a:r>
                <a:r>
                  <a:rPr lang="en-US" sz="2000" b="1" dirty="0" err="1" smtClean="0">
                    <a:latin typeface="Estrangelo Edessa" pitchFamily="66" charset="0"/>
                    <a:cs typeface="Estrangelo Edessa" pitchFamily="66" charset="0"/>
                  </a:rPr>
                  <a:t>Mpa</a:t>
                </a:r>
                <a:endParaRPr lang="en-US" sz="2000" b="1" dirty="0" smtClean="0">
                  <a:latin typeface="Estrangelo Edessa" pitchFamily="66" charset="0"/>
                  <a:cs typeface="Estrangelo Edessa" pitchFamily="66" charset="0"/>
                </a:endParaRPr>
              </a:p>
              <a:p>
                <a:pPr>
                  <a:lnSpc>
                    <a:spcPct val="150000"/>
                  </a:lnSpc>
                  <a:buFont typeface="Wingdings" pitchFamily="2" charset="2"/>
                  <a:buChar char="Ø"/>
                </a:pPr>
                <a:r>
                  <a:rPr lang="en-US" sz="2000" dirty="0" smtClean="0">
                    <a:latin typeface="Estrangelo Edessa" pitchFamily="66" charset="0"/>
                    <a:cs typeface="Estrangelo Edessa" pitchFamily="66" charset="0"/>
                  </a:rPr>
                  <a:t>Assume Factor of safety(</a:t>
                </a:r>
                <a:r>
                  <a:rPr lang="en-US" sz="2000" b="1" dirty="0">
                    <a:latin typeface="Estrangelo Edessa" pitchFamily="66" charset="0"/>
                    <a:cs typeface="Estrangelo Edessa" pitchFamily="66" charset="0"/>
                  </a:rPr>
                  <a:t>FOS</a:t>
                </a:r>
                <a:r>
                  <a:rPr lang="en-US" sz="2000" dirty="0" smtClean="0">
                    <a:latin typeface="Estrangelo Edessa" pitchFamily="66" charset="0"/>
                    <a:cs typeface="Estrangelo Edessa" pitchFamily="66" charset="0"/>
                  </a:rPr>
                  <a:t>) = </a:t>
                </a:r>
                <a:r>
                  <a:rPr lang="en-US" sz="2000" b="1" dirty="0" smtClean="0">
                    <a:latin typeface="Estrangelo Edessa" pitchFamily="66" charset="0"/>
                    <a:cs typeface="Estrangelo Edessa" pitchFamily="66" charset="0"/>
                  </a:rPr>
                  <a:t>4</a:t>
                </a:r>
              </a:p>
              <a:p>
                <a:pPr>
                  <a:lnSpc>
                    <a:spcPct val="150000"/>
                  </a:lnSpc>
                  <a:buFont typeface="Wingdings" pitchFamily="2" charset="2"/>
                  <a:buChar char="Ø"/>
                </a:pPr>
                <a:r>
                  <a:rPr lang="en-US" sz="2000" dirty="0" smtClean="0">
                    <a:latin typeface="Estrangelo Edessa" pitchFamily="66" charset="0"/>
                    <a:cs typeface="Estrangelo Edessa" pitchFamily="66" charset="0"/>
                  </a:rPr>
                  <a:t>Working Stress=</a:t>
                </a:r>
                <a14:m>
                  <m:oMath xmlns:m="http://schemas.openxmlformats.org/officeDocument/2006/math">
                    <m:sSub>
                      <m:sSubPr>
                        <m:ctrlPr>
                          <a:rPr lang="en-US" sz="2000" b="1" i="1">
                            <a:latin typeface="Cambria Math"/>
                            <a:ea typeface="Cambria Math"/>
                          </a:rPr>
                        </m:ctrlPr>
                      </m:sSubPr>
                      <m:e>
                        <m:r>
                          <a:rPr lang="el-GR" sz="2000" b="1" i="1">
                            <a:latin typeface="Cambria Math"/>
                            <a:ea typeface="Cambria Math"/>
                          </a:rPr>
                          <m:t>𝝈</m:t>
                        </m:r>
                      </m:e>
                      <m:sub>
                        <m:r>
                          <a:rPr lang="en-US" sz="2000" b="1" i="1">
                            <a:latin typeface="Cambria Math"/>
                            <a:ea typeface="Cambria Math"/>
                          </a:rPr>
                          <m:t>𝒔𝒚𝒕</m:t>
                        </m:r>
                      </m:sub>
                    </m:sSub>
                    <m:r>
                      <a:rPr lang="en-US" sz="2000" b="1" i="0" smtClean="0">
                        <a:latin typeface="Cambria Math"/>
                        <a:ea typeface="Cambria Math"/>
                      </a:rPr>
                      <m:t>/</m:t>
                    </m:r>
                  </m:oMath>
                </a14:m>
                <a:r>
                  <a:rPr lang="en-US" sz="2000" b="1" dirty="0" smtClean="0">
                    <a:latin typeface="Estrangelo Edessa" pitchFamily="66" charset="0"/>
                    <a:cs typeface="Estrangelo Edessa" pitchFamily="66" charset="0"/>
                  </a:rPr>
                  <a:t>FOS = 250/2 </a:t>
                </a:r>
              </a:p>
              <a:p>
                <a:pPr marL="0" indent="0">
                  <a:lnSpc>
                    <a:spcPct val="150000"/>
                  </a:lnSpc>
                  <a:buNone/>
                </a:pPr>
                <a:r>
                  <a:rPr lang="en-US" sz="2000" b="1" dirty="0">
                    <a:latin typeface="Estrangelo Edessa" pitchFamily="66" charset="0"/>
                    <a:cs typeface="Estrangelo Edessa" pitchFamily="66" charset="0"/>
                  </a:rPr>
                  <a:t/>
                </a:r>
                <a:r>
                  <a:rPr lang="en-US" sz="2000" b="1" dirty="0" smtClean="0">
                    <a:latin typeface="Estrangelo Edessa" pitchFamily="66" charset="0"/>
                    <a:cs typeface="Estrangelo Edessa" pitchFamily="66" charset="0"/>
                  </a:rPr>
                  <a:t>                                                     =62.5 </a:t>
                </a:r>
                <a:r>
                  <a:rPr lang="en-US" sz="2000" b="1" dirty="0" err="1" smtClean="0">
                    <a:latin typeface="Estrangelo Edessa" pitchFamily="66" charset="0"/>
                    <a:cs typeface="Estrangelo Edessa" pitchFamily="66" charset="0"/>
                  </a:rPr>
                  <a:t>Mpa</a:t>
                </a:r>
                <a:endParaRPr lang="en-US" sz="2000" b="1" dirty="0" smtClean="0">
                  <a:latin typeface="Estrangelo Edessa" pitchFamily="66" charset="0"/>
                  <a:cs typeface="Estrangelo Edessa" pitchFamily="66" charset="0"/>
                </a:endParaRPr>
              </a:p>
              <a:p>
                <a:pPr>
                  <a:lnSpc>
                    <a:spcPct val="150000"/>
                  </a:lnSpc>
                  <a:buFont typeface="Wingdings" pitchFamily="2" charset="2"/>
                  <a:buChar char="Ø"/>
                </a:pPr>
                <a:r>
                  <a:rPr lang="en-US" sz="2000" dirty="0" smtClean="0">
                    <a:latin typeface="Estrangelo Edessa" pitchFamily="66" charset="0"/>
                    <a:cs typeface="Estrangelo Edessa" pitchFamily="66" charset="0"/>
                  </a:rPr>
                  <a:t>Maximum force on Tie Rod(</a:t>
                </a:r>
                <a:r>
                  <a:rPr lang="en-US" sz="2000" b="1" dirty="0" smtClean="0">
                    <a:latin typeface="Estrangelo Edessa" pitchFamily="66" charset="0"/>
                    <a:cs typeface="Estrangelo Edessa" pitchFamily="66" charset="0"/>
                  </a:rPr>
                  <a:t>F</a:t>
                </a:r>
                <a:r>
                  <a:rPr lang="en-US" sz="2000" dirty="0" smtClean="0">
                    <a:latin typeface="Estrangelo Edessa" pitchFamily="66" charset="0"/>
                    <a:cs typeface="Estrangelo Edessa" pitchFamily="66" charset="0"/>
                  </a:rPr>
                  <a:t>)=</a:t>
                </a:r>
                <a:r>
                  <a:rPr lang="en-US" sz="2000" dirty="0" smtClean="0">
                    <a:latin typeface="Estrangelo Edessa" pitchFamily="66" charset="0"/>
                    <a:ea typeface="Cambria Math"/>
                    <a:cs typeface="Estrangelo Edessa" pitchFamily="66" charset="0"/>
                  </a:rPr>
                  <a:t/>
                </a:r>
                <a14:m>
                  <m:oMath xmlns:m="http://schemas.openxmlformats.org/officeDocument/2006/math">
                    <m:sSub>
                      <m:sSubPr>
                        <m:ctrlPr>
                          <a:rPr lang="en-US" sz="2000" b="1" i="1">
                            <a:latin typeface="Cambria Math"/>
                            <a:ea typeface="Cambria Math"/>
                          </a:rPr>
                        </m:ctrlPr>
                      </m:sSubPr>
                      <m:e>
                        <m:r>
                          <a:rPr lang="el-GR" sz="2000" b="1" i="1">
                            <a:latin typeface="Cambria Math"/>
                            <a:ea typeface="Cambria Math"/>
                          </a:rPr>
                          <m:t>𝝈</m:t>
                        </m:r>
                      </m:e>
                      <m:sub>
                        <m:r>
                          <a:rPr lang="en-US" sz="2000" b="1" i="1">
                            <a:latin typeface="Cambria Math"/>
                            <a:ea typeface="Cambria Math"/>
                          </a:rPr>
                          <m:t>𝒂𝒍𝒍</m:t>
                        </m:r>
                      </m:sub>
                    </m:sSub>
                  </m:oMath>
                </a14:m>
                <a:r>
                  <a:rPr lang="en-US" sz="2000" b="1" dirty="0">
                    <a:latin typeface="Estrangelo Edessa" pitchFamily="66" charset="0"/>
                    <a:cs typeface="Estrangelo Edessa" pitchFamily="66" charset="0"/>
                  </a:rPr>
                  <a:t> *</a:t>
                </a:r>
                <a14:m>
                  <m:oMath xmlns:m="http://schemas.openxmlformats.org/officeDocument/2006/math">
                    <m:sSub>
                      <m:sSubPr>
                        <m:ctrlPr>
                          <a:rPr lang="en-US" sz="2000" b="1" i="1" dirty="0">
                            <a:latin typeface="Cambria Math"/>
                          </a:rPr>
                        </m:ctrlPr>
                      </m:sSubPr>
                      <m:e>
                        <m:r>
                          <a:rPr lang="en-US" sz="2000" b="1" i="1" dirty="0">
                            <a:latin typeface="Cambria Math"/>
                          </a:rPr>
                          <m:t>𝑨</m:t>
                        </m:r>
                      </m:e>
                      <m:sub>
                        <m:r>
                          <a:rPr lang="en-US" sz="2000" b="1" i="1" dirty="0">
                            <a:latin typeface="Cambria Math"/>
                          </a:rPr>
                          <m:t>𝒄</m:t>
                        </m:r>
                      </m:sub>
                    </m:sSub>
                  </m:oMath>
                </a14:m>
                <a:r>
                  <a:rPr lang="en-US" sz="2000" dirty="0" smtClean="0">
                    <a:latin typeface="Estrangelo Edessa" pitchFamily="66" charset="0"/>
                    <a:cs typeface="Estrangelo Edessa" pitchFamily="66" charset="0"/>
                  </a:rPr>
                  <a:t>   = </a:t>
                </a:r>
                <a:r>
                  <a:rPr lang="en-US" sz="2000" b="1" dirty="0" smtClean="0">
                    <a:latin typeface="Estrangelo Edessa" pitchFamily="66" charset="0"/>
                    <a:cs typeface="Estrangelo Edessa" pitchFamily="66" charset="0"/>
                  </a:rPr>
                  <a:t>62.5*</a:t>
                </a:r>
                <a14:m>
                  <m:oMath xmlns:m="http://schemas.openxmlformats.org/officeDocument/2006/math">
                    <m:r>
                      <a:rPr lang="el-GR" sz="2000" b="1" i="1" smtClean="0">
                        <a:latin typeface="Cambria Math"/>
                      </a:rPr>
                      <m:t>𝝅</m:t>
                    </m:r>
                    <m:sSup>
                      <m:sSupPr>
                        <m:ctrlPr>
                          <a:rPr lang="en-US" sz="2000" b="1" i="1" smtClean="0">
                            <a:latin typeface="Cambria Math"/>
                          </a:rPr>
                        </m:ctrlPr>
                      </m:sSupPr>
                      <m:e>
                        <m:r>
                          <a:rPr lang="en-US" sz="2000" b="1" i="1" smtClean="0">
                            <a:latin typeface="Cambria Math"/>
                          </a:rPr>
                          <m:t>∗</m:t>
                        </m:r>
                        <m:r>
                          <a:rPr lang="en-US" sz="2000" b="1" i="1" smtClean="0">
                            <a:latin typeface="Cambria Math"/>
                          </a:rPr>
                          <m:t>𝟔</m:t>
                        </m:r>
                        <m:r>
                          <a:rPr lang="en-US" sz="2000" b="1" i="1" smtClean="0">
                            <a:latin typeface="Cambria Math"/>
                          </a:rPr>
                          <m:t>.</m:t>
                        </m:r>
                        <m:r>
                          <a:rPr lang="en-US" sz="2000" b="1" i="1" smtClean="0">
                            <a:latin typeface="Cambria Math"/>
                          </a:rPr>
                          <m:t>𝟓</m:t>
                        </m:r>
                      </m:e>
                      <m:sup>
                        <m:r>
                          <a:rPr lang="en-US" sz="2000" b="1" i="1" smtClean="0">
                            <a:latin typeface="Cambria Math"/>
                          </a:rPr>
                          <m:t>𝟐</m:t>
                        </m:r>
                      </m:sup>
                    </m:sSup>
                  </m:oMath>
                </a14:m>
                <a:endParaRPr lang="en-US" sz="2000" b="1" dirty="0" smtClean="0">
                  <a:latin typeface="Estrangelo Edessa" pitchFamily="66" charset="0"/>
                  <a:cs typeface="Estrangelo Edessa" pitchFamily="66" charset="0"/>
                </a:endParaRPr>
              </a:p>
              <a:p>
                <a:pPr marL="0" indent="0">
                  <a:lnSpc>
                    <a:spcPct val="150000"/>
                  </a:lnSpc>
                  <a:buNone/>
                </a:pPr>
                <a:r>
                  <a:rPr lang="en-US" sz="2000" dirty="0" smtClean="0">
                    <a:latin typeface="Estrangelo Edessa" pitchFamily="66" charset="0"/>
                    <a:cs typeface="Estrangelo Edessa" pitchFamily="66" charset="0"/>
                  </a:rPr>
                  <a:t/>
                </a:r>
                <a:r>
                  <a:rPr lang="en-US" sz="2000" b="1" dirty="0" smtClean="0">
                    <a:latin typeface="Estrangelo Edessa" pitchFamily="66" charset="0"/>
                    <a:cs typeface="Estrangelo Edessa" pitchFamily="66" charset="0"/>
                  </a:rPr>
                  <a:t>= 8295.76 N</a:t>
                </a:r>
                <a:endParaRPr lang="en-US" sz="2000" b="1" dirty="0">
                  <a:latin typeface="Estrangelo Edessa" pitchFamily="66" charset="0"/>
                  <a:cs typeface="Estrangelo Edessa" pitchFamily="66" charset="0"/>
                </a:endParaRPr>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381000" y="838200"/>
                <a:ext cx="8229600" cy="4953000"/>
              </a:xfrm>
              <a:blipFill rotWithShape="1">
                <a:blip r:embed="rId2"/>
                <a:stretch>
                  <a:fillRect l="-815"/>
                </a:stretch>
              </a:blipFill>
            </p:spPr>
            <p:txBody>
              <a:bodyPr/>
              <a:lstStyle/>
              <a:p>
                <a:r>
                  <a:rPr lang="en-US">
                    <a:noFill/>
                  </a:rPr>
                  <a:t> </a:t>
                </a:r>
              </a:p>
            </p:txBody>
          </p:sp>
        </mc:Fallback>
      </mc:AlternateContent>
    </p:spTree>
    <p:extLst>
      <p:ext uri="{BB962C8B-B14F-4D97-AF65-F5344CB8AC3E}">
        <p14:creationId xmlns:p14="http://schemas.microsoft.com/office/powerpoint/2010/main" xmlns="" val="2715589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381000" y="609600"/>
                <a:ext cx="8229600" cy="5562600"/>
              </a:xfrm>
            </p:spPr>
            <p:txBody>
              <a:bodyPr/>
              <a:lstStyle/>
              <a:p>
                <a:pPr marL="0" indent="0">
                  <a:buNone/>
                </a:pPr>
                <a:r>
                  <a:rPr lang="en-US" sz="2000" b="1" dirty="0" smtClean="0">
                    <a:solidFill>
                      <a:srgbClr val="FF0000"/>
                    </a:solidFill>
                    <a:latin typeface="Estrangelo Edessa" pitchFamily="66" charset="0"/>
                    <a:cs typeface="Estrangelo Edessa" pitchFamily="66" charset="0"/>
                  </a:rPr>
                  <a:t>II.  Diameter calculation for New Rod</a:t>
                </a:r>
                <a:r>
                  <a:rPr lang="en-US" sz="2000" dirty="0" smtClean="0">
                    <a:solidFill>
                      <a:srgbClr val="FF0000"/>
                    </a:solidFill>
                    <a:latin typeface="Estrangelo Edessa" pitchFamily="66" charset="0"/>
                    <a:cs typeface="Estrangelo Edessa" pitchFamily="66" charset="0"/>
                  </a:rPr>
                  <a:t>:</a:t>
                </a:r>
              </a:p>
              <a:p>
                <a:r>
                  <a:rPr lang="en-US" sz="2000" dirty="0" smtClean="0">
                    <a:latin typeface="Estrangelo Edessa" pitchFamily="66" charset="0"/>
                    <a:cs typeface="Estrangelo Edessa" pitchFamily="66" charset="0"/>
                  </a:rPr>
                  <a:t>Yield Strength of Aluminum (</a:t>
                </a:r>
                <a14:m>
                  <m:oMath xmlns:m="http://schemas.openxmlformats.org/officeDocument/2006/math">
                    <m:sSub>
                      <m:sSubPr>
                        <m:ctrlPr>
                          <a:rPr lang="en-US" sz="2000" b="1" i="1">
                            <a:latin typeface="Cambria Math"/>
                            <a:ea typeface="Cambria Math"/>
                          </a:rPr>
                        </m:ctrlPr>
                      </m:sSubPr>
                      <m:e>
                        <m:r>
                          <a:rPr lang="el-GR" sz="2000" b="1" i="1">
                            <a:latin typeface="Cambria Math"/>
                            <a:ea typeface="Cambria Math"/>
                          </a:rPr>
                          <m:t>𝝈</m:t>
                        </m:r>
                      </m:e>
                      <m:sub>
                        <m:r>
                          <a:rPr lang="en-US" sz="2000" b="1" i="1">
                            <a:latin typeface="Cambria Math"/>
                            <a:ea typeface="Cambria Math"/>
                          </a:rPr>
                          <m:t>𝒔𝒚𝒕</m:t>
                        </m:r>
                      </m:sub>
                    </m:sSub>
                  </m:oMath>
                </a14:m>
                <a:r>
                  <a:rPr lang="en-US" sz="2000" dirty="0" smtClean="0">
                    <a:latin typeface="Estrangelo Edessa" pitchFamily="66" charset="0"/>
                    <a:cs typeface="Estrangelo Edessa" pitchFamily="66" charset="0"/>
                  </a:rPr>
                  <a:t>)= 310 Mpa</a:t>
                </a:r>
              </a:p>
              <a:p>
                <a:pPr>
                  <a:lnSpc>
                    <a:spcPct val="150000"/>
                  </a:lnSpc>
                </a:pPr>
                <a:r>
                  <a:rPr lang="en-US" sz="2000" dirty="0" smtClean="0">
                    <a:latin typeface="Estrangelo Edessa" pitchFamily="66" charset="0"/>
                    <a:cs typeface="Estrangelo Edessa" pitchFamily="66" charset="0"/>
                  </a:rPr>
                  <a:t>Working Strength of New Tie Rod (</a:t>
                </a:r>
                <a14:m>
                  <m:oMath xmlns:m="http://schemas.openxmlformats.org/officeDocument/2006/math">
                    <m:r>
                      <a:rPr lang="en-US" sz="2000" b="1" i="1" dirty="0" smtClean="0">
                        <a:latin typeface="Cambria Math"/>
                        <a:ea typeface="Cambria Math"/>
                      </a:rPr>
                      <m:t>𝝈</m:t>
                    </m:r>
                    <m:r>
                      <a:rPr lang="en-US" sz="2000" b="0" i="1" dirty="0" smtClean="0">
                        <a:latin typeface="Cambria Math"/>
                        <a:ea typeface="Cambria Math"/>
                      </a:rPr>
                      <m:t>)</m:t>
                    </m:r>
                  </m:oMath>
                </a14:m>
                <a:r>
                  <a:rPr lang="en-US" sz="2000" dirty="0" smtClean="0">
                    <a:latin typeface="Estrangelo Edessa" pitchFamily="66" charset="0"/>
                    <a:cs typeface="Estrangelo Edessa" pitchFamily="66" charset="0"/>
                  </a:rPr>
                  <a:t>=</a:t>
                </a:r>
                <a14:m>
                  <m:oMath xmlns:m="http://schemas.openxmlformats.org/officeDocument/2006/math">
                    <m:sSub>
                      <m:sSubPr>
                        <m:ctrlPr>
                          <a:rPr lang="en-US" sz="2000" b="1" i="1">
                            <a:latin typeface="Cambria Math"/>
                            <a:ea typeface="Cambria Math"/>
                          </a:rPr>
                        </m:ctrlPr>
                      </m:sSubPr>
                      <m:e>
                        <m:r>
                          <a:rPr lang="el-GR" sz="2000" b="1" i="1">
                            <a:latin typeface="Cambria Math"/>
                            <a:ea typeface="Cambria Math"/>
                          </a:rPr>
                          <m:t>𝝈</m:t>
                        </m:r>
                      </m:e>
                      <m:sub>
                        <m:r>
                          <a:rPr lang="en-US" sz="2000" b="1" i="1">
                            <a:latin typeface="Cambria Math"/>
                            <a:ea typeface="Cambria Math"/>
                          </a:rPr>
                          <m:t>𝒔𝒚𝒕</m:t>
                        </m:r>
                      </m:sub>
                    </m:sSub>
                  </m:oMath>
                </a14:m>
                <a:r>
                  <a:rPr lang="en-US" sz="2000" dirty="0" smtClean="0">
                    <a:latin typeface="Estrangelo Edessa" pitchFamily="66" charset="0"/>
                    <a:cs typeface="Estrangelo Edessa" pitchFamily="66" charset="0"/>
                  </a:rPr>
                  <a:t>/</a:t>
                </a:r>
                <a:r>
                  <a:rPr lang="en-US" sz="2000" b="1" dirty="0">
                    <a:latin typeface="Estrangelo Edessa" pitchFamily="66" charset="0"/>
                    <a:cs typeface="Estrangelo Edessa" pitchFamily="66" charset="0"/>
                  </a:rPr>
                  <a:t/>
                </a:r>
                <a:r>
                  <a:rPr lang="en-US" sz="2000" b="1" dirty="0" smtClean="0">
                    <a:latin typeface="Estrangelo Edessa" pitchFamily="66" charset="0"/>
                    <a:cs typeface="Estrangelo Edessa" pitchFamily="66" charset="0"/>
                  </a:rPr>
                  <a:t>FOS</a:t>
                </a:r>
                <a:r>
                  <a:rPr lang="en-US" sz="2000" dirty="0" smtClean="0">
                    <a:latin typeface="Estrangelo Edessa" pitchFamily="66" charset="0"/>
                    <a:cs typeface="Estrangelo Edessa" pitchFamily="66" charset="0"/>
                  </a:rPr>
                  <a:t>= 310/4</a:t>
                </a:r>
              </a:p>
              <a:p>
                <a:pPr marL="0" indent="0">
                  <a:lnSpc>
                    <a:spcPct val="150000"/>
                  </a:lnSpc>
                  <a:buNone/>
                </a:pPr>
                <a:r>
                  <a:rPr lang="en-US" sz="2000" dirty="0">
                    <a:latin typeface="Estrangelo Edessa" pitchFamily="66" charset="0"/>
                    <a:cs typeface="Estrangelo Edessa" pitchFamily="66" charset="0"/>
                  </a:rPr>
                  <a:t/>
                </a:r>
                <a:r>
                  <a:rPr lang="en-US" sz="2000" dirty="0" smtClean="0">
                    <a:latin typeface="Estrangelo Edessa" pitchFamily="66" charset="0"/>
                    <a:cs typeface="Estrangelo Edessa" pitchFamily="66" charset="0"/>
                  </a:rPr>
                  <a:t>                                                                                            = 77.5 </a:t>
                </a:r>
                <a:r>
                  <a:rPr lang="en-US" sz="2000" dirty="0" err="1" smtClean="0">
                    <a:latin typeface="Estrangelo Edessa" pitchFamily="66" charset="0"/>
                    <a:cs typeface="Estrangelo Edessa" pitchFamily="66" charset="0"/>
                  </a:rPr>
                  <a:t>Mpa</a:t>
                </a:r>
                <a:endParaRPr lang="en-US" sz="2000" dirty="0" smtClean="0">
                  <a:latin typeface="Estrangelo Edessa" pitchFamily="66" charset="0"/>
                  <a:cs typeface="Estrangelo Edessa" pitchFamily="66" charset="0"/>
                </a:endParaRPr>
              </a:p>
              <a:p>
                <a:pPr>
                  <a:lnSpc>
                    <a:spcPct val="150000"/>
                  </a:lnSpc>
                </a:pPr>
                <a:r>
                  <a:rPr lang="en-US" sz="2000" dirty="0">
                    <a:latin typeface="Estrangelo Edessa" pitchFamily="66" charset="0"/>
                    <a:cs typeface="Estrangelo Edessa" pitchFamily="66" charset="0"/>
                  </a:rPr>
                  <a:t>Maximum force on Tie Rod(</a:t>
                </a:r>
                <a:r>
                  <a:rPr lang="en-US" sz="2000" b="1" dirty="0">
                    <a:latin typeface="Estrangelo Edessa" pitchFamily="66" charset="0"/>
                    <a:cs typeface="Estrangelo Edessa" pitchFamily="66" charset="0"/>
                  </a:rPr>
                  <a:t>F</a:t>
                </a:r>
                <a:r>
                  <a:rPr lang="en-US" sz="2000" dirty="0" smtClean="0">
                    <a:latin typeface="Estrangelo Edessa" pitchFamily="66" charset="0"/>
                    <a:cs typeface="Estrangelo Edessa" pitchFamily="66" charset="0"/>
                  </a:rPr>
                  <a:t>)=</a:t>
                </a:r>
                <a:r>
                  <a:rPr lang="en-US" sz="2000" b="1" dirty="0">
                    <a:latin typeface="Estrangelo Edessa" pitchFamily="66" charset="0"/>
                    <a:cs typeface="Estrangelo Edessa" pitchFamily="66" charset="0"/>
                  </a:rPr>
                  <a:t>8295.76 N</a:t>
                </a:r>
              </a:p>
              <a:p>
                <a:pPr>
                  <a:lnSpc>
                    <a:spcPct val="150000"/>
                  </a:lnSpc>
                </a:pPr>
                <a:r>
                  <a:rPr lang="en-US" sz="2000" dirty="0" smtClean="0">
                    <a:latin typeface="Estrangelo Edessa" pitchFamily="66" charset="0"/>
                    <a:cs typeface="Estrangelo Edessa" pitchFamily="66" charset="0"/>
                  </a:rPr>
                  <a:t>Cross-Section Area of New Tie Rod (</a:t>
                </a:r>
                <a:r>
                  <a:rPr lang="en-US" sz="2000" b="1" dirty="0" smtClean="0">
                    <a:latin typeface="Estrangelo Edessa" pitchFamily="66" charset="0"/>
                    <a:cs typeface="Estrangelo Edessa" pitchFamily="66" charset="0"/>
                  </a:rPr>
                  <a:t>A</a:t>
                </a:r>
                <a:r>
                  <a:rPr lang="en-US" sz="2000" dirty="0" smtClean="0">
                    <a:latin typeface="Estrangelo Edessa" pitchFamily="66" charset="0"/>
                    <a:cs typeface="Estrangelo Edessa" pitchFamily="66" charset="0"/>
                  </a:rPr>
                  <a:t>)= </a:t>
                </a:r>
                <a14:m>
                  <m:oMath xmlns:m="http://schemas.openxmlformats.org/officeDocument/2006/math">
                    <m:f>
                      <m:fPr>
                        <m:ctrlPr>
                          <a:rPr lang="en-US" sz="2400" i="1" smtClean="0">
                            <a:latin typeface="Cambria Math"/>
                          </a:rPr>
                        </m:ctrlPr>
                      </m:fPr>
                      <m:num>
                        <m:r>
                          <a:rPr lang="en-US" sz="2400" b="0" i="1" smtClean="0">
                            <a:latin typeface="Cambria Math"/>
                          </a:rPr>
                          <m:t>𝐹</m:t>
                        </m:r>
                      </m:num>
                      <m:den>
                        <m:r>
                          <a:rPr lang="en-US" sz="2400" b="1" i="1" dirty="0">
                            <a:latin typeface="Cambria Math"/>
                            <a:ea typeface="Cambria Math"/>
                          </a:rPr>
                          <m:t>𝝈</m:t>
                        </m:r>
                      </m:den>
                    </m:f>
                  </m:oMath>
                </a14:m>
                <a:r>
                  <a:rPr lang="en-US" sz="2400" dirty="0" smtClean="0">
                    <a:latin typeface="Estrangelo Edessa" pitchFamily="66" charset="0"/>
                    <a:cs typeface="Estrangelo Edessa" pitchFamily="66" charset="0"/>
                  </a:rPr>
                  <a:t> = </a:t>
                </a:r>
                <a14:m>
                  <m:oMath xmlns:m="http://schemas.openxmlformats.org/officeDocument/2006/math">
                    <m:f>
                      <m:fPr>
                        <m:ctrlPr>
                          <a:rPr lang="en-US" sz="2400" i="1" smtClean="0">
                            <a:latin typeface="Cambria Math"/>
                          </a:rPr>
                        </m:ctrlPr>
                      </m:fPr>
                      <m:num>
                        <m:r>
                          <a:rPr lang="en-US" sz="2400" b="0" i="1" smtClean="0">
                            <a:latin typeface="Cambria Math"/>
                          </a:rPr>
                          <m:t>8295.76</m:t>
                        </m:r>
                      </m:num>
                      <m:den>
                        <m:r>
                          <a:rPr lang="en-US" sz="2400" b="0" i="1" smtClean="0">
                            <a:latin typeface="Cambria Math"/>
                          </a:rPr>
                          <m:t>77.5</m:t>
                        </m:r>
                      </m:den>
                    </m:f>
                  </m:oMath>
                </a14:m>
                <a:endParaRPr lang="en-US" sz="2400" dirty="0" smtClean="0">
                  <a:latin typeface="Estrangelo Edessa" pitchFamily="66" charset="0"/>
                  <a:cs typeface="Estrangelo Edessa" pitchFamily="66" charset="0"/>
                </a:endParaRPr>
              </a:p>
              <a:p>
                <a:pPr marL="0" indent="0">
                  <a:lnSpc>
                    <a:spcPct val="150000"/>
                  </a:lnSpc>
                  <a:buNone/>
                </a:pPr>
                <a:r>
                  <a:rPr lang="en-US" sz="2400" dirty="0" smtClean="0">
                    <a:latin typeface="Estrangelo Edessa" pitchFamily="66" charset="0"/>
                    <a:cs typeface="Estrangelo Edessa" pitchFamily="66" charset="0"/>
                  </a:rPr>
                  <a:t>                                                                    = </a:t>
                </a:r>
                <a:r>
                  <a:rPr lang="en-US" sz="2000" dirty="0" smtClean="0">
                    <a:latin typeface="Estrangelo Edessa" pitchFamily="66" charset="0"/>
                    <a:cs typeface="Estrangelo Edessa" pitchFamily="66" charset="0"/>
                  </a:rPr>
                  <a:t>107.042 </a:t>
                </a:r>
                <a14:m>
                  <m:oMath xmlns:m="http://schemas.openxmlformats.org/officeDocument/2006/math">
                    <m:sSup>
                      <m:sSupPr>
                        <m:ctrlPr>
                          <a:rPr lang="en-US" sz="2000" i="1" dirty="0" smtClean="0">
                            <a:latin typeface="Cambria Math"/>
                          </a:rPr>
                        </m:ctrlPr>
                      </m:sSupPr>
                      <m:e>
                        <m:r>
                          <a:rPr lang="en-US" sz="2000" b="0" i="1" dirty="0" smtClean="0">
                            <a:latin typeface="Cambria Math"/>
                          </a:rPr>
                          <m:t>𝑚𝑚</m:t>
                        </m:r>
                      </m:e>
                      <m:sup>
                        <m:r>
                          <a:rPr lang="en-US" sz="2000" b="0" i="1" dirty="0" smtClean="0">
                            <a:latin typeface="Cambria Math"/>
                          </a:rPr>
                          <m:t>2</m:t>
                        </m:r>
                      </m:sup>
                    </m:sSup>
                  </m:oMath>
                </a14:m>
                <a:endParaRPr lang="en-US" sz="2000" dirty="0" smtClean="0">
                  <a:latin typeface="Estrangelo Edessa" pitchFamily="66" charset="0"/>
                  <a:cs typeface="Estrangelo Edessa" pitchFamily="66" charset="0"/>
                </a:endParaRPr>
              </a:p>
              <a:p>
                <a:pPr>
                  <a:lnSpc>
                    <a:spcPct val="150000"/>
                  </a:lnSpc>
                </a:pPr>
                <a:r>
                  <a:rPr lang="en-US" sz="2000" dirty="0" smtClean="0">
                    <a:latin typeface="Estrangelo Edessa" pitchFamily="66" charset="0"/>
                    <a:cs typeface="Estrangelo Edessa" pitchFamily="66" charset="0"/>
                  </a:rPr>
                  <a:t>Diameter of New Tie Rod= 11.67mm (Approximate 12mm)</a:t>
                </a:r>
                <a:endParaRPr lang="en-US" sz="2000" dirty="0">
                  <a:latin typeface="Estrangelo Edessa" pitchFamily="66" charset="0"/>
                  <a:cs typeface="Estrangelo Edessa" pitchFamily="66"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609600"/>
                <a:ext cx="8229600" cy="5562600"/>
              </a:xfrm>
              <a:blipFill rotWithShape="1">
                <a:blip r:embed="rId2"/>
                <a:stretch>
                  <a:fillRect l="-815" t="-548"/>
                </a:stretch>
              </a:blipFill>
            </p:spPr>
            <p:txBody>
              <a:bodyPr/>
              <a:lstStyle/>
              <a:p>
                <a:r>
                  <a:rPr lang="en-US">
                    <a:noFill/>
                  </a:rPr>
                  <a:t> </a:t>
                </a:r>
              </a:p>
            </p:txBody>
          </p:sp>
        </mc:Fallback>
      </mc:AlternateContent>
    </p:spTree>
    <p:extLst>
      <p:ext uri="{BB962C8B-B14F-4D97-AF65-F5344CB8AC3E}">
        <p14:creationId xmlns:p14="http://schemas.microsoft.com/office/powerpoint/2010/main" xmlns="" val="1032879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368710" y="567813"/>
                <a:ext cx="8229600" cy="5299587"/>
              </a:xfrm>
            </p:spPr>
            <p:txBody>
              <a:bodyPr>
                <a:normAutofit/>
              </a:bodyPr>
              <a:lstStyle/>
              <a:p>
                <a:pPr marL="0" indent="0">
                  <a:lnSpc>
                    <a:spcPct val="150000"/>
                  </a:lnSpc>
                  <a:buNone/>
                </a:pPr>
                <a:r>
                  <a:rPr lang="en-US" sz="2000" b="1" dirty="0" smtClean="0">
                    <a:solidFill>
                      <a:srgbClr val="FF0000"/>
                    </a:solidFill>
                    <a:latin typeface="Estrangelo Edessa" pitchFamily="66" charset="0"/>
                    <a:cs typeface="Estrangelo Edessa" pitchFamily="66" charset="0"/>
                  </a:rPr>
                  <a:t>III.  Natural Frequency Calculation:</a:t>
                </a:r>
              </a:p>
              <a:p>
                <a:pPr>
                  <a:lnSpc>
                    <a:spcPct val="150000"/>
                  </a:lnSpc>
                </a:pPr>
                <a:r>
                  <a:rPr lang="en-US" sz="2000" dirty="0">
                    <a:latin typeface="Estrangelo Edessa" pitchFamily="66" charset="0"/>
                    <a:cs typeface="Estrangelo Edessa" pitchFamily="66" charset="0"/>
                  </a:rPr>
                  <a:t/>
                </a:r>
                <a:r>
                  <a:rPr lang="en-US" sz="2000" b="1" dirty="0" smtClean="0">
                    <a:solidFill>
                      <a:srgbClr val="FF0000"/>
                    </a:solidFill>
                    <a:latin typeface="Estrangelo Edessa" pitchFamily="66" charset="0"/>
                    <a:cs typeface="Estrangelo Edessa" pitchFamily="66" charset="0"/>
                  </a:rPr>
                  <a:t>For Old Tie Rod  (Mild Steel):</a:t>
                </a:r>
              </a:p>
              <a:p>
                <a:pPr marL="0" indent="0">
                  <a:lnSpc>
                    <a:spcPct val="150000"/>
                  </a:lnSpc>
                  <a:buNone/>
                </a:pPr>
                <a:r>
                  <a:rPr lang="en-US" sz="2000" b="1" dirty="0" smtClean="0">
                    <a:solidFill>
                      <a:srgbClr val="FF0000"/>
                    </a:solidFill>
                    <a:latin typeface="Estrangelo Edessa" pitchFamily="66" charset="0"/>
                    <a:cs typeface="Estrangelo Edessa" pitchFamily="66" charset="0"/>
                  </a:rPr>
                  <a:t>Specification of Old Rod:-</a:t>
                </a:r>
              </a:p>
              <a:p>
                <a:pPr marL="457200" indent="-457200">
                  <a:lnSpc>
                    <a:spcPct val="150000"/>
                  </a:lnSpc>
                  <a:buFont typeface="+mj-lt"/>
                  <a:buAutoNum type="alphaLcPeriod"/>
                </a:pPr>
                <a:r>
                  <a:rPr lang="en-US" sz="2000" dirty="0" smtClean="0">
                    <a:latin typeface="Estrangelo Edessa" pitchFamily="66" charset="0"/>
                    <a:cs typeface="Estrangelo Edessa" pitchFamily="66" charset="0"/>
                  </a:rPr>
                  <a:t>Diameter of Rod :- 12 mm = 12*</a:t>
                </a:r>
                <a14:m>
                  <m:oMath xmlns:m="http://schemas.openxmlformats.org/officeDocument/2006/math">
                    <m:sSup>
                      <m:sSupPr>
                        <m:ctrlPr>
                          <a:rPr lang="en-US" sz="2000" i="1" smtClean="0">
                            <a:latin typeface="Cambria Math"/>
                          </a:rPr>
                        </m:ctrlPr>
                      </m:sSupPr>
                      <m:e>
                        <m:r>
                          <a:rPr lang="en-US" sz="2000" b="0" i="1" smtClean="0">
                            <a:latin typeface="Cambria Math"/>
                          </a:rPr>
                          <m:t>10</m:t>
                        </m:r>
                      </m:e>
                      <m:sup>
                        <m:r>
                          <a:rPr lang="en-US" sz="2000" b="0" i="1" smtClean="0">
                            <a:latin typeface="Cambria Math"/>
                          </a:rPr>
                          <m:t>−3</m:t>
                        </m:r>
                      </m:sup>
                    </m:sSup>
                  </m:oMath>
                </a14:m>
                <a:r>
                  <a:rPr lang="en-US" sz="2000" dirty="0" smtClean="0">
                    <a:latin typeface="Estrangelo Edessa" pitchFamily="66" charset="0"/>
                    <a:cs typeface="Estrangelo Edessa" pitchFamily="66" charset="0"/>
                  </a:rPr>
                  <a:t>m</a:t>
                </a:r>
              </a:p>
              <a:p>
                <a:pPr marL="457200" indent="-457200">
                  <a:lnSpc>
                    <a:spcPct val="150000"/>
                  </a:lnSpc>
                  <a:buFont typeface="+mj-lt"/>
                  <a:buAutoNum type="alphaLcPeriod"/>
                </a:pPr>
                <a:r>
                  <a:rPr lang="en-US" sz="2000" dirty="0" smtClean="0">
                    <a:latin typeface="Estrangelo Edessa" pitchFamily="66" charset="0"/>
                    <a:cs typeface="Estrangelo Edessa" pitchFamily="66" charset="0"/>
                  </a:rPr>
                  <a:t>Modulus of Elasticity:- 210*</a:t>
                </a:r>
                <a14:m>
                  <m:oMath xmlns:m="http://schemas.openxmlformats.org/officeDocument/2006/math">
                    <m:sSup>
                      <m:sSupPr>
                        <m:ctrlPr>
                          <a:rPr lang="en-US" sz="2000" i="1">
                            <a:latin typeface="Cambria Math"/>
                          </a:rPr>
                        </m:ctrlPr>
                      </m:sSupPr>
                      <m:e>
                        <m:r>
                          <a:rPr lang="en-US" sz="2000" i="1">
                            <a:latin typeface="Cambria Math"/>
                          </a:rPr>
                          <m:t>10</m:t>
                        </m:r>
                      </m:e>
                      <m:sup>
                        <m:r>
                          <a:rPr lang="en-US" sz="2000" b="0" i="1" smtClean="0">
                            <a:latin typeface="Cambria Math"/>
                          </a:rPr>
                          <m:t>9</m:t>
                        </m:r>
                      </m:sup>
                    </m:sSup>
                  </m:oMath>
                </a14:m>
                <a:r>
                  <a:rPr lang="en-US" sz="2000" dirty="0" smtClean="0">
                    <a:latin typeface="Estrangelo Edessa" pitchFamily="66" charset="0"/>
                    <a:cs typeface="Estrangelo Edessa" pitchFamily="66" charset="0"/>
                  </a:rPr>
                  <a:t>N/m</a:t>
                </a:r>
              </a:p>
              <a:p>
                <a:pPr marL="457200" indent="-457200">
                  <a:lnSpc>
                    <a:spcPct val="150000"/>
                  </a:lnSpc>
                  <a:buFont typeface="+mj-lt"/>
                  <a:buAutoNum type="alphaLcPeriod"/>
                </a:pPr>
                <a:r>
                  <a:rPr lang="en-US" sz="2000" dirty="0" smtClean="0">
                    <a:latin typeface="Estrangelo Edessa" pitchFamily="66" charset="0"/>
                    <a:cs typeface="Estrangelo Edessa" pitchFamily="66" charset="0"/>
                  </a:rPr>
                  <a:t>Density of Mild Steel :- 7850 kg/ </a:t>
                </a:r>
                <a14:m>
                  <m:oMath xmlns:m="http://schemas.openxmlformats.org/officeDocument/2006/math">
                    <m:sSup>
                      <m:sSupPr>
                        <m:ctrlPr>
                          <a:rPr lang="en-US" sz="2000" i="1" smtClean="0">
                            <a:latin typeface="Cambria Math"/>
                          </a:rPr>
                        </m:ctrlPr>
                      </m:sSupPr>
                      <m:e>
                        <m:r>
                          <a:rPr lang="en-US" sz="2000" b="0" i="1" smtClean="0">
                            <a:latin typeface="Cambria Math"/>
                          </a:rPr>
                          <m:t>𝑚</m:t>
                        </m:r>
                      </m:e>
                      <m:sup>
                        <m:r>
                          <a:rPr lang="en-US" sz="2000" b="0" i="1" smtClean="0">
                            <a:latin typeface="Cambria Math"/>
                          </a:rPr>
                          <m:t>3</m:t>
                        </m:r>
                      </m:sup>
                    </m:sSup>
                  </m:oMath>
                </a14:m>
                <a:endParaRPr lang="en-US" sz="2000" dirty="0" smtClean="0">
                  <a:latin typeface="Estrangelo Edessa" pitchFamily="66" charset="0"/>
                  <a:cs typeface="Estrangelo Edessa" pitchFamily="66" charset="0"/>
                </a:endParaRPr>
              </a:p>
              <a:p>
                <a:pPr marL="457200" indent="-457200">
                  <a:lnSpc>
                    <a:spcPct val="150000"/>
                  </a:lnSpc>
                  <a:buFont typeface="+mj-lt"/>
                  <a:buAutoNum type="alphaLcPeriod"/>
                </a:pPr>
                <a:r>
                  <a:rPr lang="en-US" sz="2000" dirty="0" smtClean="0">
                    <a:latin typeface="Estrangelo Edessa" pitchFamily="66" charset="0"/>
                    <a:cs typeface="Estrangelo Edessa" pitchFamily="66" charset="0"/>
                  </a:rPr>
                  <a:t>Length of Rod :- 250mm= 250*</a:t>
                </a:r>
                <a14:m>
                  <m:oMath xmlns:m="http://schemas.openxmlformats.org/officeDocument/2006/math">
                    <m:sSup>
                      <m:sSupPr>
                        <m:ctrlPr>
                          <a:rPr lang="en-US" sz="2000" i="1">
                            <a:latin typeface="Cambria Math"/>
                          </a:rPr>
                        </m:ctrlPr>
                      </m:sSupPr>
                      <m:e>
                        <m:r>
                          <a:rPr lang="en-US" sz="2000" i="1">
                            <a:latin typeface="Cambria Math"/>
                          </a:rPr>
                          <m:t>10</m:t>
                        </m:r>
                      </m:e>
                      <m:sup>
                        <m:r>
                          <a:rPr lang="en-US" sz="2000" i="1">
                            <a:latin typeface="Cambria Math"/>
                          </a:rPr>
                          <m:t>−3</m:t>
                        </m:r>
                      </m:sup>
                    </m:sSup>
                  </m:oMath>
                </a14:m>
                <a:r>
                  <a:rPr lang="en-US" sz="2000" dirty="0" smtClean="0">
                    <a:latin typeface="Estrangelo Edessa" pitchFamily="66" charset="0"/>
                    <a:cs typeface="Estrangelo Edessa" pitchFamily="66" charset="0"/>
                  </a:rPr>
                  <a:t>m</a:t>
                </a:r>
              </a:p>
              <a:p>
                <a:pPr marL="457200" indent="-457200">
                  <a:lnSpc>
                    <a:spcPct val="150000"/>
                  </a:lnSpc>
                  <a:buFont typeface="+mj-lt"/>
                  <a:buAutoNum type="alphaLcPeriod"/>
                </a:pPr>
                <a:r>
                  <a:rPr lang="en-US" sz="2000" dirty="0" smtClean="0">
                    <a:latin typeface="Estrangelo Edessa" pitchFamily="66" charset="0"/>
                    <a:cs typeface="Estrangelo Edessa" pitchFamily="66" charset="0"/>
                  </a:rPr>
                  <a:t>Moment of Inertia= </a:t>
                </a:r>
                <a14:m>
                  <m:oMath xmlns:m="http://schemas.openxmlformats.org/officeDocument/2006/math">
                    <m:f>
                      <m:fPr>
                        <m:ctrlPr>
                          <a:rPr lang="en-US" sz="2000" i="1" smtClean="0">
                            <a:latin typeface="Cambria Math"/>
                          </a:rPr>
                        </m:ctrlPr>
                      </m:fPr>
                      <m:num>
                        <m:r>
                          <a:rPr lang="en-US" sz="2000" i="1">
                            <a:latin typeface="Cambria Math"/>
                            <a:ea typeface="Cambria Math"/>
                          </a:rPr>
                          <m:t>𝜋</m:t>
                        </m:r>
                        <m:r>
                          <m:rPr>
                            <m:nor/>
                          </m:rPr>
                          <a:rPr lang="en-US" sz="2000" dirty="0">
                            <a:latin typeface="Estrangelo Edessa" pitchFamily="66" charset="0"/>
                            <a:cs typeface="Estrangelo Edessa" pitchFamily="66" charset="0"/>
                          </a:rPr>
                          <m:t> </m:t>
                        </m:r>
                      </m:num>
                      <m:den>
                        <m:r>
                          <a:rPr lang="en-US" sz="2000" b="0" i="1" smtClean="0">
                            <a:latin typeface="Cambria Math"/>
                          </a:rPr>
                          <m:t>64</m:t>
                        </m:r>
                      </m:den>
                    </m:f>
                    <m:r>
                      <a:rPr lang="en-US" sz="2000" b="0" i="0" smtClean="0">
                        <a:latin typeface="Cambria Math"/>
                      </a:rPr>
                      <m:t>∗</m:t>
                    </m:r>
                    <m:sSup>
                      <m:sSupPr>
                        <m:ctrlPr>
                          <a:rPr lang="en-US" sz="2000" b="0" i="1" smtClean="0">
                            <a:latin typeface="Cambria Math"/>
                          </a:rPr>
                        </m:ctrlPr>
                      </m:sSupPr>
                      <m:e>
                        <m:r>
                          <a:rPr lang="en-US" sz="2000" b="0" i="1" smtClean="0">
                            <a:latin typeface="Cambria Math"/>
                          </a:rPr>
                          <m:t>𝑑</m:t>
                        </m:r>
                      </m:e>
                      <m:sup>
                        <m:r>
                          <a:rPr lang="en-US" sz="2000" b="0" i="1" smtClean="0">
                            <a:latin typeface="Cambria Math"/>
                          </a:rPr>
                          <m:t>4</m:t>
                        </m:r>
                      </m:sup>
                    </m:sSup>
                  </m:oMath>
                </a14:m>
                <a:r>
                  <a:rPr lang="en-US" sz="2000" dirty="0" smtClean="0">
                    <a:latin typeface="Estrangelo Edessa" pitchFamily="66" charset="0"/>
                    <a:cs typeface="Estrangelo Edessa" pitchFamily="66" charset="0"/>
                  </a:rPr>
                  <a:t>=</a:t>
                </a:r>
                <a:r>
                  <a:rPr lang="en-US" sz="2000" dirty="0">
                    <a:latin typeface="Estrangelo Edessa" pitchFamily="66" charset="0"/>
                    <a:cs typeface="Estrangelo Edessa" pitchFamily="66" charset="0"/>
                  </a:rPr>
                  <a:t/>
                </a:r>
                <a14:m>
                  <m:oMath xmlns:m="http://schemas.openxmlformats.org/officeDocument/2006/math">
                    <m:f>
                      <m:fPr>
                        <m:ctrlPr>
                          <a:rPr lang="en-US" sz="2000" i="1">
                            <a:latin typeface="Cambria Math"/>
                          </a:rPr>
                        </m:ctrlPr>
                      </m:fPr>
                      <m:num>
                        <m:r>
                          <a:rPr lang="en-US" sz="2000" i="1">
                            <a:latin typeface="Cambria Math"/>
                            <a:ea typeface="Cambria Math"/>
                          </a:rPr>
                          <m:t>𝜋</m:t>
                        </m:r>
                        <m:r>
                          <m:rPr>
                            <m:nor/>
                          </m:rPr>
                          <a:rPr lang="en-US" sz="2000" dirty="0">
                            <a:latin typeface="Estrangelo Edessa" pitchFamily="66" charset="0"/>
                            <a:cs typeface="Estrangelo Edessa" pitchFamily="66" charset="0"/>
                          </a:rPr>
                          <m:t> </m:t>
                        </m:r>
                      </m:num>
                      <m:den>
                        <m:r>
                          <a:rPr lang="en-US" sz="2000" i="1">
                            <a:latin typeface="Cambria Math"/>
                          </a:rPr>
                          <m:t>64</m:t>
                        </m:r>
                      </m:den>
                    </m:f>
                    <m:r>
                      <a:rPr lang="en-US" sz="2000" b="0" i="0" smtClean="0">
                        <a:latin typeface="Cambria Math"/>
                      </a:rPr>
                      <m:t>∗(</m:t>
                    </m:r>
                    <m:sSup>
                      <m:sSupPr>
                        <m:ctrlPr>
                          <a:rPr lang="en-US" sz="2000" b="0" i="1" smtClean="0">
                            <a:latin typeface="Cambria Math"/>
                          </a:rPr>
                        </m:ctrlPr>
                      </m:sSupPr>
                      <m:e>
                        <m:r>
                          <a:rPr lang="en-US" sz="2000" b="0" i="1" smtClean="0">
                            <a:latin typeface="Cambria Math"/>
                          </a:rPr>
                          <m:t>12∗</m:t>
                        </m:r>
                        <m:sSup>
                          <m:sSupPr>
                            <m:ctrlPr>
                              <a:rPr lang="en-US" sz="2000" i="1">
                                <a:latin typeface="Cambria Math"/>
                              </a:rPr>
                            </m:ctrlPr>
                          </m:sSupPr>
                          <m:e>
                            <m:r>
                              <a:rPr lang="en-US" sz="2000" i="1">
                                <a:latin typeface="Cambria Math"/>
                              </a:rPr>
                              <m:t>10</m:t>
                            </m:r>
                          </m:e>
                          <m:sup>
                            <m:r>
                              <a:rPr lang="en-US" sz="2000" i="1">
                                <a:latin typeface="Cambria Math"/>
                              </a:rPr>
                              <m:t>−3</m:t>
                            </m:r>
                          </m:sup>
                        </m:sSup>
                        <m:r>
                          <a:rPr lang="en-US" sz="2000" b="0" i="1" smtClean="0">
                            <a:latin typeface="Cambria Math"/>
                          </a:rPr>
                          <m:t>)</m:t>
                        </m:r>
                      </m:e>
                      <m:sup>
                        <m:r>
                          <a:rPr lang="en-US" sz="2000" b="0" i="1" smtClean="0">
                            <a:latin typeface="Cambria Math"/>
                          </a:rPr>
                          <m:t>4</m:t>
                        </m:r>
                      </m:sup>
                    </m:sSup>
                  </m:oMath>
                </a14:m>
                <a:r>
                  <a:rPr lang="en-US" sz="2000" dirty="0" smtClean="0">
                    <a:latin typeface="Estrangelo Edessa" pitchFamily="66" charset="0"/>
                    <a:cs typeface="Estrangelo Edessa" pitchFamily="66" charset="0"/>
                  </a:rPr>
                  <a:t>= 1.0178* </a:t>
                </a:r>
                <a14:m>
                  <m:oMath xmlns:m="http://schemas.openxmlformats.org/officeDocument/2006/math">
                    <m:sSup>
                      <m:sSupPr>
                        <m:ctrlPr>
                          <a:rPr lang="en-US" sz="2000" i="1">
                            <a:latin typeface="Cambria Math"/>
                          </a:rPr>
                        </m:ctrlPr>
                      </m:sSupPr>
                      <m:e>
                        <m:r>
                          <a:rPr lang="en-US" sz="2000" i="1">
                            <a:latin typeface="Cambria Math"/>
                          </a:rPr>
                          <m:t>10</m:t>
                        </m:r>
                      </m:e>
                      <m:sup>
                        <m:r>
                          <a:rPr lang="en-US" sz="2000" i="1">
                            <a:latin typeface="Cambria Math"/>
                          </a:rPr>
                          <m:t>−</m:t>
                        </m:r>
                        <m:r>
                          <a:rPr lang="en-US" sz="2000" b="0" i="1" smtClean="0">
                            <a:latin typeface="Cambria Math"/>
                          </a:rPr>
                          <m:t>9 </m:t>
                        </m:r>
                      </m:sup>
                    </m:sSup>
                  </m:oMath>
                </a14:m>
                <a:r>
                  <a:rPr lang="en-US" sz="2000" dirty="0">
                    <a:latin typeface="Estrangelo Edessa" pitchFamily="66" charset="0"/>
                    <a:cs typeface="Estrangelo Edessa" pitchFamily="66" charset="0"/>
                  </a:rPr>
                  <a:t/>
                </a:r>
                <a14:m>
                  <m:oMath xmlns:m="http://schemas.openxmlformats.org/officeDocument/2006/math">
                    <m:sSup>
                      <m:sSupPr>
                        <m:ctrlPr>
                          <a:rPr lang="en-US" sz="2000" i="1">
                            <a:latin typeface="Cambria Math"/>
                          </a:rPr>
                        </m:ctrlPr>
                      </m:sSupPr>
                      <m:e>
                        <m:r>
                          <a:rPr lang="en-US" sz="2000" i="1">
                            <a:latin typeface="Cambria Math"/>
                          </a:rPr>
                          <m:t>𝑚</m:t>
                        </m:r>
                      </m:e>
                      <m:sup>
                        <m:r>
                          <a:rPr lang="en-US" sz="2000" b="0" i="1" smtClean="0">
                            <a:latin typeface="Cambria Math"/>
                          </a:rPr>
                          <m:t>4</m:t>
                        </m:r>
                      </m:sup>
                    </m:sSup>
                  </m:oMath>
                </a14:m>
                <a:endParaRPr lang="en-US" sz="2000" dirty="0" smtClean="0">
                  <a:latin typeface="Estrangelo Edessa" pitchFamily="66" charset="0"/>
                  <a:cs typeface="Estrangelo Edessa" pitchFamily="66" charset="0"/>
                </a:endParaRPr>
              </a:p>
              <a:p>
                <a:pPr marL="457200" indent="-457200">
                  <a:lnSpc>
                    <a:spcPct val="150000"/>
                  </a:lnSpc>
                  <a:buFont typeface="+mj-lt"/>
                  <a:buAutoNum type="alphaLcPeriod"/>
                </a:pPr>
                <a:r>
                  <a:rPr lang="en-US" sz="2000" dirty="0" smtClean="0">
                    <a:latin typeface="Estrangelo Edessa" pitchFamily="66" charset="0"/>
                    <a:cs typeface="Estrangelo Edessa" pitchFamily="66" charset="0"/>
                  </a:rPr>
                  <a:t>Cross Section Area= 1.13097*</a:t>
                </a:r>
                <a14:m>
                  <m:oMath xmlns:m="http://schemas.openxmlformats.org/officeDocument/2006/math">
                    <m:sSup>
                      <m:sSupPr>
                        <m:ctrlPr>
                          <a:rPr lang="en-US" sz="2000" i="1">
                            <a:latin typeface="Cambria Math"/>
                          </a:rPr>
                        </m:ctrlPr>
                      </m:sSupPr>
                      <m:e>
                        <m:r>
                          <a:rPr lang="en-US" sz="2000" i="1">
                            <a:latin typeface="Cambria Math"/>
                          </a:rPr>
                          <m:t>10</m:t>
                        </m:r>
                      </m:e>
                      <m:sup>
                        <m:r>
                          <a:rPr lang="en-US" sz="2000" i="1">
                            <a:latin typeface="Cambria Math"/>
                          </a:rPr>
                          <m:t>−</m:t>
                        </m:r>
                        <m:r>
                          <a:rPr lang="en-US" sz="2000" b="0" i="1" smtClean="0">
                            <a:latin typeface="Cambria Math"/>
                          </a:rPr>
                          <m:t>4</m:t>
                        </m:r>
                      </m:sup>
                    </m:sSup>
                  </m:oMath>
                </a14:m>
                <a:r>
                  <a:rPr lang="en-US" sz="2000" dirty="0" smtClean="0">
                    <a:latin typeface="Estrangelo Edessa" pitchFamily="66" charset="0"/>
                    <a:cs typeface="Estrangelo Edessa" pitchFamily="66" charset="0"/>
                  </a:rPr>
                  <a:t/>
                </a:r>
                <a14:m>
                  <m:oMath xmlns:m="http://schemas.openxmlformats.org/officeDocument/2006/math">
                    <m:sSup>
                      <m:sSupPr>
                        <m:ctrlPr>
                          <a:rPr lang="en-US" sz="2000" i="1">
                            <a:latin typeface="Cambria Math"/>
                          </a:rPr>
                        </m:ctrlPr>
                      </m:sSupPr>
                      <m:e>
                        <m:r>
                          <a:rPr lang="en-US" sz="2000" i="1">
                            <a:latin typeface="Cambria Math"/>
                          </a:rPr>
                          <m:t>𝑚</m:t>
                        </m:r>
                      </m:e>
                      <m:sup>
                        <m:r>
                          <a:rPr lang="en-US" sz="2000" b="0" i="1" smtClean="0">
                            <a:latin typeface="Cambria Math"/>
                          </a:rPr>
                          <m:t>2</m:t>
                        </m:r>
                      </m:sup>
                    </m:sSup>
                  </m:oMath>
                </a14:m>
                <a:endParaRPr lang="en-US" sz="2000" dirty="0">
                  <a:latin typeface="Estrangelo Edessa" pitchFamily="66" charset="0"/>
                  <a:cs typeface="Estrangelo Edessa" pitchFamily="66"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68710" y="567813"/>
                <a:ext cx="8229600" cy="5299587"/>
              </a:xfrm>
              <a:blipFill rotWithShape="1">
                <a:blip r:embed="rId2"/>
                <a:stretch>
                  <a:fillRect l="-741"/>
                </a:stretch>
              </a:blipFill>
            </p:spPr>
            <p:txBody>
              <a:bodyPr/>
              <a:lstStyle/>
              <a:p>
                <a:r>
                  <a:rPr lang="en-US">
                    <a:noFill/>
                  </a:rPr>
                  <a:t> </a:t>
                </a:r>
              </a:p>
            </p:txBody>
          </p:sp>
        </mc:Fallback>
      </mc:AlternateContent>
    </p:spTree>
    <p:extLst>
      <p:ext uri="{BB962C8B-B14F-4D97-AF65-F5344CB8AC3E}">
        <p14:creationId xmlns:p14="http://schemas.microsoft.com/office/powerpoint/2010/main" xmlns="" val="3244987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304800" y="457200"/>
                <a:ext cx="8229600" cy="5029200"/>
              </a:xfrm>
            </p:spPr>
            <p:txBody>
              <a:bodyPr>
                <a:noAutofit/>
              </a:bodyPr>
              <a:lstStyle/>
              <a:p>
                <a:pPr marL="0" indent="0">
                  <a:buNone/>
                </a:pPr>
                <a:r>
                  <a:rPr lang="en-US" sz="2000" b="1" dirty="0" smtClean="0">
                    <a:solidFill>
                      <a:srgbClr val="FF0000"/>
                    </a:solidFill>
                    <a:latin typeface="Estrangelo Edessa" pitchFamily="66" charset="0"/>
                    <a:cs typeface="Estrangelo Edessa" pitchFamily="66" charset="0"/>
                  </a:rPr>
                  <a:t>Natural Frequency Calculation :-</a:t>
                </a:r>
                <a:endParaRPr lang="en-US" sz="2000" b="1" dirty="0" err="1">
                  <a:solidFill>
                    <a:srgbClr val="FF0000"/>
                  </a:solidFill>
                  <a:latin typeface="Estrangelo Edessa" pitchFamily="66" charset="0"/>
                  <a:cs typeface="Estrangelo Edessa" pitchFamily="66"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sz="2000" i="1" smtClean="0">
                          <a:latin typeface="Cambria Math"/>
                          <a:ea typeface="Cambria Math"/>
                        </a:rPr>
                        <m:t>𝜔</m:t>
                      </m:r>
                      <m:r>
                        <a:rPr lang="en-US" sz="2000" b="0" i="1" smtClean="0">
                          <a:latin typeface="Cambria Math"/>
                          <a:ea typeface="Cambria Math"/>
                        </a:rPr>
                        <m:t>=</m:t>
                      </m:r>
                      <m:sSup>
                        <m:sSupPr>
                          <m:ctrlPr>
                            <a:rPr lang="en-US" sz="2000" b="0" i="1" smtClean="0">
                              <a:latin typeface="Cambria Math"/>
                              <a:ea typeface="Cambria Math"/>
                            </a:rPr>
                          </m:ctrlPr>
                        </m:sSupPr>
                        <m:e>
                          <m:r>
                            <a:rPr lang="en-US" sz="2000" b="0" i="1" smtClean="0">
                              <a:latin typeface="Cambria Math"/>
                              <a:ea typeface="Cambria Math"/>
                            </a:rPr>
                            <m:t>1.875</m:t>
                          </m:r>
                        </m:e>
                        <m:sup>
                          <m:r>
                            <a:rPr lang="en-US" sz="2000" b="0" i="1" smtClean="0">
                              <a:latin typeface="Cambria Math"/>
                              <a:ea typeface="Cambria Math"/>
                            </a:rPr>
                            <m:t>2</m:t>
                          </m:r>
                        </m:sup>
                      </m:sSup>
                      <m:rad>
                        <m:radPr>
                          <m:degHide m:val="on"/>
                          <m:ctrlPr>
                            <a:rPr lang="en-US" sz="2000" b="0" i="1" smtClean="0">
                              <a:latin typeface="Cambria Math"/>
                              <a:ea typeface="Cambria Math"/>
                            </a:rPr>
                          </m:ctrlPr>
                        </m:radPr>
                        <m:deg/>
                        <m:e>
                          <m:f>
                            <m:fPr>
                              <m:ctrlPr>
                                <a:rPr lang="en-US" sz="2000" b="0" i="1" smtClean="0">
                                  <a:latin typeface="Cambria Math"/>
                                  <a:ea typeface="Cambria Math"/>
                                </a:rPr>
                              </m:ctrlPr>
                            </m:fPr>
                            <m:num>
                              <m:r>
                                <a:rPr lang="en-US" sz="2000" b="0" i="1" smtClean="0">
                                  <a:latin typeface="Cambria Math"/>
                                  <a:ea typeface="Cambria Math"/>
                                </a:rPr>
                                <m:t>𝐸𝐼</m:t>
                              </m:r>
                            </m:num>
                            <m:den>
                              <m:r>
                                <a:rPr lang="en-US" sz="2000" b="0" i="1" smtClean="0">
                                  <a:latin typeface="Cambria Math"/>
                                  <a:ea typeface="Cambria Math"/>
                                </a:rPr>
                                <m:t>𝜌</m:t>
                              </m:r>
                              <m:r>
                                <a:rPr lang="en-US" sz="2000" b="0" i="1" smtClean="0">
                                  <a:latin typeface="Cambria Math"/>
                                  <a:ea typeface="Cambria Math"/>
                                </a:rPr>
                                <m:t>𝐴</m:t>
                              </m:r>
                              <m:sSup>
                                <m:sSupPr>
                                  <m:ctrlPr>
                                    <a:rPr lang="en-US" sz="2000" b="0" i="1" smtClean="0">
                                      <a:latin typeface="Cambria Math"/>
                                      <a:ea typeface="Cambria Math"/>
                                    </a:rPr>
                                  </m:ctrlPr>
                                </m:sSupPr>
                                <m:e>
                                  <m:r>
                                    <a:rPr lang="en-US" sz="2000" b="0" i="1" smtClean="0">
                                      <a:latin typeface="Cambria Math"/>
                                      <a:ea typeface="Cambria Math"/>
                                    </a:rPr>
                                    <m:t>𝑙</m:t>
                                  </m:r>
                                </m:e>
                                <m:sup>
                                  <m:r>
                                    <a:rPr lang="en-US" sz="2000" b="0" i="1" smtClean="0">
                                      <a:latin typeface="Cambria Math"/>
                                      <a:ea typeface="Cambria Math"/>
                                    </a:rPr>
                                    <m:t>4</m:t>
                                  </m:r>
                                </m:sup>
                              </m:sSup>
                            </m:den>
                          </m:f>
                        </m:e>
                      </m:rad>
                    </m:oMath>
                  </m:oMathPara>
                </a14:m>
                <a:endParaRPr lang="en-US" sz="2000" dirty="0" smtClean="0">
                  <a:latin typeface="Estrangelo Edessa" pitchFamily="66" charset="0"/>
                  <a:cs typeface="Estrangelo Edessa" pitchFamily="66" charset="0"/>
                </a:endParaRPr>
              </a:p>
              <a:p>
                <a:pPr marL="0" indent="0">
                  <a:lnSpc>
                    <a:spcPct val="150000"/>
                  </a:lnSpc>
                  <a:buNone/>
                </a:pPr>
                <a:r>
                  <a:rPr lang="en-US" sz="2000" dirty="0">
                    <a:latin typeface="Estrangelo Edessa" pitchFamily="66" charset="0"/>
                    <a:cs typeface="Estrangelo Edessa" pitchFamily="66" charset="0"/>
                  </a:rPr>
                  <a:t/>
                </a:r>
                <a14:m>
                  <m:oMath xmlns:m="http://schemas.openxmlformats.org/officeDocument/2006/math">
                    <m:r>
                      <a:rPr lang="en-US" sz="2000" b="0" i="0" smtClean="0">
                        <a:latin typeface="Cambria Math"/>
                        <a:ea typeface="Cambria Math"/>
                      </a:rPr>
                      <m:t>                                                           </m:t>
                    </m:r>
                    <m:r>
                      <a:rPr lang="en-US" sz="2000" i="1">
                        <a:latin typeface="Cambria Math"/>
                        <a:ea typeface="Cambria Math"/>
                      </a:rPr>
                      <m:t>𝜔</m:t>
                    </m:r>
                  </m:oMath>
                </a14:m>
                <a:r>
                  <a:rPr lang="en-US" sz="2000" dirty="0" smtClean="0">
                    <a:latin typeface="Estrangelo Edessa" pitchFamily="66" charset="0"/>
                    <a:cs typeface="Estrangelo Edessa" pitchFamily="66" charset="0"/>
                  </a:rPr>
                  <a:t>  =</a:t>
                </a:r>
                <a14:m>
                  <m:oMath xmlns:m="http://schemas.openxmlformats.org/officeDocument/2006/math">
                    <m:sSup>
                      <m:sSupPr>
                        <m:ctrlPr>
                          <a:rPr lang="en-US" sz="2000" i="1">
                            <a:latin typeface="Cambria Math"/>
                            <a:ea typeface="Cambria Math"/>
                          </a:rPr>
                        </m:ctrlPr>
                      </m:sSupPr>
                      <m:e>
                        <m:r>
                          <a:rPr lang="en-US" sz="2000" i="1">
                            <a:latin typeface="Cambria Math"/>
                            <a:ea typeface="Cambria Math"/>
                          </a:rPr>
                          <m:t>1.875</m:t>
                        </m:r>
                      </m:e>
                      <m:sup>
                        <m:r>
                          <a:rPr lang="en-US" sz="2000" i="1">
                            <a:latin typeface="Cambria Math"/>
                            <a:ea typeface="Cambria Math"/>
                          </a:rPr>
                          <m:t>2</m:t>
                        </m:r>
                      </m:sup>
                    </m:sSup>
                    <m:rad>
                      <m:radPr>
                        <m:degHide m:val="on"/>
                        <m:ctrlPr>
                          <a:rPr lang="en-US" sz="2000" i="1" dirty="0" smtClean="0">
                            <a:latin typeface="Cambria Math"/>
                          </a:rPr>
                        </m:ctrlPr>
                      </m:radPr>
                      <m:deg/>
                      <m:e>
                        <m:f>
                          <m:fPr>
                            <m:ctrlPr>
                              <a:rPr lang="en-US" sz="2000" i="1" dirty="0" smtClean="0">
                                <a:latin typeface="Cambria Math"/>
                              </a:rPr>
                            </m:ctrlPr>
                          </m:fPr>
                          <m:num>
                            <m:r>
                              <m:rPr>
                                <m:nor/>
                              </m:rPr>
                              <a:rPr lang="en-US" sz="2000" dirty="0">
                                <a:latin typeface="Estrangelo Edessa" pitchFamily="66" charset="0"/>
                                <a:cs typeface="Estrangelo Edessa" pitchFamily="66" charset="0"/>
                              </a:rPr>
                              <m:t>210∗</m:t>
                            </m:r>
                            <m:sSup>
                              <m:sSupPr>
                                <m:ctrlPr>
                                  <a:rPr lang="en-US" sz="2000" i="1">
                                    <a:latin typeface="Cambria Math"/>
                                  </a:rPr>
                                </m:ctrlPr>
                              </m:sSupPr>
                              <m:e>
                                <m:r>
                                  <a:rPr lang="en-US" sz="2000" i="1">
                                    <a:latin typeface="Cambria Math"/>
                                  </a:rPr>
                                  <m:t>10</m:t>
                                </m:r>
                              </m:e>
                              <m:sup>
                                <m:r>
                                  <a:rPr lang="en-US" sz="2000" i="1">
                                    <a:latin typeface="Cambria Math"/>
                                  </a:rPr>
                                  <m:t>9</m:t>
                                </m:r>
                              </m:sup>
                            </m:sSup>
                            <m:r>
                              <a:rPr lang="en-US" sz="2000" b="0" i="1" smtClean="0">
                                <a:latin typeface="Cambria Math"/>
                              </a:rPr>
                              <m:t>∗</m:t>
                            </m:r>
                            <m:r>
                              <m:rPr>
                                <m:nor/>
                              </m:rPr>
                              <a:rPr lang="en-US" sz="2000" dirty="0">
                                <a:latin typeface="Estrangelo Edessa" pitchFamily="66" charset="0"/>
                                <a:cs typeface="Estrangelo Edessa" pitchFamily="66" charset="0"/>
                              </a:rPr>
                              <m:t>1.0178∗ </m:t>
                            </m:r>
                            <m:sSup>
                              <m:sSupPr>
                                <m:ctrlPr>
                                  <a:rPr lang="en-US" sz="2000" i="1">
                                    <a:latin typeface="Cambria Math"/>
                                  </a:rPr>
                                </m:ctrlPr>
                              </m:sSupPr>
                              <m:e>
                                <m:r>
                                  <a:rPr lang="en-US" sz="2000" i="1">
                                    <a:latin typeface="Cambria Math"/>
                                  </a:rPr>
                                  <m:t>10</m:t>
                                </m:r>
                              </m:e>
                              <m:sup>
                                <m:r>
                                  <a:rPr lang="en-US" sz="2000" i="1">
                                    <a:latin typeface="Cambria Math"/>
                                  </a:rPr>
                                  <m:t>−9 </m:t>
                                </m:r>
                              </m:sup>
                            </m:sSup>
                          </m:num>
                          <m:den>
                            <m:r>
                              <m:rPr>
                                <m:nor/>
                              </m:rPr>
                              <a:rPr lang="en-US" sz="2000" dirty="0">
                                <a:latin typeface="Estrangelo Edessa" pitchFamily="66" charset="0"/>
                                <a:cs typeface="Estrangelo Edessa" pitchFamily="66" charset="0"/>
                              </a:rPr>
                              <m:t>7850</m:t>
                            </m:r>
                            <m:r>
                              <a:rPr lang="en-US" sz="2000" b="0" i="1" dirty="0" smtClean="0">
                                <a:latin typeface="Cambria Math"/>
                              </a:rPr>
                              <m:t>∗</m:t>
                            </m:r>
                            <m:r>
                              <m:rPr>
                                <m:nor/>
                              </m:rPr>
                              <a:rPr lang="en-US" sz="2000" dirty="0">
                                <a:latin typeface="Estrangelo Edessa" pitchFamily="66" charset="0"/>
                                <a:cs typeface="Estrangelo Edessa" pitchFamily="66" charset="0"/>
                              </a:rPr>
                              <m:t> 1.13097∗</m:t>
                            </m:r>
                            <m:sSup>
                              <m:sSupPr>
                                <m:ctrlPr>
                                  <a:rPr lang="en-US" sz="2000" i="1">
                                    <a:latin typeface="Cambria Math"/>
                                  </a:rPr>
                                </m:ctrlPr>
                              </m:sSupPr>
                              <m:e>
                                <m:r>
                                  <a:rPr lang="en-US" sz="2000" i="1">
                                    <a:latin typeface="Cambria Math"/>
                                  </a:rPr>
                                  <m:t>10</m:t>
                                </m:r>
                              </m:e>
                              <m:sup>
                                <m:r>
                                  <a:rPr lang="en-US" sz="2000" i="1">
                                    <a:latin typeface="Cambria Math"/>
                                  </a:rPr>
                                  <m:t>−4</m:t>
                                </m:r>
                              </m:sup>
                            </m:sSup>
                            <m:r>
                              <a:rPr lang="en-US" sz="2000" b="0" i="1" smtClean="0">
                                <a:latin typeface="Cambria Math"/>
                              </a:rPr>
                              <m:t>∗</m:t>
                            </m:r>
                            <m:sSup>
                              <m:sSupPr>
                                <m:ctrlPr>
                                  <a:rPr lang="en-US" sz="2000" i="1">
                                    <a:latin typeface="Cambria Math"/>
                                  </a:rPr>
                                </m:ctrlPr>
                              </m:sSupPr>
                              <m:e>
                                <m:r>
                                  <m:rPr>
                                    <m:nor/>
                                  </m:rPr>
                                  <a:rPr lang="en-US" sz="2000" dirty="0">
                                    <a:latin typeface="Estrangelo Edessa" pitchFamily="66" charset="0"/>
                                    <a:cs typeface="Estrangelo Edessa" pitchFamily="66" charset="0"/>
                                  </a:rPr>
                                  <m:t>0.25 </m:t>
                                </m:r>
                              </m:e>
                              <m:sup>
                                <m:r>
                                  <a:rPr lang="en-US" sz="2000" i="1">
                                    <a:latin typeface="Cambria Math"/>
                                  </a:rPr>
                                  <m:t>−4</m:t>
                                </m:r>
                              </m:sup>
                            </m:sSup>
                          </m:den>
                        </m:f>
                      </m:e>
                    </m:rad>
                  </m:oMath>
                </a14:m>
                <a:endParaRPr lang="en-US" sz="2000" dirty="0" smtClean="0">
                  <a:latin typeface="Estrangelo Edessa" pitchFamily="66" charset="0"/>
                  <a:cs typeface="Estrangelo Edessa" pitchFamily="66" charset="0"/>
                </a:endParaRPr>
              </a:p>
              <a:p>
                <a:pPr marL="0" indent="0">
                  <a:lnSpc>
                    <a:spcPct val="150000"/>
                  </a:lnSpc>
                  <a:buNone/>
                </a:pPr>
                <a:r>
                  <a:rPr lang="en-US" sz="2000" dirty="0">
                    <a:latin typeface="Estrangelo Edessa" pitchFamily="66" charset="0"/>
                    <a:cs typeface="Estrangelo Edessa" pitchFamily="66" charset="0"/>
                  </a:rPr>
                  <a:t/>
                </a:r>
                <a:r>
                  <a:rPr lang="en-US" sz="2000" dirty="0" smtClean="0">
                    <a:latin typeface="Estrangelo Edessa" pitchFamily="66" charset="0"/>
                    <a:cs typeface="Estrangelo Edessa" pitchFamily="66" charset="0"/>
                  </a:rPr>
                  <a:t>                                                               =</a:t>
                </a:r>
                <a:r>
                  <a:rPr lang="en-US" sz="2000" b="1" dirty="0" smtClean="0">
                    <a:solidFill>
                      <a:srgbClr val="FF0000"/>
                    </a:solidFill>
                    <a:latin typeface="Estrangelo Edessa" pitchFamily="66" charset="0"/>
                    <a:cs typeface="Estrangelo Edessa" pitchFamily="66" charset="0"/>
                  </a:rPr>
                  <a:t>872.776 rad/sec</a:t>
                </a:r>
                <a:r>
                  <a:rPr lang="en-US" sz="2000" dirty="0" smtClean="0">
                    <a:latin typeface="Estrangelo Edessa" pitchFamily="66" charset="0"/>
                    <a:cs typeface="Estrangelo Edessa" pitchFamily="66" charset="0"/>
                  </a:rPr>
                  <a:t>.</a:t>
                </a:r>
              </a:p>
              <a:p>
                <a:pPr marL="0" indent="0">
                  <a:lnSpc>
                    <a:spcPct val="150000"/>
                  </a:lnSpc>
                  <a:buNone/>
                </a:pPr>
                <a:r>
                  <a:rPr lang="en-US" sz="2000" dirty="0" smtClean="0">
                    <a:latin typeface="Estrangelo Edessa" pitchFamily="66" charset="0"/>
                    <a:cs typeface="Estrangelo Edessa" pitchFamily="66" charset="0"/>
                  </a:rPr>
                  <a:t>So,</a:t>
                </a:r>
              </a:p>
              <a:p>
                <a:pPr marL="0" indent="0">
                  <a:lnSpc>
                    <a:spcPct val="150000"/>
                  </a:lnSpc>
                  <a:buNone/>
                </a:pPr>
                <a:r>
                  <a:rPr lang="en-US" sz="2000" dirty="0" smtClean="0">
                    <a:latin typeface="Estrangelo Edessa" pitchFamily="66" charset="0"/>
                    <a:cs typeface="Estrangelo Edessa" pitchFamily="66" charset="0"/>
                  </a:rPr>
                  <a:t/>
                </a:r>
                <a14:m>
                  <m:oMath xmlns:m="http://schemas.openxmlformats.org/officeDocument/2006/math">
                    <m:sSub>
                      <m:sSubPr>
                        <m:ctrlPr>
                          <a:rPr lang="en-US" sz="2000" i="1" smtClean="0">
                            <a:latin typeface="Cambria Math"/>
                          </a:rPr>
                        </m:ctrlPr>
                      </m:sSubPr>
                      <m:e>
                        <m:r>
                          <a:rPr lang="en-US" sz="2000" b="0" i="1" smtClean="0">
                            <a:latin typeface="Cambria Math"/>
                          </a:rPr>
                          <m:t>𝐹</m:t>
                        </m:r>
                      </m:e>
                      <m:sub>
                        <m:r>
                          <a:rPr lang="en-US" sz="2000" b="0" i="1" smtClean="0">
                            <a:latin typeface="Cambria Math"/>
                          </a:rPr>
                          <m:t>𝑛</m:t>
                        </m:r>
                      </m:sub>
                    </m:sSub>
                    <m:r>
                      <a:rPr lang="en-US" sz="2000" b="0" i="1" smtClean="0">
                        <a:latin typeface="Cambria Math"/>
                      </a:rPr>
                      <m:t>=</m:t>
                    </m:r>
                    <m:f>
                      <m:fPr>
                        <m:ctrlPr>
                          <a:rPr lang="en-US" sz="2000" b="0" i="1" smtClean="0">
                            <a:latin typeface="Cambria Math"/>
                          </a:rPr>
                        </m:ctrlPr>
                      </m:fPr>
                      <m:num>
                        <m:r>
                          <a:rPr lang="en-US" sz="2000" b="0" i="1" smtClean="0">
                            <a:latin typeface="Cambria Math"/>
                            <a:ea typeface="Cambria Math"/>
                          </a:rPr>
                          <m:t>𝜔</m:t>
                        </m:r>
                      </m:num>
                      <m:den>
                        <m:r>
                          <a:rPr lang="en-US" sz="2000" b="0" i="1" smtClean="0">
                            <a:latin typeface="Cambria Math"/>
                          </a:rPr>
                          <m:t>2</m:t>
                        </m:r>
                        <m:r>
                          <a:rPr lang="en-US" sz="2000" b="0" i="1" smtClean="0">
                            <a:latin typeface="Cambria Math"/>
                            <a:ea typeface="Cambria Math"/>
                          </a:rPr>
                          <m:t>𝜋</m:t>
                        </m:r>
                      </m:den>
                    </m:f>
                  </m:oMath>
                </a14:m>
                <a:endParaRPr lang="en-US" sz="2000" dirty="0" smtClean="0">
                  <a:latin typeface="Estrangelo Edessa" pitchFamily="66" charset="0"/>
                  <a:cs typeface="Estrangelo Edessa" pitchFamily="66" charset="0"/>
                </a:endParaRPr>
              </a:p>
              <a:p>
                <a:pPr marL="0" indent="0">
                  <a:lnSpc>
                    <a:spcPct val="150000"/>
                  </a:lnSpc>
                  <a:buNone/>
                </a:pPr>
                <a:r>
                  <a:rPr lang="en-US" sz="2000" dirty="0">
                    <a:latin typeface="Estrangelo Edessa" pitchFamily="66" charset="0"/>
                    <a:cs typeface="Estrangelo Edessa" pitchFamily="66" charset="0"/>
                  </a:rPr>
                  <a:t/>
                </a:r>
                <a:r>
                  <a:rPr lang="en-US" sz="2000" dirty="0" smtClean="0">
                    <a:latin typeface="Estrangelo Edessa" pitchFamily="66" charset="0"/>
                    <a:cs typeface="Estrangelo Edessa" pitchFamily="66" charset="0"/>
                  </a:rPr>
                  <a:t>                                                 = </a:t>
                </a:r>
                <a14:m>
                  <m:oMath xmlns:m="http://schemas.openxmlformats.org/officeDocument/2006/math">
                    <m:f>
                      <m:fPr>
                        <m:ctrlPr>
                          <a:rPr lang="en-US" sz="2000" i="1" smtClean="0">
                            <a:latin typeface="Cambria Math"/>
                          </a:rPr>
                        </m:ctrlPr>
                      </m:fPr>
                      <m:num>
                        <m:r>
                          <a:rPr lang="en-US" sz="2000" b="0" i="1" smtClean="0">
                            <a:latin typeface="Cambria Math"/>
                          </a:rPr>
                          <m:t>872.776</m:t>
                        </m:r>
                      </m:num>
                      <m:den>
                        <m:r>
                          <a:rPr lang="en-US" sz="2000" i="1">
                            <a:latin typeface="Cambria Math"/>
                          </a:rPr>
                          <m:t>2</m:t>
                        </m:r>
                        <m:r>
                          <a:rPr lang="en-US" sz="2000" i="1">
                            <a:latin typeface="Cambria Math"/>
                            <a:ea typeface="Cambria Math"/>
                          </a:rPr>
                          <m:t>𝜋</m:t>
                        </m:r>
                      </m:den>
                    </m:f>
                  </m:oMath>
                </a14:m>
                <a:endParaRPr lang="en-US" sz="2000" dirty="0" smtClean="0">
                  <a:latin typeface="Estrangelo Edessa" pitchFamily="66" charset="0"/>
                  <a:cs typeface="Estrangelo Edessa" pitchFamily="66" charset="0"/>
                </a:endParaRPr>
              </a:p>
              <a:p>
                <a:pPr marL="0" indent="0">
                  <a:lnSpc>
                    <a:spcPct val="150000"/>
                  </a:lnSpc>
                  <a:buNone/>
                </a:pPr>
                <a:r>
                  <a:rPr lang="en-US" sz="2000" dirty="0">
                    <a:latin typeface="Estrangelo Edessa" pitchFamily="66" charset="0"/>
                    <a:cs typeface="Estrangelo Edessa" pitchFamily="66" charset="0"/>
                  </a:rPr>
                  <a:t/>
                </a:r>
                <a:r>
                  <a:rPr lang="en-US" sz="2000" dirty="0" smtClean="0">
                    <a:latin typeface="Estrangelo Edessa" pitchFamily="66" charset="0"/>
                    <a:cs typeface="Estrangelo Edessa" pitchFamily="66" charset="0"/>
                  </a:rPr>
                  <a:t>                                                 = </a:t>
                </a:r>
                <a:r>
                  <a:rPr lang="en-US" sz="2000" b="1" dirty="0" smtClean="0">
                    <a:solidFill>
                      <a:srgbClr val="FF0000"/>
                    </a:solidFill>
                    <a:latin typeface="Estrangelo Edessa" pitchFamily="66" charset="0"/>
                    <a:cs typeface="Estrangelo Edessa" pitchFamily="66" charset="0"/>
                  </a:rPr>
                  <a:t>138.90 Hz</a:t>
                </a:r>
                <a:r>
                  <a:rPr lang="en-US" sz="2000" dirty="0" smtClean="0">
                    <a:latin typeface="Estrangelo Edessa" pitchFamily="66" charset="0"/>
                    <a:cs typeface="Estrangelo Edessa" pitchFamily="66" charset="0"/>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457200"/>
                <a:ext cx="8229600" cy="5029200"/>
              </a:xfrm>
              <a:blipFill rotWithShape="1">
                <a:blip r:embed="rId2"/>
                <a:stretch>
                  <a:fillRect l="-741" t="-606" b="-16485"/>
                </a:stretch>
              </a:blipFill>
            </p:spPr>
            <p:txBody>
              <a:bodyPr/>
              <a:lstStyle/>
              <a:p>
                <a:r>
                  <a:rPr lang="en-US">
                    <a:noFill/>
                  </a:rPr>
                  <a:t> </a:t>
                </a:r>
              </a:p>
            </p:txBody>
          </p:sp>
        </mc:Fallback>
      </mc:AlternateContent>
    </p:spTree>
    <p:extLst>
      <p:ext uri="{BB962C8B-B14F-4D97-AF65-F5344CB8AC3E}">
        <p14:creationId xmlns:p14="http://schemas.microsoft.com/office/powerpoint/2010/main" xmlns="" val="373978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609600" y="838200"/>
                <a:ext cx="8229600" cy="4525963"/>
              </a:xfrm>
            </p:spPr>
            <p:txBody>
              <a:bodyPr>
                <a:normAutofit/>
              </a:bodyPr>
              <a:lstStyle/>
              <a:p>
                <a:pPr>
                  <a:lnSpc>
                    <a:spcPct val="150000"/>
                  </a:lnSpc>
                </a:pPr>
                <a:r>
                  <a:rPr lang="en-US" sz="2000" b="1" dirty="0">
                    <a:solidFill>
                      <a:srgbClr val="FF0000"/>
                    </a:solidFill>
                    <a:latin typeface="Estrangelo Edessa" pitchFamily="66" charset="0"/>
                    <a:cs typeface="Estrangelo Edessa" pitchFamily="66" charset="0"/>
                  </a:rPr>
                  <a:t>For </a:t>
                </a:r>
                <a:r>
                  <a:rPr lang="en-US" sz="2000" b="1" dirty="0" smtClean="0">
                    <a:solidFill>
                      <a:srgbClr val="FF0000"/>
                    </a:solidFill>
                    <a:latin typeface="Estrangelo Edessa" pitchFamily="66" charset="0"/>
                    <a:cs typeface="Estrangelo Edessa" pitchFamily="66" charset="0"/>
                  </a:rPr>
                  <a:t>New </a:t>
                </a:r>
                <a:r>
                  <a:rPr lang="en-US" sz="2000" b="1" dirty="0">
                    <a:solidFill>
                      <a:srgbClr val="FF0000"/>
                    </a:solidFill>
                    <a:latin typeface="Estrangelo Edessa" pitchFamily="66" charset="0"/>
                    <a:cs typeface="Estrangelo Edessa" pitchFamily="66" charset="0"/>
                  </a:rPr>
                  <a:t>Tie Rod  </a:t>
                </a:r>
                <a:r>
                  <a:rPr lang="en-US" sz="2000" b="1" dirty="0" smtClean="0">
                    <a:solidFill>
                      <a:srgbClr val="FF0000"/>
                    </a:solidFill>
                    <a:latin typeface="Estrangelo Edessa" pitchFamily="66" charset="0"/>
                    <a:cs typeface="Estrangelo Edessa" pitchFamily="66" charset="0"/>
                  </a:rPr>
                  <a:t>(Aluminum):</a:t>
                </a:r>
                <a:endParaRPr lang="en-US" sz="2000" b="1" dirty="0">
                  <a:solidFill>
                    <a:srgbClr val="FF0000"/>
                  </a:solidFill>
                  <a:latin typeface="Estrangelo Edessa" pitchFamily="66" charset="0"/>
                  <a:cs typeface="Estrangelo Edessa" pitchFamily="66" charset="0"/>
                </a:endParaRPr>
              </a:p>
              <a:p>
                <a:pPr marL="0" indent="0">
                  <a:lnSpc>
                    <a:spcPct val="150000"/>
                  </a:lnSpc>
                  <a:buNone/>
                </a:pPr>
                <a:r>
                  <a:rPr lang="en-US" sz="2000" b="1" dirty="0">
                    <a:solidFill>
                      <a:srgbClr val="FF0000"/>
                    </a:solidFill>
                    <a:latin typeface="Estrangelo Edessa" pitchFamily="66" charset="0"/>
                    <a:cs typeface="Estrangelo Edessa" pitchFamily="66" charset="0"/>
                  </a:rPr>
                  <a:t>Specification of </a:t>
                </a:r>
                <a:r>
                  <a:rPr lang="en-US" sz="2000" b="1" dirty="0" smtClean="0">
                    <a:solidFill>
                      <a:srgbClr val="FF0000"/>
                    </a:solidFill>
                    <a:latin typeface="Estrangelo Edessa" pitchFamily="66" charset="0"/>
                    <a:cs typeface="Estrangelo Edessa" pitchFamily="66" charset="0"/>
                  </a:rPr>
                  <a:t>New </a:t>
                </a:r>
                <a:r>
                  <a:rPr lang="en-US" sz="2000" b="1" dirty="0">
                    <a:solidFill>
                      <a:srgbClr val="FF0000"/>
                    </a:solidFill>
                    <a:latin typeface="Estrangelo Edessa" pitchFamily="66" charset="0"/>
                    <a:cs typeface="Estrangelo Edessa" pitchFamily="66" charset="0"/>
                  </a:rPr>
                  <a:t>Rod:-</a:t>
                </a:r>
              </a:p>
              <a:p>
                <a:pPr marL="457200" indent="-457200">
                  <a:lnSpc>
                    <a:spcPct val="150000"/>
                  </a:lnSpc>
                  <a:buFont typeface="+mj-lt"/>
                  <a:buAutoNum type="alphaLcPeriod"/>
                </a:pPr>
                <a:r>
                  <a:rPr lang="en-US" sz="2000" dirty="0">
                    <a:latin typeface="Estrangelo Edessa" pitchFamily="66" charset="0"/>
                    <a:cs typeface="Estrangelo Edessa" pitchFamily="66" charset="0"/>
                  </a:rPr>
                  <a:t>Diameter of Rod :- 12 mm = 12*</a:t>
                </a:r>
                <a14:m>
                  <m:oMath xmlns:m="http://schemas.openxmlformats.org/officeDocument/2006/math">
                    <m:sSup>
                      <m:sSupPr>
                        <m:ctrlPr>
                          <a:rPr lang="en-US" sz="2000" i="1">
                            <a:latin typeface="Cambria Math"/>
                          </a:rPr>
                        </m:ctrlPr>
                      </m:sSupPr>
                      <m:e>
                        <m:r>
                          <a:rPr lang="en-US" sz="2000" i="1">
                            <a:latin typeface="Cambria Math"/>
                          </a:rPr>
                          <m:t>10</m:t>
                        </m:r>
                      </m:e>
                      <m:sup>
                        <m:r>
                          <a:rPr lang="en-US" sz="2000" i="1">
                            <a:latin typeface="Cambria Math"/>
                          </a:rPr>
                          <m:t>−3</m:t>
                        </m:r>
                      </m:sup>
                    </m:sSup>
                  </m:oMath>
                </a14:m>
                <a:r>
                  <a:rPr lang="en-US" sz="2000" dirty="0">
                    <a:latin typeface="Estrangelo Edessa" pitchFamily="66" charset="0"/>
                    <a:cs typeface="Estrangelo Edessa" pitchFamily="66" charset="0"/>
                  </a:rPr>
                  <a:t>m</a:t>
                </a:r>
              </a:p>
              <a:p>
                <a:pPr marL="457200" indent="-457200">
                  <a:lnSpc>
                    <a:spcPct val="150000"/>
                  </a:lnSpc>
                  <a:buFont typeface="+mj-lt"/>
                  <a:buAutoNum type="alphaLcPeriod"/>
                </a:pPr>
                <a:r>
                  <a:rPr lang="en-US" sz="2000" dirty="0">
                    <a:latin typeface="Estrangelo Edessa" pitchFamily="66" charset="0"/>
                    <a:cs typeface="Estrangelo Edessa" pitchFamily="66" charset="0"/>
                  </a:rPr>
                  <a:t>Modulus of Elasticity:- </a:t>
                </a:r>
                <a:r>
                  <a:rPr lang="en-US" sz="2000" dirty="0" smtClean="0">
                    <a:latin typeface="Estrangelo Edessa" pitchFamily="66" charset="0"/>
                    <a:cs typeface="Estrangelo Edessa" pitchFamily="66" charset="0"/>
                  </a:rPr>
                  <a:t>70</a:t>
                </a:r>
                <a:r>
                  <a:rPr lang="en-US" sz="2000" dirty="0">
                    <a:latin typeface="Estrangelo Edessa" pitchFamily="66" charset="0"/>
                    <a:cs typeface="Estrangelo Edessa" pitchFamily="66" charset="0"/>
                  </a:rPr>
                  <a:t>*</a:t>
                </a:r>
                <a14:m>
                  <m:oMath xmlns:m="http://schemas.openxmlformats.org/officeDocument/2006/math">
                    <m:sSup>
                      <m:sSupPr>
                        <m:ctrlPr>
                          <a:rPr lang="en-US" sz="2000" i="1">
                            <a:latin typeface="Cambria Math"/>
                          </a:rPr>
                        </m:ctrlPr>
                      </m:sSupPr>
                      <m:e>
                        <m:r>
                          <a:rPr lang="en-US" sz="2000" i="1">
                            <a:latin typeface="Cambria Math"/>
                          </a:rPr>
                          <m:t>10</m:t>
                        </m:r>
                      </m:e>
                      <m:sup>
                        <m:r>
                          <a:rPr lang="en-US" sz="2000" i="1">
                            <a:latin typeface="Cambria Math"/>
                          </a:rPr>
                          <m:t>9</m:t>
                        </m:r>
                      </m:sup>
                    </m:sSup>
                  </m:oMath>
                </a14:m>
                <a:r>
                  <a:rPr lang="en-US" sz="2000" dirty="0">
                    <a:latin typeface="Estrangelo Edessa" pitchFamily="66" charset="0"/>
                    <a:cs typeface="Estrangelo Edessa" pitchFamily="66" charset="0"/>
                  </a:rPr>
                  <a:t>N/m</a:t>
                </a:r>
              </a:p>
              <a:p>
                <a:pPr marL="457200" indent="-457200">
                  <a:lnSpc>
                    <a:spcPct val="150000"/>
                  </a:lnSpc>
                  <a:buFont typeface="+mj-lt"/>
                  <a:buAutoNum type="alphaLcPeriod"/>
                </a:pPr>
                <a:r>
                  <a:rPr lang="en-US" sz="2000" dirty="0">
                    <a:latin typeface="Estrangelo Edessa" pitchFamily="66" charset="0"/>
                    <a:cs typeface="Estrangelo Edessa" pitchFamily="66" charset="0"/>
                  </a:rPr>
                  <a:t>Density of Mild Steel :- </a:t>
                </a:r>
                <a:r>
                  <a:rPr lang="en-US" sz="2000" dirty="0" smtClean="0">
                    <a:latin typeface="Estrangelo Edessa" pitchFamily="66" charset="0"/>
                    <a:cs typeface="Estrangelo Edessa" pitchFamily="66" charset="0"/>
                  </a:rPr>
                  <a:t>2700 </a:t>
                </a:r>
                <a:r>
                  <a:rPr lang="en-US" sz="2000" dirty="0">
                    <a:latin typeface="Estrangelo Edessa" pitchFamily="66" charset="0"/>
                    <a:cs typeface="Estrangelo Edessa" pitchFamily="66" charset="0"/>
                  </a:rPr>
                  <a:t>kg/ </a:t>
                </a:r>
                <a14:m>
                  <m:oMath xmlns:m="http://schemas.openxmlformats.org/officeDocument/2006/math">
                    <m:sSup>
                      <m:sSupPr>
                        <m:ctrlPr>
                          <a:rPr lang="en-US" sz="2000" i="1">
                            <a:latin typeface="Cambria Math"/>
                          </a:rPr>
                        </m:ctrlPr>
                      </m:sSupPr>
                      <m:e>
                        <m:r>
                          <a:rPr lang="en-US" sz="2000" i="1">
                            <a:latin typeface="Cambria Math"/>
                          </a:rPr>
                          <m:t>𝑚</m:t>
                        </m:r>
                      </m:e>
                      <m:sup>
                        <m:r>
                          <a:rPr lang="en-US" sz="2000" i="1">
                            <a:latin typeface="Cambria Math"/>
                          </a:rPr>
                          <m:t>3</m:t>
                        </m:r>
                      </m:sup>
                    </m:sSup>
                  </m:oMath>
                </a14:m>
                <a:endParaRPr lang="en-US" sz="2000" dirty="0">
                  <a:latin typeface="Estrangelo Edessa" pitchFamily="66" charset="0"/>
                  <a:cs typeface="Estrangelo Edessa" pitchFamily="66" charset="0"/>
                </a:endParaRPr>
              </a:p>
              <a:p>
                <a:pPr marL="457200" indent="-457200">
                  <a:lnSpc>
                    <a:spcPct val="150000"/>
                  </a:lnSpc>
                  <a:buFont typeface="+mj-lt"/>
                  <a:buAutoNum type="alphaLcPeriod"/>
                </a:pPr>
                <a:r>
                  <a:rPr lang="en-US" sz="2000" dirty="0">
                    <a:latin typeface="Estrangelo Edessa" pitchFamily="66" charset="0"/>
                    <a:cs typeface="Estrangelo Edessa" pitchFamily="66" charset="0"/>
                  </a:rPr>
                  <a:t>Length of Rod :- 250mm= 250*</a:t>
                </a:r>
                <a14:m>
                  <m:oMath xmlns:m="http://schemas.openxmlformats.org/officeDocument/2006/math">
                    <m:sSup>
                      <m:sSupPr>
                        <m:ctrlPr>
                          <a:rPr lang="en-US" sz="2000" i="1">
                            <a:latin typeface="Cambria Math"/>
                          </a:rPr>
                        </m:ctrlPr>
                      </m:sSupPr>
                      <m:e>
                        <m:r>
                          <a:rPr lang="en-US" sz="2000" i="1">
                            <a:latin typeface="Cambria Math"/>
                          </a:rPr>
                          <m:t>10</m:t>
                        </m:r>
                      </m:e>
                      <m:sup>
                        <m:r>
                          <a:rPr lang="en-US" sz="2000" i="1">
                            <a:latin typeface="Cambria Math"/>
                          </a:rPr>
                          <m:t>−3</m:t>
                        </m:r>
                      </m:sup>
                    </m:sSup>
                  </m:oMath>
                </a14:m>
                <a:r>
                  <a:rPr lang="en-US" sz="2000" dirty="0">
                    <a:latin typeface="Estrangelo Edessa" pitchFamily="66" charset="0"/>
                    <a:cs typeface="Estrangelo Edessa" pitchFamily="66" charset="0"/>
                  </a:rPr>
                  <a:t>m</a:t>
                </a:r>
              </a:p>
              <a:p>
                <a:pPr marL="457200" indent="-457200">
                  <a:lnSpc>
                    <a:spcPct val="150000"/>
                  </a:lnSpc>
                  <a:buFont typeface="+mj-lt"/>
                  <a:buAutoNum type="alphaLcPeriod"/>
                </a:pPr>
                <a:r>
                  <a:rPr lang="en-US" sz="2000" dirty="0">
                    <a:latin typeface="Estrangelo Edessa" pitchFamily="66" charset="0"/>
                    <a:cs typeface="Estrangelo Edessa" pitchFamily="66" charset="0"/>
                  </a:rPr>
                  <a:t>Moment of Inertia= </a:t>
                </a:r>
                <a14:m>
                  <m:oMath xmlns:m="http://schemas.openxmlformats.org/officeDocument/2006/math">
                    <m:f>
                      <m:fPr>
                        <m:ctrlPr>
                          <a:rPr lang="en-US" sz="2000" i="1">
                            <a:latin typeface="Cambria Math"/>
                          </a:rPr>
                        </m:ctrlPr>
                      </m:fPr>
                      <m:num>
                        <m:r>
                          <a:rPr lang="en-US" sz="2000" i="1">
                            <a:latin typeface="Cambria Math"/>
                            <a:ea typeface="Cambria Math"/>
                          </a:rPr>
                          <m:t>𝜋</m:t>
                        </m:r>
                        <m:r>
                          <m:rPr>
                            <m:nor/>
                          </m:rPr>
                          <a:rPr lang="en-US" sz="2000" dirty="0">
                            <a:latin typeface="Estrangelo Edessa" pitchFamily="66" charset="0"/>
                            <a:cs typeface="Estrangelo Edessa" pitchFamily="66" charset="0"/>
                          </a:rPr>
                          <m:t> </m:t>
                        </m:r>
                      </m:num>
                      <m:den>
                        <m:r>
                          <a:rPr lang="en-US" sz="2000" i="1">
                            <a:latin typeface="Cambria Math"/>
                          </a:rPr>
                          <m:t>64</m:t>
                        </m:r>
                      </m:den>
                    </m:f>
                    <m:r>
                      <a:rPr lang="en-US" sz="2000">
                        <a:latin typeface="Cambria Math"/>
                      </a:rPr>
                      <m:t>∗</m:t>
                    </m:r>
                    <m:sSup>
                      <m:sSupPr>
                        <m:ctrlPr>
                          <a:rPr lang="en-US" sz="2000" i="1">
                            <a:latin typeface="Cambria Math"/>
                          </a:rPr>
                        </m:ctrlPr>
                      </m:sSupPr>
                      <m:e>
                        <m:r>
                          <a:rPr lang="en-US" sz="2000" i="1">
                            <a:latin typeface="Cambria Math"/>
                          </a:rPr>
                          <m:t>𝑑</m:t>
                        </m:r>
                      </m:e>
                      <m:sup>
                        <m:r>
                          <a:rPr lang="en-US" sz="2000" i="1">
                            <a:latin typeface="Cambria Math"/>
                          </a:rPr>
                          <m:t>4</m:t>
                        </m:r>
                      </m:sup>
                    </m:sSup>
                  </m:oMath>
                </a14:m>
                <a:r>
                  <a:rPr lang="en-US" sz="2000" dirty="0">
                    <a:latin typeface="Estrangelo Edessa" pitchFamily="66" charset="0"/>
                    <a:cs typeface="Estrangelo Edessa" pitchFamily="66" charset="0"/>
                  </a:rPr>
                  <a:t>= </a:t>
                </a:r>
                <a14:m>
                  <m:oMath xmlns:m="http://schemas.openxmlformats.org/officeDocument/2006/math">
                    <m:f>
                      <m:fPr>
                        <m:ctrlPr>
                          <a:rPr lang="en-US" sz="2000" i="1">
                            <a:latin typeface="Cambria Math"/>
                          </a:rPr>
                        </m:ctrlPr>
                      </m:fPr>
                      <m:num>
                        <m:r>
                          <a:rPr lang="en-US" sz="2000" i="1">
                            <a:latin typeface="Cambria Math"/>
                            <a:ea typeface="Cambria Math"/>
                          </a:rPr>
                          <m:t>𝜋</m:t>
                        </m:r>
                        <m:r>
                          <m:rPr>
                            <m:nor/>
                          </m:rPr>
                          <a:rPr lang="en-US" sz="2000" dirty="0">
                            <a:latin typeface="Estrangelo Edessa" pitchFamily="66" charset="0"/>
                            <a:cs typeface="Estrangelo Edessa" pitchFamily="66" charset="0"/>
                          </a:rPr>
                          <m:t> </m:t>
                        </m:r>
                      </m:num>
                      <m:den>
                        <m:r>
                          <a:rPr lang="en-US" sz="2000" i="1">
                            <a:latin typeface="Cambria Math"/>
                          </a:rPr>
                          <m:t>64</m:t>
                        </m:r>
                      </m:den>
                    </m:f>
                    <m:r>
                      <a:rPr lang="en-US" sz="2000">
                        <a:latin typeface="Cambria Math"/>
                      </a:rPr>
                      <m:t>∗(</m:t>
                    </m:r>
                    <m:sSup>
                      <m:sSupPr>
                        <m:ctrlPr>
                          <a:rPr lang="en-US" sz="2000" i="1">
                            <a:latin typeface="Cambria Math"/>
                          </a:rPr>
                        </m:ctrlPr>
                      </m:sSupPr>
                      <m:e>
                        <m:r>
                          <a:rPr lang="en-US" sz="2000" i="1">
                            <a:latin typeface="Cambria Math"/>
                          </a:rPr>
                          <m:t>12∗</m:t>
                        </m:r>
                        <m:sSup>
                          <m:sSupPr>
                            <m:ctrlPr>
                              <a:rPr lang="en-US" sz="2000" i="1">
                                <a:latin typeface="Cambria Math"/>
                              </a:rPr>
                            </m:ctrlPr>
                          </m:sSupPr>
                          <m:e>
                            <m:r>
                              <a:rPr lang="en-US" sz="2000" i="1">
                                <a:latin typeface="Cambria Math"/>
                              </a:rPr>
                              <m:t>10</m:t>
                            </m:r>
                          </m:e>
                          <m:sup>
                            <m:r>
                              <a:rPr lang="en-US" sz="2000" i="1">
                                <a:latin typeface="Cambria Math"/>
                              </a:rPr>
                              <m:t>−3</m:t>
                            </m:r>
                          </m:sup>
                        </m:sSup>
                        <m:r>
                          <a:rPr lang="en-US" sz="2000" i="1">
                            <a:latin typeface="Cambria Math"/>
                          </a:rPr>
                          <m:t>)</m:t>
                        </m:r>
                      </m:e>
                      <m:sup>
                        <m:r>
                          <a:rPr lang="en-US" sz="2000" i="1">
                            <a:latin typeface="Cambria Math"/>
                          </a:rPr>
                          <m:t>4</m:t>
                        </m:r>
                      </m:sup>
                    </m:sSup>
                  </m:oMath>
                </a14:m>
                <a:r>
                  <a:rPr lang="en-US" sz="2000" dirty="0">
                    <a:latin typeface="Estrangelo Edessa" pitchFamily="66" charset="0"/>
                    <a:cs typeface="Estrangelo Edessa" pitchFamily="66" charset="0"/>
                  </a:rPr>
                  <a:t>= 1.0178* </a:t>
                </a:r>
                <a14:m>
                  <m:oMath xmlns:m="http://schemas.openxmlformats.org/officeDocument/2006/math">
                    <m:sSup>
                      <m:sSupPr>
                        <m:ctrlPr>
                          <a:rPr lang="en-US" sz="2000" i="1">
                            <a:latin typeface="Cambria Math"/>
                          </a:rPr>
                        </m:ctrlPr>
                      </m:sSupPr>
                      <m:e>
                        <m:r>
                          <a:rPr lang="en-US" sz="2000" i="1">
                            <a:latin typeface="Cambria Math"/>
                          </a:rPr>
                          <m:t>10</m:t>
                        </m:r>
                      </m:e>
                      <m:sup>
                        <m:r>
                          <a:rPr lang="en-US" sz="2000" i="1">
                            <a:latin typeface="Cambria Math"/>
                          </a:rPr>
                          <m:t>−9 </m:t>
                        </m:r>
                      </m:sup>
                    </m:sSup>
                  </m:oMath>
                </a14:m>
                <a:r>
                  <a:rPr lang="en-US" sz="2000" dirty="0">
                    <a:latin typeface="Estrangelo Edessa" pitchFamily="66" charset="0"/>
                    <a:cs typeface="Estrangelo Edessa" pitchFamily="66" charset="0"/>
                  </a:rPr>
                  <a:t/>
                </a:r>
                <a14:m>
                  <m:oMath xmlns:m="http://schemas.openxmlformats.org/officeDocument/2006/math">
                    <m:sSup>
                      <m:sSupPr>
                        <m:ctrlPr>
                          <a:rPr lang="en-US" sz="2000" i="1">
                            <a:latin typeface="Cambria Math"/>
                          </a:rPr>
                        </m:ctrlPr>
                      </m:sSupPr>
                      <m:e>
                        <m:r>
                          <a:rPr lang="en-US" sz="2000" i="1">
                            <a:latin typeface="Cambria Math"/>
                          </a:rPr>
                          <m:t>𝑚</m:t>
                        </m:r>
                      </m:e>
                      <m:sup>
                        <m:r>
                          <a:rPr lang="en-US" sz="2000" i="1">
                            <a:latin typeface="Cambria Math"/>
                          </a:rPr>
                          <m:t>4</m:t>
                        </m:r>
                      </m:sup>
                    </m:sSup>
                  </m:oMath>
                </a14:m>
                <a:endParaRPr lang="en-US" sz="2000" dirty="0">
                  <a:latin typeface="Estrangelo Edessa" pitchFamily="66" charset="0"/>
                  <a:cs typeface="Estrangelo Edessa" pitchFamily="66" charset="0"/>
                </a:endParaRPr>
              </a:p>
              <a:p>
                <a:pPr marL="457200" indent="-457200">
                  <a:lnSpc>
                    <a:spcPct val="150000"/>
                  </a:lnSpc>
                  <a:buFont typeface="+mj-lt"/>
                  <a:buAutoNum type="alphaLcPeriod"/>
                </a:pPr>
                <a:r>
                  <a:rPr lang="en-US" sz="2000" dirty="0">
                    <a:latin typeface="Estrangelo Edessa" pitchFamily="66" charset="0"/>
                    <a:cs typeface="Estrangelo Edessa" pitchFamily="66" charset="0"/>
                  </a:rPr>
                  <a:t>Cross Section Area= 1.13097*</a:t>
                </a:r>
                <a14:m>
                  <m:oMath xmlns:m="http://schemas.openxmlformats.org/officeDocument/2006/math">
                    <m:sSup>
                      <m:sSupPr>
                        <m:ctrlPr>
                          <a:rPr lang="en-US" sz="2000" i="1">
                            <a:latin typeface="Cambria Math"/>
                          </a:rPr>
                        </m:ctrlPr>
                      </m:sSupPr>
                      <m:e>
                        <m:r>
                          <a:rPr lang="en-US" sz="2000" i="1">
                            <a:latin typeface="Cambria Math"/>
                          </a:rPr>
                          <m:t>10</m:t>
                        </m:r>
                      </m:e>
                      <m:sup>
                        <m:r>
                          <a:rPr lang="en-US" sz="2000" i="1">
                            <a:latin typeface="Cambria Math"/>
                          </a:rPr>
                          <m:t>−4</m:t>
                        </m:r>
                      </m:sup>
                    </m:sSup>
                  </m:oMath>
                </a14:m>
                <a:r>
                  <a:rPr lang="en-US" sz="2000" dirty="0">
                    <a:latin typeface="Estrangelo Edessa" pitchFamily="66" charset="0"/>
                    <a:cs typeface="Estrangelo Edessa" pitchFamily="66" charset="0"/>
                  </a:rPr>
                  <a:t/>
                </a:r>
                <a14:m>
                  <m:oMath xmlns:m="http://schemas.openxmlformats.org/officeDocument/2006/math">
                    <m:sSup>
                      <m:sSupPr>
                        <m:ctrlPr>
                          <a:rPr lang="en-US" sz="2000" i="1">
                            <a:latin typeface="Cambria Math"/>
                          </a:rPr>
                        </m:ctrlPr>
                      </m:sSupPr>
                      <m:e>
                        <m:r>
                          <a:rPr lang="en-US" sz="2000" i="1">
                            <a:latin typeface="Cambria Math"/>
                          </a:rPr>
                          <m:t>𝑚</m:t>
                        </m:r>
                      </m:e>
                      <m:sup>
                        <m:r>
                          <a:rPr lang="en-US" sz="2000" i="1">
                            <a:latin typeface="Cambria Math"/>
                          </a:rPr>
                          <m:t>2</m:t>
                        </m:r>
                      </m:sup>
                    </m:sSup>
                  </m:oMath>
                </a14:m>
                <a:endParaRPr lang="en-US" sz="2000" dirty="0">
                  <a:latin typeface="Estrangelo Edessa" pitchFamily="66" charset="0"/>
                  <a:cs typeface="Estrangelo Edessa" pitchFamily="66"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838200"/>
                <a:ext cx="8229600" cy="4525963"/>
              </a:xfrm>
              <a:blipFill rotWithShape="1">
                <a:blip r:embed="rId2"/>
                <a:stretch>
                  <a:fillRect l="-741"/>
                </a:stretch>
              </a:blipFill>
            </p:spPr>
            <p:txBody>
              <a:bodyPr/>
              <a:lstStyle/>
              <a:p>
                <a:r>
                  <a:rPr lang="en-US">
                    <a:noFill/>
                  </a:rPr>
                  <a:t> </a:t>
                </a:r>
              </a:p>
            </p:txBody>
          </p:sp>
        </mc:Fallback>
      </mc:AlternateContent>
    </p:spTree>
    <p:extLst>
      <p:ext uri="{BB962C8B-B14F-4D97-AF65-F5344CB8AC3E}">
        <p14:creationId xmlns:p14="http://schemas.microsoft.com/office/powerpoint/2010/main" xmlns="" val="2569088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6" name="Title 1"/>
              <p:cNvSpPr>
                <a:spLocks noGrp="1"/>
              </p:cNvSpPr>
              <p:nvPr>
                <p:ph idx="1"/>
              </p:nvPr>
            </p:nvSpPr>
            <p:spPr>
              <a:xfrm>
                <a:off x="381000" y="609600"/>
                <a:ext cx="8229600" cy="5791200"/>
              </a:xfrm>
            </p:spPr>
            <p:txBody>
              <a:bodyPr>
                <a:normAutofit fontScale="62500" lnSpcReduction="20000"/>
              </a:bodyPr>
              <a:lstStyle/>
              <a:p>
                <a:pPr marL="0" indent="0">
                  <a:buNone/>
                </a:pPr>
                <a:r>
                  <a:rPr lang="en-US" b="1" dirty="0" smtClean="0">
                    <a:solidFill>
                      <a:srgbClr val="FF0000"/>
                    </a:solidFill>
                    <a:latin typeface="Estrangelo Edessa" pitchFamily="66" charset="0"/>
                    <a:cs typeface="Estrangelo Edessa" pitchFamily="66" charset="0"/>
                  </a:rPr>
                  <a:t>Natural Frequency Calculation :-</a:t>
                </a:r>
                <a:endParaRPr lang="en-US" b="1" dirty="0" err="1">
                  <a:solidFill>
                    <a:srgbClr val="FF0000"/>
                  </a:solidFill>
                  <a:latin typeface="Estrangelo Edessa" pitchFamily="66" charset="0"/>
                  <a:cs typeface="Estrangelo Edessa" pitchFamily="66"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a:ea typeface="Cambria Math"/>
                        </a:rPr>
                        <m:t>𝜔</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1.875</m:t>
                          </m:r>
                        </m:e>
                        <m:sup>
                          <m:r>
                            <a:rPr lang="en-US" i="1">
                              <a:latin typeface="Cambria Math"/>
                              <a:ea typeface="Cambria Math"/>
                            </a:rPr>
                            <m:t>2</m:t>
                          </m:r>
                        </m:sup>
                      </m:sSup>
                      <m:rad>
                        <m:radPr>
                          <m:degHide m:val="on"/>
                          <m:ctrlPr>
                            <a:rPr lang="en-US" i="1">
                              <a:latin typeface="Cambria Math"/>
                              <a:ea typeface="Cambria Math"/>
                            </a:rPr>
                          </m:ctrlPr>
                        </m:radPr>
                        <m:deg/>
                        <m:e>
                          <m:f>
                            <m:fPr>
                              <m:ctrlPr>
                                <a:rPr lang="en-US" i="1">
                                  <a:latin typeface="Cambria Math"/>
                                  <a:ea typeface="Cambria Math"/>
                                </a:rPr>
                              </m:ctrlPr>
                            </m:fPr>
                            <m:num>
                              <m:r>
                                <a:rPr lang="en-US" i="1">
                                  <a:latin typeface="Cambria Math"/>
                                  <a:ea typeface="Cambria Math"/>
                                </a:rPr>
                                <m:t>𝐸𝐼</m:t>
                              </m:r>
                            </m:num>
                            <m:den>
                              <m:r>
                                <a:rPr lang="en-US" i="1">
                                  <a:latin typeface="Cambria Math"/>
                                  <a:ea typeface="Cambria Math"/>
                                </a:rPr>
                                <m:t>𝜌</m:t>
                              </m:r>
                              <m:r>
                                <a:rPr lang="en-US" i="1">
                                  <a:latin typeface="Cambria Math"/>
                                  <a:ea typeface="Cambria Math"/>
                                </a:rPr>
                                <m:t>𝐴</m:t>
                              </m:r>
                              <m:sSup>
                                <m:sSupPr>
                                  <m:ctrlPr>
                                    <a:rPr lang="en-US" i="1">
                                      <a:latin typeface="Cambria Math"/>
                                      <a:ea typeface="Cambria Math"/>
                                    </a:rPr>
                                  </m:ctrlPr>
                                </m:sSupPr>
                                <m:e>
                                  <m:r>
                                    <a:rPr lang="en-US" i="1">
                                      <a:latin typeface="Cambria Math"/>
                                      <a:ea typeface="Cambria Math"/>
                                    </a:rPr>
                                    <m:t>𝑙</m:t>
                                  </m:r>
                                </m:e>
                                <m:sup>
                                  <m:r>
                                    <a:rPr lang="en-US" i="1">
                                      <a:latin typeface="Cambria Math"/>
                                      <a:ea typeface="Cambria Math"/>
                                    </a:rPr>
                                    <m:t>4</m:t>
                                  </m:r>
                                </m:sup>
                              </m:sSup>
                            </m:den>
                          </m:f>
                        </m:e>
                      </m:rad>
                    </m:oMath>
                  </m:oMathPara>
                </a14:m>
                <a:endParaRPr lang="en-US" dirty="0">
                  <a:latin typeface="Estrangelo Edessa" pitchFamily="66" charset="0"/>
                  <a:cs typeface="Estrangelo Edessa" pitchFamily="66" charset="0"/>
                </a:endParaRPr>
              </a:p>
              <a:p>
                <a:pPr marL="0" indent="0">
                  <a:lnSpc>
                    <a:spcPct val="150000"/>
                  </a:lnSpc>
                  <a:buNone/>
                </a:pPr>
                <a:r>
                  <a:rPr lang="en-US" dirty="0">
                    <a:latin typeface="Estrangelo Edessa" pitchFamily="66" charset="0"/>
                    <a:cs typeface="Estrangelo Edessa" pitchFamily="66" charset="0"/>
                  </a:rPr>
                  <a:t/>
                </a:r>
                <a14:m>
                  <m:oMath xmlns:m="http://schemas.openxmlformats.org/officeDocument/2006/math">
                    <m:r>
                      <a:rPr lang="en-US">
                        <a:latin typeface="Cambria Math"/>
                        <a:ea typeface="Cambria Math"/>
                      </a:rPr>
                      <m:t>                                                           </m:t>
                    </m:r>
                    <m:r>
                      <a:rPr lang="en-US" i="1">
                        <a:latin typeface="Cambria Math"/>
                        <a:ea typeface="Cambria Math"/>
                      </a:rPr>
                      <m:t>𝜔</m:t>
                    </m:r>
                  </m:oMath>
                </a14:m>
                <a:r>
                  <a:rPr lang="en-US" dirty="0">
                    <a:latin typeface="Estrangelo Edessa" pitchFamily="66" charset="0"/>
                    <a:cs typeface="Estrangelo Edessa" pitchFamily="66" charset="0"/>
                  </a:rPr>
                  <a:t>  =</a:t>
                </a:r>
                <a14:m>
                  <m:oMath xmlns:m="http://schemas.openxmlformats.org/officeDocument/2006/math">
                    <m:sSup>
                      <m:sSupPr>
                        <m:ctrlPr>
                          <a:rPr lang="en-US" i="1">
                            <a:latin typeface="Cambria Math"/>
                            <a:ea typeface="Cambria Math"/>
                          </a:rPr>
                        </m:ctrlPr>
                      </m:sSupPr>
                      <m:e>
                        <m:r>
                          <a:rPr lang="en-US" i="1">
                            <a:latin typeface="Cambria Math"/>
                            <a:ea typeface="Cambria Math"/>
                          </a:rPr>
                          <m:t>1.875</m:t>
                        </m:r>
                      </m:e>
                      <m:sup>
                        <m:r>
                          <a:rPr lang="en-US" i="1">
                            <a:latin typeface="Cambria Math"/>
                            <a:ea typeface="Cambria Math"/>
                          </a:rPr>
                          <m:t>2</m:t>
                        </m:r>
                      </m:sup>
                    </m:sSup>
                    <m:rad>
                      <m:radPr>
                        <m:degHide m:val="on"/>
                        <m:ctrlPr>
                          <a:rPr lang="en-US" i="1" dirty="0">
                            <a:latin typeface="Cambria Math"/>
                          </a:rPr>
                        </m:ctrlPr>
                      </m:radPr>
                      <m:deg/>
                      <m:e>
                        <m:f>
                          <m:fPr>
                            <m:ctrlPr>
                              <a:rPr lang="en-US" i="1" dirty="0" smtClean="0">
                                <a:latin typeface="Cambria Math"/>
                              </a:rPr>
                            </m:ctrlPr>
                          </m:fPr>
                          <m:num>
                            <m:r>
                              <m:rPr>
                                <m:nor/>
                              </m:rPr>
                              <a:rPr lang="en-US" b="0" i="0" dirty="0" smtClean="0">
                                <a:latin typeface="Estrangelo Edessa" pitchFamily="66" charset="0"/>
                                <a:cs typeface="Estrangelo Edessa" pitchFamily="66" charset="0"/>
                              </a:rPr>
                              <m:t>70∗</m:t>
                            </m:r>
                            <m:sSup>
                              <m:sSupPr>
                                <m:ctrlPr>
                                  <a:rPr lang="en-US" i="1">
                                    <a:latin typeface="Cambria Math"/>
                                  </a:rPr>
                                </m:ctrlPr>
                              </m:sSupPr>
                              <m:e>
                                <m:r>
                                  <a:rPr lang="en-US" i="1">
                                    <a:latin typeface="Cambria Math"/>
                                  </a:rPr>
                                  <m:t>10</m:t>
                                </m:r>
                              </m:e>
                              <m:sup>
                                <m:r>
                                  <a:rPr lang="en-US" i="1">
                                    <a:latin typeface="Cambria Math"/>
                                  </a:rPr>
                                  <m:t>9</m:t>
                                </m:r>
                              </m:sup>
                            </m:sSup>
                            <m:r>
                              <a:rPr lang="en-US" i="1">
                                <a:latin typeface="Cambria Math"/>
                              </a:rPr>
                              <m:t>∗</m:t>
                            </m:r>
                            <m:r>
                              <m:rPr>
                                <m:nor/>
                              </m:rPr>
                              <a:rPr lang="en-US" dirty="0">
                                <a:latin typeface="Estrangelo Edessa" pitchFamily="66" charset="0"/>
                                <a:cs typeface="Estrangelo Edessa" pitchFamily="66" charset="0"/>
                              </a:rPr>
                              <m:t>1.0178∗ </m:t>
                            </m:r>
                            <m:sSup>
                              <m:sSupPr>
                                <m:ctrlPr>
                                  <a:rPr lang="en-US" i="1">
                                    <a:latin typeface="Cambria Math"/>
                                  </a:rPr>
                                </m:ctrlPr>
                              </m:sSupPr>
                              <m:e>
                                <m:r>
                                  <a:rPr lang="en-US" i="1">
                                    <a:latin typeface="Cambria Math"/>
                                  </a:rPr>
                                  <m:t>10</m:t>
                                </m:r>
                              </m:e>
                              <m:sup>
                                <m:r>
                                  <a:rPr lang="en-US" i="1">
                                    <a:latin typeface="Cambria Math"/>
                                  </a:rPr>
                                  <m:t>−9 </m:t>
                                </m:r>
                              </m:sup>
                            </m:sSup>
                          </m:num>
                          <m:den>
                            <m:r>
                              <m:rPr>
                                <m:nor/>
                              </m:rPr>
                              <a:rPr lang="en-US" b="0" i="0" smtClean="0">
                                <a:latin typeface="Estrangelo Edessa" pitchFamily="66" charset="0"/>
                                <a:cs typeface="Estrangelo Edessa" pitchFamily="66" charset="0"/>
                              </a:rPr>
                              <m:t>270</m:t>
                            </m:r>
                            <m:r>
                              <m:rPr>
                                <m:nor/>
                              </m:rPr>
                              <a:rPr lang="en-US" dirty="0">
                                <a:latin typeface="Estrangelo Edessa" pitchFamily="66" charset="0"/>
                                <a:cs typeface="Estrangelo Edessa" pitchFamily="66" charset="0"/>
                              </a:rPr>
                              <m:t>0</m:t>
                            </m:r>
                            <m:r>
                              <a:rPr lang="en-US" i="1" dirty="0">
                                <a:latin typeface="Cambria Math"/>
                              </a:rPr>
                              <m:t>∗</m:t>
                            </m:r>
                            <m:r>
                              <m:rPr>
                                <m:nor/>
                              </m:rPr>
                              <a:rPr lang="en-US" dirty="0">
                                <a:latin typeface="Estrangelo Edessa" pitchFamily="66" charset="0"/>
                                <a:cs typeface="Estrangelo Edessa" pitchFamily="66" charset="0"/>
                              </a:rPr>
                              <m:t> 1.13097∗</m:t>
                            </m:r>
                            <m:sSup>
                              <m:sSupPr>
                                <m:ctrlPr>
                                  <a:rPr lang="en-US" i="1">
                                    <a:latin typeface="Cambria Math"/>
                                  </a:rPr>
                                </m:ctrlPr>
                              </m:sSupPr>
                              <m:e>
                                <m:r>
                                  <a:rPr lang="en-US" i="1">
                                    <a:latin typeface="Cambria Math"/>
                                  </a:rPr>
                                  <m:t>10</m:t>
                                </m:r>
                              </m:e>
                              <m:sup>
                                <m:r>
                                  <a:rPr lang="en-US" i="1">
                                    <a:latin typeface="Cambria Math"/>
                                  </a:rPr>
                                  <m:t>−4</m:t>
                                </m:r>
                              </m:sup>
                            </m:sSup>
                            <m:r>
                              <a:rPr lang="en-US" i="1">
                                <a:latin typeface="Cambria Math"/>
                              </a:rPr>
                              <m:t>∗</m:t>
                            </m:r>
                            <m:sSup>
                              <m:sSupPr>
                                <m:ctrlPr>
                                  <a:rPr lang="en-US" i="1">
                                    <a:latin typeface="Cambria Math"/>
                                  </a:rPr>
                                </m:ctrlPr>
                              </m:sSupPr>
                              <m:e>
                                <m:r>
                                  <m:rPr>
                                    <m:nor/>
                                  </m:rPr>
                                  <a:rPr lang="en-US" dirty="0">
                                    <a:latin typeface="Estrangelo Edessa" pitchFamily="66" charset="0"/>
                                    <a:cs typeface="Estrangelo Edessa" pitchFamily="66" charset="0"/>
                                  </a:rPr>
                                  <m:t>0.25 </m:t>
                                </m:r>
                              </m:e>
                              <m:sup>
                                <m:r>
                                  <a:rPr lang="en-US" i="1">
                                    <a:latin typeface="Cambria Math"/>
                                  </a:rPr>
                                  <m:t>−4</m:t>
                                </m:r>
                              </m:sup>
                            </m:sSup>
                          </m:den>
                        </m:f>
                      </m:e>
                    </m:rad>
                  </m:oMath>
                </a14:m>
                <a:endParaRPr lang="en-US" dirty="0">
                  <a:latin typeface="Estrangelo Edessa" pitchFamily="66" charset="0"/>
                  <a:cs typeface="Estrangelo Edessa" pitchFamily="66" charset="0"/>
                </a:endParaRPr>
              </a:p>
              <a:p>
                <a:pPr marL="0" indent="0">
                  <a:lnSpc>
                    <a:spcPct val="150000"/>
                  </a:lnSpc>
                  <a:buNone/>
                </a:pPr>
                <a:r>
                  <a:rPr lang="en-US" dirty="0">
                    <a:latin typeface="Estrangelo Edessa" pitchFamily="66" charset="0"/>
                    <a:cs typeface="Estrangelo Edessa" pitchFamily="66" charset="0"/>
                  </a:rPr>
                  <a:t>                                                                =</a:t>
                </a:r>
                <a:r>
                  <a:rPr lang="en-US" b="1" dirty="0" smtClean="0">
                    <a:solidFill>
                      <a:srgbClr val="FF0000"/>
                    </a:solidFill>
                    <a:latin typeface="Estrangelo Edessa" pitchFamily="66" charset="0"/>
                    <a:cs typeface="Estrangelo Edessa" pitchFamily="66" charset="0"/>
                  </a:rPr>
                  <a:t>859.23 </a:t>
                </a:r>
                <a:r>
                  <a:rPr lang="en-US" b="1" dirty="0">
                    <a:solidFill>
                      <a:srgbClr val="FF0000"/>
                    </a:solidFill>
                    <a:latin typeface="Estrangelo Edessa" pitchFamily="66" charset="0"/>
                    <a:cs typeface="Estrangelo Edessa" pitchFamily="66" charset="0"/>
                  </a:rPr>
                  <a:t>rad/sec</a:t>
                </a:r>
                <a:r>
                  <a:rPr lang="en-US" dirty="0">
                    <a:latin typeface="Estrangelo Edessa" pitchFamily="66" charset="0"/>
                    <a:cs typeface="Estrangelo Edessa" pitchFamily="66" charset="0"/>
                  </a:rPr>
                  <a:t>.</a:t>
                </a:r>
              </a:p>
              <a:p>
                <a:pPr marL="0" indent="0">
                  <a:lnSpc>
                    <a:spcPct val="150000"/>
                  </a:lnSpc>
                  <a:buNone/>
                </a:pPr>
                <a:r>
                  <a:rPr lang="en-US" dirty="0">
                    <a:latin typeface="Estrangelo Edessa" pitchFamily="66" charset="0"/>
                    <a:cs typeface="Estrangelo Edessa" pitchFamily="66" charset="0"/>
                  </a:rPr>
                  <a:t>So,</a:t>
                </a:r>
              </a:p>
              <a:p>
                <a:pPr marL="0" indent="0">
                  <a:lnSpc>
                    <a:spcPct val="150000"/>
                  </a:lnSpc>
                  <a:buNone/>
                </a:pPr>
                <a:r>
                  <a:rPr lang="en-US" dirty="0">
                    <a:latin typeface="Estrangelo Edessa" pitchFamily="66" charset="0"/>
                    <a:cs typeface="Estrangelo Edessa" pitchFamily="66" charset="0"/>
                  </a:rPr>
                  <a:t/>
                </a:r>
                <a14:m>
                  <m:oMath xmlns:m="http://schemas.openxmlformats.org/officeDocument/2006/math">
                    <m:sSub>
                      <m:sSubPr>
                        <m:ctrlPr>
                          <a:rPr lang="en-US" i="1">
                            <a:latin typeface="Cambria Math"/>
                          </a:rPr>
                        </m:ctrlPr>
                      </m:sSubPr>
                      <m:e>
                        <m:r>
                          <a:rPr lang="en-US" i="1">
                            <a:latin typeface="Cambria Math"/>
                          </a:rPr>
                          <m:t>𝐹</m:t>
                        </m:r>
                      </m:e>
                      <m:sub>
                        <m:r>
                          <a:rPr lang="en-US" i="1">
                            <a:latin typeface="Cambria Math"/>
                          </a:rPr>
                          <m:t>𝑛</m:t>
                        </m:r>
                      </m:sub>
                    </m:sSub>
                    <m:r>
                      <a:rPr lang="en-US" i="1">
                        <a:latin typeface="Cambria Math"/>
                      </a:rPr>
                      <m:t>=</m:t>
                    </m:r>
                    <m:f>
                      <m:fPr>
                        <m:ctrlPr>
                          <a:rPr lang="en-US" i="1">
                            <a:latin typeface="Cambria Math"/>
                          </a:rPr>
                        </m:ctrlPr>
                      </m:fPr>
                      <m:num>
                        <m:r>
                          <a:rPr lang="en-US" i="1">
                            <a:latin typeface="Cambria Math"/>
                            <a:ea typeface="Cambria Math"/>
                          </a:rPr>
                          <m:t>𝜔</m:t>
                        </m:r>
                      </m:num>
                      <m:den>
                        <m:r>
                          <a:rPr lang="en-US" i="1">
                            <a:latin typeface="Cambria Math"/>
                          </a:rPr>
                          <m:t>2</m:t>
                        </m:r>
                        <m:r>
                          <a:rPr lang="en-US" i="1">
                            <a:latin typeface="Cambria Math"/>
                            <a:ea typeface="Cambria Math"/>
                          </a:rPr>
                          <m:t>𝜋</m:t>
                        </m:r>
                      </m:den>
                    </m:f>
                  </m:oMath>
                </a14:m>
                <a:endParaRPr lang="en-US" dirty="0">
                  <a:latin typeface="Estrangelo Edessa" pitchFamily="66" charset="0"/>
                  <a:cs typeface="Estrangelo Edessa" pitchFamily="66" charset="0"/>
                </a:endParaRPr>
              </a:p>
              <a:p>
                <a:pPr marL="0" indent="0">
                  <a:lnSpc>
                    <a:spcPct val="150000"/>
                  </a:lnSpc>
                  <a:buNone/>
                </a:pPr>
                <a:r>
                  <a:rPr lang="en-US" dirty="0">
                    <a:latin typeface="Estrangelo Edessa" pitchFamily="66" charset="0"/>
                    <a:cs typeface="Estrangelo Edessa" pitchFamily="66" charset="0"/>
                  </a:rPr>
                  <a:t>                                                  = </a:t>
                </a:r>
                <a14:m>
                  <m:oMath xmlns:m="http://schemas.openxmlformats.org/officeDocument/2006/math">
                    <m:f>
                      <m:fPr>
                        <m:ctrlPr>
                          <a:rPr lang="en-US" i="1">
                            <a:latin typeface="Cambria Math"/>
                          </a:rPr>
                        </m:ctrlPr>
                      </m:fPr>
                      <m:num>
                        <m:r>
                          <a:rPr lang="en-US" i="1">
                            <a:latin typeface="Cambria Math"/>
                          </a:rPr>
                          <m:t>8</m:t>
                        </m:r>
                        <m:r>
                          <a:rPr lang="en-US" b="0" i="1" smtClean="0">
                            <a:latin typeface="Cambria Math"/>
                          </a:rPr>
                          <m:t>59</m:t>
                        </m:r>
                        <m:r>
                          <a:rPr lang="en-US" i="1">
                            <a:latin typeface="Cambria Math"/>
                          </a:rPr>
                          <m:t>.</m:t>
                        </m:r>
                        <m:r>
                          <a:rPr lang="en-US" b="0" i="1" smtClean="0">
                            <a:latin typeface="Cambria Math"/>
                          </a:rPr>
                          <m:t>23</m:t>
                        </m:r>
                      </m:num>
                      <m:den>
                        <m:r>
                          <a:rPr lang="en-US" i="1">
                            <a:latin typeface="Cambria Math"/>
                          </a:rPr>
                          <m:t>2</m:t>
                        </m:r>
                        <m:r>
                          <a:rPr lang="en-US" i="1">
                            <a:latin typeface="Cambria Math"/>
                            <a:ea typeface="Cambria Math"/>
                          </a:rPr>
                          <m:t>𝜋</m:t>
                        </m:r>
                      </m:den>
                    </m:f>
                  </m:oMath>
                </a14:m>
                <a:endParaRPr lang="en-US" dirty="0">
                  <a:latin typeface="Estrangelo Edessa" pitchFamily="66" charset="0"/>
                  <a:cs typeface="Estrangelo Edessa" pitchFamily="66" charset="0"/>
                </a:endParaRPr>
              </a:p>
              <a:p>
                <a:pPr marL="0" indent="0">
                  <a:lnSpc>
                    <a:spcPct val="150000"/>
                  </a:lnSpc>
                  <a:buNone/>
                </a:pPr>
                <a:r>
                  <a:rPr lang="en-US" dirty="0">
                    <a:latin typeface="Estrangelo Edessa" pitchFamily="66" charset="0"/>
                    <a:cs typeface="Estrangelo Edessa" pitchFamily="66" charset="0"/>
                  </a:rPr>
                  <a:t>                                                  = </a:t>
                </a:r>
                <a:r>
                  <a:rPr lang="en-US" b="1" dirty="0" smtClean="0">
                    <a:solidFill>
                      <a:srgbClr val="FF0000"/>
                    </a:solidFill>
                    <a:latin typeface="Estrangelo Edessa" pitchFamily="66" charset="0"/>
                    <a:cs typeface="Estrangelo Edessa" pitchFamily="66" charset="0"/>
                  </a:rPr>
                  <a:t>136.75 </a:t>
                </a:r>
                <a:r>
                  <a:rPr lang="en-US" b="1" dirty="0">
                    <a:solidFill>
                      <a:srgbClr val="FF0000"/>
                    </a:solidFill>
                    <a:latin typeface="Estrangelo Edessa" pitchFamily="66" charset="0"/>
                    <a:cs typeface="Estrangelo Edessa" pitchFamily="66" charset="0"/>
                  </a:rPr>
                  <a:t>Hz</a:t>
                </a:r>
                <a:r>
                  <a:rPr lang="en-US" dirty="0">
                    <a:latin typeface="Estrangelo Edessa" pitchFamily="66" charset="0"/>
                    <a:cs typeface="Estrangelo Edessa" pitchFamily="66" charset="0"/>
                  </a:rPr>
                  <a:t>.</a:t>
                </a:r>
              </a:p>
              <a:p>
                <a:pPr marL="0" indent="0">
                  <a:buNone/>
                </a:pPr>
                <a:endParaRPr lang="en-US" dirty="0"/>
              </a:p>
            </p:txBody>
          </p:sp>
        </mc:Choice>
        <mc:Fallback>
          <p:sp>
            <p:nvSpPr>
              <p:cNvPr id="6" name="Title 1"/>
              <p:cNvSpPr>
                <a:spLocks noGrp="1" noRot="1" noChangeAspect="1" noMove="1" noResize="1" noEditPoints="1" noAdjustHandles="1" noChangeArrowheads="1" noChangeShapeType="1" noTextEdit="1"/>
              </p:cNvSpPr>
              <p:nvPr>
                <p:ph idx="1"/>
              </p:nvPr>
            </p:nvSpPr>
            <p:spPr>
              <a:xfrm>
                <a:off x="381000" y="609600"/>
                <a:ext cx="8229600" cy="5791200"/>
              </a:xfrm>
              <a:blipFill rotWithShape="1">
                <a:blip r:embed="rId2"/>
                <a:stretch>
                  <a:fillRect l="-815" t="-1368"/>
                </a:stretch>
              </a:blipFill>
            </p:spPr>
            <p:txBody>
              <a:bodyPr/>
              <a:lstStyle/>
              <a:p>
                <a:r>
                  <a:rPr lang="en-US">
                    <a:noFill/>
                  </a:rPr>
                  <a:t> </a:t>
                </a:r>
              </a:p>
            </p:txBody>
          </p:sp>
        </mc:Fallback>
      </mc:AlternateContent>
    </p:spTree>
    <p:extLst>
      <p:ext uri="{BB962C8B-B14F-4D97-AF65-F5344CB8AC3E}">
        <p14:creationId xmlns:p14="http://schemas.microsoft.com/office/powerpoint/2010/main" xmlns="" val="330419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143000"/>
          </a:xfrm>
        </p:spPr>
        <p:txBody>
          <a:bodyPr/>
          <a:lstStyle/>
          <a:p>
            <a:r>
              <a:rPr lang="en-US" b="1" dirty="0" smtClean="0">
                <a:solidFill>
                  <a:srgbClr val="FF0000"/>
                </a:solidFill>
                <a:latin typeface="Estrangelo Edessa" pitchFamily="66" charset="0"/>
                <a:cs typeface="Estrangelo Edessa" pitchFamily="66" charset="0"/>
              </a:rPr>
              <a:t>New </a:t>
            </a:r>
            <a:r>
              <a:rPr lang="en-US" b="1" dirty="0">
                <a:solidFill>
                  <a:srgbClr val="FF0000"/>
                </a:solidFill>
                <a:latin typeface="Estrangelo Edessa" pitchFamily="66" charset="0"/>
                <a:cs typeface="Estrangelo Edessa" pitchFamily="66" charset="0"/>
              </a:rPr>
              <a:t>T</a:t>
            </a:r>
            <a:r>
              <a:rPr lang="en-US" b="1" dirty="0" smtClean="0">
                <a:solidFill>
                  <a:srgbClr val="FF0000"/>
                </a:solidFill>
                <a:latin typeface="Estrangelo Edessa" pitchFamily="66" charset="0"/>
                <a:cs typeface="Estrangelo Edessa" pitchFamily="66" charset="0"/>
              </a:rPr>
              <a:t>ie Rod</a:t>
            </a:r>
            <a:endParaRPr lang="en-US" b="1" dirty="0">
              <a:solidFill>
                <a:srgbClr val="FF0000"/>
              </a:solidFill>
              <a:latin typeface="Estrangelo Edessa" pitchFamily="66" charset="0"/>
              <a:cs typeface="Estrangelo Edessa" pitchFamily="66" charset="0"/>
            </a:endParaRPr>
          </a:p>
        </p:txBody>
      </p:sp>
      <p:sp>
        <p:nvSpPr>
          <p:cNvPr id="6" name="Text Placeholder 5"/>
          <p:cNvSpPr>
            <a:spLocks noGrp="1"/>
          </p:cNvSpPr>
          <p:nvPr>
            <p:ph type="body" idx="1"/>
          </p:nvPr>
        </p:nvSpPr>
        <p:spPr>
          <a:xfrm>
            <a:off x="457200" y="914400"/>
            <a:ext cx="4040188" cy="639762"/>
          </a:xfrm>
        </p:spPr>
        <p:txBody>
          <a:bodyPr/>
          <a:lstStyle/>
          <a:p>
            <a:r>
              <a:rPr lang="en-US" dirty="0" smtClean="0">
                <a:latin typeface="Estrangelo Edessa" pitchFamily="66" charset="0"/>
                <a:cs typeface="Estrangelo Edessa" pitchFamily="66" charset="0"/>
              </a:rPr>
              <a:t>Material - Aluminum</a:t>
            </a:r>
            <a:endParaRPr lang="en-US" dirty="0">
              <a:latin typeface="Estrangelo Edessa" pitchFamily="66" charset="0"/>
              <a:cs typeface="Estrangelo Edessa" pitchFamily="66" charset="0"/>
            </a:endParaRPr>
          </a:p>
        </p:txBody>
      </p:sp>
      <p:graphicFrame>
        <p:nvGraphicFramePr>
          <p:cNvPr id="2" name="Content Placeholder 1"/>
          <p:cNvGraphicFramePr>
            <a:graphicFrameLocks noGrp="1"/>
          </p:cNvGraphicFramePr>
          <p:nvPr>
            <p:ph sz="half" idx="2"/>
            <p:extLst>
              <p:ext uri="{D42A27DB-BD31-4B8C-83A1-F6EECF244321}">
                <p14:modId xmlns:p14="http://schemas.microsoft.com/office/powerpoint/2010/main" xmlns="" val="1921657886"/>
              </p:ext>
            </p:extLst>
          </p:nvPr>
        </p:nvGraphicFramePr>
        <p:xfrm>
          <a:off x="228600" y="1676400"/>
          <a:ext cx="4495801" cy="4403968"/>
        </p:xfrm>
        <a:graphic>
          <a:graphicData uri="http://schemas.openxmlformats.org/drawingml/2006/table">
            <a:tbl>
              <a:tblPr firstRow="1" bandRow="1">
                <a:tableStyleId>{5C22544A-7EE6-4342-B048-85BDC9FD1C3A}</a:tableStyleId>
              </a:tblPr>
              <a:tblGrid>
                <a:gridCol w="1508280"/>
                <a:gridCol w="1508280"/>
                <a:gridCol w="1479241"/>
              </a:tblGrid>
              <a:tr h="67016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Estrangelo Edessa" pitchFamily="66" charset="0"/>
                          <a:cs typeface="Estrangelo Edessa" pitchFamily="66" charset="0"/>
                        </a:rPr>
                        <a:t>Parameter</a:t>
                      </a:r>
                    </a:p>
                    <a:p>
                      <a:pPr algn="just"/>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Estrangelo Edessa" pitchFamily="66" charset="0"/>
                          <a:cs typeface="Estrangelo Edessa" pitchFamily="66" charset="0"/>
                        </a:rPr>
                        <a:t>Units</a:t>
                      </a:r>
                    </a:p>
                    <a:p>
                      <a:pPr algn="just"/>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Estrangelo Edessa" pitchFamily="66" charset="0"/>
                          <a:cs typeface="Estrangelo Edessa" pitchFamily="66" charset="0"/>
                        </a:rPr>
                        <a:t>Values</a:t>
                      </a:r>
                    </a:p>
                    <a:p>
                      <a:pPr algn="just"/>
                      <a:endParaRPr lang="en-US" dirty="0"/>
                    </a:p>
                  </a:txBody>
                  <a:tcPr/>
                </a:tc>
              </a:tr>
              <a:tr h="670169">
                <a:tc>
                  <a:txBody>
                    <a:bodyPr/>
                    <a:lstStyle/>
                    <a:p>
                      <a:pPr algn="just"/>
                      <a:r>
                        <a:rPr lang="en-US" dirty="0" smtClean="0"/>
                        <a:t>Young's Modulus</a:t>
                      </a:r>
                      <a:endParaRPr lang="en-US" dirty="0"/>
                    </a:p>
                  </a:txBody>
                  <a:tcPr/>
                </a:tc>
                <a:tc>
                  <a:txBody>
                    <a:bodyPr/>
                    <a:lstStyle/>
                    <a:p>
                      <a:pPr algn="just"/>
                      <a:r>
                        <a:rPr lang="en-US" dirty="0" smtClean="0"/>
                        <a:t>(GPA)</a:t>
                      </a:r>
                      <a:endParaRPr lang="en-US" dirty="0"/>
                    </a:p>
                  </a:txBody>
                  <a:tcPr/>
                </a:tc>
                <a:tc>
                  <a:txBody>
                    <a:bodyPr/>
                    <a:lstStyle/>
                    <a:p>
                      <a:pPr algn="just"/>
                      <a:r>
                        <a:rPr lang="en-US" dirty="0" smtClean="0"/>
                        <a:t>69</a:t>
                      </a:r>
                      <a:endParaRPr lang="en-US" dirty="0"/>
                    </a:p>
                  </a:txBody>
                  <a:tcPr/>
                </a:tc>
              </a:tr>
              <a:tr h="670169">
                <a:tc>
                  <a:txBody>
                    <a:bodyPr/>
                    <a:lstStyle/>
                    <a:p>
                      <a:pPr algn="just"/>
                      <a:r>
                        <a:rPr lang="en-US" dirty="0" smtClean="0"/>
                        <a:t>Yield Strength</a:t>
                      </a:r>
                      <a:endParaRPr lang="en-US" dirty="0"/>
                    </a:p>
                  </a:txBody>
                  <a:tcPr/>
                </a:tc>
                <a:tc>
                  <a:txBody>
                    <a:bodyPr/>
                    <a:lstStyle/>
                    <a:p>
                      <a:pPr algn="just"/>
                      <a:r>
                        <a:rPr lang="en-US" dirty="0" smtClean="0"/>
                        <a:t>(MPA)</a:t>
                      </a:r>
                      <a:endParaRPr lang="en-US" dirty="0"/>
                    </a:p>
                  </a:txBody>
                  <a:tcPr/>
                </a:tc>
                <a:tc>
                  <a:txBody>
                    <a:bodyPr/>
                    <a:lstStyle/>
                    <a:p>
                      <a:pPr algn="just"/>
                      <a:r>
                        <a:rPr lang="en-US" dirty="0" smtClean="0"/>
                        <a:t>275</a:t>
                      </a:r>
                      <a:endParaRPr lang="en-US" dirty="0"/>
                    </a:p>
                  </a:txBody>
                  <a:tcPr/>
                </a:tc>
              </a:tr>
              <a:tr h="670169">
                <a:tc>
                  <a:txBody>
                    <a:bodyPr/>
                    <a:lstStyle/>
                    <a:p>
                      <a:pPr algn="just"/>
                      <a:r>
                        <a:rPr lang="en-US" dirty="0" smtClean="0"/>
                        <a:t>Tensile strength</a:t>
                      </a:r>
                      <a:endParaRPr lang="en-US" dirty="0"/>
                    </a:p>
                  </a:txBody>
                  <a:tcPr/>
                </a:tc>
                <a:tc>
                  <a:txBody>
                    <a:bodyPr/>
                    <a:lstStyle/>
                    <a:p>
                      <a:pPr algn="just"/>
                      <a:r>
                        <a:rPr lang="en-US" dirty="0" smtClean="0"/>
                        <a:t>(MPA)</a:t>
                      </a:r>
                      <a:endParaRPr lang="en-US" dirty="0"/>
                    </a:p>
                  </a:txBody>
                  <a:tcPr/>
                </a:tc>
                <a:tc>
                  <a:txBody>
                    <a:bodyPr/>
                    <a:lstStyle/>
                    <a:p>
                      <a:pPr algn="just"/>
                      <a:r>
                        <a:rPr lang="en-US" dirty="0" smtClean="0"/>
                        <a:t>125</a:t>
                      </a:r>
                      <a:endParaRPr lang="en-US" dirty="0"/>
                    </a:p>
                  </a:txBody>
                  <a:tcPr/>
                </a:tc>
              </a:tr>
              <a:tr h="670169">
                <a:tc>
                  <a:txBody>
                    <a:bodyPr/>
                    <a:lstStyle/>
                    <a:p>
                      <a:pPr algn="just"/>
                      <a:r>
                        <a:rPr lang="en-US" dirty="0" smtClean="0"/>
                        <a:t>Poisson's</a:t>
                      </a:r>
                      <a:r>
                        <a:rPr lang="en-US" baseline="0" dirty="0" smtClean="0"/>
                        <a:t> Ratio</a:t>
                      </a:r>
                      <a:endParaRPr lang="en-US" dirty="0"/>
                    </a:p>
                  </a:txBody>
                  <a:tcPr/>
                </a:tc>
                <a:tc>
                  <a:txBody>
                    <a:bodyPr/>
                    <a:lstStyle/>
                    <a:p>
                      <a:pPr algn="just"/>
                      <a:endParaRPr lang="en-US" dirty="0"/>
                    </a:p>
                  </a:txBody>
                  <a:tcPr/>
                </a:tc>
                <a:tc>
                  <a:txBody>
                    <a:bodyPr/>
                    <a:lstStyle/>
                    <a:p>
                      <a:pPr algn="just"/>
                      <a:r>
                        <a:rPr lang="en-US" dirty="0" smtClean="0"/>
                        <a:t>0.3</a:t>
                      </a:r>
                      <a:endParaRPr lang="en-US" dirty="0"/>
                    </a:p>
                  </a:txBody>
                  <a:tcPr/>
                </a:tc>
              </a:tr>
              <a:tr h="670169">
                <a:tc>
                  <a:txBody>
                    <a:bodyPr/>
                    <a:lstStyle/>
                    <a:p>
                      <a:pPr algn="just"/>
                      <a:r>
                        <a:rPr lang="en-US" dirty="0" smtClean="0"/>
                        <a:t>Melting Point</a:t>
                      </a:r>
                      <a:endParaRPr lang="en-US" dirty="0"/>
                    </a:p>
                  </a:txBody>
                  <a:tcPr/>
                </a:tc>
                <a:tc>
                  <a:txBody>
                    <a:bodyPr/>
                    <a:lstStyle/>
                    <a:p>
                      <a:pPr algn="just"/>
                      <a:r>
                        <a:rPr lang="en-US" dirty="0" smtClean="0"/>
                        <a:t>(deg)</a:t>
                      </a:r>
                      <a:endParaRPr lang="en-US" dirty="0"/>
                    </a:p>
                  </a:txBody>
                  <a:tcPr/>
                </a:tc>
                <a:tc>
                  <a:txBody>
                    <a:bodyPr/>
                    <a:lstStyle/>
                    <a:p>
                      <a:pPr algn="just"/>
                      <a:r>
                        <a:rPr lang="en-US" dirty="0" smtClean="0"/>
                        <a:t>660.3</a:t>
                      </a:r>
                      <a:endParaRPr lang="en-US" dirty="0"/>
                    </a:p>
                  </a:txBody>
                  <a:tcPr/>
                </a:tc>
              </a:tr>
              <a:tr h="382954">
                <a:tc>
                  <a:txBody>
                    <a:bodyPr/>
                    <a:lstStyle/>
                    <a:p>
                      <a:pPr algn="just"/>
                      <a:r>
                        <a:rPr lang="en-US" dirty="0" smtClean="0"/>
                        <a:t>Density</a:t>
                      </a:r>
                      <a:endParaRPr lang="en-US" dirty="0"/>
                    </a:p>
                  </a:txBody>
                  <a:tcPr/>
                </a:tc>
                <a:tc>
                  <a:txBody>
                    <a:bodyPr/>
                    <a:lstStyle/>
                    <a:p>
                      <a:pPr algn="just"/>
                      <a:r>
                        <a:rPr lang="en-US" dirty="0" smtClean="0"/>
                        <a:t>(g/cm*3)</a:t>
                      </a:r>
                      <a:endParaRPr lang="en-US" dirty="0"/>
                    </a:p>
                  </a:txBody>
                  <a:tcPr/>
                </a:tc>
                <a:tc>
                  <a:txBody>
                    <a:bodyPr/>
                    <a:lstStyle/>
                    <a:p>
                      <a:pPr algn="just"/>
                      <a:r>
                        <a:rPr lang="en-US" dirty="0" smtClean="0"/>
                        <a:t>2.7</a:t>
                      </a:r>
                      <a:endParaRPr lang="en-US" dirty="0"/>
                    </a:p>
                  </a:txBody>
                  <a:tcPr/>
                </a:tc>
              </a:tr>
            </a:tbl>
          </a:graphicData>
        </a:graphic>
      </p:graphicFrame>
      <p:sp>
        <p:nvSpPr>
          <p:cNvPr id="8" name="Text Placeholder 7"/>
          <p:cNvSpPr>
            <a:spLocks noGrp="1"/>
          </p:cNvSpPr>
          <p:nvPr>
            <p:ph type="body" sz="quarter" idx="3"/>
          </p:nvPr>
        </p:nvSpPr>
        <p:spPr>
          <a:xfrm>
            <a:off x="4648200" y="838200"/>
            <a:ext cx="4041775" cy="639762"/>
          </a:xfrm>
        </p:spPr>
        <p:txBody>
          <a:bodyPr/>
          <a:lstStyle/>
          <a:p>
            <a:r>
              <a:rPr lang="en-US" dirty="0" smtClean="0">
                <a:latin typeface="Estrangelo Edessa" pitchFamily="66" charset="0"/>
                <a:cs typeface="Estrangelo Edessa" pitchFamily="66" charset="0"/>
              </a:rPr>
              <a:t>Specification</a:t>
            </a:r>
            <a:endParaRPr lang="en-US" dirty="0">
              <a:latin typeface="Estrangelo Edessa" pitchFamily="66" charset="0"/>
              <a:cs typeface="Estrangelo Edessa" pitchFamily="66" charset="0"/>
            </a:endParaRPr>
          </a:p>
        </p:txBody>
      </p:sp>
      <p:graphicFrame>
        <p:nvGraphicFramePr>
          <p:cNvPr id="3" name="Content Placeholder 2"/>
          <p:cNvGraphicFramePr>
            <a:graphicFrameLocks noGrp="1"/>
          </p:cNvGraphicFramePr>
          <p:nvPr>
            <p:ph sz="quarter" idx="4"/>
            <p:extLst>
              <p:ext uri="{D42A27DB-BD31-4B8C-83A1-F6EECF244321}">
                <p14:modId xmlns:p14="http://schemas.microsoft.com/office/powerpoint/2010/main" xmlns="" val="588697487"/>
              </p:ext>
            </p:extLst>
          </p:nvPr>
        </p:nvGraphicFramePr>
        <p:xfrm>
          <a:off x="5257800" y="2209800"/>
          <a:ext cx="3276600" cy="2971801"/>
        </p:xfrm>
        <a:graphic>
          <a:graphicData uri="http://schemas.openxmlformats.org/drawingml/2006/table">
            <a:tbl>
              <a:tblPr firstRow="1" bandRow="1">
                <a:tableStyleId>{5C22544A-7EE6-4342-B048-85BDC9FD1C3A}</a:tableStyleId>
              </a:tblPr>
              <a:tblGrid>
                <a:gridCol w="1774825"/>
                <a:gridCol w="1501775"/>
              </a:tblGrid>
              <a:tr h="734209">
                <a:tc>
                  <a:txBody>
                    <a:bodyPr/>
                    <a:lstStyle/>
                    <a:p>
                      <a:r>
                        <a:rPr lang="en-US" dirty="0" smtClean="0"/>
                        <a:t>Tie rod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Estrangelo Edessa" pitchFamily="66" charset="0"/>
                          <a:cs typeface="Estrangelo Edessa" pitchFamily="66" charset="0"/>
                        </a:rPr>
                        <a:t>Dimension</a:t>
                      </a:r>
                    </a:p>
                    <a:p>
                      <a:endParaRPr lang="en-US" dirty="0"/>
                    </a:p>
                  </a:txBody>
                  <a:tcPr/>
                </a:tc>
              </a:tr>
              <a:tr h="559398">
                <a:tc>
                  <a:txBody>
                    <a:bodyPr/>
                    <a:lstStyle/>
                    <a:p>
                      <a:r>
                        <a:rPr lang="en-US" dirty="0" smtClean="0"/>
                        <a:t>Length</a:t>
                      </a:r>
                      <a:endParaRPr lang="en-US" dirty="0"/>
                    </a:p>
                  </a:txBody>
                  <a:tcPr/>
                </a:tc>
                <a:tc>
                  <a:txBody>
                    <a:bodyPr/>
                    <a:lstStyle/>
                    <a:p>
                      <a:r>
                        <a:rPr lang="en-US" dirty="0" smtClean="0"/>
                        <a:t>250 mm</a:t>
                      </a:r>
                      <a:endParaRPr lang="en-US" dirty="0"/>
                    </a:p>
                  </a:txBody>
                  <a:tcPr/>
                </a:tc>
              </a:tr>
              <a:tr h="559398">
                <a:tc>
                  <a:txBody>
                    <a:bodyPr/>
                    <a:lstStyle/>
                    <a:p>
                      <a:r>
                        <a:rPr lang="en-US" dirty="0" smtClean="0"/>
                        <a:t>Diameter</a:t>
                      </a:r>
                      <a:endParaRPr lang="en-US" dirty="0"/>
                    </a:p>
                  </a:txBody>
                  <a:tcPr/>
                </a:tc>
                <a:tc>
                  <a:txBody>
                    <a:bodyPr/>
                    <a:lstStyle/>
                    <a:p>
                      <a:r>
                        <a:rPr lang="en-US" dirty="0" smtClean="0"/>
                        <a:t>12 mm</a:t>
                      </a:r>
                      <a:endParaRPr lang="en-US" dirty="0"/>
                    </a:p>
                  </a:txBody>
                  <a:tcPr/>
                </a:tc>
              </a:tr>
              <a:tr h="559398">
                <a:tc>
                  <a:txBody>
                    <a:bodyPr/>
                    <a:lstStyle/>
                    <a:p>
                      <a:r>
                        <a:rPr lang="en-US" dirty="0" smtClean="0"/>
                        <a:t>Tie End</a:t>
                      </a:r>
                      <a:endParaRPr lang="en-US" dirty="0"/>
                    </a:p>
                  </a:txBody>
                  <a:tcPr/>
                </a:tc>
                <a:tc>
                  <a:txBody>
                    <a:bodyPr/>
                    <a:lstStyle/>
                    <a:p>
                      <a:endParaRPr lang="en-US" dirty="0"/>
                    </a:p>
                  </a:txBody>
                  <a:tcPr/>
                </a:tc>
              </a:tr>
              <a:tr h="559398">
                <a:tc>
                  <a:txBody>
                    <a:bodyPr/>
                    <a:lstStyle/>
                    <a:p>
                      <a:r>
                        <a:rPr lang="en-US" dirty="0" smtClean="0"/>
                        <a:t>Length</a:t>
                      </a:r>
                      <a:endParaRPr lang="en-US" dirty="0"/>
                    </a:p>
                  </a:txBody>
                  <a:tcPr/>
                </a:tc>
                <a:tc>
                  <a:txBody>
                    <a:bodyPr/>
                    <a:lstStyle/>
                    <a:p>
                      <a:r>
                        <a:rPr lang="en-US" dirty="0" smtClean="0"/>
                        <a:t>30</a:t>
                      </a:r>
                      <a:r>
                        <a:rPr lang="en-US" baseline="0" dirty="0" smtClean="0"/>
                        <a:t> mm</a:t>
                      </a:r>
                      <a:endParaRPr lang="en-US" dirty="0"/>
                    </a:p>
                  </a:txBody>
                  <a:tcPr/>
                </a:tc>
              </a:tr>
            </a:tbl>
          </a:graphicData>
        </a:graphic>
      </p:graphicFrame>
    </p:spTree>
    <p:extLst>
      <p:ext uri="{BB962C8B-B14F-4D97-AF65-F5344CB8AC3E}">
        <p14:creationId xmlns:p14="http://schemas.microsoft.com/office/powerpoint/2010/main" xmlns="" val="1535548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228600"/>
            <a:ext cx="8001000" cy="369332"/>
          </a:xfrm>
          <a:prstGeom prst="rect">
            <a:avLst/>
          </a:prstGeom>
          <a:noFill/>
        </p:spPr>
        <p:txBody>
          <a:bodyPr wrap="square" rtlCol="0">
            <a:spAutoFit/>
          </a:bodyPr>
          <a:lstStyle/>
          <a:p>
            <a:r>
              <a:rPr lang="en-US" dirty="0" smtClean="0"/>
              <a:t>Manufacturing </a:t>
            </a:r>
            <a:endParaRPr lang="en-US" dirty="0"/>
          </a:p>
        </p:txBody>
      </p:sp>
      <p:pic>
        <p:nvPicPr>
          <p:cNvPr id="1027" name="Picture 3" descr="C:\Users\Sumit\Desktop\be project\project photos\20200122_114117.jpg"/>
          <p:cNvPicPr>
            <a:picLocks noChangeAspect="1" noChangeArrowheads="1"/>
          </p:cNvPicPr>
          <p:nvPr/>
        </p:nvPicPr>
        <p:blipFill>
          <a:blip r:embed="rId2" cstate="print"/>
          <a:srcRect/>
          <a:stretch>
            <a:fillRect/>
          </a:stretch>
        </p:blipFill>
        <p:spPr bwMode="auto">
          <a:xfrm rot="5400000">
            <a:off x="-982223" y="2658623"/>
            <a:ext cx="5305514" cy="2579069"/>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latin typeface="Estrangelo Edessa" pitchFamily="66" charset="0"/>
                <a:cs typeface="Estrangelo Edessa" pitchFamily="66" charset="0"/>
              </a:rPr>
              <a:t> </a:t>
            </a:r>
            <a:r>
              <a:rPr lang="en-US" b="1" dirty="0" smtClean="0">
                <a:solidFill>
                  <a:srgbClr val="FF0000"/>
                </a:solidFill>
                <a:latin typeface="Estrangelo Edessa" pitchFamily="66" charset="0"/>
                <a:cs typeface="Estrangelo Edessa" pitchFamily="66" charset="0"/>
              </a:rPr>
              <a:t>Fixture for experimental setup</a:t>
            </a:r>
            <a:r>
              <a:rPr lang="en-US" dirty="0" smtClean="0">
                <a:solidFill>
                  <a:srgbClr val="FF0000"/>
                </a:solidFill>
                <a:latin typeface="Estrangelo Edessa" pitchFamily="66" charset="0"/>
                <a:cs typeface="Estrangelo Edessa" pitchFamily="66" charset="0"/>
              </a:rPr>
              <a:t/>
            </a:r>
            <a:br>
              <a:rPr lang="en-US" dirty="0" smtClean="0">
                <a:solidFill>
                  <a:srgbClr val="FF0000"/>
                </a:solidFill>
                <a:latin typeface="Estrangelo Edessa" pitchFamily="66" charset="0"/>
                <a:cs typeface="Estrangelo Edessa" pitchFamily="66" charset="0"/>
              </a:rPr>
            </a:br>
            <a:endParaRPr lang="en-US" dirty="0">
              <a:solidFill>
                <a:srgbClr val="FF0000"/>
              </a:solidFill>
              <a:latin typeface="Estrangelo Edessa" pitchFamily="66" charset="0"/>
              <a:cs typeface="Estrangelo Edessa" pitchFamily="66" charset="0"/>
            </a:endParaRPr>
          </a:p>
        </p:txBody>
      </p:sp>
      <p:pic>
        <p:nvPicPr>
          <p:cNvPr id="1026" name="Picture 2" descr="C:\Users\Sumit\Desktop\be project\project photos\20200211_120253.jpg"/>
          <p:cNvPicPr>
            <a:picLocks noGrp="1" noChangeAspect="1" noChangeArrowheads="1"/>
          </p:cNvPicPr>
          <p:nvPr>
            <p:ph idx="1"/>
          </p:nvPr>
        </p:nvPicPr>
        <p:blipFill>
          <a:blip r:embed="rId2" cstate="print"/>
          <a:srcRect l="6863" t="5150" r="8824" b="12109"/>
          <a:stretch>
            <a:fillRect/>
          </a:stretch>
        </p:blipFill>
        <p:spPr bwMode="auto">
          <a:xfrm>
            <a:off x="228600" y="1295400"/>
            <a:ext cx="4876800" cy="2324986"/>
          </a:xfrm>
          <a:prstGeom prst="rect">
            <a:avLst/>
          </a:prstGeom>
          <a:noFill/>
        </p:spPr>
      </p:pic>
      <p:pic>
        <p:nvPicPr>
          <p:cNvPr id="1027" name="Picture 3" descr="C:\Users\Sumit\Desktop\be project\project photos\20200211_124320.jpg"/>
          <p:cNvPicPr>
            <a:picLocks noChangeAspect="1" noChangeArrowheads="1"/>
          </p:cNvPicPr>
          <p:nvPr/>
        </p:nvPicPr>
        <p:blipFill>
          <a:blip r:embed="rId3" cstate="print"/>
          <a:srcRect/>
          <a:stretch>
            <a:fillRect/>
          </a:stretch>
        </p:blipFill>
        <p:spPr bwMode="auto">
          <a:xfrm>
            <a:off x="4106091" y="4267200"/>
            <a:ext cx="4702629" cy="2286000"/>
          </a:xfrm>
          <a:prstGeom prst="rect">
            <a:avLst/>
          </a:prstGeom>
          <a:noFill/>
        </p:spPr>
      </p:pic>
      <p:sp>
        <p:nvSpPr>
          <p:cNvPr id="7" name="TextBox 6"/>
          <p:cNvSpPr txBox="1"/>
          <p:nvPr/>
        </p:nvSpPr>
        <p:spPr>
          <a:xfrm>
            <a:off x="5334000" y="1676400"/>
            <a:ext cx="27432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 Fixture for MS tie rod</a:t>
            </a:r>
            <a:endParaRPr lang="en-US" sz="2000" b="1" dirty="0">
              <a:latin typeface="Times New Roman" pitchFamily="18" charset="0"/>
              <a:cs typeface="Times New Roman" pitchFamily="18" charset="0"/>
            </a:endParaRPr>
          </a:p>
        </p:txBody>
      </p:sp>
      <p:sp>
        <p:nvSpPr>
          <p:cNvPr id="8" name="TextBox 7"/>
          <p:cNvSpPr txBox="1"/>
          <p:nvPr/>
        </p:nvSpPr>
        <p:spPr>
          <a:xfrm>
            <a:off x="304800" y="5334000"/>
            <a:ext cx="36576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Fixture for </a:t>
            </a:r>
            <a:r>
              <a:rPr lang="en-US" sz="2000" b="1" dirty="0" err="1" smtClean="0">
                <a:latin typeface="Times New Roman" pitchFamily="18" charset="0"/>
                <a:cs typeface="Times New Roman" pitchFamily="18" charset="0"/>
              </a:rPr>
              <a:t>Aluminium</a:t>
            </a:r>
            <a:r>
              <a:rPr lang="en-US" sz="2000" b="1" dirty="0" smtClean="0">
                <a:latin typeface="Times New Roman" pitchFamily="18" charset="0"/>
                <a:cs typeface="Times New Roman" pitchFamily="18" charset="0"/>
              </a:rPr>
              <a:t> tie rod </a:t>
            </a:r>
            <a:r>
              <a:rPr lang="en-US" sz="2000" b="1" dirty="0" smtClean="0"/>
              <a:t>:</a:t>
            </a:r>
          </a:p>
        </p:txBody>
      </p:sp>
    </p:spTree>
    <p:extLst>
      <p:ext uri="{BB962C8B-B14F-4D97-AF65-F5344CB8AC3E}">
        <p14:creationId xmlns:p14="http://schemas.microsoft.com/office/powerpoint/2010/main" xmlns="" val="4170268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Problem Statement</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400" dirty="0" smtClean="0">
                <a:latin typeface="Times New Roman" pitchFamily="18" charset="0"/>
                <a:cs typeface="Times New Roman" pitchFamily="18" charset="0"/>
              </a:rPr>
              <a:t>For competitive racing wagon i.e. go kart we need to improve efficiency of vehicle with optimum weight. By studying on steering system we found that we can reduce weight of kart also can improve efficiency.</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8357367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dirty="0" smtClean="0">
                <a:solidFill>
                  <a:srgbClr val="FF0000"/>
                </a:solidFill>
                <a:latin typeface="Estrangelo Edessa" pitchFamily="66" charset="0"/>
                <a:cs typeface="Estrangelo Edessa" pitchFamily="66" charset="0"/>
              </a:rPr>
              <a:t>Apparatus</a:t>
            </a:r>
            <a:endParaRPr lang="en-US" dirty="0">
              <a:solidFill>
                <a:srgbClr val="FF0000"/>
              </a:solidFill>
              <a:latin typeface="Estrangelo Edessa" pitchFamily="66" charset="0"/>
              <a:cs typeface="Estrangelo Edessa" pitchFamily="66" charset="0"/>
            </a:endParaRP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 y="1143000"/>
            <a:ext cx="4495799" cy="21854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descr="C:\Users\Sumit\Desktop\be project\project photos\20200211_122229.jpg"/>
          <p:cNvPicPr>
            <a:picLocks noChangeAspect="1" noChangeArrowheads="1"/>
          </p:cNvPicPr>
          <p:nvPr/>
        </p:nvPicPr>
        <p:blipFill>
          <a:blip r:embed="rId3" cstate="print"/>
          <a:srcRect/>
          <a:stretch>
            <a:fillRect/>
          </a:stretch>
        </p:blipFill>
        <p:spPr bwMode="auto">
          <a:xfrm>
            <a:off x="5638800" y="1219200"/>
            <a:ext cx="3156855" cy="1534582"/>
          </a:xfrm>
          <a:prstGeom prst="rect">
            <a:avLst/>
          </a:prstGeom>
          <a:noFill/>
        </p:spPr>
      </p:pic>
      <p:pic>
        <p:nvPicPr>
          <p:cNvPr id="2051" name="Picture 3" descr="C:\Users\Sumit\Desktop\be project\project photos\20200211_134535.jpg"/>
          <p:cNvPicPr>
            <a:picLocks noChangeAspect="1" noChangeArrowheads="1"/>
          </p:cNvPicPr>
          <p:nvPr/>
        </p:nvPicPr>
        <p:blipFill>
          <a:blip r:embed="rId4" cstate="print"/>
          <a:srcRect/>
          <a:stretch>
            <a:fillRect/>
          </a:stretch>
        </p:blipFill>
        <p:spPr bwMode="auto">
          <a:xfrm>
            <a:off x="990600" y="4343400"/>
            <a:ext cx="4343400" cy="2111375"/>
          </a:xfrm>
          <a:prstGeom prst="rect">
            <a:avLst/>
          </a:prstGeom>
          <a:noFill/>
        </p:spPr>
      </p:pic>
      <p:sp>
        <p:nvSpPr>
          <p:cNvPr id="6" name="TextBox 5"/>
          <p:cNvSpPr txBox="1"/>
          <p:nvPr/>
        </p:nvSpPr>
        <p:spPr>
          <a:xfrm>
            <a:off x="609600" y="3581400"/>
            <a:ext cx="43434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Data acquisition system with amplifiers</a:t>
            </a:r>
            <a:endParaRPr lang="en-US" sz="2000" dirty="0">
              <a:latin typeface="Times New Roman" pitchFamily="18" charset="0"/>
              <a:cs typeface="Times New Roman" pitchFamily="18" charset="0"/>
            </a:endParaRPr>
          </a:p>
        </p:txBody>
      </p:sp>
      <p:sp>
        <p:nvSpPr>
          <p:cNvPr id="7" name="TextBox 6"/>
          <p:cNvSpPr txBox="1"/>
          <p:nvPr/>
        </p:nvSpPr>
        <p:spPr>
          <a:xfrm>
            <a:off x="5943600" y="2971800"/>
            <a:ext cx="2590800" cy="707886"/>
          </a:xfrm>
          <a:prstGeom prst="rect">
            <a:avLst/>
          </a:prstGeom>
          <a:noFill/>
        </p:spPr>
        <p:txBody>
          <a:bodyPr wrap="square" rtlCol="0">
            <a:spAutoFit/>
          </a:bodyPr>
          <a:lstStyle/>
          <a:p>
            <a:r>
              <a:rPr lang="en-US" sz="2000" smtClean="0">
                <a:latin typeface="Times New Roman" pitchFamily="18" charset="0"/>
                <a:cs typeface="Times New Roman" pitchFamily="18" charset="0"/>
              </a:rPr>
              <a:t>Impact Hammer </a:t>
            </a:r>
            <a:r>
              <a:rPr lang="en-US" sz="2000" dirty="0" smtClean="0">
                <a:latin typeface="Times New Roman" pitchFamily="18" charset="0"/>
                <a:cs typeface="Times New Roman" pitchFamily="18" charset="0"/>
              </a:rPr>
              <a:t>With Load Sensor</a:t>
            </a:r>
            <a:endParaRPr lang="en-US" sz="2000" dirty="0">
              <a:latin typeface="Times New Roman" pitchFamily="18" charset="0"/>
              <a:cs typeface="Times New Roman" pitchFamily="18" charset="0"/>
            </a:endParaRPr>
          </a:p>
        </p:txBody>
      </p:sp>
      <p:sp>
        <p:nvSpPr>
          <p:cNvPr id="8" name="TextBox 7"/>
          <p:cNvSpPr txBox="1"/>
          <p:nvPr/>
        </p:nvSpPr>
        <p:spPr>
          <a:xfrm>
            <a:off x="5867400" y="5181600"/>
            <a:ext cx="30480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Accelerometer</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84679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pic>
        <p:nvPicPr>
          <p:cNvPr id="3074" name="Picture 2" descr="C:\Users\Sumit\Desktop\be project\project photos\20200211_132006.jpg"/>
          <p:cNvPicPr>
            <a:picLocks noGrp="1" noChangeAspect="1" noChangeArrowheads="1"/>
          </p:cNvPicPr>
          <p:nvPr>
            <p:ph idx="1"/>
          </p:nvPr>
        </p:nvPicPr>
        <p:blipFill>
          <a:blip r:embed="rId2" cstate="print"/>
          <a:srcRect/>
          <a:stretch>
            <a:fillRect/>
          </a:stretch>
        </p:blipFill>
        <p:spPr bwMode="auto">
          <a:xfrm>
            <a:off x="381000" y="1825889"/>
            <a:ext cx="8305800" cy="4037542"/>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solidFill>
                  <a:srgbClr val="FF0000"/>
                </a:solidFill>
                <a:latin typeface="Estrangelo Edessa" pitchFamily="66" charset="0"/>
                <a:cs typeface="Estrangelo Edessa" pitchFamily="66" charset="0"/>
              </a:rPr>
              <a:t>Experimental analysis </a:t>
            </a:r>
            <a:endParaRPr lang="en-US" dirty="0">
              <a:solidFill>
                <a:srgbClr val="FF0000"/>
              </a:solidFill>
              <a:latin typeface="Estrangelo Edessa" pitchFamily="66" charset="0"/>
              <a:cs typeface="Estrangelo Edessa" pitchFamily="66" charset="0"/>
            </a:endParaRPr>
          </a:p>
        </p:txBody>
      </p:sp>
      <p:sp>
        <p:nvSpPr>
          <p:cNvPr id="5" name="Content Placeholder 4"/>
          <p:cNvSpPr>
            <a:spLocks noGrp="1"/>
          </p:cNvSpPr>
          <p:nvPr>
            <p:ph idx="1"/>
          </p:nvPr>
        </p:nvSpPr>
        <p:spPr>
          <a:xfrm>
            <a:off x="685800" y="1752600"/>
            <a:ext cx="8229600" cy="4525963"/>
          </a:xfrm>
        </p:spPr>
        <p:txBody>
          <a:bodyPr/>
          <a:lstStyle/>
          <a:p>
            <a:r>
              <a:rPr lang="en-US" dirty="0" smtClean="0">
                <a:solidFill>
                  <a:srgbClr val="FF0000"/>
                </a:solidFill>
                <a:latin typeface="Estrangelo Edessa" pitchFamily="66" charset="0"/>
                <a:cs typeface="Estrangelo Edessa" pitchFamily="66" charset="0"/>
              </a:rPr>
              <a:t>Mild Steel</a:t>
            </a:r>
            <a:endParaRPr lang="en-US" dirty="0">
              <a:solidFill>
                <a:srgbClr val="FF0000"/>
              </a:solidFill>
              <a:latin typeface="Estrangelo Edessa" pitchFamily="66" charset="0"/>
              <a:cs typeface="Estrangelo Edessa" pitchFamily="66"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xmlns="" val="0"/>
              </a:ext>
            </a:extLst>
          </a:blip>
          <a:srcRect t="6872"/>
          <a:stretch/>
        </p:blipFill>
        <p:spPr>
          <a:xfrm>
            <a:off x="685800" y="1676400"/>
            <a:ext cx="7467600" cy="4763422"/>
          </a:xfrm>
          <a:prstGeom prst="rect">
            <a:avLst/>
          </a:prstGeom>
        </p:spPr>
      </p:pic>
    </p:spTree>
    <p:extLst>
      <p:ext uri="{BB962C8B-B14F-4D97-AF65-F5344CB8AC3E}">
        <p14:creationId xmlns:p14="http://schemas.microsoft.com/office/powerpoint/2010/main" xmlns="" val="1163540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609600"/>
            <a:ext cx="8229600" cy="4525963"/>
          </a:xfrm>
        </p:spPr>
        <p:txBody>
          <a:bodyPr/>
          <a:lstStyle/>
          <a:p>
            <a:r>
              <a:rPr lang="en-US" dirty="0" smtClean="0">
                <a:solidFill>
                  <a:srgbClr val="FF0000"/>
                </a:solidFill>
                <a:latin typeface="Estrangelo Edessa" pitchFamily="66" charset="0"/>
                <a:cs typeface="Estrangelo Edessa" pitchFamily="66" charset="0"/>
              </a:rPr>
              <a:t>Aluminum</a:t>
            </a:r>
            <a:endParaRPr lang="en-US" dirty="0">
              <a:solidFill>
                <a:srgbClr val="FF0000"/>
              </a:solidFill>
              <a:latin typeface="Estrangelo Edessa" pitchFamily="66" charset="0"/>
              <a:cs typeface="Estrangelo Edessa" pitchFamily="66" charset="0"/>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xmlns="" val="0"/>
              </a:ext>
            </a:extLst>
          </a:blip>
          <a:srcRect t="7122"/>
          <a:stretch/>
        </p:blipFill>
        <p:spPr>
          <a:xfrm>
            <a:off x="609600" y="1371600"/>
            <a:ext cx="7848600" cy="4936408"/>
          </a:xfrm>
          <a:prstGeom prst="rect">
            <a:avLst/>
          </a:prstGeom>
        </p:spPr>
      </p:pic>
    </p:spTree>
    <p:extLst>
      <p:ext uri="{BB962C8B-B14F-4D97-AF65-F5344CB8AC3E}">
        <p14:creationId xmlns:p14="http://schemas.microsoft.com/office/powerpoint/2010/main" xmlns="" val="741156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Static Analysis of Cad parts</a:t>
            </a:r>
            <a:endParaRPr lang="en-US" sz="4000" b="1" dirty="0">
              <a:latin typeface="Times New Roman" pitchFamily="18" charset="0"/>
              <a:cs typeface="Times New Roman" pitchFamily="18" charset="0"/>
            </a:endParaRPr>
          </a:p>
        </p:txBody>
      </p:sp>
      <p:sp>
        <p:nvSpPr>
          <p:cNvPr id="4" name="Text Placeholder 3"/>
          <p:cNvSpPr>
            <a:spLocks noGrp="1"/>
          </p:cNvSpPr>
          <p:nvPr>
            <p:ph type="body" idx="1"/>
          </p:nvPr>
        </p:nvSpPr>
        <p:spPr/>
        <p:txBody>
          <a:bodyPr/>
          <a:lstStyle/>
          <a:p>
            <a:r>
              <a:rPr lang="en-US" dirty="0" smtClean="0"/>
              <a:t>Mild steel</a:t>
            </a:r>
            <a:endParaRPr lang="en-US" dirty="0"/>
          </a:p>
        </p:txBody>
      </p:sp>
      <p:sp>
        <p:nvSpPr>
          <p:cNvPr id="5" name="Content Placeholder 4"/>
          <p:cNvSpPr>
            <a:spLocks noGrp="1"/>
          </p:cNvSpPr>
          <p:nvPr>
            <p:ph sz="half" idx="2"/>
          </p:nvPr>
        </p:nvSpPr>
        <p:spPr/>
        <p:txBody>
          <a:bodyPr/>
          <a:lstStyle/>
          <a:p>
            <a:endParaRPr lang="en-US"/>
          </a:p>
        </p:txBody>
      </p:sp>
      <p:sp>
        <p:nvSpPr>
          <p:cNvPr id="6" name="Text Placeholder 5"/>
          <p:cNvSpPr>
            <a:spLocks noGrp="1"/>
          </p:cNvSpPr>
          <p:nvPr>
            <p:ph type="body" sz="quarter" idx="3"/>
          </p:nvPr>
        </p:nvSpPr>
        <p:spPr/>
        <p:txBody>
          <a:bodyPr/>
          <a:lstStyle/>
          <a:p>
            <a:r>
              <a:rPr lang="en-US" dirty="0" smtClean="0"/>
              <a:t>Aluminum</a:t>
            </a:r>
            <a:endParaRPr lang="en-US" dirty="0"/>
          </a:p>
        </p:txBody>
      </p:sp>
      <p:sp>
        <p:nvSpPr>
          <p:cNvPr id="7" name="Content Placeholder 6"/>
          <p:cNvSpPr>
            <a:spLocks noGrp="1"/>
          </p:cNvSpPr>
          <p:nvPr>
            <p:ph sz="quarter" idx="4"/>
          </p:nvPr>
        </p:nvSpPr>
        <p:spPr/>
        <p:txBody>
          <a:bodyPr/>
          <a:lstStyle/>
          <a:p>
            <a:endParaRPr lang="en-US"/>
          </a:p>
        </p:txBody>
      </p:sp>
    </p:spTree>
    <p:extLst>
      <p:ext uri="{BB962C8B-B14F-4D97-AF65-F5344CB8AC3E}">
        <p14:creationId xmlns:p14="http://schemas.microsoft.com/office/powerpoint/2010/main" xmlns="" val="40840780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Modal </a:t>
            </a:r>
            <a:r>
              <a:rPr lang="en-US" sz="4000" b="1" dirty="0">
                <a:latin typeface="Times New Roman" pitchFamily="18" charset="0"/>
                <a:cs typeface="Times New Roman" pitchFamily="18" charset="0"/>
              </a:rPr>
              <a:t>A</a:t>
            </a:r>
            <a:r>
              <a:rPr lang="en-US" sz="4000" b="1" dirty="0" smtClean="0">
                <a:latin typeface="Times New Roman" pitchFamily="18" charset="0"/>
                <a:cs typeface="Times New Roman" pitchFamily="18" charset="0"/>
              </a:rPr>
              <a:t>nalysis</a:t>
            </a:r>
            <a:endParaRPr lang="en-US" sz="4000" b="1" dirty="0">
              <a:latin typeface="Times New Roman" pitchFamily="18" charset="0"/>
              <a:cs typeface="Times New Roman" pitchFamily="18" charset="0"/>
            </a:endParaRPr>
          </a:p>
        </p:txBody>
      </p:sp>
      <p:sp>
        <p:nvSpPr>
          <p:cNvPr id="8" name="Content Placeholder 7"/>
          <p:cNvSpPr>
            <a:spLocks noGrp="1"/>
          </p:cNvSpPr>
          <p:nvPr>
            <p:ph idx="1"/>
          </p:nvPr>
        </p:nvSpPr>
        <p:spPr>
          <a:xfrm>
            <a:off x="381000" y="1524000"/>
            <a:ext cx="8229600" cy="4525963"/>
          </a:xfrm>
        </p:spPr>
        <p:txBody>
          <a:bodyPr>
            <a:normAutofit fontScale="92500"/>
          </a:bodyPr>
          <a:lstStyle/>
          <a:p>
            <a:pPr marL="0" indent="0" algn="just">
              <a:lnSpc>
                <a:spcPct val="150000"/>
              </a:lnSpc>
              <a:buNone/>
            </a:pPr>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modal analysis </a:t>
            </a:r>
            <a:r>
              <a:rPr lang="en-US" sz="2400" dirty="0" smtClean="0">
                <a:latin typeface="Times New Roman" pitchFamily="18" charset="0"/>
                <a:cs typeface="Times New Roman" pitchFamily="18" charset="0"/>
              </a:rPr>
              <a:t>is a technique used to determine the vibration characteristics of structures: </a:t>
            </a:r>
          </a:p>
          <a:p>
            <a:pPr marL="236538" indent="0" algn="just">
              <a:lnSpc>
                <a:spcPct val="150000"/>
              </a:lnSpc>
              <a:buNone/>
            </a:pPr>
            <a:r>
              <a:rPr lang="en-US" sz="2400" dirty="0" smtClean="0">
                <a:latin typeface="Times New Roman" pitchFamily="18" charset="0"/>
                <a:cs typeface="Times New Roman" pitchFamily="18" charset="0"/>
              </a:rPr>
              <a:t>• natural frequencies</a:t>
            </a:r>
          </a:p>
          <a:p>
            <a:pPr marL="236538" indent="0" algn="just">
              <a:lnSpc>
                <a:spcPct val="150000"/>
              </a:lnSpc>
              <a:buNone/>
            </a:pPr>
            <a:r>
              <a:rPr lang="en-US" sz="2400" dirty="0" smtClean="0">
                <a:latin typeface="Times New Roman" pitchFamily="18" charset="0"/>
                <a:cs typeface="Times New Roman" pitchFamily="18" charset="0"/>
              </a:rPr>
              <a:t>• mode shapes</a:t>
            </a:r>
          </a:p>
          <a:p>
            <a:pPr marL="0" indent="0" algn="just">
              <a:lnSpc>
                <a:spcPct val="150000"/>
              </a:lnSpc>
              <a:buNone/>
            </a:pPr>
            <a:r>
              <a:rPr lang="en-US" sz="2400" b="1" dirty="0" smtClean="0">
                <a:latin typeface="Times New Roman" pitchFamily="18" charset="0"/>
                <a:cs typeface="Times New Roman" pitchFamily="18" charset="0"/>
              </a:rPr>
              <a:t>Benefits of modal analysis:</a:t>
            </a:r>
          </a:p>
          <a:p>
            <a:pPr algn="just">
              <a:lnSpc>
                <a:spcPct val="150000"/>
              </a:lnSpc>
            </a:pPr>
            <a:r>
              <a:rPr lang="en-US" sz="2400" dirty="0" smtClean="0">
                <a:latin typeface="Times New Roman" pitchFamily="18" charset="0"/>
                <a:cs typeface="Times New Roman" pitchFamily="18" charset="0"/>
              </a:rPr>
              <a:t>Allow to design to resonant vibrations</a:t>
            </a:r>
          </a:p>
          <a:p>
            <a:pPr algn="just">
              <a:lnSpc>
                <a:spcPct val="150000"/>
              </a:lnSpc>
            </a:pPr>
            <a:r>
              <a:rPr lang="en-US" sz="2400" dirty="0" smtClean="0">
                <a:latin typeface="Times New Roman" pitchFamily="18" charset="0"/>
                <a:cs typeface="Times New Roman" pitchFamily="18" charset="0"/>
              </a:rPr>
              <a:t>Idea of design respond to different dynamic loads</a:t>
            </a:r>
          </a:p>
          <a:p>
            <a:pPr algn="just">
              <a:lnSpc>
                <a:spcPct val="150000"/>
              </a:lnSpc>
            </a:pPr>
            <a:r>
              <a:rPr lang="en-US" sz="2400" dirty="0" smtClean="0">
                <a:latin typeface="Times New Roman" pitchFamily="18" charset="0"/>
                <a:cs typeface="Times New Roman" pitchFamily="18" charset="0"/>
              </a:rPr>
              <a:t>Helps in calculating solution control</a:t>
            </a:r>
          </a:p>
          <a:p>
            <a:pPr marL="0" indent="0">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302002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Modal Analysis of CAD Parts</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r>
              <a:rPr lang="en-US" dirty="0" smtClean="0">
                <a:latin typeface="Times New Roman" pitchFamily="18" charset="0"/>
                <a:cs typeface="Times New Roman" pitchFamily="18" charset="0"/>
              </a:rPr>
              <a:t>Mild steel</a:t>
            </a:r>
            <a:endParaRPr lang="en-US" dirty="0">
              <a:latin typeface="Times New Roman" pitchFamily="18" charset="0"/>
              <a:cs typeface="Times New Roman" pitchFamily="18" charset="0"/>
            </a:endParaRPr>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r>
              <a:rPr lang="en-US" dirty="0" smtClean="0">
                <a:latin typeface="Times New Roman" pitchFamily="18" charset="0"/>
                <a:cs typeface="Times New Roman" pitchFamily="18" charset="0"/>
              </a:rPr>
              <a:t>Aluminum</a:t>
            </a:r>
            <a:endParaRPr lang="en-US" dirty="0">
              <a:latin typeface="Times New Roman" pitchFamily="18" charset="0"/>
              <a:cs typeface="Times New Roman" pitchFamily="18" charset="0"/>
            </a:endParaRPr>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xmlns="" val="483093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987" y="28112"/>
            <a:ext cx="8229600" cy="1143000"/>
          </a:xfrm>
        </p:spPr>
        <p:txBody>
          <a:bodyPr/>
          <a:lstStyle/>
          <a:p>
            <a:r>
              <a:rPr lang="en-US" dirty="0" smtClean="0">
                <a:solidFill>
                  <a:srgbClr val="FF0000"/>
                </a:solidFill>
                <a:latin typeface="Estrangelo Edessa" pitchFamily="66" charset="0"/>
                <a:cs typeface="Estrangelo Edessa" pitchFamily="66" charset="0"/>
              </a:rPr>
              <a:t>Results</a:t>
            </a:r>
            <a:endParaRPr lang="en-US" dirty="0">
              <a:solidFill>
                <a:srgbClr val="FF0000"/>
              </a:solidFill>
              <a:latin typeface="Estrangelo Edessa" pitchFamily="66" charset="0"/>
              <a:cs typeface="Estrangelo Edessa" pitchFamily="66" charset="0"/>
            </a:endParaRPr>
          </a:p>
        </p:txBody>
      </p:sp>
      <p:sp>
        <p:nvSpPr>
          <p:cNvPr id="7" name="TextBox 6"/>
          <p:cNvSpPr txBox="1"/>
          <p:nvPr/>
        </p:nvSpPr>
        <p:spPr>
          <a:xfrm>
            <a:off x="498987" y="1161280"/>
            <a:ext cx="5105400" cy="461665"/>
          </a:xfrm>
          <a:prstGeom prst="rect">
            <a:avLst/>
          </a:prstGeom>
          <a:noFill/>
        </p:spPr>
        <p:txBody>
          <a:bodyPr wrap="square" rtlCol="0">
            <a:spAutoFit/>
          </a:bodyPr>
          <a:lstStyle/>
          <a:p>
            <a:r>
              <a:rPr lang="en-US" sz="2400" dirty="0" smtClean="0">
                <a:solidFill>
                  <a:srgbClr val="FF0000"/>
                </a:solidFill>
                <a:latin typeface="Estrangelo Edessa" pitchFamily="66" charset="0"/>
                <a:cs typeface="Estrangelo Edessa" pitchFamily="66" charset="0"/>
              </a:rPr>
              <a:t>I. Weight Reduction</a:t>
            </a:r>
            <a:endParaRPr lang="en-US" sz="2400" dirty="0">
              <a:solidFill>
                <a:srgbClr val="FF0000"/>
              </a:solidFill>
              <a:latin typeface="Estrangelo Edessa" pitchFamily="66" charset="0"/>
              <a:cs typeface="Estrangelo Edessa" pitchFamily="66"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3378097099"/>
              </p:ext>
            </p:extLst>
          </p:nvPr>
        </p:nvGraphicFramePr>
        <p:xfrm>
          <a:off x="1524000" y="1905000"/>
          <a:ext cx="6400800" cy="1163320"/>
        </p:xfrm>
        <a:graphic>
          <a:graphicData uri="http://schemas.openxmlformats.org/drawingml/2006/table">
            <a:tbl>
              <a:tblPr firstRow="1" bandRow="1">
                <a:tableStyleId>{5C22544A-7EE6-4342-B048-85BDC9FD1C3A}</a:tableStyleId>
              </a:tblPr>
              <a:tblGrid>
                <a:gridCol w="1200150"/>
                <a:gridCol w="3067050"/>
                <a:gridCol w="2133600"/>
              </a:tblGrid>
              <a:tr h="370840">
                <a:tc>
                  <a:txBody>
                    <a:bodyPr/>
                    <a:lstStyle/>
                    <a:p>
                      <a:r>
                        <a:rPr lang="en-US" sz="2000" dirty="0" smtClean="0">
                          <a:latin typeface="Estrangelo Edessa" pitchFamily="66" charset="0"/>
                          <a:cs typeface="Estrangelo Edessa" pitchFamily="66" charset="0"/>
                        </a:rPr>
                        <a:t>Sr. No.</a:t>
                      </a:r>
                      <a:endParaRPr lang="en-US" sz="2000" dirty="0">
                        <a:latin typeface="Estrangelo Edessa" pitchFamily="66" charset="0"/>
                        <a:cs typeface="Estrangelo Edessa" pitchFamily="66" charset="0"/>
                      </a:endParaRPr>
                    </a:p>
                  </a:txBody>
                  <a:tcPr/>
                </a:tc>
                <a:tc>
                  <a:txBody>
                    <a:bodyPr/>
                    <a:lstStyle/>
                    <a:p>
                      <a:pPr algn="ctr"/>
                      <a:r>
                        <a:rPr lang="en-US" sz="2000" dirty="0" smtClean="0">
                          <a:latin typeface="Estrangelo Edessa" pitchFamily="66" charset="0"/>
                          <a:cs typeface="Estrangelo Edessa" pitchFamily="66" charset="0"/>
                        </a:rPr>
                        <a:t>Material</a:t>
                      </a:r>
                      <a:endParaRPr lang="en-US" sz="2000" dirty="0">
                        <a:latin typeface="Estrangelo Edessa" pitchFamily="66" charset="0"/>
                        <a:cs typeface="Estrangelo Edessa" pitchFamily="66" charset="0"/>
                      </a:endParaRPr>
                    </a:p>
                  </a:txBody>
                  <a:tcPr/>
                </a:tc>
                <a:tc>
                  <a:txBody>
                    <a:bodyPr/>
                    <a:lstStyle/>
                    <a:p>
                      <a:pPr algn="ctr"/>
                      <a:r>
                        <a:rPr lang="en-US" dirty="0" smtClean="0">
                          <a:latin typeface="Estrangelo Edessa" pitchFamily="66" charset="0"/>
                          <a:cs typeface="Estrangelo Edessa" pitchFamily="66" charset="0"/>
                        </a:rPr>
                        <a:t>Weight (kg)</a:t>
                      </a:r>
                      <a:endParaRPr lang="en-US" dirty="0">
                        <a:latin typeface="Estrangelo Edessa" pitchFamily="66" charset="0"/>
                        <a:cs typeface="Estrangelo Edessa" pitchFamily="66" charset="0"/>
                      </a:endParaRPr>
                    </a:p>
                  </a:txBody>
                  <a:tcPr/>
                </a:tc>
              </a:tr>
              <a:tr h="370840">
                <a:tc>
                  <a:txBody>
                    <a:bodyPr/>
                    <a:lstStyle/>
                    <a:p>
                      <a:pPr algn="ctr"/>
                      <a:r>
                        <a:rPr lang="en-US" sz="2000" dirty="0" smtClean="0">
                          <a:latin typeface="Estrangelo Edessa" pitchFamily="66" charset="0"/>
                          <a:cs typeface="Estrangelo Edessa" pitchFamily="66" charset="0"/>
                        </a:rPr>
                        <a:t>1</a:t>
                      </a:r>
                      <a:endParaRPr lang="en-US" sz="2000" dirty="0">
                        <a:latin typeface="Estrangelo Edessa" pitchFamily="66" charset="0"/>
                        <a:cs typeface="Estrangelo Edessa" pitchFamily="66" charset="0"/>
                      </a:endParaRPr>
                    </a:p>
                  </a:txBody>
                  <a:tcPr/>
                </a:tc>
                <a:tc>
                  <a:txBody>
                    <a:bodyPr/>
                    <a:lstStyle/>
                    <a:p>
                      <a:pPr algn="ctr"/>
                      <a:r>
                        <a:rPr lang="en-US" sz="2000" dirty="0" smtClean="0">
                          <a:latin typeface="Estrangelo Edessa" pitchFamily="66" charset="0"/>
                          <a:cs typeface="Estrangelo Edessa" pitchFamily="66" charset="0"/>
                        </a:rPr>
                        <a:t>Mild Steel</a:t>
                      </a:r>
                      <a:endParaRPr lang="en-US" sz="2000" dirty="0">
                        <a:latin typeface="Estrangelo Edessa" pitchFamily="66" charset="0"/>
                        <a:cs typeface="Estrangelo Edessa" pitchFamily="66" charset="0"/>
                      </a:endParaRPr>
                    </a:p>
                  </a:txBody>
                  <a:tcPr/>
                </a:tc>
                <a:tc>
                  <a:txBody>
                    <a:bodyPr/>
                    <a:lstStyle/>
                    <a:p>
                      <a:pPr algn="ctr"/>
                      <a:r>
                        <a:rPr lang="en-US" dirty="0" smtClean="0"/>
                        <a:t>0.2055</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Aluminum</a:t>
                      </a:r>
                      <a:endParaRPr lang="en-US" dirty="0"/>
                    </a:p>
                  </a:txBody>
                  <a:tcPr/>
                </a:tc>
                <a:tc>
                  <a:txBody>
                    <a:bodyPr/>
                    <a:lstStyle/>
                    <a:p>
                      <a:pPr algn="ctr"/>
                      <a:r>
                        <a:rPr lang="en-US" dirty="0" smtClean="0"/>
                        <a:t>0.0705</a:t>
                      </a:r>
                      <a:endParaRPr lang="en-US" dirty="0"/>
                    </a:p>
                  </a:txBody>
                  <a:tcPr/>
                </a:tc>
              </a:tr>
            </a:tbl>
          </a:graphicData>
        </a:graphic>
      </p:graphicFrame>
      <p:sp>
        <p:nvSpPr>
          <p:cNvPr id="10" name="TextBox 9"/>
          <p:cNvSpPr txBox="1"/>
          <p:nvPr/>
        </p:nvSpPr>
        <p:spPr>
          <a:xfrm>
            <a:off x="609599" y="3733800"/>
            <a:ext cx="2442087" cy="369332"/>
          </a:xfrm>
          <a:prstGeom prst="rect">
            <a:avLst/>
          </a:prstGeom>
          <a:noFill/>
        </p:spPr>
        <p:txBody>
          <a:bodyPr wrap="square" rtlCol="0">
            <a:spAutoFit/>
          </a:bodyPr>
          <a:lstStyle/>
          <a:p>
            <a:r>
              <a:rPr lang="en-US" dirty="0" smtClean="0"/>
              <a:t>Weight Reduction in %</a:t>
            </a:r>
            <a:endParaRPr lang="en-US" dirty="0"/>
          </a:p>
        </p:txBody>
      </p:sp>
      <mc:AlternateContent xmlns:mc="http://schemas.openxmlformats.org/markup-compatibility/2006">
        <mc:Choice xmlns:a14="http://schemas.microsoft.com/office/drawing/2010/main" xmlns="" Requires="a14">
          <p:sp>
            <p:nvSpPr>
              <p:cNvPr id="3" name="TextBox 2"/>
              <p:cNvSpPr txBox="1"/>
              <p:nvPr/>
            </p:nvSpPr>
            <p:spPr>
              <a:xfrm>
                <a:off x="1808519" y="4357723"/>
                <a:ext cx="6639638" cy="526876"/>
              </a:xfrm>
              <a:prstGeom prst="rect">
                <a:avLst/>
              </a:prstGeom>
              <a:noFill/>
            </p:spPr>
            <p:txBody>
              <a:bodyPr wrap="none" rtlCol="0">
                <a:spAutoFit/>
              </a:bodyPr>
              <a:lstStyle/>
              <a:p>
                <a:r>
                  <a:rPr lang="en-US" dirty="0" smtClean="0"/>
                  <a:t>% of Weight Reduction=</a:t>
                </a:r>
                <a14:m>
                  <m:oMath xmlns:m="http://schemas.openxmlformats.org/officeDocument/2006/math">
                    <m:f>
                      <m:fPr>
                        <m:ctrlPr>
                          <a:rPr lang="en-US" i="1" smtClean="0">
                            <a:latin typeface="Cambria Math"/>
                          </a:rPr>
                        </m:ctrlPr>
                      </m:fPr>
                      <m:num>
                        <m:r>
                          <a:rPr lang="en-US" b="0" i="1" smtClean="0">
                            <a:latin typeface="Cambria Math"/>
                          </a:rPr>
                          <m:t>𝑊𝑒𝑖𝑔h𝑡</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𝑀𝑖𝑙𝑑</m:t>
                        </m:r>
                        <m:r>
                          <a:rPr lang="en-US" b="0" i="1" smtClean="0">
                            <a:latin typeface="Cambria Math"/>
                          </a:rPr>
                          <m:t> </m:t>
                        </m:r>
                        <m:r>
                          <a:rPr lang="en-US" b="0" i="1" smtClean="0">
                            <a:latin typeface="Cambria Math"/>
                          </a:rPr>
                          <m:t>𝑆𝑡𝑒𝑒𝑙</m:t>
                        </m:r>
                        <m:r>
                          <a:rPr lang="en-US" b="0" i="1" smtClean="0">
                            <a:latin typeface="Cambria Math"/>
                          </a:rPr>
                          <m:t>−</m:t>
                        </m:r>
                        <m:r>
                          <a:rPr lang="en-US" b="0" i="1" smtClean="0">
                            <a:latin typeface="Cambria Math"/>
                          </a:rPr>
                          <m:t>𝑊𝑒𝑖𝑔h𝑡</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𝐴𝑙𝑢𝑚𝑖𝑛𝑢𝑚</m:t>
                        </m:r>
                      </m:num>
                      <m:den>
                        <m:r>
                          <a:rPr lang="en-US" b="0" i="1" smtClean="0">
                            <a:latin typeface="Cambria Math"/>
                          </a:rPr>
                          <m:t>𝑊𝑒𝑖𝑔h𝑡</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𝑀𝑖𝑙𝑑</m:t>
                        </m:r>
                        <m:r>
                          <a:rPr lang="en-US" b="0" i="1" smtClean="0">
                            <a:latin typeface="Cambria Math"/>
                          </a:rPr>
                          <m:t> </m:t>
                        </m:r>
                        <m:r>
                          <a:rPr lang="en-US" b="0" i="1" smtClean="0">
                            <a:latin typeface="Cambria Math"/>
                          </a:rPr>
                          <m:t>𝑆𝑡𝑒𝑒𝑙</m:t>
                        </m:r>
                      </m:den>
                    </m:f>
                    <m:r>
                      <a:rPr lang="en-US" b="0" i="0" smtClean="0">
                        <a:latin typeface="Cambria Math"/>
                      </a:rPr>
                      <m:t>∗100</m:t>
                    </m:r>
                  </m:oMath>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1808519" y="4357723"/>
                <a:ext cx="6639638" cy="526876"/>
              </a:xfrm>
              <a:prstGeom prst="rect">
                <a:avLst/>
              </a:prstGeom>
              <a:blipFill rotWithShape="1">
                <a:blip r:embed="rId2"/>
                <a:stretch>
                  <a:fillRect l="-826" b="-69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4" name="TextBox 3"/>
              <p:cNvSpPr txBox="1"/>
              <p:nvPr/>
            </p:nvSpPr>
            <p:spPr>
              <a:xfrm>
                <a:off x="4038600" y="5181600"/>
                <a:ext cx="2667000" cy="533929"/>
              </a:xfrm>
              <a:prstGeom prst="rect">
                <a:avLst/>
              </a:prstGeom>
              <a:noFill/>
            </p:spPr>
            <p:txBody>
              <a:bodyPr wrap="square" rtlCol="0">
                <a:spAutoFit/>
              </a:bodyPr>
              <a:lstStyle/>
              <a:p>
                <a:r>
                  <a:rPr lang="en-US" dirty="0" smtClean="0"/>
                  <a:t>=</a:t>
                </a:r>
                <a14:m>
                  <m:oMath xmlns:m="http://schemas.openxmlformats.org/officeDocument/2006/math">
                    <m:f>
                      <m:fPr>
                        <m:ctrlPr>
                          <a:rPr lang="en-US" sz="2000" i="1" smtClean="0">
                            <a:latin typeface="Cambria Math"/>
                          </a:rPr>
                        </m:ctrlPr>
                      </m:fPr>
                      <m:num>
                        <m:r>
                          <a:rPr lang="en-US" sz="2000" b="0" i="1" smtClean="0">
                            <a:latin typeface="Cambria Math"/>
                          </a:rPr>
                          <m:t>0.2055−0.0705</m:t>
                        </m:r>
                      </m:num>
                      <m:den>
                        <m:r>
                          <a:rPr lang="en-US" sz="2000" b="0" i="1" smtClean="0">
                            <a:latin typeface="Cambria Math"/>
                          </a:rPr>
                          <m:t>0.2055</m:t>
                        </m:r>
                      </m:den>
                    </m:f>
                    <m:r>
                      <a:rPr lang="en-US" sz="2000" i="1" smtClean="0">
                        <a:latin typeface="Cambria Math"/>
                      </a:rPr>
                      <m:t>∗</m:t>
                    </m:r>
                  </m:oMath>
                </a14:m>
                <a:r>
                  <a:rPr lang="en-US" sz="2000" dirty="0" smtClean="0"/>
                  <a:t>100</a:t>
                </a:r>
                <a:endParaRPr lang="en-US" sz="2000" dirty="0"/>
              </a:p>
            </p:txBody>
          </p:sp>
        </mc:Choice>
        <mc:Fallback>
          <p:sp>
            <p:nvSpPr>
              <p:cNvPr id="4" name="TextBox 3"/>
              <p:cNvSpPr txBox="1">
                <a:spLocks noRot="1" noChangeAspect="1" noMove="1" noResize="1" noEditPoints="1" noAdjustHandles="1" noChangeArrowheads="1" noChangeShapeType="1" noTextEdit="1"/>
              </p:cNvSpPr>
              <p:nvPr/>
            </p:nvSpPr>
            <p:spPr>
              <a:xfrm>
                <a:off x="4038600" y="5181600"/>
                <a:ext cx="2667000" cy="533929"/>
              </a:xfrm>
              <a:prstGeom prst="rect">
                <a:avLst/>
              </a:prstGeom>
              <a:blipFill rotWithShape="1">
                <a:blip r:embed="rId3"/>
                <a:stretch>
                  <a:fillRect l="-2059" b="-6818"/>
                </a:stretch>
              </a:blipFill>
            </p:spPr>
            <p:txBody>
              <a:bodyPr/>
              <a:lstStyle/>
              <a:p>
                <a:r>
                  <a:rPr lang="en-US">
                    <a:noFill/>
                  </a:rPr>
                  <a:t> </a:t>
                </a:r>
              </a:p>
            </p:txBody>
          </p:sp>
        </mc:Fallback>
      </mc:AlternateContent>
      <p:sp>
        <p:nvSpPr>
          <p:cNvPr id="5" name="TextBox 4"/>
          <p:cNvSpPr txBox="1"/>
          <p:nvPr/>
        </p:nvSpPr>
        <p:spPr>
          <a:xfrm>
            <a:off x="4004187" y="6019800"/>
            <a:ext cx="1600200" cy="369332"/>
          </a:xfrm>
          <a:prstGeom prst="rect">
            <a:avLst/>
          </a:prstGeom>
          <a:noFill/>
        </p:spPr>
        <p:txBody>
          <a:bodyPr wrap="square" rtlCol="0">
            <a:spAutoFit/>
          </a:bodyPr>
          <a:lstStyle/>
          <a:p>
            <a:r>
              <a:rPr lang="en-US" dirty="0" smtClean="0"/>
              <a:t>= 65.69</a:t>
            </a:r>
            <a:endParaRPr lang="en-US" dirty="0"/>
          </a:p>
        </p:txBody>
      </p:sp>
    </p:spTree>
    <p:extLst>
      <p:ext uri="{BB962C8B-B14F-4D97-AF65-F5344CB8AC3E}">
        <p14:creationId xmlns:p14="http://schemas.microsoft.com/office/powerpoint/2010/main" xmlns="" val="21028700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4910" y="457199"/>
            <a:ext cx="3810000" cy="461665"/>
          </a:xfrm>
          <a:prstGeom prst="rect">
            <a:avLst/>
          </a:prstGeom>
          <a:noFill/>
        </p:spPr>
        <p:txBody>
          <a:bodyPr wrap="square" rtlCol="0">
            <a:spAutoFit/>
          </a:bodyPr>
          <a:lstStyle/>
          <a:p>
            <a:r>
              <a:rPr lang="en-US" sz="2400" dirty="0" smtClean="0">
                <a:solidFill>
                  <a:srgbClr val="FF0000"/>
                </a:solidFill>
                <a:latin typeface="Estrangelo Edessa" pitchFamily="66" charset="0"/>
                <a:cs typeface="Estrangelo Edessa" pitchFamily="66" charset="0"/>
              </a:rPr>
              <a:t>II. Natural Frequency </a:t>
            </a:r>
            <a:endParaRPr lang="en-US" sz="2400" dirty="0">
              <a:solidFill>
                <a:srgbClr val="FF0000"/>
              </a:solidFill>
              <a:latin typeface="Estrangelo Edessa" pitchFamily="66" charset="0"/>
              <a:cs typeface="Estrangelo Edessa" pitchFamily="66"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1824558832"/>
              </p:ext>
            </p:extLst>
          </p:nvPr>
        </p:nvGraphicFramePr>
        <p:xfrm>
          <a:off x="380999" y="1397000"/>
          <a:ext cx="7924800" cy="1381760"/>
        </p:xfrm>
        <a:graphic>
          <a:graphicData uri="http://schemas.openxmlformats.org/drawingml/2006/table">
            <a:tbl>
              <a:tblPr firstRow="1" bandRow="1">
                <a:tableStyleId>{5C22544A-7EE6-4342-B048-85BDC9FD1C3A}</a:tableStyleId>
              </a:tblPr>
              <a:tblGrid>
                <a:gridCol w="941560"/>
                <a:gridCol w="1268241"/>
                <a:gridCol w="1242587"/>
                <a:gridCol w="1569268"/>
                <a:gridCol w="1506496"/>
                <a:gridCol w="1396648"/>
              </a:tblGrid>
              <a:tr h="370840">
                <a:tc>
                  <a:txBody>
                    <a:bodyPr/>
                    <a:lstStyle/>
                    <a:p>
                      <a:r>
                        <a:rPr lang="en-US" dirty="0" err="1" smtClean="0"/>
                        <a:t>Sr</a:t>
                      </a:r>
                      <a:r>
                        <a:rPr lang="en-US" dirty="0" smtClean="0"/>
                        <a:t> no.</a:t>
                      </a:r>
                      <a:endParaRPr lang="en-US" dirty="0"/>
                    </a:p>
                  </a:txBody>
                  <a:tcPr/>
                </a:tc>
                <a:tc>
                  <a:txBody>
                    <a:bodyPr/>
                    <a:lstStyle/>
                    <a:p>
                      <a:r>
                        <a:rPr lang="en-US" dirty="0" smtClean="0"/>
                        <a:t>Material </a:t>
                      </a:r>
                      <a:endParaRPr lang="en-US" dirty="0"/>
                    </a:p>
                  </a:txBody>
                  <a:tcPr/>
                </a:tc>
                <a:tc>
                  <a:txBody>
                    <a:bodyPr/>
                    <a:lstStyle/>
                    <a:p>
                      <a:r>
                        <a:rPr lang="en-US" dirty="0" smtClean="0"/>
                        <a:t>Mode</a:t>
                      </a:r>
                      <a:r>
                        <a:rPr lang="en-US" baseline="0" dirty="0" smtClean="0"/>
                        <a:t> </a:t>
                      </a:r>
                      <a:endParaRPr lang="en-US" dirty="0"/>
                    </a:p>
                  </a:txBody>
                  <a:tcPr/>
                </a:tc>
                <a:tc>
                  <a:txBody>
                    <a:bodyPr/>
                    <a:lstStyle/>
                    <a:p>
                      <a:r>
                        <a:rPr lang="en-US" dirty="0" smtClean="0"/>
                        <a:t>Theoretical</a:t>
                      </a:r>
                      <a:r>
                        <a:rPr lang="en-US" baseline="0" dirty="0" smtClean="0"/>
                        <a:t> (Hz)</a:t>
                      </a:r>
                      <a:endParaRPr lang="en-US" dirty="0"/>
                    </a:p>
                  </a:txBody>
                  <a:tcPr/>
                </a:tc>
                <a:tc>
                  <a:txBody>
                    <a:bodyPr/>
                    <a:lstStyle/>
                    <a:p>
                      <a:r>
                        <a:rPr lang="en-US" dirty="0" smtClean="0"/>
                        <a:t>Experimental (Hz)</a:t>
                      </a:r>
                      <a:endParaRPr lang="en-US" dirty="0"/>
                    </a:p>
                  </a:txBody>
                  <a:tcPr/>
                </a:tc>
                <a:tc>
                  <a:txBody>
                    <a:bodyPr/>
                    <a:lstStyle/>
                    <a:p>
                      <a:r>
                        <a:rPr lang="en-US" dirty="0" smtClean="0"/>
                        <a:t>% of Error</a:t>
                      </a:r>
                      <a:endParaRPr lang="en-US" dirty="0"/>
                    </a:p>
                  </a:txBody>
                  <a:tcPr/>
                </a:tc>
              </a:tr>
              <a:tr h="370840">
                <a:tc>
                  <a:txBody>
                    <a:bodyPr/>
                    <a:lstStyle/>
                    <a:p>
                      <a:r>
                        <a:rPr lang="en-US" dirty="0" smtClean="0"/>
                        <a:t>1</a:t>
                      </a:r>
                      <a:endParaRPr lang="en-US" dirty="0"/>
                    </a:p>
                  </a:txBody>
                  <a:tcPr/>
                </a:tc>
                <a:tc>
                  <a:txBody>
                    <a:bodyPr/>
                    <a:lstStyle/>
                    <a:p>
                      <a:r>
                        <a:rPr lang="en-US" dirty="0" smtClean="0"/>
                        <a:t>Mild Steel</a:t>
                      </a:r>
                      <a:endParaRPr lang="en-US" dirty="0"/>
                    </a:p>
                  </a:txBody>
                  <a:tcPr/>
                </a:tc>
                <a:tc>
                  <a:txBody>
                    <a:bodyPr/>
                    <a:lstStyle/>
                    <a:p>
                      <a:r>
                        <a:rPr lang="en-US" dirty="0" smtClean="0"/>
                        <a:t>1</a:t>
                      </a:r>
                      <a:endParaRPr lang="en-US" dirty="0"/>
                    </a:p>
                  </a:txBody>
                  <a:tcPr/>
                </a:tc>
                <a:tc>
                  <a:txBody>
                    <a:bodyPr/>
                    <a:lstStyle/>
                    <a:p>
                      <a:r>
                        <a:rPr lang="en-US" dirty="0" smtClean="0"/>
                        <a:t>138.90</a:t>
                      </a:r>
                      <a:endParaRPr lang="en-US" dirty="0"/>
                    </a:p>
                  </a:txBody>
                  <a:tcPr/>
                </a:tc>
                <a:tc>
                  <a:txBody>
                    <a:bodyPr/>
                    <a:lstStyle/>
                    <a:p>
                      <a:r>
                        <a:rPr lang="en-US" dirty="0" smtClean="0"/>
                        <a:t>136.7</a:t>
                      </a:r>
                      <a:endParaRPr lang="en-US" dirty="0"/>
                    </a:p>
                  </a:txBody>
                  <a:tcPr/>
                </a:tc>
                <a:tc>
                  <a:txBody>
                    <a:bodyPr/>
                    <a:lstStyle/>
                    <a:p>
                      <a:r>
                        <a:rPr lang="en-US" dirty="0" smtClean="0"/>
                        <a:t>1.5</a:t>
                      </a:r>
                      <a:endParaRPr lang="en-US" dirty="0"/>
                    </a:p>
                  </a:txBody>
                  <a:tcPr/>
                </a:tc>
              </a:tr>
              <a:tr h="370840">
                <a:tc>
                  <a:txBody>
                    <a:bodyPr/>
                    <a:lstStyle/>
                    <a:p>
                      <a:r>
                        <a:rPr lang="en-US" dirty="0" smtClean="0"/>
                        <a:t>2</a:t>
                      </a:r>
                      <a:endParaRPr lang="en-US" dirty="0"/>
                    </a:p>
                  </a:txBody>
                  <a:tcPr/>
                </a:tc>
                <a:tc>
                  <a:txBody>
                    <a:bodyPr/>
                    <a:lstStyle/>
                    <a:p>
                      <a:r>
                        <a:rPr lang="en-US" dirty="0" smtClean="0"/>
                        <a:t>Aluminum</a:t>
                      </a:r>
                      <a:endParaRPr lang="en-US" dirty="0"/>
                    </a:p>
                  </a:txBody>
                  <a:tcPr/>
                </a:tc>
                <a:tc>
                  <a:txBody>
                    <a:bodyPr/>
                    <a:lstStyle/>
                    <a:p>
                      <a:r>
                        <a:rPr lang="en-US" dirty="0" smtClean="0"/>
                        <a:t>1</a:t>
                      </a:r>
                      <a:endParaRPr lang="en-US" dirty="0"/>
                    </a:p>
                  </a:txBody>
                  <a:tcPr/>
                </a:tc>
                <a:tc>
                  <a:txBody>
                    <a:bodyPr/>
                    <a:lstStyle/>
                    <a:p>
                      <a:r>
                        <a:rPr lang="en-US" dirty="0" smtClean="0"/>
                        <a:t>136.75</a:t>
                      </a:r>
                      <a:endParaRPr lang="en-US" dirty="0"/>
                    </a:p>
                  </a:txBody>
                  <a:tcPr/>
                </a:tc>
                <a:tc>
                  <a:txBody>
                    <a:bodyPr/>
                    <a:lstStyle/>
                    <a:p>
                      <a:r>
                        <a:rPr lang="en-US" dirty="0" smtClean="0"/>
                        <a:t>136.72</a:t>
                      </a:r>
                      <a:endParaRPr lang="en-US" dirty="0"/>
                    </a:p>
                  </a:txBody>
                  <a:tcPr/>
                </a:tc>
                <a:tc>
                  <a:txBody>
                    <a:bodyPr/>
                    <a:lstStyle/>
                    <a:p>
                      <a:r>
                        <a:rPr lang="en-US" dirty="0" smtClean="0"/>
                        <a:t>0.02</a:t>
                      </a:r>
                      <a:endParaRPr lang="en-US" dirty="0"/>
                    </a:p>
                  </a:txBody>
                  <a:tcPr/>
                </a:tc>
              </a:tr>
            </a:tbl>
          </a:graphicData>
        </a:graphic>
      </p:graphicFrame>
      <p:sp>
        <p:nvSpPr>
          <p:cNvPr id="9" name="TextBox 8"/>
          <p:cNvSpPr txBox="1"/>
          <p:nvPr/>
        </p:nvSpPr>
        <p:spPr>
          <a:xfrm>
            <a:off x="444910" y="3378609"/>
            <a:ext cx="3060290" cy="461665"/>
          </a:xfrm>
          <a:prstGeom prst="rect">
            <a:avLst/>
          </a:prstGeom>
          <a:noFill/>
        </p:spPr>
        <p:txBody>
          <a:bodyPr wrap="square" rtlCol="0">
            <a:spAutoFit/>
          </a:bodyPr>
          <a:lstStyle/>
          <a:p>
            <a:r>
              <a:rPr lang="en-US" sz="2400" dirty="0" smtClean="0">
                <a:solidFill>
                  <a:srgbClr val="FF0000"/>
                </a:solidFill>
                <a:latin typeface="Estrangelo Edessa" pitchFamily="66" charset="0"/>
                <a:cs typeface="Estrangelo Edessa" pitchFamily="66" charset="0"/>
              </a:rPr>
              <a:t>III. Cost of Material</a:t>
            </a:r>
            <a:endParaRPr lang="en-US" sz="2400" dirty="0">
              <a:solidFill>
                <a:srgbClr val="FF0000"/>
              </a:solidFill>
              <a:latin typeface="Estrangelo Edessa" pitchFamily="66" charset="0"/>
              <a:cs typeface="Estrangelo Edessa" pitchFamily="66" charset="0"/>
            </a:endParaRPr>
          </a:p>
        </p:txBody>
      </p:sp>
      <p:graphicFrame>
        <p:nvGraphicFramePr>
          <p:cNvPr id="10" name="Table 9"/>
          <p:cNvGraphicFramePr>
            <a:graphicFrameLocks noGrp="1"/>
          </p:cNvGraphicFramePr>
          <p:nvPr>
            <p:extLst>
              <p:ext uri="{D42A27DB-BD31-4B8C-83A1-F6EECF244321}">
                <p14:modId xmlns:p14="http://schemas.microsoft.com/office/powerpoint/2010/main" xmlns="" val="3266070768"/>
              </p:ext>
            </p:extLst>
          </p:nvPr>
        </p:nvGraphicFramePr>
        <p:xfrm>
          <a:off x="2045110" y="4191000"/>
          <a:ext cx="4419600" cy="1381760"/>
        </p:xfrm>
        <a:graphic>
          <a:graphicData uri="http://schemas.openxmlformats.org/drawingml/2006/table">
            <a:tbl>
              <a:tblPr firstRow="1" bandRow="1">
                <a:tableStyleId>{5C22544A-7EE6-4342-B048-85BDC9FD1C3A}</a:tableStyleId>
              </a:tblPr>
              <a:tblGrid>
                <a:gridCol w="718185"/>
                <a:gridCol w="1491615"/>
                <a:gridCol w="2209800"/>
              </a:tblGrid>
              <a:tr h="370840">
                <a:tc>
                  <a:txBody>
                    <a:bodyPr/>
                    <a:lstStyle/>
                    <a:p>
                      <a:r>
                        <a:rPr lang="en-US" dirty="0" err="1" smtClean="0"/>
                        <a:t>Sr.No</a:t>
                      </a:r>
                      <a:r>
                        <a:rPr lang="en-US" dirty="0" smtClean="0"/>
                        <a:t>.</a:t>
                      </a:r>
                      <a:endParaRPr lang="en-US" dirty="0"/>
                    </a:p>
                  </a:txBody>
                  <a:tcPr/>
                </a:tc>
                <a:tc>
                  <a:txBody>
                    <a:bodyPr/>
                    <a:lstStyle/>
                    <a:p>
                      <a:r>
                        <a:rPr lang="en-US" dirty="0" smtClean="0"/>
                        <a:t>Material</a:t>
                      </a:r>
                      <a:endParaRPr lang="en-US" dirty="0"/>
                    </a:p>
                  </a:txBody>
                  <a:tcPr/>
                </a:tc>
                <a:tc>
                  <a:txBody>
                    <a:bodyPr/>
                    <a:lstStyle/>
                    <a:p>
                      <a:r>
                        <a:rPr lang="en-US" dirty="0" smtClean="0"/>
                        <a:t>Cost</a:t>
                      </a:r>
                      <a:r>
                        <a:rPr lang="en-US" baseline="0" dirty="0" smtClean="0"/>
                        <a:t> per Kg</a:t>
                      </a:r>
                      <a:endParaRPr lang="en-US" dirty="0"/>
                    </a:p>
                  </a:txBody>
                  <a:tcPr/>
                </a:tc>
              </a:tr>
              <a:tr h="370840">
                <a:tc>
                  <a:txBody>
                    <a:bodyPr/>
                    <a:lstStyle/>
                    <a:p>
                      <a:r>
                        <a:rPr lang="en-US" dirty="0" smtClean="0"/>
                        <a:t>1</a:t>
                      </a:r>
                      <a:endParaRPr lang="en-US" dirty="0"/>
                    </a:p>
                  </a:txBody>
                  <a:tcPr/>
                </a:tc>
                <a:tc>
                  <a:txBody>
                    <a:bodyPr/>
                    <a:lstStyle/>
                    <a:p>
                      <a:r>
                        <a:rPr lang="en-US" dirty="0" smtClean="0"/>
                        <a:t>Mild Steel</a:t>
                      </a:r>
                      <a:endParaRPr lang="en-US" dirty="0"/>
                    </a:p>
                  </a:txBody>
                  <a:tcPr/>
                </a:tc>
                <a:tc>
                  <a:txBody>
                    <a:bodyPr/>
                    <a:lstStyle/>
                    <a:p>
                      <a:r>
                        <a:rPr lang="en-US" dirty="0" err="1" smtClean="0"/>
                        <a:t>Rs</a:t>
                      </a:r>
                      <a:r>
                        <a:rPr lang="en-US" dirty="0" smtClean="0"/>
                        <a:t>. 130</a:t>
                      </a:r>
                      <a:endParaRPr lang="en-US" dirty="0"/>
                    </a:p>
                  </a:txBody>
                  <a:tcPr/>
                </a:tc>
              </a:tr>
              <a:tr h="370840">
                <a:tc>
                  <a:txBody>
                    <a:bodyPr/>
                    <a:lstStyle/>
                    <a:p>
                      <a:r>
                        <a:rPr lang="en-US" dirty="0" smtClean="0"/>
                        <a:t>2</a:t>
                      </a:r>
                      <a:endParaRPr lang="en-US" dirty="0"/>
                    </a:p>
                  </a:txBody>
                  <a:tcPr/>
                </a:tc>
                <a:tc>
                  <a:txBody>
                    <a:bodyPr/>
                    <a:lstStyle/>
                    <a:p>
                      <a:r>
                        <a:rPr lang="en-US" dirty="0" smtClean="0"/>
                        <a:t>Aluminum</a:t>
                      </a:r>
                      <a:endParaRPr lang="en-US" dirty="0"/>
                    </a:p>
                  </a:txBody>
                  <a:tcPr/>
                </a:tc>
                <a:tc>
                  <a:txBody>
                    <a:bodyPr/>
                    <a:lstStyle/>
                    <a:p>
                      <a:r>
                        <a:rPr lang="en-US" dirty="0" err="1" smtClean="0"/>
                        <a:t>Rs</a:t>
                      </a:r>
                      <a:r>
                        <a:rPr lang="en-US" dirty="0" smtClean="0"/>
                        <a:t>.</a:t>
                      </a:r>
                      <a:r>
                        <a:rPr lang="en-US" baseline="0" dirty="0" smtClean="0"/>
                        <a:t> 220</a:t>
                      </a:r>
                      <a:endParaRPr lang="en-US" dirty="0"/>
                    </a:p>
                  </a:txBody>
                  <a:tcPr/>
                </a:tc>
              </a:tr>
            </a:tbl>
          </a:graphicData>
        </a:graphic>
      </p:graphicFrame>
    </p:spTree>
    <p:extLst>
      <p:ext uri="{BB962C8B-B14F-4D97-AF65-F5344CB8AC3E}">
        <p14:creationId xmlns:p14="http://schemas.microsoft.com/office/powerpoint/2010/main" xmlns="" val="36386808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534400" cy="1143000"/>
          </a:xfrm>
        </p:spPr>
        <p:txBody>
          <a:bodyPr>
            <a:noAutofit/>
          </a:bodyPr>
          <a:lstStyle/>
          <a:p>
            <a:r>
              <a:rPr lang="en-US" b="1" dirty="0" smtClean="0">
                <a:solidFill>
                  <a:srgbClr val="FF0000"/>
                </a:solidFill>
                <a:latin typeface="Estrangelo Edessa" pitchFamily="66" charset="0"/>
                <a:cs typeface="Estrangelo Edessa" pitchFamily="66" charset="0"/>
              </a:rPr>
              <a:t>Advantages and limitation of Project </a:t>
            </a:r>
            <a:endParaRPr lang="en-US" b="1" dirty="0">
              <a:solidFill>
                <a:srgbClr val="FF0000"/>
              </a:solidFill>
              <a:latin typeface="Estrangelo Edessa" pitchFamily="66" charset="0"/>
              <a:cs typeface="Estrangelo Edessa" pitchFamily="66" charset="0"/>
            </a:endParaRPr>
          </a:p>
        </p:txBody>
      </p:sp>
      <p:sp>
        <p:nvSpPr>
          <p:cNvPr id="3" name="Text Placeholder 2"/>
          <p:cNvSpPr>
            <a:spLocks noGrp="1"/>
          </p:cNvSpPr>
          <p:nvPr>
            <p:ph type="body" idx="1"/>
          </p:nvPr>
        </p:nvSpPr>
        <p:spPr/>
        <p:txBody>
          <a:bodyPr/>
          <a:lstStyle/>
          <a:p>
            <a:r>
              <a:rPr lang="en-US" dirty="0" smtClean="0">
                <a:latin typeface="Estrangelo Edessa" pitchFamily="66" charset="0"/>
                <a:cs typeface="Estrangelo Edessa" pitchFamily="66" charset="0"/>
              </a:rPr>
              <a:t>Advantages:-</a:t>
            </a:r>
          </a:p>
        </p:txBody>
      </p:sp>
      <p:sp>
        <p:nvSpPr>
          <p:cNvPr id="4" name="Content Placeholder 3"/>
          <p:cNvSpPr>
            <a:spLocks noGrp="1"/>
          </p:cNvSpPr>
          <p:nvPr>
            <p:ph sz="half" idx="2"/>
          </p:nvPr>
        </p:nvSpPr>
        <p:spPr>
          <a:xfrm>
            <a:off x="762000" y="1981200"/>
            <a:ext cx="4040188" cy="3951288"/>
          </a:xfrm>
        </p:spPr>
        <p:txBody>
          <a:bodyPr/>
          <a:lstStyle/>
          <a:p>
            <a:pPr>
              <a:lnSpc>
                <a:spcPct val="200000"/>
              </a:lnSpc>
            </a:pPr>
            <a:r>
              <a:rPr lang="en-US" dirty="0" smtClean="0">
                <a:latin typeface="Estrangelo Edessa" pitchFamily="66" charset="0"/>
                <a:cs typeface="Estrangelo Edessa" pitchFamily="66" charset="0"/>
              </a:rPr>
              <a:t>Weight Reduction up to 66%</a:t>
            </a:r>
          </a:p>
          <a:p>
            <a:pPr>
              <a:lnSpc>
                <a:spcPct val="200000"/>
              </a:lnSpc>
            </a:pPr>
            <a:r>
              <a:rPr lang="en-US" dirty="0" smtClean="0">
                <a:latin typeface="Estrangelo Edessa" pitchFamily="66" charset="0"/>
                <a:cs typeface="Estrangelo Edessa" pitchFamily="66" charset="0"/>
              </a:rPr>
              <a:t>Increase the efficiency and torque requirement</a:t>
            </a:r>
          </a:p>
          <a:p>
            <a:endParaRPr lang="en-US" dirty="0"/>
          </a:p>
        </p:txBody>
      </p:sp>
      <p:sp>
        <p:nvSpPr>
          <p:cNvPr id="5" name="Text Placeholder 4"/>
          <p:cNvSpPr>
            <a:spLocks noGrp="1"/>
          </p:cNvSpPr>
          <p:nvPr>
            <p:ph type="body" sz="quarter" idx="3"/>
          </p:nvPr>
        </p:nvSpPr>
        <p:spPr>
          <a:xfrm>
            <a:off x="5105400" y="1524000"/>
            <a:ext cx="3810000" cy="639762"/>
          </a:xfrm>
        </p:spPr>
        <p:txBody>
          <a:bodyPr/>
          <a:lstStyle/>
          <a:p>
            <a:r>
              <a:rPr lang="en-US" dirty="0" smtClean="0">
                <a:latin typeface="Estrangelo Edessa" pitchFamily="66" charset="0"/>
                <a:cs typeface="Estrangelo Edessa" pitchFamily="66" charset="0"/>
              </a:rPr>
              <a:t>Limitation</a:t>
            </a:r>
            <a:endParaRPr lang="en-US" dirty="0">
              <a:latin typeface="Estrangelo Edessa" pitchFamily="66" charset="0"/>
              <a:cs typeface="Estrangelo Edessa" pitchFamily="66" charset="0"/>
            </a:endParaRPr>
          </a:p>
        </p:txBody>
      </p:sp>
      <p:sp>
        <p:nvSpPr>
          <p:cNvPr id="6" name="Content Placeholder 5"/>
          <p:cNvSpPr>
            <a:spLocks noGrp="1"/>
          </p:cNvSpPr>
          <p:nvPr>
            <p:ph sz="quarter" idx="4"/>
          </p:nvPr>
        </p:nvSpPr>
        <p:spPr>
          <a:xfrm>
            <a:off x="5105400" y="2209800"/>
            <a:ext cx="3429000" cy="3840163"/>
          </a:xfrm>
        </p:spPr>
        <p:txBody>
          <a:bodyPr/>
          <a:lstStyle/>
          <a:p>
            <a:pPr>
              <a:lnSpc>
                <a:spcPct val="150000"/>
              </a:lnSpc>
            </a:pPr>
            <a:r>
              <a:rPr lang="en-US" dirty="0" smtClean="0">
                <a:latin typeface="Estrangelo Edessa" pitchFamily="66" charset="0"/>
                <a:cs typeface="Estrangelo Edessa" pitchFamily="66" charset="0"/>
              </a:rPr>
              <a:t>Cost is little bit more</a:t>
            </a:r>
          </a:p>
        </p:txBody>
      </p:sp>
    </p:spTree>
    <p:extLst>
      <p:ext uri="{BB962C8B-B14F-4D97-AF65-F5344CB8AC3E}">
        <p14:creationId xmlns:p14="http://schemas.microsoft.com/office/powerpoint/2010/main" xmlns="" val="2861843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733800" y="1524000"/>
            <a:ext cx="4925099" cy="4267200"/>
          </a:xfrm>
        </p:spPr>
      </p:pic>
      <p:sp>
        <p:nvSpPr>
          <p:cNvPr id="5" name="TextBox 4"/>
          <p:cNvSpPr txBox="1"/>
          <p:nvPr/>
        </p:nvSpPr>
        <p:spPr>
          <a:xfrm>
            <a:off x="304800" y="1752600"/>
            <a:ext cx="3657600" cy="3323987"/>
          </a:xfrm>
          <a:prstGeom prst="rect">
            <a:avLst/>
          </a:prstGeom>
          <a:noFill/>
        </p:spPr>
        <p:txBody>
          <a:bodyPr wrap="square" rtlCol="0">
            <a:spAutoFit/>
          </a:bodyPr>
          <a:lstStyle/>
          <a:p>
            <a:pPr>
              <a:lnSpc>
                <a:spcPct val="200000"/>
              </a:lnSpc>
            </a:pPr>
            <a:r>
              <a:rPr lang="en-US" sz="2400" dirty="0" smtClean="0">
                <a:solidFill>
                  <a:srgbClr val="FF0000"/>
                </a:solidFill>
                <a:latin typeface="Estrangelo Edessa" pitchFamily="66" charset="0"/>
                <a:cs typeface="Estrangelo Edessa" pitchFamily="66" charset="0"/>
              </a:rPr>
              <a:t>Problems Faced:-</a:t>
            </a:r>
          </a:p>
          <a:p>
            <a:pPr marL="342900" indent="-342900">
              <a:lnSpc>
                <a:spcPct val="200000"/>
              </a:lnSpc>
              <a:buAutoNum type="arabicPeriod"/>
            </a:pPr>
            <a:r>
              <a:rPr lang="en-US" sz="2400" dirty="0" smtClean="0">
                <a:latin typeface="Estrangelo Edessa" pitchFamily="66" charset="0"/>
                <a:cs typeface="Estrangelo Edessa" pitchFamily="66" charset="0"/>
              </a:rPr>
              <a:t>Weight Reduction</a:t>
            </a:r>
          </a:p>
          <a:p>
            <a:pPr marL="342900" indent="-342900">
              <a:lnSpc>
                <a:spcPct val="200000"/>
              </a:lnSpc>
              <a:buAutoNum type="arabicPeriod"/>
            </a:pPr>
            <a:r>
              <a:rPr lang="en-US" sz="2400" dirty="0" smtClean="0">
                <a:latin typeface="Estrangelo Edessa" pitchFamily="66" charset="0"/>
                <a:cs typeface="Estrangelo Edessa" pitchFamily="66" charset="0"/>
              </a:rPr>
              <a:t>Failure of component </a:t>
            </a:r>
          </a:p>
          <a:p>
            <a:pPr marL="342900" indent="-342900">
              <a:lnSpc>
                <a:spcPct val="200000"/>
              </a:lnSpc>
              <a:buAutoNum type="arabicPeriod"/>
            </a:pPr>
            <a:r>
              <a:rPr lang="en-US" sz="2400" dirty="0" smtClean="0">
                <a:latin typeface="Estrangelo Edessa" pitchFamily="66" charset="0"/>
                <a:cs typeface="Estrangelo Edessa" pitchFamily="66" charset="0"/>
              </a:rPr>
              <a:t>Torque requirement</a:t>
            </a:r>
          </a:p>
          <a:p>
            <a:pPr marL="342900" indent="-342900">
              <a:buAutoNum type="arabicPeriod"/>
            </a:pPr>
            <a:endParaRPr lang="en-US" dirty="0"/>
          </a:p>
        </p:txBody>
      </p:sp>
    </p:spTree>
    <p:extLst>
      <p:ext uri="{BB962C8B-B14F-4D97-AF65-F5344CB8AC3E}">
        <p14:creationId xmlns:p14="http://schemas.microsoft.com/office/powerpoint/2010/main" xmlns="" val="2538943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09601"/>
            <a:ext cx="7772400" cy="2209799"/>
          </a:xfrm>
        </p:spPr>
        <p:txBody>
          <a:bodyPr>
            <a:normAutofit/>
          </a:bodyPr>
          <a:lstStyle/>
          <a:p>
            <a:r>
              <a:rPr lang="en-US" sz="5400" b="1" dirty="0" smtClean="0">
                <a:latin typeface="Times New Roman" pitchFamily="18" charset="0"/>
                <a:cs typeface="Times New Roman" pitchFamily="18" charset="0"/>
              </a:rPr>
              <a:t>Thank you</a:t>
            </a:r>
            <a:endParaRPr lang="en-US" sz="5400" b="1" dirty="0">
              <a:latin typeface="Times New Roman" pitchFamily="18" charset="0"/>
              <a:cs typeface="Times New Roman" pitchFamily="18" charset="0"/>
            </a:endParaRPr>
          </a:p>
        </p:txBody>
      </p:sp>
      <p:sp>
        <p:nvSpPr>
          <p:cNvPr id="5" name="Subtitle 4"/>
          <p:cNvSpPr>
            <a:spLocks noGrp="1"/>
          </p:cNvSpPr>
          <p:nvPr>
            <p:ph type="subTitle" idx="1"/>
          </p:nvPr>
        </p:nvSpPr>
        <p:spPr>
          <a:xfrm>
            <a:off x="1371600" y="5943598"/>
            <a:ext cx="76200" cy="76202"/>
          </a:xfrm>
        </p:spPr>
        <p:txBody>
          <a:bodyPr>
            <a:normAutofit fontScale="25000" lnSpcReduction="20000"/>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10232" y="2971800"/>
            <a:ext cx="3286125" cy="3286125"/>
          </a:xfrm>
          <a:prstGeom prst="rect">
            <a:avLst/>
          </a:prstGeom>
        </p:spPr>
      </p:pic>
    </p:spTree>
    <p:extLst>
      <p:ext uri="{BB962C8B-B14F-4D97-AF65-F5344CB8AC3E}">
        <p14:creationId xmlns:p14="http://schemas.microsoft.com/office/powerpoint/2010/main" xmlns="" val="915740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b="1" dirty="0" smtClean="0">
                <a:solidFill>
                  <a:srgbClr val="FF0000"/>
                </a:solidFill>
                <a:latin typeface="Estrangelo Edessa" pitchFamily="66" charset="0"/>
                <a:cs typeface="Estrangelo Edessa" pitchFamily="66" charset="0"/>
              </a:rPr>
              <a:t>Objectives of Project</a:t>
            </a:r>
            <a:endParaRPr lang="en-US" b="1" dirty="0">
              <a:solidFill>
                <a:srgbClr val="FF0000"/>
              </a:solidFill>
              <a:latin typeface="Estrangelo Edessa" pitchFamily="66" charset="0"/>
              <a:cs typeface="Estrangelo Edessa" pitchFamily="66" charset="0"/>
            </a:endParaRPr>
          </a:p>
        </p:txBody>
      </p:sp>
      <p:sp>
        <p:nvSpPr>
          <p:cNvPr id="3" name="Content Placeholder 2"/>
          <p:cNvSpPr>
            <a:spLocks noGrp="1"/>
          </p:cNvSpPr>
          <p:nvPr>
            <p:ph idx="1"/>
          </p:nvPr>
        </p:nvSpPr>
        <p:spPr>
          <a:xfrm>
            <a:off x="381000" y="1371600"/>
            <a:ext cx="8229600" cy="4297363"/>
          </a:xfrm>
        </p:spPr>
        <p:txBody>
          <a:bodyPr>
            <a:normAutofit fontScale="25000" lnSpcReduction="20000"/>
          </a:bodyPr>
          <a:lstStyle/>
          <a:p>
            <a:pPr>
              <a:lnSpc>
                <a:spcPct val="170000"/>
              </a:lnSpc>
            </a:pPr>
            <a:r>
              <a:rPr lang="en-US" sz="9600" dirty="0" smtClean="0">
                <a:latin typeface="Estrangelo Edessa" pitchFamily="66" charset="0"/>
                <a:cs typeface="Estrangelo Edessa" pitchFamily="66" charset="0"/>
              </a:rPr>
              <a:t>Study of various parameter resulting in Tie Rod </a:t>
            </a:r>
          </a:p>
          <a:p>
            <a:pPr>
              <a:lnSpc>
                <a:spcPct val="170000"/>
              </a:lnSpc>
            </a:pPr>
            <a:r>
              <a:rPr lang="en-US" sz="9600" dirty="0" smtClean="0">
                <a:latin typeface="Estrangelo Edessa" pitchFamily="66" charset="0"/>
                <a:cs typeface="Estrangelo Edessa" pitchFamily="66" charset="0"/>
              </a:rPr>
              <a:t>Theoretical analysis of component</a:t>
            </a:r>
          </a:p>
          <a:p>
            <a:pPr>
              <a:lnSpc>
                <a:spcPct val="170000"/>
              </a:lnSpc>
            </a:pPr>
            <a:r>
              <a:rPr lang="en-US" sz="9600" dirty="0" smtClean="0">
                <a:latin typeface="Estrangelo Edessa" pitchFamily="66" charset="0"/>
                <a:cs typeface="Estrangelo Edessa" pitchFamily="66" charset="0"/>
              </a:rPr>
              <a:t>To enhance knowledge related to CAD and CAE Software </a:t>
            </a:r>
          </a:p>
          <a:p>
            <a:pPr>
              <a:lnSpc>
                <a:spcPct val="170000"/>
              </a:lnSpc>
            </a:pPr>
            <a:r>
              <a:rPr lang="en-US" sz="9600" dirty="0" smtClean="0">
                <a:latin typeface="Estrangelo Edessa" pitchFamily="66" charset="0"/>
                <a:cs typeface="Estrangelo Edessa" pitchFamily="66" charset="0"/>
              </a:rPr>
              <a:t>To do experimentation and acquire knowledge related to FFT Analyzer setup</a:t>
            </a:r>
          </a:p>
          <a:p>
            <a:pPr>
              <a:lnSpc>
                <a:spcPct val="170000"/>
              </a:lnSpc>
            </a:pPr>
            <a:r>
              <a:rPr lang="en-US" sz="9600" dirty="0" smtClean="0">
                <a:latin typeface="Estrangelo Edessa" pitchFamily="66" charset="0"/>
                <a:cs typeface="Estrangelo Edessa" pitchFamily="66" charset="0"/>
              </a:rPr>
              <a:t>Weight reduction in the component</a:t>
            </a:r>
          </a:p>
          <a:p>
            <a:pPr>
              <a:lnSpc>
                <a:spcPct val="170000"/>
              </a:lnSpc>
            </a:pPr>
            <a:r>
              <a:rPr lang="en-US" sz="9600" dirty="0" smtClean="0">
                <a:latin typeface="Estrangelo Edessa" pitchFamily="66" charset="0"/>
                <a:cs typeface="Estrangelo Edessa" pitchFamily="66" charset="0"/>
              </a:rPr>
              <a:t>To improve safety for personnel</a:t>
            </a:r>
          </a:p>
          <a:p>
            <a:pPr>
              <a:lnSpc>
                <a:spcPct val="160000"/>
              </a:lnSpc>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50976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Estrangelo Edessa" pitchFamily="66" charset="0"/>
                <a:cs typeface="Estrangelo Edessa" pitchFamily="66" charset="0"/>
              </a:rPr>
              <a:t>Introduction</a:t>
            </a:r>
            <a:endParaRPr lang="en-US" b="1" dirty="0">
              <a:solidFill>
                <a:srgbClr val="FF0000"/>
              </a:solidFill>
              <a:latin typeface="Estrangelo Edessa" pitchFamily="66" charset="0"/>
              <a:cs typeface="Estrangelo Edessa" pitchFamily="66" charset="0"/>
            </a:endParaRPr>
          </a:p>
        </p:txBody>
      </p:sp>
      <p:sp>
        <p:nvSpPr>
          <p:cNvPr id="3" name="Content Placeholder 2"/>
          <p:cNvSpPr>
            <a:spLocks noGrp="1"/>
          </p:cNvSpPr>
          <p:nvPr>
            <p:ph idx="1"/>
          </p:nvPr>
        </p:nvSpPr>
        <p:spPr>
          <a:xfrm>
            <a:off x="457200" y="1600200"/>
            <a:ext cx="5943600" cy="4525963"/>
          </a:xfrm>
        </p:spPr>
        <p:txBody>
          <a:bodyPr>
            <a:normAutofit/>
          </a:bodyPr>
          <a:lstStyle/>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91200" y="1447800"/>
            <a:ext cx="3124200" cy="4495800"/>
          </a:xfrm>
          <a:prstGeom prst="rect">
            <a:avLst/>
          </a:prstGeom>
        </p:spPr>
      </p:pic>
      <p:sp>
        <p:nvSpPr>
          <p:cNvPr id="5" name="TextBox 4"/>
          <p:cNvSpPr txBox="1"/>
          <p:nvPr/>
        </p:nvSpPr>
        <p:spPr>
          <a:xfrm>
            <a:off x="0" y="1295401"/>
            <a:ext cx="5631426" cy="2585323"/>
          </a:xfrm>
          <a:prstGeom prst="rect">
            <a:avLst/>
          </a:prstGeom>
          <a:noFill/>
        </p:spPr>
        <p:txBody>
          <a:bodyPr wrap="square" rtlCol="0">
            <a:spAutoFit/>
          </a:bodyPr>
          <a:lstStyle/>
          <a:p>
            <a:pPr marL="285750" indent="-285750">
              <a:lnSpc>
                <a:spcPct val="150000"/>
              </a:lnSpc>
              <a:buFont typeface="Arial" pitchFamily="34" charset="0"/>
              <a:buChar char="•"/>
            </a:pPr>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Part </a:t>
            </a:r>
            <a:r>
              <a:rPr lang="en-US" sz="2400" dirty="0">
                <a:latin typeface="Times New Roman" pitchFamily="18" charset="0"/>
                <a:cs typeface="Times New Roman" pitchFamily="18" charset="0"/>
              </a:rPr>
              <a:t>of steering </a:t>
            </a:r>
            <a:r>
              <a:rPr lang="en-US" sz="2400" dirty="0" smtClean="0">
                <a:latin typeface="Times New Roman" pitchFamily="18" charset="0"/>
                <a:cs typeface="Times New Roman" pitchFamily="18" charset="0"/>
              </a:rPr>
              <a:t>mechanism (Slender structural)</a:t>
            </a:r>
            <a:endParaRPr lang="en-US" sz="2400" dirty="0">
              <a:latin typeface="Times New Roman" pitchFamily="18" charset="0"/>
              <a:cs typeface="Times New Roman" pitchFamily="18" charset="0"/>
            </a:endParaRPr>
          </a:p>
          <a:p>
            <a:pPr marL="285750" indent="-285750">
              <a:lnSpc>
                <a:spcPct val="150000"/>
              </a:lnSpc>
              <a:buFont typeface="Arial" pitchFamily="34" charset="0"/>
              <a:buChar char="•"/>
            </a:pPr>
            <a:r>
              <a:rPr lang="en-US" sz="2400" dirty="0">
                <a:latin typeface="Times New Roman" pitchFamily="18" charset="0"/>
                <a:cs typeface="Times New Roman" pitchFamily="18" charset="0"/>
              </a:rPr>
              <a:t>C</a:t>
            </a:r>
            <a:r>
              <a:rPr lang="en-US" sz="2400" dirty="0" smtClean="0">
                <a:latin typeface="Times New Roman" pitchFamily="18" charset="0"/>
                <a:cs typeface="Times New Roman" pitchFamily="18" charset="0"/>
              </a:rPr>
              <a:t>apable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carrying Compressive </a:t>
            </a:r>
            <a:r>
              <a:rPr lang="en-US" sz="2400" dirty="0">
                <a:latin typeface="Times New Roman" pitchFamily="18" charset="0"/>
                <a:cs typeface="Times New Roman" pitchFamily="18" charset="0"/>
              </a:rPr>
              <a:t>L</a:t>
            </a:r>
            <a:r>
              <a:rPr lang="en-US" sz="2400" dirty="0" smtClean="0">
                <a:latin typeface="Times New Roman" pitchFamily="18" charset="0"/>
                <a:cs typeface="Times New Roman" pitchFamily="18" charset="0"/>
              </a:rPr>
              <a:t>oads only.</a:t>
            </a:r>
            <a:endParaRPr lang="en-US" sz="24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xmlns="" val="1031869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Steering System of Go-kart </a:t>
            </a:r>
            <a:endParaRPr lang="en-US" sz="40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648200" y="1371600"/>
            <a:ext cx="4110737" cy="4525963"/>
          </a:xfrm>
          <a:prstGeom prst="rect">
            <a:avLst/>
          </a:prstGeom>
        </p:spPr>
      </p:pic>
      <p:sp>
        <p:nvSpPr>
          <p:cNvPr id="5" name="Rectangle 4"/>
          <p:cNvSpPr/>
          <p:nvPr/>
        </p:nvSpPr>
        <p:spPr>
          <a:xfrm>
            <a:off x="228600" y="1371600"/>
            <a:ext cx="4114800" cy="3785652"/>
          </a:xfrm>
          <a:prstGeom prst="rect">
            <a:avLst/>
          </a:prstGeom>
        </p:spPr>
        <p:txBody>
          <a:bodyPr wrap="square">
            <a:spAutoFit/>
          </a:bodyPr>
          <a:lstStyle/>
          <a:p>
            <a:pPr>
              <a:lnSpc>
                <a:spcPct val="150000"/>
              </a:lnSpc>
            </a:pPr>
            <a:r>
              <a:rPr lang="en-IN" sz="2000" b="1" dirty="0" smtClean="0">
                <a:solidFill>
                  <a:srgbClr val="FF0000"/>
                </a:solidFill>
                <a:latin typeface="Times New Roman" pitchFamily="18" charset="0"/>
                <a:cs typeface="Times New Roman" pitchFamily="18" charset="0"/>
              </a:rPr>
              <a:t>Requirements:-</a:t>
            </a:r>
          </a:p>
          <a:p>
            <a:pPr marL="342900" indent="-342900">
              <a:lnSpc>
                <a:spcPct val="150000"/>
              </a:lnSpc>
              <a:buAutoNum type="arabicPeriod"/>
            </a:pPr>
            <a:r>
              <a:rPr lang="en-IN" sz="2000" dirty="0" smtClean="0">
                <a:latin typeface="Times New Roman" pitchFamily="18" charset="0"/>
                <a:cs typeface="Times New Roman" pitchFamily="18" charset="0"/>
              </a:rPr>
              <a:t>Simple, lightweight and easily operated steering system.</a:t>
            </a:r>
          </a:p>
          <a:p>
            <a:pPr marL="342900" indent="-342900">
              <a:lnSpc>
                <a:spcPct val="150000"/>
              </a:lnSpc>
              <a:buFontTx/>
              <a:buAutoNum type="arabicPeriod"/>
            </a:pPr>
            <a:r>
              <a:rPr lang="en-IN" sz="2000" dirty="0" smtClean="0">
                <a:latin typeface="Times New Roman" pitchFamily="18" charset="0"/>
                <a:cs typeface="Times New Roman" pitchFamily="18" charset="0"/>
              </a:rPr>
              <a:t>100% Ackerman steering.</a:t>
            </a:r>
            <a:endParaRPr lang="en-US" sz="2000" dirty="0" smtClean="0">
              <a:latin typeface="Times New Roman" pitchFamily="18" charset="0"/>
              <a:cs typeface="Times New Roman" pitchFamily="18" charset="0"/>
            </a:endParaRPr>
          </a:p>
          <a:p>
            <a:pPr marL="342900" indent="-342900">
              <a:lnSpc>
                <a:spcPct val="150000"/>
              </a:lnSpc>
              <a:buAutoNum type="arabicPeriod"/>
            </a:pPr>
            <a:r>
              <a:rPr lang="en-IN" sz="2000" dirty="0" smtClean="0">
                <a:latin typeface="Times New Roman" pitchFamily="18" charset="0"/>
                <a:cs typeface="Times New Roman" pitchFamily="18" charset="0"/>
              </a:rPr>
              <a:t>The need of directional stability of our vehicle </a:t>
            </a:r>
          </a:p>
          <a:p>
            <a:pPr marL="342900" indent="-342900">
              <a:lnSpc>
                <a:spcPct val="150000"/>
              </a:lnSpc>
              <a:buAutoNum type="arabicPeriod"/>
            </a:pPr>
            <a:r>
              <a:rPr lang="en-IN" sz="2000" dirty="0" smtClean="0">
                <a:latin typeface="Times New Roman" pitchFamily="18" charset="0"/>
                <a:cs typeface="Times New Roman" pitchFamily="18" charset="0"/>
              </a:rPr>
              <a:t>To provide directional control of the vehicle with minimum input.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Lenovo\AppData\Local\Microsoft\Windows\INetCache\Content.Word\IMG-20181223-WA0004.jpg"/>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648200" y="1676400"/>
            <a:ext cx="3429000" cy="3505200"/>
          </a:xfrm>
          <a:prstGeom prst="rect">
            <a:avLst/>
          </a:prstGeom>
          <a:noFill/>
          <a:ln>
            <a:noFill/>
          </a:ln>
        </p:spPr>
      </p:pic>
      <p:sp>
        <p:nvSpPr>
          <p:cNvPr id="5" name="Rectangle 4"/>
          <p:cNvSpPr/>
          <p:nvPr/>
        </p:nvSpPr>
        <p:spPr>
          <a:xfrm>
            <a:off x="381000" y="1752600"/>
            <a:ext cx="4572000" cy="3170099"/>
          </a:xfrm>
          <a:prstGeom prst="rect">
            <a:avLst/>
          </a:prstGeom>
        </p:spPr>
        <p:txBody>
          <a:bodyPr>
            <a:spAutoFit/>
          </a:bodyPr>
          <a:lstStyle/>
          <a:p>
            <a:pPr marL="457200" indent="-457200">
              <a:lnSpc>
                <a:spcPct val="200000"/>
              </a:lnSpc>
              <a:buAutoNum type="arabicPeriod"/>
            </a:pPr>
            <a:r>
              <a:rPr lang="en-US" sz="2000" dirty="0" smtClean="0">
                <a:latin typeface="Times New Roman" pitchFamily="18" charset="0"/>
                <a:cs typeface="Times New Roman" pitchFamily="18" charset="0"/>
              </a:rPr>
              <a:t>Weight Reduction</a:t>
            </a:r>
          </a:p>
          <a:p>
            <a:pPr marL="457200" indent="-457200">
              <a:lnSpc>
                <a:spcPct val="200000"/>
              </a:lnSpc>
              <a:buAutoNum type="arabicPeriod"/>
            </a:pPr>
            <a:r>
              <a:rPr lang="en-US" sz="2000" dirty="0" smtClean="0">
                <a:latin typeface="Times New Roman" pitchFamily="18" charset="0"/>
                <a:cs typeface="Times New Roman" pitchFamily="18" charset="0"/>
              </a:rPr>
              <a:t>Life of system</a:t>
            </a:r>
          </a:p>
          <a:p>
            <a:pPr marL="457200" indent="-457200">
              <a:lnSpc>
                <a:spcPct val="200000"/>
              </a:lnSpc>
              <a:buAutoNum type="arabicPeriod"/>
            </a:pPr>
            <a:r>
              <a:rPr lang="en-US" sz="2000" dirty="0" smtClean="0">
                <a:latin typeface="Times New Roman" pitchFamily="18" charset="0"/>
                <a:cs typeface="Times New Roman" pitchFamily="18" charset="0"/>
              </a:rPr>
              <a:t>Improve Vibration Capacity</a:t>
            </a:r>
          </a:p>
          <a:p>
            <a:pPr>
              <a:lnSpc>
                <a:spcPct val="200000"/>
              </a:lnSpc>
            </a:pPr>
            <a:r>
              <a:rPr lang="en-US" sz="2000" b="1" dirty="0" smtClean="0">
                <a:solidFill>
                  <a:srgbClr val="FF0000"/>
                </a:solidFill>
                <a:latin typeface="Times New Roman" pitchFamily="18" charset="0"/>
                <a:cs typeface="Times New Roman" pitchFamily="18" charset="0"/>
              </a:rPr>
              <a:t>Part Selected:-</a:t>
            </a:r>
          </a:p>
          <a:p>
            <a:pPr>
              <a:lnSpc>
                <a:spcPct val="200000"/>
              </a:lnSpc>
            </a:pPr>
            <a:r>
              <a:rPr lang="en-US" sz="2000" dirty="0" smtClean="0">
                <a:solidFill>
                  <a:schemeClr val="accent4"/>
                </a:solidFill>
                <a:latin typeface="Times New Roman" pitchFamily="18" charset="0"/>
                <a:cs typeface="Times New Roman" pitchFamily="18" charset="0"/>
              </a:rPr>
              <a:t>Tie Rod (Both Sided)</a:t>
            </a:r>
            <a:endParaRPr lang="en-US" dirty="0">
              <a:solidFill>
                <a:schemeClr val="accent4"/>
              </a:solidFill>
              <a:latin typeface="Times New Roman" pitchFamily="18" charset="0"/>
              <a:cs typeface="Times New Roman" pitchFamily="18" charset="0"/>
            </a:endParaRPr>
          </a:p>
        </p:txBody>
      </p:sp>
      <p:sp>
        <p:nvSpPr>
          <p:cNvPr id="7" name="TextBox 6"/>
          <p:cNvSpPr txBox="1"/>
          <p:nvPr/>
        </p:nvSpPr>
        <p:spPr>
          <a:xfrm>
            <a:off x="1066800" y="457200"/>
            <a:ext cx="7467600" cy="584775"/>
          </a:xfrm>
          <a:prstGeom prst="rect">
            <a:avLst/>
          </a:prstGeom>
          <a:noFill/>
        </p:spPr>
        <p:txBody>
          <a:bodyPr wrap="square" rtlCol="0">
            <a:spAutoFit/>
          </a:bodyPr>
          <a:lstStyle/>
          <a:p>
            <a:r>
              <a:rPr lang="en-US" sz="3200" b="1" dirty="0" smtClean="0">
                <a:solidFill>
                  <a:srgbClr val="FF0000"/>
                </a:solidFill>
                <a:latin typeface="Times New Roman" pitchFamily="18" charset="0"/>
                <a:cs typeface="Times New Roman" pitchFamily="18" charset="0"/>
              </a:rPr>
              <a:t>Improvement needed in Steering system</a:t>
            </a:r>
            <a:endParaRPr lang="en-US" sz="3200" dirty="0"/>
          </a:p>
        </p:txBody>
      </p:sp>
    </p:spTree>
    <p:extLst>
      <p:ext uri="{BB962C8B-B14F-4D97-AF65-F5344CB8AC3E}">
        <p14:creationId xmlns:p14="http://schemas.microsoft.com/office/powerpoint/2010/main" xmlns="" val="1383983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b="1" dirty="0" smtClean="0">
                <a:solidFill>
                  <a:srgbClr val="FF0000"/>
                </a:solidFill>
                <a:latin typeface="Estrangelo Edessa" pitchFamily="66" charset="0"/>
                <a:cs typeface="Estrangelo Edessa" pitchFamily="66" charset="0"/>
              </a:rPr>
              <a:t>Methodology</a:t>
            </a:r>
            <a:endParaRPr lang="en-US" b="1" dirty="0">
              <a:solidFill>
                <a:srgbClr val="FF0000"/>
              </a:solidFill>
              <a:latin typeface="Estrangelo Edessa" pitchFamily="66" charset="0"/>
              <a:cs typeface="Estrangelo Edessa" pitchFamily="66"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50999558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195818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solidFill>
                  <a:srgbClr val="FF0000"/>
                </a:solidFill>
                <a:latin typeface="Estrangelo Edessa" pitchFamily="66" charset="0"/>
                <a:cs typeface="Estrangelo Edessa" pitchFamily="66" charset="0"/>
              </a:rPr>
              <a:t>O</a:t>
            </a:r>
            <a:r>
              <a:rPr lang="en-US" b="1" dirty="0" smtClean="0">
                <a:solidFill>
                  <a:srgbClr val="FF0000"/>
                </a:solidFill>
                <a:latin typeface="Estrangelo Edessa" pitchFamily="66" charset="0"/>
                <a:cs typeface="Estrangelo Edessa" pitchFamily="66" charset="0"/>
              </a:rPr>
              <a:t>ld Tie </a:t>
            </a:r>
            <a:r>
              <a:rPr lang="en-US" b="1" dirty="0">
                <a:solidFill>
                  <a:srgbClr val="FF0000"/>
                </a:solidFill>
                <a:latin typeface="Estrangelo Edessa" pitchFamily="66" charset="0"/>
                <a:cs typeface="Estrangelo Edessa" pitchFamily="66" charset="0"/>
              </a:rPr>
              <a:t>R</a:t>
            </a:r>
            <a:r>
              <a:rPr lang="en-US" b="1" dirty="0" smtClean="0">
                <a:solidFill>
                  <a:srgbClr val="FF0000"/>
                </a:solidFill>
                <a:latin typeface="Estrangelo Edessa" pitchFamily="66" charset="0"/>
                <a:cs typeface="Estrangelo Edessa" pitchFamily="66" charset="0"/>
              </a:rPr>
              <a:t>od</a:t>
            </a:r>
            <a:endParaRPr lang="en-US" b="1" dirty="0">
              <a:solidFill>
                <a:srgbClr val="FF0000"/>
              </a:solidFill>
              <a:latin typeface="Estrangelo Edessa" pitchFamily="66" charset="0"/>
              <a:cs typeface="Estrangelo Edessa" pitchFamily="66" charset="0"/>
            </a:endParaRPr>
          </a:p>
        </p:txBody>
      </p:sp>
      <p:sp>
        <p:nvSpPr>
          <p:cNvPr id="4" name="Text Placeholder 3"/>
          <p:cNvSpPr>
            <a:spLocks noGrp="1"/>
          </p:cNvSpPr>
          <p:nvPr>
            <p:ph type="body" idx="1"/>
          </p:nvPr>
        </p:nvSpPr>
        <p:spPr>
          <a:xfrm>
            <a:off x="533400" y="990600"/>
            <a:ext cx="4040188" cy="639762"/>
          </a:xfrm>
        </p:spPr>
        <p:txBody>
          <a:bodyPr/>
          <a:lstStyle/>
          <a:p>
            <a:r>
              <a:rPr lang="en-US" dirty="0" smtClean="0">
                <a:latin typeface="Estrangelo Edessa" pitchFamily="66" charset="0"/>
                <a:cs typeface="Estrangelo Edessa" pitchFamily="66" charset="0"/>
              </a:rPr>
              <a:t>Material – Mild steel</a:t>
            </a:r>
            <a:endParaRPr lang="en-US" dirty="0">
              <a:latin typeface="Estrangelo Edessa" pitchFamily="66" charset="0"/>
              <a:cs typeface="Estrangelo Edessa" pitchFamily="66" charset="0"/>
            </a:endParaRPr>
          </a:p>
        </p:txBody>
      </p:sp>
      <p:sp>
        <p:nvSpPr>
          <p:cNvPr id="3" name="Content Placeholder 2"/>
          <p:cNvSpPr>
            <a:spLocks noGrp="1"/>
          </p:cNvSpPr>
          <p:nvPr>
            <p:ph sz="half" idx="2"/>
          </p:nvPr>
        </p:nvSpPr>
        <p:spPr/>
        <p:txBody>
          <a:bodyPr numCol="1">
            <a:normAutofit/>
          </a:bodyPr>
          <a:lstStyle/>
          <a:p>
            <a:pPr algn="just"/>
            <a:endParaRPr lang="en-US" dirty="0" smtClean="0"/>
          </a:p>
          <a:p>
            <a:pPr algn="just">
              <a:lnSpc>
                <a:spcPct val="150000"/>
              </a:lnSpc>
            </a:pP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5" name="Text Placeholder 4"/>
          <p:cNvSpPr>
            <a:spLocks noGrp="1"/>
          </p:cNvSpPr>
          <p:nvPr>
            <p:ph type="body" sz="quarter" idx="3"/>
          </p:nvPr>
        </p:nvSpPr>
        <p:spPr>
          <a:xfrm>
            <a:off x="4876800" y="990600"/>
            <a:ext cx="4041775" cy="639762"/>
          </a:xfrm>
        </p:spPr>
        <p:txBody>
          <a:bodyPr/>
          <a:lstStyle/>
          <a:p>
            <a:r>
              <a:rPr lang="en-US" dirty="0" smtClean="0">
                <a:latin typeface="Estrangelo Edessa" pitchFamily="66" charset="0"/>
                <a:cs typeface="Estrangelo Edessa" pitchFamily="66" charset="0"/>
              </a:rPr>
              <a:t>Specification</a:t>
            </a:r>
            <a:endParaRPr lang="en-US" dirty="0">
              <a:latin typeface="Estrangelo Edessa" pitchFamily="66" charset="0"/>
              <a:cs typeface="Estrangelo Edessa" pitchFamily="66" charset="0"/>
            </a:endParaRPr>
          </a:p>
        </p:txBody>
      </p:sp>
      <p:graphicFrame>
        <p:nvGraphicFramePr>
          <p:cNvPr id="8" name="Content Placeholder 7"/>
          <p:cNvGraphicFramePr>
            <a:graphicFrameLocks noGrp="1"/>
          </p:cNvGraphicFramePr>
          <p:nvPr>
            <p:ph sz="quarter" idx="4"/>
            <p:extLst>
              <p:ext uri="{D42A27DB-BD31-4B8C-83A1-F6EECF244321}">
                <p14:modId xmlns:p14="http://schemas.microsoft.com/office/powerpoint/2010/main" xmlns="" val="1929031862"/>
              </p:ext>
            </p:extLst>
          </p:nvPr>
        </p:nvGraphicFramePr>
        <p:xfrm>
          <a:off x="5029200" y="2286000"/>
          <a:ext cx="3581400" cy="3200400"/>
        </p:xfrm>
        <a:graphic>
          <a:graphicData uri="http://schemas.openxmlformats.org/drawingml/2006/table">
            <a:tbl>
              <a:tblPr firstRow="1" bandRow="1">
                <a:tableStyleId>{5C22544A-7EE6-4342-B048-85BDC9FD1C3A}</a:tableStyleId>
              </a:tblPr>
              <a:tblGrid>
                <a:gridCol w="1620157"/>
                <a:gridCol w="1961243"/>
              </a:tblGrid>
              <a:tr h="891654">
                <a:tc>
                  <a:txBody>
                    <a:bodyPr/>
                    <a:lstStyle/>
                    <a:p>
                      <a:r>
                        <a:rPr lang="en-US" sz="2000" dirty="0" smtClean="0">
                          <a:latin typeface="Estrangelo Edessa" pitchFamily="66" charset="0"/>
                          <a:cs typeface="Estrangelo Edessa" pitchFamily="66" charset="0"/>
                        </a:rPr>
                        <a:t>Tie rod Parameter</a:t>
                      </a:r>
                      <a:endParaRPr lang="en-US" sz="2000" dirty="0">
                        <a:latin typeface="Estrangelo Edessa" pitchFamily="66" charset="0"/>
                        <a:cs typeface="Estrangelo Edessa" pitchFamily="66" charset="0"/>
                      </a:endParaRPr>
                    </a:p>
                  </a:txBody>
                  <a:tcPr/>
                </a:tc>
                <a:tc>
                  <a:txBody>
                    <a:bodyPr/>
                    <a:lstStyle/>
                    <a:p>
                      <a:r>
                        <a:rPr lang="en-US" sz="2000" dirty="0" smtClean="0">
                          <a:latin typeface="Estrangelo Edessa" pitchFamily="66" charset="0"/>
                          <a:cs typeface="Estrangelo Edessa" pitchFamily="66" charset="0"/>
                        </a:rPr>
                        <a:t>Dimension</a:t>
                      </a:r>
                      <a:endParaRPr lang="en-US" sz="2000" dirty="0">
                        <a:latin typeface="Estrangelo Edessa" pitchFamily="66" charset="0"/>
                        <a:cs typeface="Estrangelo Edessa" pitchFamily="66" charset="0"/>
                      </a:endParaRPr>
                    </a:p>
                  </a:txBody>
                  <a:tcPr/>
                </a:tc>
              </a:tr>
              <a:tr h="769582">
                <a:tc>
                  <a:txBody>
                    <a:bodyPr/>
                    <a:lstStyle/>
                    <a:p>
                      <a:r>
                        <a:rPr lang="en-US" sz="2000" dirty="0" smtClean="0">
                          <a:latin typeface="Estrangelo Edessa" pitchFamily="66" charset="0"/>
                          <a:cs typeface="Estrangelo Edessa" pitchFamily="66" charset="0"/>
                        </a:rPr>
                        <a:t>Length</a:t>
                      </a:r>
                      <a:endParaRPr lang="en-US" sz="2000" dirty="0">
                        <a:latin typeface="Estrangelo Edessa" pitchFamily="66" charset="0"/>
                        <a:cs typeface="Estrangelo Edessa" pitchFamily="66" charset="0"/>
                      </a:endParaRPr>
                    </a:p>
                  </a:txBody>
                  <a:tcPr/>
                </a:tc>
                <a:tc>
                  <a:txBody>
                    <a:bodyPr/>
                    <a:lstStyle/>
                    <a:p>
                      <a:r>
                        <a:rPr lang="en-US" sz="2000" dirty="0" smtClean="0">
                          <a:latin typeface="Estrangelo Edessa" pitchFamily="66" charset="0"/>
                          <a:cs typeface="Estrangelo Edessa" pitchFamily="66" charset="0"/>
                        </a:rPr>
                        <a:t>250 mm</a:t>
                      </a:r>
                      <a:endParaRPr lang="en-US" sz="2000" dirty="0">
                        <a:latin typeface="Estrangelo Edessa" pitchFamily="66" charset="0"/>
                        <a:cs typeface="Estrangelo Edessa" pitchFamily="66" charset="0"/>
                      </a:endParaRPr>
                    </a:p>
                  </a:txBody>
                  <a:tcPr/>
                </a:tc>
              </a:tr>
              <a:tr h="769582">
                <a:tc>
                  <a:txBody>
                    <a:bodyPr/>
                    <a:lstStyle/>
                    <a:p>
                      <a:r>
                        <a:rPr lang="en-US" sz="2000" dirty="0" smtClean="0">
                          <a:latin typeface="Estrangelo Edessa" pitchFamily="66" charset="0"/>
                          <a:cs typeface="Estrangelo Edessa" pitchFamily="66" charset="0"/>
                        </a:rPr>
                        <a:t>Diameter</a:t>
                      </a:r>
                      <a:endParaRPr lang="en-US" sz="2000" dirty="0">
                        <a:latin typeface="Estrangelo Edessa" pitchFamily="66" charset="0"/>
                        <a:cs typeface="Estrangelo Edessa" pitchFamily="66" charset="0"/>
                      </a:endParaRPr>
                    </a:p>
                  </a:txBody>
                  <a:tcPr/>
                </a:tc>
                <a:tc>
                  <a:txBody>
                    <a:bodyPr/>
                    <a:lstStyle/>
                    <a:p>
                      <a:r>
                        <a:rPr lang="en-US" sz="2000" dirty="0" smtClean="0">
                          <a:latin typeface="Estrangelo Edessa" pitchFamily="66" charset="0"/>
                          <a:cs typeface="Estrangelo Edessa" pitchFamily="66" charset="0"/>
                        </a:rPr>
                        <a:t>12 mm</a:t>
                      </a:r>
                      <a:endParaRPr lang="en-US" sz="2000" dirty="0">
                        <a:latin typeface="Estrangelo Edessa" pitchFamily="66" charset="0"/>
                        <a:cs typeface="Estrangelo Edessa" pitchFamily="66" charset="0"/>
                      </a:endParaRPr>
                    </a:p>
                  </a:txBody>
                  <a:tcPr/>
                </a:tc>
              </a:tr>
              <a:tr h="769582">
                <a:tc>
                  <a:txBody>
                    <a:bodyPr/>
                    <a:lstStyle/>
                    <a:p>
                      <a:r>
                        <a:rPr lang="en-US" sz="2000" dirty="0" smtClean="0">
                          <a:latin typeface="Estrangelo Edessa" pitchFamily="66" charset="0"/>
                          <a:cs typeface="Estrangelo Edessa" pitchFamily="66" charset="0"/>
                        </a:rPr>
                        <a:t>Length</a:t>
                      </a:r>
                      <a:endParaRPr lang="en-US" sz="2000" dirty="0">
                        <a:latin typeface="Estrangelo Edessa" pitchFamily="66" charset="0"/>
                        <a:cs typeface="Estrangelo Edessa" pitchFamily="66" charset="0"/>
                      </a:endParaRPr>
                    </a:p>
                  </a:txBody>
                  <a:tcPr/>
                </a:tc>
                <a:tc>
                  <a:txBody>
                    <a:bodyPr/>
                    <a:lstStyle/>
                    <a:p>
                      <a:r>
                        <a:rPr lang="en-US" sz="2000" dirty="0" smtClean="0">
                          <a:latin typeface="Estrangelo Edessa" pitchFamily="66" charset="0"/>
                          <a:cs typeface="Estrangelo Edessa" pitchFamily="66" charset="0"/>
                        </a:rPr>
                        <a:t>30</a:t>
                      </a:r>
                      <a:r>
                        <a:rPr lang="en-US" sz="2000" baseline="0" dirty="0" smtClean="0">
                          <a:latin typeface="Estrangelo Edessa" pitchFamily="66" charset="0"/>
                          <a:cs typeface="Estrangelo Edessa" pitchFamily="66" charset="0"/>
                        </a:rPr>
                        <a:t> mm</a:t>
                      </a:r>
                      <a:endParaRPr lang="en-US" sz="2000" dirty="0">
                        <a:latin typeface="Estrangelo Edessa" pitchFamily="66" charset="0"/>
                        <a:cs typeface="Estrangelo Edessa" pitchFamily="66" charset="0"/>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3101631424"/>
              </p:ext>
            </p:extLst>
          </p:nvPr>
        </p:nvGraphicFramePr>
        <p:xfrm>
          <a:off x="304800" y="2057403"/>
          <a:ext cx="4343401" cy="4168655"/>
        </p:xfrm>
        <a:graphic>
          <a:graphicData uri="http://schemas.openxmlformats.org/drawingml/2006/table">
            <a:tbl>
              <a:tblPr firstRow="1" bandRow="1">
                <a:tableStyleId>{5C22544A-7EE6-4342-B048-85BDC9FD1C3A}</a:tableStyleId>
              </a:tblPr>
              <a:tblGrid>
                <a:gridCol w="1787129"/>
                <a:gridCol w="1289447"/>
                <a:gridCol w="1266825"/>
              </a:tblGrid>
              <a:tr h="709319">
                <a:tc>
                  <a:txBody>
                    <a:bodyPr/>
                    <a:lstStyle/>
                    <a:p>
                      <a:pPr algn="just"/>
                      <a:r>
                        <a:rPr lang="en-US" sz="2000" dirty="0" smtClean="0">
                          <a:latin typeface="Estrangelo Edessa" pitchFamily="66" charset="0"/>
                          <a:cs typeface="Estrangelo Edessa" pitchFamily="66" charset="0"/>
                        </a:rPr>
                        <a:t>Parameter</a:t>
                      </a:r>
                      <a:endParaRPr lang="en-US" sz="2000" dirty="0">
                        <a:latin typeface="Estrangelo Edessa" pitchFamily="66" charset="0"/>
                        <a:cs typeface="Estrangelo Edessa" pitchFamily="66" charset="0"/>
                      </a:endParaRPr>
                    </a:p>
                  </a:txBody>
                  <a:tcPr/>
                </a:tc>
                <a:tc>
                  <a:txBody>
                    <a:bodyPr/>
                    <a:lstStyle/>
                    <a:p>
                      <a:pPr algn="just"/>
                      <a:r>
                        <a:rPr lang="en-US" sz="2000" dirty="0" smtClean="0">
                          <a:latin typeface="Estrangelo Edessa" pitchFamily="66" charset="0"/>
                          <a:cs typeface="Estrangelo Edessa" pitchFamily="66" charset="0"/>
                        </a:rPr>
                        <a:t>Units</a:t>
                      </a:r>
                      <a:endParaRPr lang="en-US" sz="2000" dirty="0">
                        <a:latin typeface="Estrangelo Edessa" pitchFamily="66" charset="0"/>
                        <a:cs typeface="Estrangelo Edessa" pitchFamily="66" charset="0"/>
                      </a:endParaRPr>
                    </a:p>
                  </a:txBody>
                  <a:tcPr/>
                </a:tc>
                <a:tc>
                  <a:txBody>
                    <a:bodyPr/>
                    <a:lstStyle/>
                    <a:p>
                      <a:pPr algn="just"/>
                      <a:r>
                        <a:rPr lang="en-US" sz="2000" dirty="0" smtClean="0">
                          <a:latin typeface="Estrangelo Edessa" pitchFamily="66" charset="0"/>
                          <a:cs typeface="Estrangelo Edessa" pitchFamily="66" charset="0"/>
                        </a:rPr>
                        <a:t>Values</a:t>
                      </a:r>
                      <a:endParaRPr lang="en-US" sz="2000" dirty="0">
                        <a:latin typeface="Estrangelo Edessa" pitchFamily="66" charset="0"/>
                        <a:cs typeface="Estrangelo Edessa" pitchFamily="66" charset="0"/>
                      </a:endParaRPr>
                    </a:p>
                  </a:txBody>
                  <a:tcPr/>
                </a:tc>
              </a:tr>
              <a:tr h="709319">
                <a:tc>
                  <a:txBody>
                    <a:bodyPr/>
                    <a:lstStyle/>
                    <a:p>
                      <a:pPr algn="just"/>
                      <a:r>
                        <a:rPr lang="en-US" sz="2000" dirty="0" smtClean="0">
                          <a:latin typeface="Estrangelo Edessa" pitchFamily="66" charset="0"/>
                          <a:cs typeface="Estrangelo Edessa" pitchFamily="66" charset="0"/>
                        </a:rPr>
                        <a:t>Young's Modulus</a:t>
                      </a:r>
                      <a:endParaRPr lang="en-US" sz="2000" dirty="0">
                        <a:latin typeface="Estrangelo Edessa" pitchFamily="66" charset="0"/>
                        <a:cs typeface="Estrangelo Edessa" pitchFamily="66" charset="0"/>
                      </a:endParaRPr>
                    </a:p>
                  </a:txBody>
                  <a:tcPr/>
                </a:tc>
                <a:tc>
                  <a:txBody>
                    <a:bodyPr/>
                    <a:lstStyle/>
                    <a:p>
                      <a:pPr algn="just"/>
                      <a:r>
                        <a:rPr lang="en-US" sz="2000" dirty="0" smtClean="0">
                          <a:latin typeface="Estrangelo Edessa" pitchFamily="66" charset="0"/>
                          <a:cs typeface="Estrangelo Edessa" pitchFamily="66" charset="0"/>
                        </a:rPr>
                        <a:t>(</a:t>
                      </a:r>
                      <a:r>
                        <a:rPr lang="en-US" sz="2000" dirty="0" err="1" smtClean="0">
                          <a:latin typeface="Estrangelo Edessa" pitchFamily="66" charset="0"/>
                          <a:cs typeface="Estrangelo Edessa" pitchFamily="66" charset="0"/>
                        </a:rPr>
                        <a:t>GPa</a:t>
                      </a:r>
                      <a:r>
                        <a:rPr lang="en-US" sz="2000" dirty="0" smtClean="0">
                          <a:latin typeface="Estrangelo Edessa" pitchFamily="66" charset="0"/>
                          <a:cs typeface="Estrangelo Edessa" pitchFamily="66" charset="0"/>
                        </a:rPr>
                        <a:t>)</a:t>
                      </a:r>
                      <a:endParaRPr lang="en-US" sz="2000" dirty="0">
                        <a:latin typeface="Estrangelo Edessa" pitchFamily="66" charset="0"/>
                        <a:cs typeface="Estrangelo Edessa" pitchFamily="66" charset="0"/>
                      </a:endParaRPr>
                    </a:p>
                  </a:txBody>
                  <a:tcPr/>
                </a:tc>
                <a:tc>
                  <a:txBody>
                    <a:bodyPr/>
                    <a:lstStyle/>
                    <a:p>
                      <a:pPr algn="just"/>
                      <a:r>
                        <a:rPr lang="en-US" sz="2000" dirty="0" smtClean="0">
                          <a:latin typeface="Estrangelo Edessa" pitchFamily="66" charset="0"/>
                          <a:cs typeface="Estrangelo Edessa" pitchFamily="66" charset="0"/>
                        </a:rPr>
                        <a:t>210</a:t>
                      </a:r>
                      <a:endParaRPr lang="en-US" sz="2000" dirty="0">
                        <a:latin typeface="Estrangelo Edessa" pitchFamily="66" charset="0"/>
                        <a:cs typeface="Estrangelo Edessa" pitchFamily="66" charset="0"/>
                      </a:endParaRPr>
                    </a:p>
                  </a:txBody>
                  <a:tcPr/>
                </a:tc>
              </a:tr>
              <a:tr h="443793">
                <a:tc>
                  <a:txBody>
                    <a:bodyPr/>
                    <a:lstStyle/>
                    <a:p>
                      <a:pPr algn="just"/>
                      <a:r>
                        <a:rPr lang="en-US" sz="2000" dirty="0" smtClean="0">
                          <a:latin typeface="Estrangelo Edessa" pitchFamily="66" charset="0"/>
                          <a:cs typeface="Estrangelo Edessa" pitchFamily="66" charset="0"/>
                        </a:rPr>
                        <a:t>Yield Strength</a:t>
                      </a:r>
                      <a:endParaRPr lang="en-US" sz="2000" dirty="0">
                        <a:latin typeface="Estrangelo Edessa" pitchFamily="66" charset="0"/>
                        <a:cs typeface="Estrangelo Edessa" pitchFamily="66" charset="0"/>
                      </a:endParaRPr>
                    </a:p>
                  </a:txBody>
                  <a:tcPr/>
                </a:tc>
                <a:tc>
                  <a:txBody>
                    <a:bodyPr/>
                    <a:lstStyle/>
                    <a:p>
                      <a:pPr algn="just"/>
                      <a:r>
                        <a:rPr lang="en-US" sz="2000" dirty="0" smtClean="0">
                          <a:latin typeface="Estrangelo Edessa" pitchFamily="66" charset="0"/>
                          <a:cs typeface="Estrangelo Edessa" pitchFamily="66" charset="0"/>
                        </a:rPr>
                        <a:t>(</a:t>
                      </a:r>
                      <a:r>
                        <a:rPr lang="en-US" sz="2000" dirty="0" err="1" smtClean="0">
                          <a:latin typeface="Estrangelo Edessa" pitchFamily="66" charset="0"/>
                          <a:cs typeface="Estrangelo Edessa" pitchFamily="66" charset="0"/>
                        </a:rPr>
                        <a:t>MPa</a:t>
                      </a:r>
                      <a:r>
                        <a:rPr lang="en-US" sz="2000" dirty="0" smtClean="0">
                          <a:latin typeface="Estrangelo Edessa" pitchFamily="66" charset="0"/>
                          <a:cs typeface="Estrangelo Edessa" pitchFamily="66" charset="0"/>
                        </a:rPr>
                        <a:t>)</a:t>
                      </a:r>
                      <a:endParaRPr lang="en-US" sz="2000" dirty="0">
                        <a:latin typeface="Estrangelo Edessa" pitchFamily="66" charset="0"/>
                        <a:cs typeface="Estrangelo Edessa" pitchFamily="66" charset="0"/>
                      </a:endParaRPr>
                    </a:p>
                  </a:txBody>
                  <a:tcPr/>
                </a:tc>
                <a:tc>
                  <a:txBody>
                    <a:bodyPr/>
                    <a:lstStyle/>
                    <a:p>
                      <a:pPr algn="just"/>
                      <a:r>
                        <a:rPr lang="en-US" sz="2000" dirty="0" smtClean="0">
                          <a:latin typeface="Estrangelo Edessa" pitchFamily="66" charset="0"/>
                          <a:cs typeface="Estrangelo Edessa" pitchFamily="66" charset="0"/>
                        </a:rPr>
                        <a:t>172-250</a:t>
                      </a:r>
                      <a:endParaRPr lang="en-US" sz="2000" dirty="0">
                        <a:latin typeface="Estrangelo Edessa" pitchFamily="66" charset="0"/>
                        <a:cs typeface="Estrangelo Edessa" pitchFamily="66" charset="0"/>
                      </a:endParaRPr>
                    </a:p>
                  </a:txBody>
                  <a:tcPr/>
                </a:tc>
              </a:tr>
              <a:tr h="709319">
                <a:tc>
                  <a:txBody>
                    <a:bodyPr/>
                    <a:lstStyle/>
                    <a:p>
                      <a:pPr algn="just"/>
                      <a:r>
                        <a:rPr lang="en-US" sz="2000" dirty="0" smtClean="0">
                          <a:latin typeface="Estrangelo Edessa" pitchFamily="66" charset="0"/>
                          <a:cs typeface="Estrangelo Edessa" pitchFamily="66" charset="0"/>
                        </a:rPr>
                        <a:t>Tensile strength</a:t>
                      </a:r>
                      <a:endParaRPr lang="en-US" sz="2000" dirty="0">
                        <a:latin typeface="Estrangelo Edessa" pitchFamily="66" charset="0"/>
                        <a:cs typeface="Estrangelo Edessa" pitchFamily="66" charset="0"/>
                      </a:endParaRPr>
                    </a:p>
                  </a:txBody>
                  <a:tcPr/>
                </a:tc>
                <a:tc>
                  <a:txBody>
                    <a:bodyPr/>
                    <a:lstStyle/>
                    <a:p>
                      <a:pPr algn="just"/>
                      <a:r>
                        <a:rPr lang="en-US" sz="2000" dirty="0" smtClean="0">
                          <a:latin typeface="Estrangelo Edessa" pitchFamily="66" charset="0"/>
                          <a:cs typeface="Estrangelo Edessa" pitchFamily="66" charset="0"/>
                        </a:rPr>
                        <a:t>(</a:t>
                      </a:r>
                      <a:r>
                        <a:rPr lang="en-US" sz="2000" dirty="0" err="1" smtClean="0">
                          <a:latin typeface="Estrangelo Edessa" pitchFamily="66" charset="0"/>
                          <a:cs typeface="Estrangelo Edessa" pitchFamily="66" charset="0"/>
                        </a:rPr>
                        <a:t>MPa</a:t>
                      </a:r>
                      <a:r>
                        <a:rPr lang="en-US" sz="2000" dirty="0" smtClean="0">
                          <a:latin typeface="Estrangelo Edessa" pitchFamily="66" charset="0"/>
                          <a:cs typeface="Estrangelo Edessa" pitchFamily="66" charset="0"/>
                        </a:rPr>
                        <a:t>)</a:t>
                      </a:r>
                      <a:endParaRPr lang="en-US" sz="2000" dirty="0">
                        <a:latin typeface="Estrangelo Edessa" pitchFamily="66" charset="0"/>
                        <a:cs typeface="Estrangelo Edessa" pitchFamily="66" charset="0"/>
                      </a:endParaRPr>
                    </a:p>
                  </a:txBody>
                  <a:tcPr/>
                </a:tc>
                <a:tc>
                  <a:txBody>
                    <a:bodyPr/>
                    <a:lstStyle/>
                    <a:p>
                      <a:pPr algn="just"/>
                      <a:r>
                        <a:rPr lang="en-US" sz="2000" dirty="0" smtClean="0">
                          <a:latin typeface="Estrangelo Edessa" pitchFamily="66" charset="0"/>
                          <a:cs typeface="Estrangelo Edessa" pitchFamily="66" charset="0"/>
                        </a:rPr>
                        <a:t>400</a:t>
                      </a:r>
                      <a:endParaRPr lang="en-US" sz="2000" dirty="0">
                        <a:latin typeface="Estrangelo Edessa" pitchFamily="66" charset="0"/>
                        <a:cs typeface="Estrangelo Edessa" pitchFamily="66" charset="0"/>
                      </a:endParaRPr>
                    </a:p>
                  </a:txBody>
                  <a:tcPr/>
                </a:tc>
              </a:tr>
              <a:tr h="709319">
                <a:tc>
                  <a:txBody>
                    <a:bodyPr/>
                    <a:lstStyle/>
                    <a:p>
                      <a:pPr algn="just"/>
                      <a:r>
                        <a:rPr lang="en-US" sz="2000" dirty="0" smtClean="0">
                          <a:latin typeface="Estrangelo Edessa" pitchFamily="66" charset="0"/>
                          <a:cs typeface="Estrangelo Edessa" pitchFamily="66" charset="0"/>
                        </a:rPr>
                        <a:t>Poisson's</a:t>
                      </a:r>
                      <a:r>
                        <a:rPr lang="en-US" sz="2000" baseline="0" dirty="0" smtClean="0">
                          <a:latin typeface="Estrangelo Edessa" pitchFamily="66" charset="0"/>
                          <a:cs typeface="Estrangelo Edessa" pitchFamily="66" charset="0"/>
                        </a:rPr>
                        <a:t> Ratio</a:t>
                      </a:r>
                      <a:endParaRPr lang="en-US" sz="2000" dirty="0">
                        <a:latin typeface="Estrangelo Edessa" pitchFamily="66" charset="0"/>
                        <a:cs typeface="Estrangelo Edessa" pitchFamily="66" charset="0"/>
                      </a:endParaRPr>
                    </a:p>
                  </a:txBody>
                  <a:tcPr/>
                </a:tc>
                <a:tc>
                  <a:txBody>
                    <a:bodyPr/>
                    <a:lstStyle/>
                    <a:p>
                      <a:pPr algn="just"/>
                      <a:endParaRPr lang="en-US" sz="2000" dirty="0">
                        <a:latin typeface="Estrangelo Edessa" pitchFamily="66" charset="0"/>
                        <a:cs typeface="Estrangelo Edessa" pitchFamily="66" charset="0"/>
                      </a:endParaRPr>
                    </a:p>
                  </a:txBody>
                  <a:tcPr/>
                </a:tc>
                <a:tc>
                  <a:txBody>
                    <a:bodyPr/>
                    <a:lstStyle/>
                    <a:p>
                      <a:pPr algn="just"/>
                      <a:r>
                        <a:rPr lang="en-US" sz="2000" dirty="0" smtClean="0">
                          <a:latin typeface="Estrangelo Edessa" pitchFamily="66" charset="0"/>
                          <a:cs typeface="Estrangelo Edessa" pitchFamily="66" charset="0"/>
                        </a:rPr>
                        <a:t>0.3</a:t>
                      </a:r>
                      <a:endParaRPr lang="en-US" sz="2000" dirty="0">
                        <a:latin typeface="Estrangelo Edessa" pitchFamily="66" charset="0"/>
                        <a:cs typeface="Estrangelo Edessa" pitchFamily="66" charset="0"/>
                      </a:endParaRPr>
                    </a:p>
                  </a:txBody>
                  <a:tcPr/>
                </a:tc>
              </a:tr>
              <a:tr h="443793">
                <a:tc>
                  <a:txBody>
                    <a:bodyPr/>
                    <a:lstStyle/>
                    <a:p>
                      <a:pPr algn="just"/>
                      <a:r>
                        <a:rPr lang="en-US" sz="2000" dirty="0" smtClean="0">
                          <a:latin typeface="Estrangelo Edessa" pitchFamily="66" charset="0"/>
                          <a:cs typeface="Estrangelo Edessa" pitchFamily="66" charset="0"/>
                        </a:rPr>
                        <a:t>Melting Point</a:t>
                      </a:r>
                      <a:endParaRPr lang="en-US" sz="2000" dirty="0">
                        <a:latin typeface="Estrangelo Edessa" pitchFamily="66" charset="0"/>
                        <a:cs typeface="Estrangelo Edessa" pitchFamily="66" charset="0"/>
                      </a:endParaRPr>
                    </a:p>
                  </a:txBody>
                  <a:tcPr/>
                </a:tc>
                <a:tc>
                  <a:txBody>
                    <a:bodyPr/>
                    <a:lstStyle/>
                    <a:p>
                      <a:pPr algn="just"/>
                      <a:r>
                        <a:rPr lang="en-US" sz="2000" dirty="0" smtClean="0">
                          <a:latin typeface="Estrangelo Edessa" pitchFamily="66" charset="0"/>
                          <a:cs typeface="Estrangelo Edessa" pitchFamily="66" charset="0"/>
                        </a:rPr>
                        <a:t>(</a:t>
                      </a:r>
                      <a:r>
                        <a:rPr lang="en-US" sz="2000" dirty="0" err="1" smtClean="0">
                          <a:latin typeface="Estrangelo Edessa" pitchFamily="66" charset="0"/>
                          <a:cs typeface="Estrangelo Edessa" pitchFamily="66" charset="0"/>
                        </a:rPr>
                        <a:t>Deg</a:t>
                      </a:r>
                      <a:r>
                        <a:rPr lang="en-US" sz="2000" dirty="0" smtClean="0">
                          <a:latin typeface="Estrangelo Edessa" pitchFamily="66" charset="0"/>
                          <a:cs typeface="Estrangelo Edessa" pitchFamily="66" charset="0"/>
                        </a:rPr>
                        <a:t>)</a:t>
                      </a:r>
                      <a:endParaRPr lang="en-US" sz="2000" dirty="0">
                        <a:latin typeface="Estrangelo Edessa" pitchFamily="66" charset="0"/>
                        <a:cs typeface="Estrangelo Edessa" pitchFamily="66" charset="0"/>
                      </a:endParaRPr>
                    </a:p>
                  </a:txBody>
                  <a:tcPr/>
                </a:tc>
                <a:tc>
                  <a:txBody>
                    <a:bodyPr/>
                    <a:lstStyle/>
                    <a:p>
                      <a:pPr algn="just"/>
                      <a:r>
                        <a:rPr lang="en-US" sz="2000" dirty="0" smtClean="0">
                          <a:latin typeface="Estrangelo Edessa" pitchFamily="66" charset="0"/>
                          <a:cs typeface="Estrangelo Edessa" pitchFamily="66" charset="0"/>
                        </a:rPr>
                        <a:t>1538</a:t>
                      </a:r>
                      <a:endParaRPr lang="en-US" sz="2000" dirty="0">
                        <a:latin typeface="Estrangelo Edessa" pitchFamily="66" charset="0"/>
                        <a:cs typeface="Estrangelo Edessa" pitchFamily="66" charset="0"/>
                      </a:endParaRPr>
                    </a:p>
                  </a:txBody>
                  <a:tcPr/>
                </a:tc>
              </a:tr>
              <a:tr h="443793">
                <a:tc>
                  <a:txBody>
                    <a:bodyPr/>
                    <a:lstStyle/>
                    <a:p>
                      <a:pPr algn="just"/>
                      <a:r>
                        <a:rPr lang="en-US" sz="2000" dirty="0" smtClean="0">
                          <a:latin typeface="Estrangelo Edessa" pitchFamily="66" charset="0"/>
                          <a:cs typeface="Estrangelo Edessa" pitchFamily="66" charset="0"/>
                        </a:rPr>
                        <a:t>Density</a:t>
                      </a:r>
                      <a:endParaRPr lang="en-US" sz="2000" dirty="0">
                        <a:latin typeface="Estrangelo Edessa" pitchFamily="66" charset="0"/>
                        <a:cs typeface="Estrangelo Edessa" pitchFamily="66" charset="0"/>
                      </a:endParaRPr>
                    </a:p>
                  </a:txBody>
                  <a:tcPr/>
                </a:tc>
                <a:tc>
                  <a:txBody>
                    <a:bodyPr/>
                    <a:lstStyle/>
                    <a:p>
                      <a:pPr algn="just"/>
                      <a:r>
                        <a:rPr lang="en-US" sz="2000" dirty="0" smtClean="0">
                          <a:latin typeface="Estrangelo Edessa" pitchFamily="66" charset="0"/>
                          <a:cs typeface="Estrangelo Edessa" pitchFamily="66" charset="0"/>
                        </a:rPr>
                        <a:t>(g/cm*3)</a:t>
                      </a:r>
                      <a:endParaRPr lang="en-US" sz="2000" dirty="0">
                        <a:latin typeface="Estrangelo Edessa" pitchFamily="66" charset="0"/>
                        <a:cs typeface="Estrangelo Edessa" pitchFamily="66" charset="0"/>
                      </a:endParaRPr>
                    </a:p>
                  </a:txBody>
                  <a:tcPr/>
                </a:tc>
                <a:tc>
                  <a:txBody>
                    <a:bodyPr/>
                    <a:lstStyle/>
                    <a:p>
                      <a:pPr algn="just"/>
                      <a:r>
                        <a:rPr lang="en-US" sz="2000" dirty="0" smtClean="0">
                          <a:latin typeface="Estrangelo Edessa" pitchFamily="66" charset="0"/>
                          <a:cs typeface="Estrangelo Edessa" pitchFamily="66" charset="0"/>
                        </a:rPr>
                        <a:t>7.85</a:t>
                      </a:r>
                      <a:endParaRPr lang="en-US" sz="2000" dirty="0">
                        <a:latin typeface="Estrangelo Edessa" pitchFamily="66" charset="0"/>
                        <a:cs typeface="Estrangelo Edessa" pitchFamily="66" charset="0"/>
                      </a:endParaRPr>
                    </a:p>
                  </a:txBody>
                  <a:tcPr/>
                </a:tc>
              </a:tr>
            </a:tbl>
          </a:graphicData>
        </a:graphic>
      </p:graphicFrame>
    </p:spTree>
    <p:extLst>
      <p:ext uri="{BB962C8B-B14F-4D97-AF65-F5344CB8AC3E}">
        <p14:creationId xmlns:p14="http://schemas.microsoft.com/office/powerpoint/2010/main" xmlns="" val="498291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758</TotalTime>
  <Words>589</Words>
  <Application>Microsoft Office PowerPoint</Application>
  <PresentationFormat>On-screen Show (4:3)</PresentationFormat>
  <Paragraphs>195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Problem Statement</vt:lpstr>
      <vt:lpstr>Slide 3</vt:lpstr>
      <vt:lpstr>Objectives of Project</vt:lpstr>
      <vt:lpstr>Introduction</vt:lpstr>
      <vt:lpstr>Steering System of Go-kart </vt:lpstr>
      <vt:lpstr>Slide 7</vt:lpstr>
      <vt:lpstr>Methodology</vt:lpstr>
      <vt:lpstr>Old Tie Rod</vt:lpstr>
      <vt:lpstr>Cad part of Tie rod</vt:lpstr>
      <vt:lpstr>Calculation </vt:lpstr>
      <vt:lpstr>Slide 12</vt:lpstr>
      <vt:lpstr>Slide 13</vt:lpstr>
      <vt:lpstr>Slide 14</vt:lpstr>
      <vt:lpstr>Slide 15</vt:lpstr>
      <vt:lpstr>Slide 16</vt:lpstr>
      <vt:lpstr>New Tie Rod</vt:lpstr>
      <vt:lpstr>Slide 18</vt:lpstr>
      <vt:lpstr> Fixture for experimental setup </vt:lpstr>
      <vt:lpstr>Apparatus</vt:lpstr>
      <vt:lpstr>Experimental setup</vt:lpstr>
      <vt:lpstr>Experimental analysis </vt:lpstr>
      <vt:lpstr>Slide 23</vt:lpstr>
      <vt:lpstr>Static Analysis of Cad parts</vt:lpstr>
      <vt:lpstr>Modal Analysis</vt:lpstr>
      <vt:lpstr>Modal Analysis of CAD Parts</vt:lpstr>
      <vt:lpstr>Results</vt:lpstr>
      <vt:lpstr>Slide 28</vt:lpstr>
      <vt:lpstr>Advantages and limitation of Project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Material Optimization and Vibrational Analysis of TIE ROD</dc:title>
  <dc:creator>admi9n</dc:creator>
  <cp:lastModifiedBy>Sumit</cp:lastModifiedBy>
  <cp:revision>60</cp:revision>
  <dcterms:created xsi:type="dcterms:W3CDTF">2020-02-08T09:27:34Z</dcterms:created>
  <dcterms:modified xsi:type="dcterms:W3CDTF">2020-02-13T05:40:49Z</dcterms:modified>
</cp:coreProperties>
</file>