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ALI%20ROY\Downloads\Graphs%20pas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ALI%20ROY\Downloads\Graphs%20pas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ALI%20ROY\Downloads\Graphs%20pas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TALI%20ROY\Downloads\Graphs%20pas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Citywise Premium members - Repeat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New York</c:v>
              </c:pt>
              <c:pt idx="1">
                <c:v>Tokyo</c:v>
              </c:pt>
              <c:pt idx="2">
                <c:v>Paris</c:v>
              </c:pt>
              <c:pt idx="3">
                <c:v>Sydney</c:v>
              </c:pt>
              <c:pt idx="4">
                <c:v>Other</c:v>
              </c:pt>
              <c:pt idx="5">
                <c:v>London</c:v>
              </c:pt>
              <c:pt idx="6">
                <c:v>Berlin</c:v>
              </c:pt>
              <c:pt idx="7">
                <c:v>Los Angeles</c:v>
              </c:pt>
              <c:pt idx="8">
                <c:v>Toronto</c:v>
              </c:pt>
            </c:strLit>
          </c:cat>
          <c:val>
            <c:numLit>
              <c:formatCode>General</c:formatCode>
              <c:ptCount val="9"/>
              <c:pt idx="0">
                <c:v>9</c:v>
              </c:pt>
              <c:pt idx="1">
                <c:v>9</c:v>
              </c:pt>
              <c:pt idx="2">
                <c:v>9</c:v>
              </c:pt>
              <c:pt idx="3">
                <c:v>9</c:v>
              </c:pt>
              <c:pt idx="4">
                <c:v>8</c:v>
              </c:pt>
              <c:pt idx="5">
                <c:v>8</c:v>
              </c:pt>
              <c:pt idx="6">
                <c:v>7</c:v>
              </c:pt>
              <c:pt idx="7">
                <c:v>5</c:v>
              </c:pt>
              <c:pt idx="8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3243-4C30-9369-47C1F31B5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290977839"/>
        <c:axId val="1290980719"/>
      </c:barChart>
      <c:catAx>
        <c:axId val="1290977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IN" sz="950" baseline="0" dirty="0">
                    <a:latin typeface="Arial" panose="020B0604020202020204" pitchFamily="34" charset="0"/>
                  </a:rPr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9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1290980719"/>
        <c:crosses val="autoZero"/>
        <c:auto val="1"/>
        <c:lblAlgn val="ctr"/>
        <c:lblOffset val="100"/>
        <c:noMultiLvlLbl val="0"/>
      </c:catAx>
      <c:valAx>
        <c:axId val="129098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IN" sz="950" baseline="0">
                    <a:latin typeface="Arial" panose="020B0604020202020204" pitchFamily="34" charset="0"/>
                  </a:rPr>
                  <a:t>Member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129097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36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IN"/>
              <a:t>Distribution of Premium Members by Shopping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36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spPr>
            <a:solidFill>
              <a:srgbClr val="FFC000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30-4054-8D28-7624304E7225}"/>
              </c:ext>
            </c:extLst>
          </c:dPt>
          <c:dPt>
            <c:idx val="1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30-4054-8D28-7624304E7225}"/>
              </c:ext>
            </c:extLst>
          </c:dPt>
          <c:dPt>
            <c:idx val="2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30-4054-8D28-7624304E7225}"/>
              </c:ext>
            </c:extLst>
          </c:dPt>
          <c:dPt>
            <c:idx val="3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30-4054-8D28-7624304E7225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30-4054-8D28-7624304E7225}"/>
              </c:ext>
            </c:extLst>
          </c:dPt>
          <c:dPt>
            <c:idx val="5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30-4054-8D28-7624304E7225}"/>
              </c:ext>
            </c:extLst>
          </c:dPt>
          <c:dPt>
            <c:idx val="6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830-4054-8D28-7624304E7225}"/>
              </c:ext>
            </c:extLst>
          </c:dPt>
          <c:dPt>
            <c:idx val="7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830-4054-8D28-7624304E7225}"/>
              </c:ext>
            </c:extLst>
          </c:dPt>
          <c:cat>
            <c:strRef>
              <c:f>'[1]Sprint 3'!$A$22:$A$29</c:f>
              <c:strCache>
                <c:ptCount val="8"/>
                <c:pt idx="0">
                  <c:v>Clothing</c:v>
                </c:pt>
                <c:pt idx="1">
                  <c:v>Food</c:v>
                </c:pt>
                <c:pt idx="2">
                  <c:v>Books</c:v>
                </c:pt>
                <c:pt idx="3">
                  <c:v>Electronics</c:v>
                </c:pt>
                <c:pt idx="4">
                  <c:v>Home Goods</c:v>
                </c:pt>
                <c:pt idx="5">
                  <c:v>Beauty</c:v>
                </c:pt>
                <c:pt idx="6">
                  <c:v>Toys</c:v>
                </c:pt>
                <c:pt idx="7">
                  <c:v>Sports</c:v>
                </c:pt>
              </c:strCache>
            </c:strRef>
          </c:cat>
          <c:val>
            <c:numRef>
              <c:f>'[1]Sprint 3'!$B$22:$B$29</c:f>
              <c:numCache>
                <c:formatCode>General</c:formatCode>
                <c:ptCount val="8"/>
                <c:pt idx="0">
                  <c:v>12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6</c:v>
                </c:pt>
                <c:pt idx="7">
                  <c:v>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10-5830-4054-8D28-7624304E7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35699466"/>
        <c:axId val="455636122"/>
      </c:barChart>
      <c:catAx>
        <c:axId val="173569946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3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455636122"/>
        <c:crosses val="autoZero"/>
        <c:auto val="1"/>
        <c:lblAlgn val="ctr"/>
        <c:lblOffset val="100"/>
        <c:noMultiLvlLbl val="1"/>
      </c:catAx>
      <c:valAx>
        <c:axId val="45563612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layout>
            <c:manualLayout>
              <c:xMode val="edge"/>
              <c:yMode val="edge"/>
              <c:x val="0.53920076056355393"/>
              <c:y val="0.91861820237709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3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173569946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sz="1030" baseline="0">
          <a:latin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1400" baseline="0">
                <a:latin typeface="Arial" panose="020B0604020202020204" pitchFamily="34" charset="0"/>
              </a:rPr>
              <a:t>Revenue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EA-4F50-8B68-8465671BB3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A-4F50-8B68-8465671BB3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EA-4F50-8B68-8465671BB3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EA-4F50-8B68-8465671BB3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EA-4F50-8B68-8465671BB37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3EA-4F50-8B68-8465671BB37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3EA-4F50-8B68-8465671BB3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7"/>
              <c:pt idx="0">
                <c:v>Australia</c:v>
              </c:pt>
              <c:pt idx="1">
                <c:v>Canada</c:v>
              </c:pt>
              <c:pt idx="2">
                <c:v>France</c:v>
              </c:pt>
              <c:pt idx="3">
                <c:v>Germany</c:v>
              </c:pt>
              <c:pt idx="4">
                <c:v>Japan</c:v>
              </c:pt>
              <c:pt idx="5">
                <c:v>UK</c:v>
              </c:pt>
              <c:pt idx="6">
                <c:v>USA</c:v>
              </c:pt>
            </c:strLit>
          </c:cat>
          <c:val>
            <c:numLit>
              <c:formatCode>General</c:formatCode>
              <c:ptCount val="7"/>
              <c:pt idx="0">
                <c:v>30294.754407649991</c:v>
              </c:pt>
              <c:pt idx="1">
                <c:v>3620.6259286500003</c:v>
              </c:pt>
              <c:pt idx="2">
                <c:v>19048.893044581004</c:v>
              </c:pt>
              <c:pt idx="3">
                <c:v>34821.653440359005</c:v>
              </c:pt>
              <c:pt idx="4">
                <c:v>250879.16352679694</c:v>
              </c:pt>
              <c:pt idx="5">
                <c:v>127130.77443343801</c:v>
              </c:pt>
              <c:pt idx="6">
                <c:v>172965.41778886301</c:v>
              </c:pt>
            </c:numLit>
          </c:val>
          <c:extLst>
            <c:ext xmlns:c16="http://schemas.microsoft.com/office/drawing/2014/chart" uri="{C3380CC4-5D6E-409C-BE32-E72D297353CC}">
              <c16:uniqueId val="{0000000E-13EA-4F50-8B68-8465671BB3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5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50" baseline="0" dirty="0">
                <a:latin typeface="Arial" panose="020B0604020202020204" pitchFamily="34" charset="0"/>
                <a:cs typeface="Arial" panose="020B0604020202020204" pitchFamily="34" charset="0"/>
              </a:rPr>
              <a:t>Customer Lifetime Value vs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5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 cap="flat" cmpd="sng" algn="ctr">
            <a:noFill/>
            <a:miter lim="800000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High</c:v>
              </c:pt>
              <c:pt idx="1">
                <c:v>Low</c:v>
              </c:pt>
              <c:pt idx="2">
                <c:v>Medium</c:v>
              </c:pt>
            </c:strLit>
          </c:cat>
          <c:val>
            <c:numLit>
              <c:formatCode>General</c:formatCode>
              <c:ptCount val="3"/>
              <c:pt idx="0">
                <c:v>460.38649055987662</c:v>
              </c:pt>
              <c:pt idx="1">
                <c:v>439.24051336893575</c:v>
              </c:pt>
              <c:pt idx="2">
                <c:v>540.37407958847143</c:v>
              </c:pt>
            </c:numLit>
          </c:val>
          <c:extLst>
            <c:ext xmlns:c16="http://schemas.microsoft.com/office/drawing/2014/chart" uri="{C3380CC4-5D6E-409C-BE32-E72D297353CC}">
              <c16:uniqueId val="{00000000-DA0E-4203-8615-03AFAABCAA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826662400"/>
        <c:axId val="826662880"/>
      </c:barChart>
      <c:catAx>
        <c:axId val="82666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Income Level</a:t>
                </a:r>
              </a:p>
            </c:rich>
          </c:tx>
          <c:layout>
            <c:manualLayout>
              <c:xMode val="edge"/>
              <c:yMode val="edge"/>
              <c:x val="0.47630905511811023"/>
              <c:y val="0.889080278758258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826662880"/>
        <c:crosses val="autoZero"/>
        <c:auto val="1"/>
        <c:lblAlgn val="ctr"/>
        <c:lblOffset val="100"/>
        <c:noMultiLvlLbl val="0"/>
      </c:catAx>
      <c:valAx>
        <c:axId val="826662880"/>
        <c:scaling>
          <c:orientation val="minMax"/>
          <c:max val="6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CLV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84409810842610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826662400"/>
        <c:crosses val="autoZero"/>
        <c:crossBetween val="between"/>
        <c:majorUnit val="100"/>
        <c:min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9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9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5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4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8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C57-1B0D-798D-4B2A-DEB79C0F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264227"/>
            <a:ext cx="6815669" cy="100269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E-Commerce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2B9FC-AC82-44A2-186E-199DD644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920" y="3677917"/>
            <a:ext cx="3412067" cy="1002698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Presented by-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Chaitali Roy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CE07D-BAD8-45BC-C94F-849C6E261C14}"/>
              </a:ext>
            </a:extLst>
          </p:cNvPr>
          <p:cNvSpPr txBox="1"/>
          <p:nvPr/>
        </p:nvSpPr>
        <p:spPr>
          <a:xfrm>
            <a:off x="6694714" y="936171"/>
            <a:ext cx="47897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Introduction to E-commerce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Topic Introduction: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ptos Display" panose="020B0004020202020204" pitchFamily="34" charset="0"/>
              </a:rPr>
              <a:t>Types of E-commerce</a:t>
            </a:r>
          </a:p>
          <a:p>
            <a:pPr marL="514350" indent="-514350">
              <a:buAutoNum type="arabicPeriod" startAt="3"/>
            </a:pPr>
            <a:r>
              <a:rPr lang="en-US" sz="2800" dirty="0">
                <a:latin typeface="Aptos Display" panose="020B0004020202020204" pitchFamily="34" charset="0"/>
              </a:rPr>
              <a:t>Dataset Overview</a:t>
            </a:r>
          </a:p>
          <a:p>
            <a:pPr marL="514350" indent="-514350">
              <a:buAutoNum type="arabicPeriod" startAt="3"/>
            </a:pPr>
            <a:r>
              <a:rPr lang="en-US" sz="2800" dirty="0">
                <a:latin typeface="Aptos Display" panose="020B0004020202020204" pitchFamily="34" charset="0"/>
              </a:rPr>
              <a:t>Key Metrics/Insights</a:t>
            </a:r>
          </a:p>
          <a:p>
            <a:pPr marL="514350" indent="-514350">
              <a:buAutoNum type="arabicPeriod" startAt="3"/>
            </a:pPr>
            <a:r>
              <a:rPr lang="en-US" sz="2800" dirty="0">
                <a:latin typeface="Aptos Display" panose="020B0004020202020204" pitchFamily="34" charset="0"/>
              </a:rPr>
              <a:t>Charts/Graphs</a:t>
            </a:r>
          </a:p>
          <a:p>
            <a:pPr marL="514350" indent="-514350">
              <a:buAutoNum type="arabicPeriod" startAt="3"/>
            </a:pPr>
            <a:r>
              <a:rPr lang="en-US" sz="2800" dirty="0">
                <a:latin typeface="Aptos Display" panose="020B0004020202020204" pitchFamily="34" charset="0"/>
              </a:rPr>
              <a:t>Trends/Comparison</a:t>
            </a:r>
          </a:p>
          <a:p>
            <a:pPr marL="514350" indent="-514350">
              <a:buAutoNum type="arabicPeriod" startAt="3"/>
            </a:pPr>
            <a:r>
              <a:rPr lang="en-US" sz="2800" dirty="0">
                <a:latin typeface="Aptos Display" panose="020B0004020202020204" pitchFamily="34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0DD0A-B920-7A6E-40B5-5B5CD5B2B36E}"/>
              </a:ext>
            </a:extLst>
          </p:cNvPr>
          <p:cNvSpPr txBox="1"/>
          <p:nvPr/>
        </p:nvSpPr>
        <p:spPr>
          <a:xfrm>
            <a:off x="576943" y="1230086"/>
            <a:ext cx="6041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TABLE OF CONTENTS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0CC7-3CE7-53E4-4685-4B398AAC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82" y="2013857"/>
            <a:ext cx="8643154" cy="5416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Business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B992-2B47-4696-AB2D-FB38F2F0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0777" y="2555509"/>
            <a:ext cx="8630446" cy="330217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E-commerce, short for electronic commerce, refers to the buying and selling of goods and services over the internet.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To extract actionable insights from the e-commerce dataset to understand customer demographics, purchasing behavior, revenue trends, and engagement patterns. The goal is to support data-driven decision-making for improving product offerings, marketing strategies, and customer satisfaction</a:t>
            </a:r>
            <a:r>
              <a:rPr lang="en-US" dirty="0"/>
              <a:t>.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714F7A-1917-4CDB-B659-E3DFCB6B1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408307"/>
              </p:ext>
            </p:extLst>
          </p:nvPr>
        </p:nvGraphicFramePr>
        <p:xfrm>
          <a:off x="870858" y="696687"/>
          <a:ext cx="6814456" cy="395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D1CF65-E909-8C8A-11EF-33BAEDC71FD4}"/>
              </a:ext>
            </a:extLst>
          </p:cNvPr>
          <p:cNvSpPr txBox="1"/>
          <p:nvPr/>
        </p:nvSpPr>
        <p:spPr>
          <a:xfrm>
            <a:off x="1099457" y="4648201"/>
            <a:ext cx="1022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 four cities represent key markets with high customer loyalty and spending potential.</a:t>
            </a:r>
          </a:p>
          <a:p>
            <a:r>
              <a:rPr lang="en-IN" b="1" dirty="0"/>
              <a:t>New York, Tokyo, Paris, and Sydney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3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Chart">
            <a:extLst>
              <a:ext uri="{FF2B5EF4-FFF2-40B4-BE49-F238E27FC236}">
                <a16:creationId xmlns:a16="http://schemas.microsoft.com/office/drawing/2014/main" id="{DCA568F6-9294-42BE-877B-5349DA527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52543"/>
              </p:ext>
            </p:extLst>
          </p:nvPr>
        </p:nvGraphicFramePr>
        <p:xfrm>
          <a:off x="908956" y="792480"/>
          <a:ext cx="6578964" cy="369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EC149C-1EA6-A38E-3D3C-C49B8FEF75B6}"/>
              </a:ext>
            </a:extLst>
          </p:cNvPr>
          <p:cNvSpPr txBox="1"/>
          <p:nvPr/>
        </p:nvSpPr>
        <p:spPr>
          <a:xfrm>
            <a:off x="7767684" y="944941"/>
            <a:ext cx="3515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Insight </a:t>
            </a:r>
            <a:endParaRPr lang="en-US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Premium customers favor essential and lifestyle-oriented categories, indicating:	</a:t>
            </a:r>
          </a:p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•A focus on practical, everyday purchases.	</a:t>
            </a:r>
          </a:p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•Potential for cross-category promotions (e.g., bundle offers on Clothing + Electronics).</a:t>
            </a:r>
            <a:endParaRPr lang="en-IN" dirty="0">
              <a:solidFill>
                <a:srgbClr val="00B05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BAAC-F0A5-CBB5-EC0D-CE5321899179}"/>
              </a:ext>
            </a:extLst>
          </p:cNvPr>
          <p:cNvSpPr txBox="1"/>
          <p:nvPr/>
        </p:nvSpPr>
        <p:spPr>
          <a:xfrm>
            <a:off x="1142636" y="4712730"/>
            <a:ext cx="871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Clothing is the most preferred category among Premium Members, reflecting a strong demand for lifestyle and fashion items.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Food, Books, and Electronics are tied in popularity indicating diverse customer interests.</a:t>
            </a:r>
          </a:p>
        </p:txBody>
      </p:sp>
    </p:spTree>
    <p:extLst>
      <p:ext uri="{BB962C8B-B14F-4D97-AF65-F5344CB8AC3E}">
        <p14:creationId xmlns:p14="http://schemas.microsoft.com/office/powerpoint/2010/main" val="417643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1B103C-3725-4A75-A6E3-7B3B35315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056897"/>
              </p:ext>
            </p:extLst>
          </p:nvPr>
        </p:nvGraphicFramePr>
        <p:xfrm>
          <a:off x="1158240" y="949324"/>
          <a:ext cx="5090160" cy="359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ECA726-5558-6B85-2F0C-A182BF093366}"/>
              </a:ext>
            </a:extLst>
          </p:cNvPr>
          <p:cNvSpPr txBox="1"/>
          <p:nvPr/>
        </p:nvSpPr>
        <p:spPr>
          <a:xfrm>
            <a:off x="1158240" y="4708347"/>
            <a:ext cx="983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Japan shows the highest revenue, suggesting strong brand presence and high customer activity. Germany follows but with significantly lower figures, indicating a stable yet growing market. Australia, France, and Canada show moderate to low revenue, with Canada performing the weakest.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C2936-720F-BAF5-57CD-07C4A775ADEC}"/>
              </a:ext>
            </a:extLst>
          </p:cNvPr>
          <p:cNvSpPr txBox="1"/>
          <p:nvPr/>
        </p:nvSpPr>
        <p:spPr>
          <a:xfrm>
            <a:off x="7402897" y="1462505"/>
            <a:ext cx="369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Insight Summary</a:t>
            </a:r>
          </a:p>
          <a:p>
            <a:endParaRPr lang="en-US" dirty="0">
              <a:solidFill>
                <a:srgbClr val="00B05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Japan leads in revenue due to a strong customer base or high-value transactions, with Germany showing solid performance. Canada trails behind, while France and Australia offer moderate growth opportunities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2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CD9594-E932-4685-9C8E-45A187A3D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074580"/>
              </p:ext>
            </p:extLst>
          </p:nvPr>
        </p:nvGraphicFramePr>
        <p:xfrm>
          <a:off x="1727200" y="1082675"/>
          <a:ext cx="45720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C0A9EF-EEC5-3926-F800-D9FB58EA1066}"/>
              </a:ext>
            </a:extLst>
          </p:cNvPr>
          <p:cNvSpPr txBox="1"/>
          <p:nvPr/>
        </p:nvSpPr>
        <p:spPr>
          <a:xfrm>
            <a:off x="1357162" y="4201795"/>
            <a:ext cx="972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earning ₹120K+ have the highest average CLV, making them the most valuable segment, followed by the ₹80K–₹120K group with strong profitability. CLV declines steadily in lower income groups, with &lt;₹40K showing the weakest long-term value due to low spending or high churn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339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395</TotalTime>
  <Words>360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Aptos Display</vt:lpstr>
      <vt:lpstr>Arial</vt:lpstr>
      <vt:lpstr>Bahnschrift Condensed</vt:lpstr>
      <vt:lpstr>Bahnschrift Light Condensed</vt:lpstr>
      <vt:lpstr>Garamond</vt:lpstr>
      <vt:lpstr>Organic</vt:lpstr>
      <vt:lpstr>E-Commerce</vt:lpstr>
      <vt:lpstr>PowerPoint Presentation</vt:lpstr>
      <vt:lpstr>Business objective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Chaitali Roy</dc:creator>
  <cp:lastModifiedBy>Chaitali Roy</cp:lastModifiedBy>
  <cp:revision>7</cp:revision>
  <dcterms:created xsi:type="dcterms:W3CDTF">2025-06-17T05:53:10Z</dcterms:created>
  <dcterms:modified xsi:type="dcterms:W3CDTF">2025-06-26T12:03:01Z</dcterms:modified>
</cp:coreProperties>
</file>