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304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4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1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0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2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15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1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2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6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8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8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9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81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B77C5F-0884-49F3-B099-FEB1FB10E38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A5406E-223E-4EB3-B5B6-B60041C87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93FF-B12A-E46E-D064-57889F68C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**Bengaluru Food Delivery Data Analysis**</a:t>
            </a:r>
            <a:b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USING PYTHON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42111-19D1-F9DF-1CAB-B9993938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92398" y="4978398"/>
            <a:ext cx="681566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87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25"/>
    </mc:Choice>
    <mc:Fallback xmlns="">
      <p:transition spd="slow" advTm="13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562A-CF5D-9C6E-3293-C22056BF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</a:t>
            </a:r>
            <a:r>
              <a:rPr lang="en-US" sz="28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What percentage of customers are repeat buyers?</a:t>
            </a:r>
            <a:br>
              <a:rPr lang="en-US" sz="28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47B1-2865-D765-3C10-B49D04974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19"/>
            <a:ext cx="4712209" cy="367333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#count orders per customer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#total unique customers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total_customers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#repeat buyers(more than 1 order)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repeat_buyers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&gt;1]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#number of repeat buyers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num_repeat_buyers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repeat_buyers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#percentage of repeat buyers</a:t>
            </a:r>
          </a:p>
          <a:p>
            <a:pPr>
              <a:lnSpc>
                <a:spcPts val="1425"/>
              </a:lnSpc>
              <a:buNone/>
            </a:pP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repeat_buyers_percentage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num_repeat_buyers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total_customers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)*100</a:t>
            </a:r>
          </a:p>
          <a:p>
            <a:pPr>
              <a:lnSpc>
                <a:spcPts val="1425"/>
              </a:lnSpc>
            </a:pP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4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f"percentage</a:t>
            </a:r>
            <a:r>
              <a:rPr lang="en-US" sz="4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of customers who are repeat buyers:{repeat_buyers_percentage:.2f}%")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CAC8A-E35A-0D4D-6A16-3DEA2B737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3972232"/>
            <a:ext cx="4718304" cy="1898216"/>
          </a:xfrm>
        </p:spPr>
        <p:txBody>
          <a:bodyPr>
            <a:normAutofit fontScale="25000" lnSpcReduction="20000"/>
          </a:bodyPr>
          <a:lstStyle/>
          <a:p>
            <a:r>
              <a:rPr lang="en-IN" sz="4400" b="1" u="sng" dirty="0"/>
              <a:t>OUTPUT</a:t>
            </a:r>
          </a:p>
          <a:p>
            <a:endParaRPr lang="en-IN" sz="4400" b="1" u="sng" dirty="0"/>
          </a:p>
          <a:p>
            <a:endParaRPr lang="en-IN" sz="4400" b="1" u="sng" dirty="0"/>
          </a:p>
          <a:p>
            <a:r>
              <a:rPr lang="en-US" sz="9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percentage of customers who are repeat buyers:99.98%</a:t>
            </a:r>
            <a:endParaRPr lang="en-IN" sz="9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4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02C3-B990-2F5A-6245-D87077D0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</a:t>
            </a:r>
            <a:r>
              <a:rPr lang="en-US" sz="28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How does customer rating impact repeat purchases?</a:t>
            </a:r>
            <a:br>
              <a:rPr lang="en-US" sz="28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800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357EA0-86C1-6C22-B74F-912A3443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2556931"/>
            <a:ext cx="9962532" cy="34604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repeat_customers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&gt; 1].index)]</a:t>
            </a:r>
          </a:p>
          <a:p>
            <a:pPr>
              <a:lnSpc>
                <a:spcPts val="1425"/>
              </a:lnSpc>
              <a:buNone/>
            </a:pP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one_time_customers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== 1].index)]</a:t>
            </a:r>
          </a:p>
          <a:p>
            <a:pPr>
              <a:lnSpc>
                <a:spcPts val="1425"/>
              </a:lnSpc>
              <a:buNone/>
            </a:pPr>
            <a:b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repeat_avg_rating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repeat_customers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>
              <a:lnSpc>
                <a:spcPts val="1425"/>
              </a:lnSpc>
              <a:buNone/>
            </a:pP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one_time_avg_rating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one_time_customers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>
              <a:lnSpc>
                <a:spcPts val="1425"/>
              </a:lnSpc>
              <a:buNone/>
            </a:pPr>
            <a:b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f"Average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rating for repeat customers: {repeat_avg_rating:.2f}")</a:t>
            </a:r>
          </a:p>
          <a:p>
            <a:pPr>
              <a:lnSpc>
                <a:spcPts val="1425"/>
              </a:lnSpc>
            </a:pP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9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f"Average</a:t>
            </a:r>
            <a:r>
              <a:rPr lang="en-US" sz="19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rating for one-time customers: {one_time_avg_rating:.2f}")</a:t>
            </a:r>
          </a:p>
          <a:p>
            <a:pPr>
              <a:lnSpc>
                <a:spcPts val="1425"/>
              </a:lnSpc>
            </a:pPr>
            <a:endParaRPr lang="en-US" sz="1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100" b="1" dirty="0">
                <a:solidFill>
                  <a:schemeClr val="tx1"/>
                </a:solidFill>
                <a:latin typeface="Consolas" panose="020B0609020204030204" pitchFamily="49" charset="0"/>
              </a:rPr>
              <a:t>OUTPUT-</a:t>
            </a:r>
            <a:r>
              <a:rPr lang="en-US" sz="21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 rating for repeat customers: 4.00 </a:t>
            </a:r>
          </a:p>
          <a:p>
            <a:pPr>
              <a:lnSpc>
                <a:spcPts val="1425"/>
              </a:lnSpc>
            </a:pPr>
            <a:r>
              <a:rPr lang="en-US" sz="21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 rating for one-time customers: 4.60</a:t>
            </a:r>
            <a:endParaRPr lang="en-US" sz="2100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7502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3EAF-D9AC-FDA1-9DF8-9FC7FBC1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</a:t>
            </a:r>
            <a:r>
              <a:rPr lang="en-US" sz="24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Which time slots see the highest number of repeat orders?</a:t>
            </a:r>
            <a:br>
              <a:rPr lang="en-US" sz="24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983F-2C05-307F-F203-5F1B7669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65210"/>
          </a:xfrm>
        </p:spPr>
        <p:txBody>
          <a:bodyPr>
            <a:normAutofit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time slots from '</a:t>
            </a:r>
            <a:r>
              <a:rPr lang="en-IN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Order_Time</a:t>
            </a:r>
            <a:r>
              <a:rPr lang="en-I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["Hour"] = 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Order_Time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"]).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dt.hour</a:t>
            </a:r>
            <a:endParaRPr lang="en-IN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Time_Slot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= 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pd.cut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["Hour"], bins=[0, 6, 12, 16, 20, 24], labels=["Late Night", "Morning", "Afternoon", "Evening", "Night"], right=False)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Find most common time slot for repeat customers</a:t>
            </a:r>
          </a:p>
          <a:p>
            <a:pPr>
              <a:lnSpc>
                <a:spcPts val="1425"/>
              </a:lnSpc>
              <a:buNone/>
            </a:pP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repeat_order_time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Time_Slot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(normalize=True) * 100</a:t>
            </a:r>
          </a:p>
          <a:p>
            <a:pPr>
              <a:lnSpc>
                <a:spcPts val="1425"/>
              </a:lnSpc>
            </a:pPr>
            <a:b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repeat_order_time</a:t>
            </a:r>
            <a:r>
              <a:rPr lang="en-IN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800" b="1" u="sng" dirty="0"/>
              <a:t>OUTPUT-</a:t>
            </a:r>
            <a:r>
              <a:rPr lang="en-US" sz="14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Time_Slot</a:t>
            </a:r>
            <a:r>
              <a:rPr lang="en-US" sz="14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Night 26.767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Afternoon 25.065 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Morning 24.864 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Late Night 15.016 </a:t>
            </a:r>
          </a:p>
          <a:p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Evening 8.288 Name: proportion,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float64</a:t>
            </a:r>
            <a:endParaRPr lang="en-IN" sz="1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0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5322-1192-E537-901F-AAC4F0C7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</a:t>
            </a:r>
            <a:r>
              <a:rPr lang="en-US" sz="24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What is the average order value (AOV) across different cuisines?</a:t>
            </a:r>
            <a:br>
              <a:rPr lang="en-US" sz="24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6B79-102F-2787-89BA-B621D7ED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Average Order Value (AOV) per cuisine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cuisine_aov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Sort by AOV in descending order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cuisine_aov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cuisine_aov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cuisine_aov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1" u="sng" dirty="0"/>
              <a:t>OUTPUT 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IN" sz="12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6 Japanese 682.701416 9 North Indian 625.034380 10 Pizza 583.461798 7 Mediterranean 515.751133 0 Bengali 507.190418 2 Chinese 466.515173 8 Mexican 455.635814 5 Healthy 439.403750 4 Fast Food 375.998969 11 South Indian 322.115582 1 Biryani 319.235539 12 Street Food 307.909911 3 Desserts 252.766048</a:t>
            </a:r>
            <a:endParaRPr lang="en-IN" sz="1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4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3A38-A6AA-0898-AFDA-CCC7C36C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Which cuisines generate the highest revenue?</a:t>
            </a:r>
            <a:b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A2BE-3255-3BD4-AF03-08C642151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1883861"/>
          </a:xfrm>
        </p:spPr>
        <p:txBody>
          <a:bodyPr>
            <a:normAutofit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# Total revenue by cuisine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revenue_by_cuisine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")["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"].sum().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(ascending=False)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600" b="0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revenue_by_cuisine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7360F-A2FB-D331-431C-D4A4A66C9A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i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OUTPUT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North Indian 10628084.59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South Indian 7444735.33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Pizza 6432082.86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Biryani 5433708.11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Chinese 3231084.09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Street Food 1838530.08</a:t>
            </a:r>
            <a:r>
              <a:rPr lang="en-US" sz="18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sz="1800" dirty="0"/>
            </a:b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69739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B27A-1F6D-8CFE-D388-8713A5FA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What is the average delivery time per cuisine?</a:t>
            </a:r>
            <a:b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2888-739A-C1DE-4D0B-104C38477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Average delivery time by cuisine</a:t>
            </a: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avg_delivery_time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")["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Delivery_Time_Minutes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"].mean().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avg_delivery_time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C9330-1D31-2CD6-1B55-CC4CAAC9F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u="sng" dirty="0"/>
              <a:t>OUTPUT</a:t>
            </a:r>
          </a:p>
          <a:p>
            <a:r>
              <a:rPr lang="en-US" sz="16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Street Food 37.637883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Fast Food 37.736093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Desserts 41.524888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South Indian 45.235082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Healthy 47.915301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Pizza 48.207316 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North Indian 51.508134</a:t>
            </a:r>
            <a:endParaRPr lang="en-IN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9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FAB5-CACB-00E4-C2CF-3B618C94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Which cuisines have the highest order frequency?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5458-43F6-3731-66B4-72850F0AE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Count number of orders per cuisine</a:t>
            </a:r>
          </a:p>
          <a:p>
            <a:pPr>
              <a:lnSpc>
                <a:spcPts val="1425"/>
              </a:lnSpc>
              <a:buNone/>
            </a:pP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cuisine_order_freq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cuisine_order_freq.columns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["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Order_Count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</a:t>
            </a:r>
          </a:p>
          <a:p>
            <a:pPr>
              <a:lnSpc>
                <a:spcPts val="1425"/>
              </a:lnSpc>
            </a:pPr>
            <a:b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cuisine_order_freq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53460-FA7E-69E3-3F1E-0AD5A1568F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800" b="1" u="sng" dirty="0"/>
              <a:t>OUTPUT</a:t>
            </a:r>
          </a:p>
          <a:p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Cuisine_Served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Order_Count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 South Indian 23112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 Biryani 17021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 North Indian 17004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 Pizza 11024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 Chinese 6926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 Street Food 5971 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en-IN" sz="1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5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7702-A148-28C1-B3BA-A0275310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How does discounting impact the final revenue?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3345-5203-FAB5-1ADE-5E6AAF5848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Calculate total revenue before and after discounts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total_order_amount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"].sum()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total_final_price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"].sum()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discount_impact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total_order_amount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total_final_price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total_order_amount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* 100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f"Overall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discount impact: {discount_impact:.2f}%")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1218-DC5B-32D0-1E81-C900FB4A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868680"/>
          </a:xfrm>
        </p:spPr>
        <p:txBody>
          <a:bodyPr>
            <a:normAutofit fontScale="70000" lnSpcReduction="20000"/>
          </a:bodyPr>
          <a:lstStyle/>
          <a:p>
            <a:r>
              <a:rPr lang="en-IN" b="1" u="sng" dirty="0">
                <a:solidFill>
                  <a:schemeClr val="tx1"/>
                </a:solidFill>
              </a:rPr>
              <a:t>OUTPUT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Overall discount impact: 5.75%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5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60F8-BCF6-F1EE-77CC-6AFA82B4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Do customers who tip have higher ratings compared to those who don’t?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D2C1E-2792-8A74-C0C1-6A1448058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5258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Compare average rating for customers who tip vs. who don’t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tippers = 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&gt; 0]["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non_tippers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== 0]["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>
              <a:lnSpc>
                <a:spcPts val="1425"/>
              </a:lnSpc>
              <a:buNone/>
            </a:pPr>
            <a:b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f"Average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rating from tippers: {tippers:.2f}")</a:t>
            </a:r>
          </a:p>
          <a:p>
            <a:pPr>
              <a:lnSpc>
                <a:spcPts val="1425"/>
              </a:lnSpc>
              <a:buNone/>
            </a:pPr>
            <a:endParaRPr lang="en-IN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N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f"Average</a:t>
            </a:r>
            <a:r>
              <a:rPr lang="en-IN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rating from non-tippers: {non_tippers:.2f}")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19C52-6B9D-ECC5-066B-972172E7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2159164"/>
          </a:xfrm>
        </p:spPr>
        <p:txBody>
          <a:bodyPr>
            <a:normAutofit fontScale="85000" lnSpcReduction="10000"/>
          </a:bodyPr>
          <a:lstStyle/>
          <a:p>
            <a:r>
              <a:rPr lang="en-IN" b="1" u="sng" dirty="0">
                <a:solidFill>
                  <a:schemeClr val="tx1"/>
                </a:solidFill>
              </a:rPr>
              <a:t>OUTPUT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 rating from tippers: 3.98                    </a:t>
            </a:r>
            <a:r>
              <a:rPr lang="en-US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Average rating from non-tippers: 4.00</a:t>
            </a:r>
            <a:endParaRPr lang="en-IN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8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5F96-E76D-99B9-0CFC-FAC35B0E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Which time slots experience the most delays in delivery?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3364-89C8-F7D1-97CC-DD04CD9DF4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Count delayed orders per time slot</a:t>
            </a:r>
          </a:p>
          <a:p>
            <a:pPr>
              <a:lnSpc>
                <a:spcPts val="1425"/>
              </a:lnSpc>
              <a:buNone/>
            </a:pPr>
            <a:endParaRPr lang="en-US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delayed_orders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Delivery_Status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== "Delayed"]</a:t>
            </a:r>
          </a:p>
          <a:p>
            <a:pPr>
              <a:lnSpc>
                <a:spcPts val="1425"/>
              </a:lnSpc>
              <a:buNone/>
            </a:pPr>
            <a:endParaRPr lang="en-US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delays_by_time_slot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delayed_orders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Order_Time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dt.hour.value_counts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sort_index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en-US" sz="18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delays_by_time_slot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39093-AFA1-35A4-384D-3D2EF91CD4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u="sng" dirty="0"/>
              <a:t>OUTPUT</a:t>
            </a:r>
          </a:p>
          <a:p>
            <a:r>
              <a:rPr lang="en-US" sz="1600" b="1" i="0" u="sng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Order_Time</a:t>
            </a:r>
            <a:r>
              <a:rPr lang="en-US" sz="1600" b="1" i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0 254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1 252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2 241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7 289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8 312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9 324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10 305</a:t>
            </a:r>
            <a:endParaRPr lang="en-IN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7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37F7-F901-D770-E422-E74A0C57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C5FB-803C-D721-852E-211BA55F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Pandas</a:t>
            </a:r>
          </a:p>
          <a:p>
            <a:pPr>
              <a:lnSpc>
                <a:spcPts val="1425"/>
              </a:lnSpc>
              <a:buNone/>
            </a:pPr>
            <a:endParaRPr lang="en-IN" sz="2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2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IN" sz="2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2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2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Matplotlib</a:t>
            </a:r>
          </a:p>
          <a:p>
            <a:pPr>
              <a:lnSpc>
                <a:spcPts val="1425"/>
              </a:lnSpc>
              <a:buNone/>
            </a:pPr>
            <a:br>
              <a:rPr lang="en-IN" sz="28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endParaRPr lang="en-IN" sz="2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2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seaborn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410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7DF8B-E46D-0036-23EB-6F3CCC54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Which customer segment generates the highest revenue? hint make the customer age in a group</a:t>
            </a:r>
            <a:br>
              <a:rPr lang="en-US" sz="1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1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E40C-4C27-104F-5637-F26B3970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591783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Calculate total spending per customer segment</a:t>
            </a:r>
          </a:p>
          <a:p>
            <a:pPr>
              <a:lnSpc>
                <a:spcPts val="1425"/>
              </a:lnSpc>
              <a:buNone/>
            </a:pP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customer_segments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pd.cut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"], bins=[18, 25, 35, 50, 100]</a:t>
            </a: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labels=["18-25", "26-35", "36-50", "50+"]))["</a:t>
            </a: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"].sum()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IN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customer_segments</a:t>
            </a:r>
            <a:r>
              <a:rPr lang="en-IN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0FE15-7C85-AC78-1BF3-F4002F1C53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800" b="1" u="sng" dirty="0"/>
              <a:t>OUTPUT</a:t>
            </a:r>
          </a:p>
          <a:p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18-25 9017734.76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26-35 15779749.15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36-50 11092739.38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50+ 761111.07</a:t>
            </a:r>
          </a:p>
          <a:p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float64</a:t>
            </a:r>
            <a:endParaRPr lang="en-IN" sz="1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6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1353-9608-02CF-D64E-0B1DB78C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Do older customers tip more than younger ones?</a:t>
            </a:r>
            <a:br>
              <a:rPr lang="en-US" sz="1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1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3E78-189C-23A1-91DB-6C625A4EB1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Average tip by age group</a:t>
            </a: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tips_by_age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pd.cut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"], </a:t>
            </a: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bins=[18, 25, 35, 50, 100], </a:t>
            </a: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labels=["18-25", "26-35", "36-50", "50+"]))["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tips_by_age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A1FCB-2594-A570-D0D7-2979C457B1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800" b="1" u="sng" dirty="0"/>
              <a:t>OUTPUT</a:t>
            </a:r>
          </a:p>
          <a:p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18-25 0.663652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26-35 0.657470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36-50 0.655047 </a:t>
            </a: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50+ 0.588562 </a:t>
            </a:r>
          </a:p>
          <a:p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Tip_Amount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float64</a:t>
            </a:r>
            <a:endParaRPr lang="en-IN" sz="1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98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DCC-6C58-6211-FBBF-85A2EE5B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How does customer rating affect repeat orders?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1856-0B0F-FFE2-B104-50D9FB6B14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Count repeat orders by customers who gave high vs. low ratings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repeat_customers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")["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"].count()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low_rating_customers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&lt; 3]["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nunique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high_rating_customers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&gt;= 4]["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nunique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f"Repeat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customers with low ratings: {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low_rating_customers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f"Repeat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customers with high ratings: {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high_rating_customers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A3B41-D2E0-42E1-89CB-2C4406B7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1667551"/>
          </a:xfrm>
        </p:spPr>
        <p:txBody>
          <a:bodyPr>
            <a:normAutofit fontScale="55000" lnSpcReduction="20000"/>
          </a:bodyPr>
          <a:lstStyle/>
          <a:p>
            <a:r>
              <a:rPr lang="en-IN" sz="3600" b="1" u="sng" dirty="0">
                <a:solidFill>
                  <a:schemeClr val="tx1"/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Repeat customers with low ratings: 0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Repeat customers with high ratings: 8950</a:t>
            </a:r>
            <a:endParaRPr lang="en-IN" sz="3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422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4649-A517-FFA0-F7EB-9EBCB740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What payment methods are preferred by high-spending customers?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59E9-9501-4400-283E-5B4740014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444299"/>
          </a:xfrm>
        </p:spPr>
        <p:txBody>
          <a:bodyPr>
            <a:normAutofit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Total spending by payment method</a:t>
            </a:r>
          </a:p>
          <a:p>
            <a:pPr>
              <a:lnSpc>
                <a:spcPts val="1425"/>
              </a:lnSpc>
              <a:buNone/>
            </a:pPr>
            <a:endParaRPr lang="en-US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spending_by_payment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Payment_Method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")["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"].sum()</a:t>
            </a:r>
          </a:p>
          <a:p>
            <a:pPr>
              <a:lnSpc>
                <a:spcPts val="1425"/>
              </a:lnSpc>
              <a:buNone/>
            </a:pPr>
            <a:endParaRPr lang="en-US" sz="18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8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spending_by_payment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58406-B6FA-3F17-1566-B1D443B07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u="sng" dirty="0"/>
              <a:t>OUTPUT</a:t>
            </a:r>
          </a:p>
          <a:p>
            <a:r>
              <a:rPr lang="en-US" sz="16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Payment_Method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Cash on Delivery 4322127.25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Credit Card 12697051.86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Debit Card 6419469.10 </a:t>
            </a: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UPI Wallet 19016884.24 </a:t>
            </a:r>
          </a:p>
          <a:p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float64</a:t>
            </a:r>
            <a:endParaRPr lang="en-IN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1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C9F1-18C6-0E01-AF38-E3814DE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What is the average order value of new vs. returning customers?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BFDA-2424-4A12-081C-3BA3D912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202427"/>
            <a:ext cx="4718304" cy="432619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4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Identify new vs. returning customers</a:t>
            </a:r>
          </a:p>
          <a:p>
            <a:pPr>
              <a:lnSpc>
                <a:spcPts val="1425"/>
              </a:lnSpc>
              <a:buNone/>
            </a:pP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")["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"].count()</a:t>
            </a:r>
          </a:p>
          <a:p>
            <a:pPr>
              <a:lnSpc>
                <a:spcPts val="1425"/>
              </a:lnSpc>
              <a:buNone/>
            </a:pP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new_customers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== 1].index)]</a:t>
            </a:r>
          </a:p>
          <a:p>
            <a:pPr>
              <a:lnSpc>
                <a:spcPts val="1425"/>
              </a:lnSpc>
              <a:buNone/>
            </a:pP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returning_customers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&gt; 1].index)]</a:t>
            </a:r>
          </a:p>
          <a:p>
            <a:pPr>
              <a:lnSpc>
                <a:spcPts val="1425"/>
              </a:lnSpc>
              <a:buNone/>
            </a:pPr>
            <a:b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Calculate average order value</a:t>
            </a:r>
          </a:p>
          <a:p>
            <a:pPr>
              <a:lnSpc>
                <a:spcPts val="1425"/>
              </a:lnSpc>
              <a:buNone/>
            </a:pP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avg_order_value_new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new_customers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>
              <a:lnSpc>
                <a:spcPts val="1425"/>
              </a:lnSpc>
              <a:buNone/>
            </a:pP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avg_order_value_returning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returning_customers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"].mean()</a:t>
            </a:r>
          </a:p>
          <a:p>
            <a:pPr>
              <a:lnSpc>
                <a:spcPts val="1425"/>
              </a:lnSpc>
              <a:buNone/>
            </a:pPr>
            <a:b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f"Average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order value for new customers: {avg_order_value_new:.2f}")</a:t>
            </a:r>
          </a:p>
          <a:p>
            <a:pPr>
              <a:lnSpc>
                <a:spcPts val="1425"/>
              </a:lnSpc>
            </a:pP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48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f"Average</a:t>
            </a:r>
            <a:r>
              <a:rPr lang="en-US" sz="4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order value for returning customers: {avg_order_value_returning:.2f}")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5E9D3-82A4-EDD5-AE9C-31A40538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1529899"/>
          </a:xfrm>
        </p:spPr>
        <p:txBody>
          <a:bodyPr>
            <a:normAutofit fontScale="25000" lnSpcReduction="20000"/>
          </a:bodyPr>
          <a:lstStyle/>
          <a:p>
            <a:r>
              <a:rPr lang="en-IN" sz="6000" b="1" u="sng" dirty="0"/>
              <a:t>OUTPUT</a:t>
            </a:r>
          </a:p>
          <a:p>
            <a:endParaRPr lang="en-IN" sz="6000" b="1" u="sng" dirty="0"/>
          </a:p>
          <a:p>
            <a:r>
              <a:rPr lang="en-US" sz="4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 order value for new customers: 422.62 Average order value for returning customers: 424.56</a:t>
            </a:r>
            <a:endParaRPr lang="en-IN" sz="4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9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41DDB-F4D7-C7DA-E81F-C5788348FAF6}"/>
              </a:ext>
            </a:extLst>
          </p:cNvPr>
          <p:cNvSpPr txBox="1"/>
          <p:nvPr/>
        </p:nvSpPr>
        <p:spPr>
          <a:xfrm>
            <a:off x="766917" y="698561"/>
            <a:ext cx="6115664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u="sng" dirty="0">
                <a:effectLst/>
                <a:latin typeface="Consolas" panose="020B0609020204030204" pitchFamily="49" charset="0"/>
              </a:rPr>
              <a:t>**Question :** How do the number of successfully delivered orders and the total order value evolve over time, particularly on a monthly basis?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DE509-3B25-BE47-858A-35CA0EB1DABC}"/>
              </a:ext>
            </a:extLst>
          </p:cNvPr>
          <p:cNvSpPr txBox="1"/>
          <p:nvPr/>
        </p:nvSpPr>
        <p:spPr>
          <a:xfrm>
            <a:off x="924233" y="2098574"/>
            <a:ext cx="611566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['Month'] =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Order_Date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'].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dt.month_name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81CF9-CAEA-8932-EAAF-6ACF3C0C8FFB}"/>
              </a:ext>
            </a:extLst>
          </p:cNvPr>
          <p:cNvSpPr txBox="1"/>
          <p:nvPr/>
        </p:nvSpPr>
        <p:spPr>
          <a:xfrm>
            <a:off x="924233" y="3289025"/>
            <a:ext cx="5958348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Delivery_Status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']=="Delivered"].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('Month').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'count'),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total_order_value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'sum')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en-I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4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Continuation in the next slide</a:t>
            </a:r>
            <a:endParaRPr lang="en-IN" sz="1400" b="1" u="sng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68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4C1E9-90C1-DD05-2098-A7D75B2C8F86}"/>
              </a:ext>
            </a:extLst>
          </p:cNvPr>
          <p:cNvSpPr txBox="1"/>
          <p:nvPr/>
        </p:nvSpPr>
        <p:spPr>
          <a:xfrm>
            <a:off x="2713703" y="1561812"/>
            <a:ext cx="6115664" cy="244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u="sng" dirty="0">
                <a:effectLst/>
                <a:latin typeface="Consolas" panose="020B0609020204030204" pitchFamily="49" charset="0"/>
              </a:rPr>
              <a:t># Convert </a:t>
            </a:r>
            <a:r>
              <a:rPr lang="en-US" b="1" u="sng" dirty="0" err="1">
                <a:effectLst/>
                <a:latin typeface="Consolas" panose="020B0609020204030204" pitchFamily="49" charset="0"/>
              </a:rPr>
              <a:t>total_order_value</a:t>
            </a:r>
            <a:r>
              <a:rPr lang="en-US" b="1" u="sng" dirty="0">
                <a:effectLst/>
                <a:latin typeface="Consolas" panose="020B0609020204030204" pitchFamily="49" charset="0"/>
              </a:rPr>
              <a:t> to Lakhs (1 Lakh = 100,000)</a:t>
            </a:r>
          </a:p>
          <a:p>
            <a:pPr>
              <a:lnSpc>
                <a:spcPts val="1425"/>
              </a:lnSpc>
              <a:buNone/>
            </a:pPr>
            <a:endParaRPr lang="en-US" b="1" u="sng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1" u="sng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1" u="sng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1" u="sng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1" u="sng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total_order_value_lakh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’] =</a:t>
            </a:r>
          </a:p>
          <a:p>
            <a:pPr>
              <a:lnSpc>
                <a:spcPts val="1425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total_order_value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/ 100</a:t>
            </a:r>
          </a:p>
        </p:txBody>
      </p:sp>
    </p:spTree>
    <p:extLst>
      <p:ext uri="{BB962C8B-B14F-4D97-AF65-F5344CB8AC3E}">
        <p14:creationId xmlns:p14="http://schemas.microsoft.com/office/powerpoint/2010/main" val="263467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BE7F73-800D-211C-8FEB-8B7DBD278B1C}"/>
              </a:ext>
            </a:extLst>
          </p:cNvPr>
          <p:cNvSpPr txBox="1"/>
          <p:nvPr/>
        </p:nvSpPr>
        <p:spPr>
          <a:xfrm>
            <a:off x="3038168" y="-238734"/>
            <a:ext cx="6115664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using horizontal side-by-side bar plot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=(10, 4))</a:t>
            </a:r>
          </a:p>
          <a:p>
            <a:pPr>
              <a:lnSpc>
                <a:spcPts val="1425"/>
              </a:lnSpc>
              <a:buNone/>
            </a:pPr>
            <a:b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Set the position for the bars (side by side)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bar_width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0.2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index =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['Month'].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(str)</a:t>
            </a:r>
          </a:p>
          <a:p>
            <a:pPr>
              <a:lnSpc>
                <a:spcPts val="1425"/>
              </a:lnSpc>
              <a:buNone/>
            </a:pPr>
            <a:b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 Total Orders (1st bar) and Total Order Value (2nd bar) side by side horizontally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bars1 =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ax.barh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(index,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bar_width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label='Total Orders',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bars2 =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ax.barh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(index,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total_order_value_lakh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bar_width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label='Total Order Value (in Cr)',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='orange', left=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monthly_data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'])</a:t>
            </a:r>
          </a:p>
          <a:p>
            <a:pPr>
              <a:lnSpc>
                <a:spcPts val="1425"/>
              </a:lnSpc>
              <a:buNone/>
            </a:pPr>
            <a:b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Adding annotations for each bar segment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bars1: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width =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rect.get_width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ax.text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(width + 500,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rect.get_y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rect.get_height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/ 2, 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str(int(width)), ha='right',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='black',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=10)</a:t>
            </a:r>
          </a:p>
          <a:p>
            <a:pPr>
              <a:lnSpc>
                <a:spcPts val="1425"/>
              </a:lnSpc>
              <a:buNone/>
            </a:pPr>
            <a:b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in bars2: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width =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rect.get_width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ax.text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(width + 500,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rect.get_y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rect.get_height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/ 2, 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f'{width/100000:.2f} Cr', ha='left',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='bottom',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='black', </a:t>
            </a: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=10)</a:t>
            </a:r>
          </a:p>
          <a:p>
            <a:pPr>
              <a:lnSpc>
                <a:spcPts val="1425"/>
              </a:lnSpc>
              <a:buNone/>
            </a:pPr>
            <a:b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Adding titles and labels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('Count / Value')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('Month')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ax.set_title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('Monthly Order Trends with Horizontal Side-by-Side Bar Plot')</a:t>
            </a:r>
          </a:p>
          <a:p>
            <a:pPr>
              <a:lnSpc>
                <a:spcPts val="1425"/>
              </a:lnSpc>
              <a:buNone/>
            </a:pP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ax.legend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 # To ensure everything fits nicely</a:t>
            </a:r>
          </a:p>
          <a:p>
            <a:pPr>
              <a:lnSpc>
                <a:spcPts val="1425"/>
              </a:lnSpc>
            </a:pPr>
            <a:r>
              <a:rPr lang="en-IN" sz="11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1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519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74515-E7B0-0F41-5F6D-5855EDE49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3" y="707923"/>
            <a:ext cx="9043434" cy="53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A115-C2A9-1BBF-4CC4-BD732C3D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 :** How do customers of different age groups and genders behave in terms of order frequency and the amount spent?</a:t>
            </a:r>
            <a:br>
              <a:rPr lang="en-US" sz="24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B93B5-2710-F1B1-B175-A66F604E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364" y="5301225"/>
            <a:ext cx="2822404" cy="568633"/>
          </a:xfrm>
        </p:spPr>
        <p:txBody>
          <a:bodyPr>
            <a:normAutofit/>
          </a:bodyPr>
          <a:lstStyle/>
          <a:p>
            <a:r>
              <a:rPr lang="en-IN" sz="1600" b="1" u="sng" dirty="0">
                <a:solidFill>
                  <a:srgbClr val="0070C0"/>
                </a:solidFill>
              </a:rPr>
              <a:t>Solution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7002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DB291E-61BF-B027-4340-ACF36CEB7829}"/>
              </a:ext>
            </a:extLst>
          </p:cNvPr>
          <p:cNvSpPr txBox="1"/>
          <p:nvPr/>
        </p:nvSpPr>
        <p:spPr>
          <a:xfrm>
            <a:off x="2920181" y="2244958"/>
            <a:ext cx="6951407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40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Objective</a:t>
            </a:r>
          </a:p>
          <a:p>
            <a:pPr>
              <a:lnSpc>
                <a:spcPts val="1425"/>
              </a:lnSpc>
              <a:buNone/>
            </a:pPr>
            <a:endParaRPr lang="en-US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Analyze customer behavior, delivery performance, and business optimization strategies for food delivery in Bengaluru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39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BC8DF-58BB-DF04-7416-B4B7DDA6BC26}"/>
              </a:ext>
            </a:extLst>
          </p:cNvPr>
          <p:cNvSpPr txBox="1"/>
          <p:nvPr/>
        </p:nvSpPr>
        <p:spPr>
          <a:xfrm>
            <a:off x="2939845" y="286209"/>
            <a:ext cx="6115664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Grouping by Age and Gender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age_bins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[18, 25, 35, 45, 55, 65, 100]  # Define age groups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age_labels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['18-25', '26-35', '36-45', '46-55', '56-65', '66+']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pd.cut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Customer_Age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'], bins=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age_bins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labels=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age_labels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right=False)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Group by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and Gender to calculate Order Frequency and Average Order Amount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age_gender_group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(['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Customer_Gender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']).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order_frequency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'count'),  # Number of orders per group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avg_order_amount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  # Average order value per group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fig, ax =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(1, 2,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=(14, 6))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 Order Frequency by Age Group and Gender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order_frequency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hue='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Customer_Gender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age_gender_group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ax=ax[0])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ax[0].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('Order Frequency by Age Group and Gender')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ax[0].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('Age Group')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ax[0].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('Number of Orders')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 Average Order Amount by Age Group and Gender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avg_order_amount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hue='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Customer_Gender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age_gender_group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ax=ax[1])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ax[1].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Order Amount by Age Group and Gender')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ax[1].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('Age Group')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ax[1].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Order Amount')</a:t>
            </a:r>
          </a:p>
          <a:p>
            <a:pPr>
              <a:lnSpc>
                <a:spcPts val="1425"/>
              </a:lnSpc>
              <a:buNone/>
            </a:pPr>
            <a:b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1386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1D179-9BB4-81CB-E93F-F5957C278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580102"/>
            <a:ext cx="10766322" cy="559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16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7DB7A-66E6-96FC-A7CB-40CFD90C53E5}"/>
              </a:ext>
            </a:extLst>
          </p:cNvPr>
          <p:cNvSpPr txBox="1"/>
          <p:nvPr/>
        </p:nvSpPr>
        <p:spPr>
          <a:xfrm>
            <a:off x="619433" y="640845"/>
            <a:ext cx="5643715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>
                <a:effectLst/>
                <a:latin typeface="Consolas" panose="020B0609020204030204" pitchFamily="49" charset="0"/>
              </a:rPr>
              <a:t>**Question:** Which restaurants receive the highest volume of orders, and which one has the highest average order value?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5C312-5CCA-AE02-FEDD-857890465FEE}"/>
              </a:ext>
            </a:extLst>
          </p:cNvPr>
          <p:cNvSpPr txBox="1"/>
          <p:nvPr/>
        </p:nvSpPr>
        <p:spPr>
          <a:xfrm>
            <a:off x="707924" y="1286278"/>
            <a:ext cx="5987844" cy="5827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restaurant_performance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Restaurant_ID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'count'),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avg_order_value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'mean'),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total_revenue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'sum')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Sorting the restaurants by total orders and average order value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top_restaurants_by_orders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restaurant_performance.sort_values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(by='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ascending=False).head(10)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top_restaurants_by_avg_order_value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restaurant_performance.sort_values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(by='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avg_order_value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ascending=False).head(10)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the performance metrics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(1, 2,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=(14, 6))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total orders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Restaurant_ID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top_restaurants_by_orders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('Top 10 Restaurants by Total Orders')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('Total Orders')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('Restaurant ID')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average order value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avg_order_value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Restaurant_ID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top_restaurants_by_avg_order_value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('Top 10 Restaurants by Average Order Value')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Order Value')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('Restaurant ID')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392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345CE-394F-31F1-5EEA-0068A5E47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" y="648929"/>
            <a:ext cx="10668001" cy="54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32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EE1E1-0999-6A67-E12F-4285B04A1FC2}"/>
              </a:ext>
            </a:extLst>
          </p:cNvPr>
          <p:cNvSpPr txBox="1"/>
          <p:nvPr/>
        </p:nvSpPr>
        <p:spPr>
          <a:xfrm>
            <a:off x="521110" y="581852"/>
            <a:ext cx="5732206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u="sng" dirty="0">
                <a:effectLst/>
                <a:latin typeface="Consolas" panose="020B0609020204030204" pitchFamily="49" charset="0"/>
              </a:rPr>
              <a:t>**Question:** Which cuisine types are ordered the most, and which generate the highest total revenue?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70971-B7EF-1177-5AEE-82A5C30EB9F6}"/>
              </a:ext>
            </a:extLst>
          </p:cNvPr>
          <p:cNvSpPr txBox="1"/>
          <p:nvPr/>
        </p:nvSpPr>
        <p:spPr>
          <a:xfrm>
            <a:off x="884904" y="1176224"/>
            <a:ext cx="6115664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cuisine_performance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('Cuisine_Served').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'count'),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total_revenue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'sum'),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avg_order_value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Order_Amount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Sorting the cuisines by total orders and total revenue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top_cuisines_by_orders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cuisine_performance.sort_values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(by='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ascending=False)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top_cuisines_by_revenue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cuisine_performance.sort_values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(by='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total_revenue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ascending=False)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the performance metrics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(1, 2,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=(14, 6))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total orders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y='Cuisine_Served', data=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top_cuisines_by_orders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('Top Cuisines by Total Orders')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('Total Orders')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('Cuisine Served')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total revenue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total_revenue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y='Cuisine_Served', data=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top_cuisines_by_revenue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('Top Cuisines by Total Revenue')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('Total Revenue')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('Cuisine Served')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05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05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8271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D0A6D-B501-DDC3-9559-8161F3BD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" y="839626"/>
            <a:ext cx="10609007" cy="5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94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25A2B-0B71-01F1-3A2B-0EC593E2F2E9}"/>
              </a:ext>
            </a:extLst>
          </p:cNvPr>
          <p:cNvSpPr txBox="1"/>
          <p:nvPr/>
        </p:nvSpPr>
        <p:spPr>
          <a:xfrm>
            <a:off x="580104" y="601517"/>
            <a:ext cx="5515896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u="sng" dirty="0">
                <a:effectLst/>
                <a:latin typeface="Consolas" panose="020B0609020204030204" pitchFamily="49" charset="0"/>
              </a:rPr>
              <a:t>**Question:** Which delivery partner consistently provides the fastest delivery times?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C6F79-3C4F-9D06-1C1D-1D13037EC7A5}"/>
              </a:ext>
            </a:extLst>
          </p:cNvPr>
          <p:cNvSpPr txBox="1"/>
          <p:nvPr/>
        </p:nvSpPr>
        <p:spPr>
          <a:xfrm>
            <a:off x="757084" y="1054205"/>
            <a:ext cx="5830529" cy="6545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delivery_partner_performance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Delivery_Partner_ID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avg_delivery_time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Delivery_Time_Minutes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'mean'),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avg_delivery_rating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Delivery_Rating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'mean'),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avg_customer_rating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Sorting the delivery partners by average delivery time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fastest_delivery_partners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delivery_partner_performance.sort_values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(by='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avg_delivery_time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').head(10)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the performance metrics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(1, 3,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=(18, 6))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average delivery time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avg_delivery_time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Delivery_Partner_ID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fastest_delivery_partners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('Top 10 Fastest Delivery Partners')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Delivery Time (Minutes)')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[0].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('Delivery Partner ID')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average delivery rating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avg_delivery_rating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Delivery_Partner_ID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fastest_delivery_partners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Delivery Rating of Fastest Partners')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Delivery Rating')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[1].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('Delivery Partner ID')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average customer rating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avg_customer_rating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Delivery_Partner_ID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fastest_delivery_partners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[2])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[2].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Customer Rating of Fastest Partners')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[2].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Customer Rating')</a:t>
            </a:r>
          </a:p>
          <a:p>
            <a:pPr>
              <a:lnSpc>
                <a:spcPts val="1425"/>
              </a:lnSpc>
              <a:buNone/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[2].</a:t>
            </a: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('Delivery Partner ID')</a:t>
            </a:r>
          </a:p>
          <a:p>
            <a:pPr>
              <a:lnSpc>
                <a:spcPts val="1425"/>
              </a:lnSpc>
              <a:buNone/>
            </a:pPr>
            <a:b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05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4602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61B46-3C59-74D4-1653-A1573014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747253"/>
            <a:ext cx="10913807" cy="51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4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2112F2-5A8D-E704-7892-2D9ECAFE7B15}"/>
              </a:ext>
            </a:extLst>
          </p:cNvPr>
          <p:cNvSpPr txBox="1"/>
          <p:nvPr/>
        </p:nvSpPr>
        <p:spPr>
          <a:xfrm>
            <a:off x="894736" y="906316"/>
            <a:ext cx="6115664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u="sng" dirty="0">
                <a:effectLst/>
                <a:latin typeface="Consolas" panose="020B0609020204030204" pitchFamily="49" charset="0"/>
              </a:rPr>
              <a:t>**Question:** How does the application of a discount affect the final price paid by customers?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A30C4-C0B9-3F9B-4D3D-680683C9381E}"/>
              </a:ext>
            </a:extLst>
          </p:cNvPr>
          <p:cNvSpPr txBox="1"/>
          <p:nvPr/>
        </p:nvSpPr>
        <p:spPr>
          <a:xfrm>
            <a:off x="757085" y="1728733"/>
            <a:ext cx="6115664" cy="42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&gt; 0</a:t>
            </a:r>
          </a:p>
          <a:p>
            <a:pPr>
              <a:lnSpc>
                <a:spcPts val="1425"/>
              </a:lnSpc>
              <a:buNone/>
            </a:pPr>
            <a:b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Group the data by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and calculate the average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endParaRPr lang="en-IN" sz="14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discount_impact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').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avg_final_price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'mean')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Rename the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values for better readability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discount_impact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 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discount_impact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'].map({True: 'Discount Applied', False: 'No Discount'})</a:t>
            </a:r>
          </a:p>
          <a:p>
            <a:pPr>
              <a:lnSpc>
                <a:spcPts val="1425"/>
              </a:lnSpc>
              <a:buNone/>
            </a:pPr>
            <a:b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the average final price for orders with and without discounts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=(8, 6))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Discount_Applied_Flag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avg_final_price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discount_impact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palette='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viridis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Final Price by Discount Application')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('Discount Application')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('Average Final Price')</a:t>
            </a:r>
          </a:p>
          <a:p>
            <a:pPr>
              <a:lnSpc>
                <a:spcPts val="1425"/>
              </a:lnSpc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6982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D759A-D068-B6D2-373C-A35AEEBF6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23" y="937255"/>
            <a:ext cx="8849032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281CA2-053C-E5BE-7931-B4E9183BAC87}"/>
              </a:ext>
            </a:extLst>
          </p:cNvPr>
          <p:cNvSpPr txBox="1"/>
          <p:nvPr/>
        </p:nvSpPr>
        <p:spPr>
          <a:xfrm>
            <a:off x="3313471" y="1730557"/>
            <a:ext cx="6115664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🔍 </a:t>
            </a:r>
            <a:r>
              <a:rPr lang="en-US" sz="20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 Insights</a:t>
            </a:r>
          </a:p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**Customer Trends**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effectLst/>
                <a:latin typeface="Consolas" panose="020B0609020204030204" pitchFamily="49" charset="0"/>
              </a:rPr>
              <a:t>Identified repeat customers, high LTV users, and peak order times.  </a:t>
            </a:r>
          </a:p>
          <a:p>
            <a:pPr marL="285750" indent="-285750">
              <a:lnSpc>
                <a:spcPts val="1425"/>
              </a:lnSpc>
              <a:buFontTx/>
              <a:buChar char="-"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**Cuisine &amp; Order Patterns**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effectLst/>
                <a:latin typeface="Consolas" panose="020B0609020204030204" pitchFamily="49" charset="0"/>
              </a:rPr>
              <a:t>Determined top cuisines and optimized restaurant onboarding.  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**Payment Preferences**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effectLst/>
                <a:latin typeface="Consolas" panose="020B0609020204030204" pitchFamily="49" charset="0"/>
              </a:rPr>
              <a:t>Found UPI as the dominant method, guiding promo strategies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 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**Delivery Performance**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effectLst/>
                <a:latin typeface="Consolas" panose="020B0609020204030204" pitchFamily="49" charset="0"/>
              </a:rPr>
              <a:t>Analyzed delays, cancellations, and peak-hour bottlenecks.  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**Customer Satisfaction**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effectLst/>
                <a:latin typeface="Consolas" panose="020B0609020204030204" pitchFamily="49" charset="0"/>
              </a:rPr>
              <a:t>Linked ratings and tipping behavior to delivery metrics.  </a:t>
            </a:r>
          </a:p>
        </p:txBody>
      </p:sp>
    </p:spTree>
    <p:extLst>
      <p:ext uri="{BB962C8B-B14F-4D97-AF65-F5344CB8AC3E}">
        <p14:creationId xmlns:p14="http://schemas.microsoft.com/office/powerpoint/2010/main" val="362021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6FA88-C41E-B32E-517A-6F26C9C8504E}"/>
              </a:ext>
            </a:extLst>
          </p:cNvPr>
          <p:cNvSpPr txBox="1"/>
          <p:nvPr/>
        </p:nvSpPr>
        <p:spPr>
          <a:xfrm>
            <a:off x="599768" y="768664"/>
            <a:ext cx="6115664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u="sng" dirty="0">
                <a:effectLst/>
                <a:latin typeface="Consolas" panose="020B0609020204030204" pitchFamily="49" charset="0"/>
              </a:rPr>
              <a:t>**Question:** Is there a direct correlation between delivery time (in minutes) and the delivery distance (in kilometers)?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80380-97F7-D270-21DE-FE0DAC6228BE}"/>
              </a:ext>
            </a:extLst>
          </p:cNvPr>
          <p:cNvSpPr txBox="1"/>
          <p:nvPr/>
        </p:nvSpPr>
        <p:spPr>
          <a:xfrm>
            <a:off x="599768" y="1606572"/>
            <a:ext cx="5397909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Scatter plot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=(10, 6))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sns.scatterplot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Distance_KM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y='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Delivery_Time_Minutes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('Scatter plot of Delivery Time vs Delivery Distance')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('Delivery Distance (km)')</a:t>
            </a:r>
          </a:p>
          <a:p>
            <a:pPr>
              <a:lnSpc>
                <a:spcPts val="1425"/>
              </a:lnSpc>
              <a:buNone/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('Delivery Time (minutes)')</a:t>
            </a:r>
          </a:p>
          <a:p>
            <a:pPr>
              <a:lnSpc>
                <a:spcPts val="1425"/>
              </a:lnSpc>
            </a:pPr>
            <a:r>
              <a:rPr lang="en-IN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72D7B-E7F9-CF17-220E-732FC03EE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6" y="1465005"/>
            <a:ext cx="5673213" cy="47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C490F-5BDD-D25C-E4E3-7EBD40BD6FBC}"/>
              </a:ext>
            </a:extLst>
          </p:cNvPr>
          <p:cNvSpPr txBox="1"/>
          <p:nvPr/>
        </p:nvSpPr>
        <p:spPr>
          <a:xfrm>
            <a:off x="786582" y="1055078"/>
            <a:ext cx="6115664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[['Delivery_Time_Minutes','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Distance_KM</a:t>
            </a:r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']].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E018D6-BA00-94F0-472B-C77E7E6F7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002"/>
              </p:ext>
            </p:extLst>
          </p:nvPr>
        </p:nvGraphicFramePr>
        <p:xfrm>
          <a:off x="1295400" y="3576320"/>
          <a:ext cx="9601201" cy="1280160"/>
        </p:xfrm>
        <a:graphic>
          <a:graphicData uri="http://schemas.openxmlformats.org/drawingml/2006/table">
            <a:tbl>
              <a:tblPr/>
              <a:tblGrid>
                <a:gridCol w="2812473">
                  <a:extLst>
                    <a:ext uri="{9D8B030D-6E8A-4147-A177-3AD203B41FA5}">
                      <a16:colId xmlns:a16="http://schemas.microsoft.com/office/drawing/2014/main" val="3705191501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253689640"/>
                    </a:ext>
                  </a:extLst>
                </a:gridCol>
                <a:gridCol w="3976255">
                  <a:extLst>
                    <a:ext uri="{9D8B030D-6E8A-4147-A177-3AD203B41FA5}">
                      <a16:colId xmlns:a16="http://schemas.microsoft.com/office/drawing/2014/main" val="267379409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</a:rPr>
                        <a:t>Delivery_Time_Minutes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</a:rPr>
                        <a:t>Distance_KM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86947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</a:rPr>
                        <a:t>Delivery_Time_Minutes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0.771836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67741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</a:rPr>
                        <a:t>Distance_KM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</a:rPr>
                        <a:t>0.771836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</a:rPr>
                        <a:t>1.000000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9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90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0E493-30C9-ADA5-485B-CB61024BCDF3}"/>
              </a:ext>
            </a:extLst>
          </p:cNvPr>
          <p:cNvSpPr txBox="1"/>
          <p:nvPr/>
        </p:nvSpPr>
        <p:spPr>
          <a:xfrm>
            <a:off x="757084" y="688260"/>
            <a:ext cx="5270090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1" u="sng" dirty="0">
                <a:effectLst/>
                <a:latin typeface="Consolas" panose="020B0609020204030204" pitchFamily="49" charset="0"/>
              </a:rPr>
              <a:t>**Question** Do customers who receive discounts tend to rate their experience better or worse than those who don't?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2B065-B4DC-DEBF-4805-76185D8990C8}"/>
              </a:ext>
            </a:extLst>
          </p:cNvPr>
          <p:cNvSpPr txBox="1"/>
          <p:nvPr/>
        </p:nvSpPr>
        <p:spPr>
          <a:xfrm>
            <a:off x="668594" y="1406092"/>
            <a:ext cx="6115664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Create two groups based on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</a:t>
            </a:r>
            <a:endParaRPr lang="en-US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discounted_orders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&gt; 0]</a:t>
            </a:r>
          </a:p>
          <a:p>
            <a:pPr>
              <a:lnSpc>
                <a:spcPts val="1425"/>
              </a:lnSpc>
              <a:buNone/>
            </a:pP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non_discounted_orders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Discount_Applied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== 0]</a:t>
            </a:r>
          </a:p>
          <a:p>
            <a:pPr>
              <a:lnSpc>
                <a:spcPts val="1425"/>
              </a:lnSpc>
              <a:buNone/>
            </a:pPr>
            <a:b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Calculate the average customer ratings for both groups</a:t>
            </a:r>
          </a:p>
          <a:p>
            <a:pPr>
              <a:lnSpc>
                <a:spcPts val="1425"/>
              </a:lnSpc>
              <a:buNone/>
            </a:pP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avg_rating_discounted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discounted_orders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'].mean()</a:t>
            </a:r>
          </a:p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avg_rating_non_discounted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non_discounted_orders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'].mean()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FFFBD-CC23-CE02-FAA1-54C27D895FE2}"/>
              </a:ext>
            </a:extLst>
          </p:cNvPr>
          <p:cNvSpPr txBox="1"/>
          <p:nvPr/>
        </p:nvSpPr>
        <p:spPr>
          <a:xfrm>
            <a:off x="757084" y="4186521"/>
            <a:ext cx="611566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avg_rating_discounted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avg_rating_non_discounted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4346C-EBAF-43CB-FAFC-423F7EA7ADFB}"/>
              </a:ext>
            </a:extLst>
          </p:cNvPr>
          <p:cNvSpPr txBox="1"/>
          <p:nvPr/>
        </p:nvSpPr>
        <p:spPr>
          <a:xfrm>
            <a:off x="5407742" y="3990698"/>
            <a:ext cx="61156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Consolas" panose="020B0609020204030204" pitchFamily="49" charset="0"/>
              </a:rPr>
              <a:t>OUTPUT</a:t>
            </a:r>
            <a:endParaRPr lang="en-IN" sz="2000" b="1" i="0" u="sng" dirty="0"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IN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400" b="1" i="0" dirty="0">
                <a:effectLst/>
                <a:latin typeface="Consolas" panose="020B0609020204030204" pitchFamily="49" charset="0"/>
              </a:rPr>
              <a:t>3.997818470075307 4.003378579952267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93580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3B61A-3B36-5925-211A-07435E4AE390}"/>
              </a:ext>
            </a:extLst>
          </p:cNvPr>
          <p:cNvSpPr txBox="1"/>
          <p:nvPr/>
        </p:nvSpPr>
        <p:spPr>
          <a:xfrm>
            <a:off x="678426" y="660510"/>
            <a:ext cx="5525729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1" u="sng" dirty="0">
                <a:effectLst/>
                <a:latin typeface="Consolas" panose="020B0609020204030204" pitchFamily="49" charset="0"/>
              </a:rPr>
              <a:t>**Question** What percentage of orders are cancelled each month, and how has this percentage changed over 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DC183-A801-EFFE-16BE-449A956D1BC1}"/>
              </a:ext>
            </a:extLst>
          </p:cNvPr>
          <p:cNvSpPr txBox="1"/>
          <p:nvPr/>
        </p:nvSpPr>
        <p:spPr>
          <a:xfrm>
            <a:off x="855407" y="1717779"/>
            <a:ext cx="6115664" cy="405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Cancelled_Flag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Delivery_Status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== 'Cancelled'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Group by Month and calculate the percentage of cancelled orders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('Month').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agg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Order_ID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'count'),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cancelled_orders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Cancelled_Flag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'sum')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cancelled_percentage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= (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cancelled_orders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 /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total_orders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']) * 100</a:t>
            </a:r>
          </a:p>
          <a:p>
            <a:pPr>
              <a:lnSpc>
                <a:spcPts val="1425"/>
              </a:lnSpc>
              <a:buNone/>
            </a:pPr>
            <a:b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Sort by Month for better visualization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month_order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['January', 'February']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['Month'] =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pd.Categorical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['Month'], categories=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month_order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ordered=True)</a:t>
            </a: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monthly_cancellations.sort_values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('Month')</a:t>
            </a:r>
          </a:p>
        </p:txBody>
      </p:sp>
    </p:spTree>
    <p:extLst>
      <p:ext uri="{BB962C8B-B14F-4D97-AF65-F5344CB8AC3E}">
        <p14:creationId xmlns:p14="http://schemas.microsoft.com/office/powerpoint/2010/main" val="2297701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FDAB16-316D-A967-A84C-3152E5C70F89}"/>
              </a:ext>
            </a:extLst>
          </p:cNvPr>
          <p:cNvSpPr txBox="1"/>
          <p:nvPr/>
        </p:nvSpPr>
        <p:spPr>
          <a:xfrm>
            <a:off x="619432" y="658840"/>
            <a:ext cx="8249265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Plotting the trend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=(10, 6))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sns.barplot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(x='Month', y='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cancelled_percentage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', data=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monthly_cancellations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='red')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('Monthly Cancellation Percentage Over Time')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('Month')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('Cancellation Percentage (%)')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(rotation=45)</a:t>
            </a:r>
          </a:p>
          <a:p>
            <a:pPr>
              <a:lnSpc>
                <a:spcPts val="1425"/>
              </a:lnSpc>
              <a:buNone/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plt.tight_layout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42D99-709E-BADC-B6C1-FC8AAA23A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909" y="1988357"/>
            <a:ext cx="7353408" cy="42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81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353A-4027-A51E-FA45-CDF5379D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 What is the correlation between order amount and customer rating?</a:t>
            </a:r>
            <a:br>
              <a:rPr lang="en-US" sz="20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0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C2C1-54BF-F5A3-26B8-7B6DF0AD0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201168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Correlation between order amount and customer rating</a:t>
            </a:r>
          </a:p>
          <a:p>
            <a:pPr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correlation = 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Final_Price</a:t>
            </a: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Customer_Rating</a:t>
            </a: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"])</a:t>
            </a:r>
          </a:p>
          <a:p>
            <a:pPr>
              <a:lnSpc>
                <a:spcPts val="1425"/>
              </a:lnSpc>
            </a:pP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f"Correlation</a:t>
            </a:r>
            <a:r>
              <a:rPr lang="en-US" sz="14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between order amount and customer rating: {correlation:.2f}")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04944-9A10-B219-84E4-6BE2AF043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</a:rPr>
              <a:t>OUTPUT</a:t>
            </a:r>
          </a:p>
          <a:p>
            <a:endParaRPr lang="en-IN" b="1" i="0" u="sng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Correlation between order amount and customer rating: 0.00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10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DF4782-388E-F58C-44F4-66A3B999F316}"/>
              </a:ext>
            </a:extLst>
          </p:cNvPr>
          <p:cNvSpPr txBox="1"/>
          <p:nvPr/>
        </p:nvSpPr>
        <p:spPr>
          <a:xfrm>
            <a:off x="737420" y="750278"/>
            <a:ext cx="611566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u="sng" dirty="0">
                <a:effectLst/>
                <a:latin typeface="Consolas" panose="020B0609020204030204" pitchFamily="49" charset="0"/>
              </a:rPr>
              <a:t>**Question** What is the probability that an order gets delayed beyond 45 minutes?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5BB80-3764-45DA-C4ED-8B634D3B084A}"/>
              </a:ext>
            </a:extLst>
          </p:cNvPr>
          <p:cNvSpPr txBox="1"/>
          <p:nvPr/>
        </p:nvSpPr>
        <p:spPr>
          <a:xfrm>
            <a:off x="737420" y="1698895"/>
            <a:ext cx="6115664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 Probability of delay beyond 45 minutes</a:t>
            </a:r>
          </a:p>
          <a:p>
            <a:pPr>
              <a:lnSpc>
                <a:spcPts val="1425"/>
              </a:lnSpc>
              <a:buNone/>
            </a:pP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delay_probability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Delivery_Time_Minutes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 &gt; 45).mean()</a:t>
            </a:r>
          </a:p>
          <a:p>
            <a:pPr>
              <a:lnSpc>
                <a:spcPts val="1425"/>
              </a:lnSpc>
            </a:pPr>
            <a:b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f"Probability</a:t>
            </a:r>
            <a:r>
              <a:rPr lang="en-US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of delay beyond 45 minutes: {delay_probability:.2%}")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6E546-C510-C225-2CE6-09F3296AABF1}"/>
              </a:ext>
            </a:extLst>
          </p:cNvPr>
          <p:cNvSpPr txBox="1"/>
          <p:nvPr/>
        </p:nvSpPr>
        <p:spPr>
          <a:xfrm>
            <a:off x="953729" y="4633141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effectLst/>
                <a:latin typeface="Consolas" panose="020B0609020204030204" pitchFamily="49" charset="0"/>
              </a:rPr>
              <a:t>Probability of delay beyond 45 minutes: 52.12%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9214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4ADDE-D562-2CA5-ECD8-618EEE0DD0BC}"/>
              </a:ext>
            </a:extLst>
          </p:cNvPr>
          <p:cNvSpPr txBox="1"/>
          <p:nvPr/>
        </p:nvSpPr>
        <p:spPr>
          <a:xfrm>
            <a:off x="3274143" y="2633528"/>
            <a:ext cx="6115664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📈 </a:t>
            </a:r>
            <a:r>
              <a:rPr lang="en-US" sz="24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Business Impact </a:t>
            </a:r>
          </a:p>
          <a:p>
            <a:pPr>
              <a:lnSpc>
                <a:spcPts val="1425"/>
              </a:lnSpc>
              <a:buNone/>
            </a:pPr>
            <a:endParaRPr lang="en-US" sz="2400" b="1" u="sng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Optimized pricing, promotions, and logistics to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improve customer retention and operational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Consolas" panose="020B0609020204030204" pitchFamily="49" charset="0"/>
              </a:rPr>
              <a:t>efficiency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92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CCC3-741C-B382-05FB-5E4F7FE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IMPORTING THE NECESSARY 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D6E5-2944-4060-DB59-ABCC11F8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 pandas as pd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as np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 seaborn as </a:t>
            </a: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import warnings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warnings.filterwarnings</a:t>
            </a:r>
            <a:r>
              <a:rPr lang="en-IN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('ignore')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1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C045-65B8-0CF7-BA07-EC9E0AD1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u="sng" dirty="0"/>
              <a:t>READING THE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DC1E-128B-9BD0-4679-D70F2FAC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4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4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r"C</a:t>
            </a:r>
            <a:r>
              <a:rPr lang="en-US" sz="4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:\Users\chait\Downloads\customer_orders - customer_orders.csv")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60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DAE4FA-75E5-9841-CC7A-69BEF3CB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54815"/>
              </p:ext>
            </p:extLst>
          </p:nvPr>
        </p:nvGraphicFramePr>
        <p:xfrm>
          <a:off x="688257" y="609600"/>
          <a:ext cx="10923638" cy="5545400"/>
        </p:xfrm>
        <a:graphic>
          <a:graphicData uri="http://schemas.openxmlformats.org/drawingml/2006/table">
            <a:tbl>
              <a:tblPr/>
              <a:tblGrid>
                <a:gridCol w="496529">
                  <a:extLst>
                    <a:ext uri="{9D8B030D-6E8A-4147-A177-3AD203B41FA5}">
                      <a16:colId xmlns:a16="http://schemas.microsoft.com/office/drawing/2014/main" val="3480405348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3909034128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512979776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1258661672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3242845814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3637909278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40337120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76866298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4284178448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959974814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508525197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4009152745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3915297246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93110656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415311366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491858170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777152409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3422915069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2503884701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322792882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18044512"/>
                    </a:ext>
                  </a:extLst>
                </a:gridCol>
                <a:gridCol w="496529">
                  <a:extLst>
                    <a:ext uri="{9D8B030D-6E8A-4147-A177-3AD203B41FA5}">
                      <a16:colId xmlns:a16="http://schemas.microsoft.com/office/drawing/2014/main" val="1970308523"/>
                    </a:ext>
                  </a:extLst>
                </a:gridCol>
              </a:tblGrid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Order_ID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Order_Date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Customer_ID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Customer_Age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Customer_Gender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Payment_Method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Restaurant_ID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Cuisine_Served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Total_Items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Order_Amount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Discount_Applied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Order_Time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Delivery_Partner_ID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Delivery_Time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Delivery_Time_Minutes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Distance_KM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Delivery Charge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Delivery_Status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Delivery_Rating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Customer_Rating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Final_Price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Tip_Amount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154552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2024-02-24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C5527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Female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UPI Wallet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R026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Biryani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257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2024-02-24 01:55:00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D559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2024-02-24 02:21:00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2.2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37.9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4.6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294.9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838284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2024-01-16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C9077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Female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UPI Wallet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R064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South Indian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168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36.3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2024-01-16 13:51:00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D796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2024-01-16 14:12:00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20.2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4.6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151.9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732425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2024-02-08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C9645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18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Female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UPI Wallet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R041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South Indian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51.71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2024-02-08 09:39:00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D689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2024-02-08 10:34:00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55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6.3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23.3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4.6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271.59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662979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2024-01-25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C3230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Female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Credit Card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R011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Street Food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360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39.72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2024-01-25 10:29:00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D945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2024-01-25 10:55:00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6.9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34.3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354.58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069376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2024-02-25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C7429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Female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Cash on Delivery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R076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Mexican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626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2024-02-25 20:48:00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D733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2024-02-25 22:04:00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76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9.1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24.9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3.2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650.9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335682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2024-01-07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C3579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28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Credit Card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R055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South Indian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141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14.24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2024-01-07 19:58:00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D699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2024-01-07 20:43:00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51.3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4.4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178.06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38575"/>
                  </a:ext>
                </a:extLst>
              </a:tr>
              <a:tr h="693175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O00007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2024-01-26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C1624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38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Female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Debit Card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R084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Desserts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209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19.35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2024-01-26 02:03:00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D540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2024-01-26 02:53:00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50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6.6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45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b="1">
                          <a:effectLst/>
                        </a:rPr>
                        <a:t>Delivered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3.7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3.6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>
                          <a:effectLst/>
                        </a:rPr>
                        <a:t>234.65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 dirty="0">
                          <a:effectLst/>
                        </a:rPr>
                        <a:t>0</a:t>
                      </a:r>
                    </a:p>
                  </a:txBody>
                  <a:tcPr marL="8407" marR="8407" marT="5605" marB="5605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6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24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3B25-AC66-A45A-3A3A-B7F12132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**Question**</a:t>
            </a:r>
            <a:r>
              <a:rPr lang="en-US" sz="28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How many customers place multiple orders?</a:t>
            </a:r>
            <a:br>
              <a:rPr lang="en-US" sz="2800" b="0" u="sng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IN" sz="28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B91F-D20C-233D-C254-7DE77FBD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2556931"/>
            <a:ext cx="10100184" cy="357839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#count the number of orders per customers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Customer_ID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#Filter customers who have placed more than 1 order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multiple_orders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customer_order_counts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&gt;1]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#get the number of such customers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num_customers_multiple_orders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multiple_orders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print("number of customers who placed multiple orders:",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num_customers_multiple_orders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  <a:p>
            <a:r>
              <a:rPr lang="en-IN" dirty="0"/>
              <a:t>OUTPUT-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number of customers who placed multiple orders: 8998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1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5120</Words>
  <Application>Microsoft Office PowerPoint</Application>
  <PresentationFormat>Widescreen</PresentationFormat>
  <Paragraphs>639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Consolas</vt:lpstr>
      <vt:lpstr>Garamond</vt:lpstr>
      <vt:lpstr>Organic</vt:lpstr>
      <vt:lpstr>**Bengaluru Food Delivery Data Analysis** USING PYTHON</vt:lpstr>
      <vt:lpstr>LIBRARIES USED</vt:lpstr>
      <vt:lpstr>PowerPoint Presentation</vt:lpstr>
      <vt:lpstr>PowerPoint Presentation</vt:lpstr>
      <vt:lpstr>PowerPoint Presentation</vt:lpstr>
      <vt:lpstr>IMPORTING THE NECESSARY LIBRARIES </vt:lpstr>
      <vt:lpstr>READING THE CSV FILE</vt:lpstr>
      <vt:lpstr>PowerPoint Presentation</vt:lpstr>
      <vt:lpstr>**Question** How many customers place multiple orders? </vt:lpstr>
      <vt:lpstr>**Question** What percentage of customers are repeat buyers? </vt:lpstr>
      <vt:lpstr>**Question** How does customer rating impact repeat purchases? </vt:lpstr>
      <vt:lpstr>**Question** Which time slots see the highest number of repeat orders? </vt:lpstr>
      <vt:lpstr>**Question** What is the average order value (AOV) across different cuisines? </vt:lpstr>
      <vt:lpstr>**Question** Which cuisines generate the highest revenue? </vt:lpstr>
      <vt:lpstr>**Question** What is the average delivery time per cuisine? </vt:lpstr>
      <vt:lpstr>**Question** Which cuisines have the highest order frequency? </vt:lpstr>
      <vt:lpstr>**Question** How does discounting impact the final revenue? </vt:lpstr>
      <vt:lpstr>**Question** Do customers who tip have higher ratings compared to those who don’t? </vt:lpstr>
      <vt:lpstr>**Question** Which time slots experience the most delays in delivery? </vt:lpstr>
      <vt:lpstr>**Question** Which customer segment generates the highest revenue? hint make the customer age in a group </vt:lpstr>
      <vt:lpstr>**Question** Do older customers tip more than younger ones? </vt:lpstr>
      <vt:lpstr>**Question** How does customer rating affect repeat orders? </vt:lpstr>
      <vt:lpstr>**Question** What payment methods are preferred by high-spending customers? </vt:lpstr>
      <vt:lpstr>**Question** What is the average order value of new vs. returning customers? </vt:lpstr>
      <vt:lpstr>PowerPoint Presentation</vt:lpstr>
      <vt:lpstr>PowerPoint Presentation</vt:lpstr>
      <vt:lpstr>PowerPoint Presentation</vt:lpstr>
      <vt:lpstr>PowerPoint Presentation</vt:lpstr>
      <vt:lpstr>**Question :** How do customers of different age groups and genders behave in terms of order frequency and the amount spent?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**Question** What is the correlation between order amount and customer rating?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chaitaly sen</dc:creator>
  <cp:lastModifiedBy>chaitaly sen</cp:lastModifiedBy>
  <cp:revision>54</cp:revision>
  <dcterms:created xsi:type="dcterms:W3CDTF">2025-05-06T18:15:05Z</dcterms:created>
  <dcterms:modified xsi:type="dcterms:W3CDTF">2025-05-13T05:45:45Z</dcterms:modified>
</cp:coreProperties>
</file>