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83" r:id="rId6"/>
    <p:sldId id="277" r:id="rId7"/>
    <p:sldId id="278" r:id="rId8"/>
    <p:sldId id="279" r:id="rId9"/>
    <p:sldId id="280" r:id="rId10"/>
    <p:sldId id="281" r:id="rId11"/>
    <p:sldId id="274" r:id="rId12"/>
    <p:sldId id="275" r:id="rId13"/>
    <p:sldId id="276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\Downloads\UBERANALYSIS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\Downloads\UBERANALYSIS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\Downloads\UBERANALYSIS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TOP</a:t>
            </a:r>
            <a:r>
              <a:rPr lang="en-US" b="1" u="sng" baseline="0"/>
              <a:t> 5 CITIES ACCORDING TO TOTAL PICKUPS</a:t>
            </a:r>
            <a:endParaRPr lang="en-US" b="1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UBERANALYSIS1!$B$1</c:f>
              <c:strCache>
                <c:ptCount val="1"/>
                <c:pt idx="0">
                  <c:v>total_pickups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UBERANALYSIS1!$A$2:$A$6</c:f>
              <c:strCache>
                <c:ptCount val="5"/>
                <c:pt idx="0">
                  <c:v>Manhattan</c:v>
                </c:pt>
                <c:pt idx="1">
                  <c:v>Queens</c:v>
                </c:pt>
                <c:pt idx="2">
                  <c:v>Brooklyn</c:v>
                </c:pt>
                <c:pt idx="3">
                  <c:v>The Bronx</c:v>
                </c:pt>
                <c:pt idx="4">
                  <c:v>N/A</c:v>
                </c:pt>
              </c:strCache>
            </c:strRef>
          </c:cat>
          <c:val>
            <c:numRef>
              <c:f>UBERANALYSIS1!$B$2:$B$6</c:f>
              <c:numCache>
                <c:formatCode>General</c:formatCode>
                <c:ptCount val="5"/>
                <c:pt idx="0">
                  <c:v>64038</c:v>
                </c:pt>
                <c:pt idx="1">
                  <c:v>16888</c:v>
                </c:pt>
                <c:pt idx="2">
                  <c:v>16351</c:v>
                </c:pt>
                <c:pt idx="3">
                  <c:v>4693</c:v>
                </c:pt>
                <c:pt idx="4">
                  <c:v>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3-4D7E-92B2-886358231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2149487"/>
        <c:axId val="1642147087"/>
      </c:barChart>
      <c:catAx>
        <c:axId val="16421494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47087"/>
        <c:crosses val="autoZero"/>
        <c:auto val="1"/>
        <c:lblAlgn val="ctr"/>
        <c:lblOffset val="100"/>
        <c:noMultiLvlLbl val="0"/>
      </c:catAx>
      <c:valAx>
        <c:axId val="16421470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49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74838">
          <a:srgbClr val="768397"/>
        </a:gs>
        <a:gs pos="0">
          <a:schemeClr val="accent4">
            <a:lumMod val="60000"/>
            <a:lumOff val="4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TRIPS ACCORDING TO BOOKING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80314960629922"/>
          <c:y val="0.25138888888888888"/>
          <c:w val="0.86486351706036746"/>
          <c:h val="0.66435987168270638"/>
        </c:manualLayout>
      </c:layout>
      <c:scatterChart>
        <c:scatterStyle val="lineMarker"/>
        <c:varyColors val="0"/>
        <c:ser>
          <c:idx val="0"/>
          <c:order val="0"/>
          <c:tx>
            <c:strRef>
              <c:f>UBERANALYSIS2!$B$1</c:f>
              <c:strCache>
                <c:ptCount val="1"/>
                <c:pt idx="0">
                  <c:v>total_trips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UBERANALYSIS2!$A$2:$A$25</c:f>
              <c:numCache>
                <c:formatCode>General</c:formatCode>
                <c:ptCount val="24"/>
                <c:pt idx="0">
                  <c:v>15</c:v>
                </c:pt>
                <c:pt idx="1">
                  <c:v>17</c:v>
                </c:pt>
                <c:pt idx="2">
                  <c:v>14</c:v>
                </c:pt>
                <c:pt idx="3">
                  <c:v>16</c:v>
                </c:pt>
                <c:pt idx="4">
                  <c:v>13</c:v>
                </c:pt>
                <c:pt idx="5">
                  <c:v>12</c:v>
                </c:pt>
                <c:pt idx="6">
                  <c:v>18</c:v>
                </c:pt>
                <c:pt idx="7">
                  <c:v>11</c:v>
                </c:pt>
                <c:pt idx="8">
                  <c:v>10</c:v>
                </c:pt>
                <c:pt idx="9">
                  <c:v>9</c:v>
                </c:pt>
                <c:pt idx="10">
                  <c:v>19</c:v>
                </c:pt>
                <c:pt idx="11">
                  <c:v>8</c:v>
                </c:pt>
                <c:pt idx="12">
                  <c:v>7</c:v>
                </c:pt>
                <c:pt idx="13">
                  <c:v>20</c:v>
                </c:pt>
                <c:pt idx="14">
                  <c:v>21</c:v>
                </c:pt>
                <c:pt idx="15">
                  <c:v>6</c:v>
                </c:pt>
                <c:pt idx="16">
                  <c:v>22</c:v>
                </c:pt>
                <c:pt idx="17">
                  <c:v>23</c:v>
                </c:pt>
                <c:pt idx="18">
                  <c:v>0</c:v>
                </c:pt>
                <c:pt idx="19">
                  <c:v>5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</c:numCache>
            </c:numRef>
          </c:xVal>
          <c:yVal>
            <c:numRef>
              <c:f>UBERANALYSIS2!$B$2:$B$25</c:f>
              <c:numCache>
                <c:formatCode>General</c:formatCode>
                <c:ptCount val="24"/>
                <c:pt idx="0">
                  <c:v>7908</c:v>
                </c:pt>
                <c:pt idx="1">
                  <c:v>7801</c:v>
                </c:pt>
                <c:pt idx="2">
                  <c:v>7694</c:v>
                </c:pt>
                <c:pt idx="3">
                  <c:v>7576</c:v>
                </c:pt>
                <c:pt idx="4">
                  <c:v>7226</c:v>
                </c:pt>
                <c:pt idx="5">
                  <c:v>7163</c:v>
                </c:pt>
                <c:pt idx="6">
                  <c:v>7070</c:v>
                </c:pt>
                <c:pt idx="7">
                  <c:v>6602</c:v>
                </c:pt>
                <c:pt idx="8">
                  <c:v>5970</c:v>
                </c:pt>
                <c:pt idx="9">
                  <c:v>5641</c:v>
                </c:pt>
                <c:pt idx="10">
                  <c:v>5479</c:v>
                </c:pt>
                <c:pt idx="11">
                  <c:v>4967</c:v>
                </c:pt>
                <c:pt idx="12">
                  <c:v>4135</c:v>
                </c:pt>
                <c:pt idx="13">
                  <c:v>3694</c:v>
                </c:pt>
                <c:pt idx="14">
                  <c:v>3037</c:v>
                </c:pt>
                <c:pt idx="15">
                  <c:v>2834</c:v>
                </c:pt>
                <c:pt idx="16">
                  <c:v>2584</c:v>
                </c:pt>
                <c:pt idx="17">
                  <c:v>2045</c:v>
                </c:pt>
                <c:pt idx="18">
                  <c:v>1346</c:v>
                </c:pt>
                <c:pt idx="19">
                  <c:v>982</c:v>
                </c:pt>
                <c:pt idx="20">
                  <c:v>829</c:v>
                </c:pt>
                <c:pt idx="21">
                  <c:v>477</c:v>
                </c:pt>
                <c:pt idx="22">
                  <c:v>337</c:v>
                </c:pt>
                <c:pt idx="23">
                  <c:v>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52-4E7B-B734-41FD30C44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936464"/>
        <c:axId val="1642938864"/>
      </c:scatterChart>
      <c:valAx>
        <c:axId val="164293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938864"/>
        <c:crosses val="autoZero"/>
        <c:crossBetween val="midCat"/>
      </c:valAx>
      <c:valAx>
        <c:axId val="164293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936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TRIPS ACCORDING TO TIME SLOTS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30027121609798774"/>
          <c:y val="0.18921296296296297"/>
          <c:w val="0.64639545056867886"/>
          <c:h val="0.731134076990376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UBERANALYSIS3!$B$1</c:f>
              <c:strCache>
                <c:ptCount val="1"/>
                <c:pt idx="0">
                  <c:v>total_trips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UBERANALYSIS3!$A$2:$A$6</c:f>
              <c:strCache>
                <c:ptCount val="5"/>
                <c:pt idx="0">
                  <c:v>Afternoon (12PM-4PM)</c:v>
                </c:pt>
                <c:pt idx="1">
                  <c:v>Morning (5AM-11AM)</c:v>
                </c:pt>
                <c:pt idx="2">
                  <c:v>Evening (5PM-8PM)</c:v>
                </c:pt>
                <c:pt idx="3">
                  <c:v>Night (9PM-11PM)</c:v>
                </c:pt>
                <c:pt idx="4">
                  <c:v>Late Night (12AM-4AM)</c:v>
                </c:pt>
              </c:strCache>
            </c:strRef>
          </c:cat>
          <c:val>
            <c:numRef>
              <c:f>UBERANALYSIS3!$B$2:$B$6</c:f>
              <c:numCache>
                <c:formatCode>General</c:formatCode>
                <c:ptCount val="5"/>
                <c:pt idx="0">
                  <c:v>37567</c:v>
                </c:pt>
                <c:pt idx="1">
                  <c:v>31131</c:v>
                </c:pt>
                <c:pt idx="2">
                  <c:v>24044</c:v>
                </c:pt>
                <c:pt idx="3">
                  <c:v>7666</c:v>
                </c:pt>
                <c:pt idx="4">
                  <c:v>3320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2-4F7B-875A-CDC465E74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2958544"/>
        <c:axId val="1642955664"/>
      </c:barChart>
      <c:catAx>
        <c:axId val="1642958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955664"/>
        <c:crosses val="autoZero"/>
        <c:auto val="1"/>
        <c:lblAlgn val="ctr"/>
        <c:lblOffset val="100"/>
        <c:noMultiLvlLbl val="0"/>
      </c:catAx>
      <c:valAx>
        <c:axId val="164295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95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PAYMENT</a:t>
            </a:r>
            <a:r>
              <a:rPr lang="en-IN" b="1" baseline="0"/>
              <a:t> TYPE DISTRIBUTION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[UBERANALYSIS4.csv]Sheet2!$B$3</c:f>
              <c:strCache>
                <c:ptCount val="1"/>
                <c:pt idx="0">
                  <c:v>UBERPAY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[UBERANALYSIS4.csv]Sheet2!$A$4:$A$11</c:f>
              <c:strCache>
                <c:ptCount val="8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N/A</c:v>
                </c:pt>
                <c:pt idx="4">
                  <c:v>Newark, New Jersey</c:v>
                </c:pt>
                <c:pt idx="5">
                  <c:v>Queens</c:v>
                </c:pt>
                <c:pt idx="6">
                  <c:v>Staten Island</c:v>
                </c:pt>
                <c:pt idx="7">
                  <c:v>The Bronx</c:v>
                </c:pt>
              </c:strCache>
            </c:strRef>
          </c:cat>
          <c:val>
            <c:numRef>
              <c:f>[UBERANALYSIS4.csv]Sheet2!$B$4:$B$11</c:f>
              <c:numCache>
                <c:formatCode>0.00</c:formatCode>
                <c:ptCount val="8"/>
                <c:pt idx="0">
                  <c:v>60.34</c:v>
                </c:pt>
                <c:pt idx="1">
                  <c:v>65.78</c:v>
                </c:pt>
                <c:pt idx="2">
                  <c:v>67.66</c:v>
                </c:pt>
                <c:pt idx="3">
                  <c:v>64.36</c:v>
                </c:pt>
                <c:pt idx="4">
                  <c:v>100</c:v>
                </c:pt>
                <c:pt idx="5">
                  <c:v>66.489999999999995</c:v>
                </c:pt>
                <c:pt idx="6">
                  <c:v>67.180000000000007</c:v>
                </c:pt>
                <c:pt idx="7">
                  <c:v>65.52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1-4E14-A648-CC4F42E83227}"/>
            </c:ext>
          </c:extLst>
        </c:ser>
        <c:ser>
          <c:idx val="1"/>
          <c:order val="1"/>
          <c:tx>
            <c:strRef>
              <c:f>[UBERANALYSIS4.csv]Sheet2!$C$3</c:f>
              <c:strCache>
                <c:ptCount val="1"/>
                <c:pt idx="0">
                  <c:v>CASH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[UBERANALYSIS4.csv]Sheet2!$A$4:$A$11</c:f>
              <c:strCache>
                <c:ptCount val="8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N/A</c:v>
                </c:pt>
                <c:pt idx="4">
                  <c:v>Newark, New Jersey</c:v>
                </c:pt>
                <c:pt idx="5">
                  <c:v>Queens</c:v>
                </c:pt>
                <c:pt idx="6">
                  <c:v>Staten Island</c:v>
                </c:pt>
                <c:pt idx="7">
                  <c:v>The Bronx</c:v>
                </c:pt>
              </c:strCache>
            </c:strRef>
          </c:cat>
          <c:val>
            <c:numRef>
              <c:f>[UBERANALYSIS4.csv]Sheet2!$C$4:$C$11</c:f>
              <c:numCache>
                <c:formatCode>0.00</c:formatCode>
                <c:ptCount val="8"/>
                <c:pt idx="0">
                  <c:v>37.43</c:v>
                </c:pt>
                <c:pt idx="1">
                  <c:v>33.5</c:v>
                </c:pt>
                <c:pt idx="2">
                  <c:v>31.65</c:v>
                </c:pt>
                <c:pt idx="3">
                  <c:v>33.15</c:v>
                </c:pt>
                <c:pt idx="4">
                  <c:v>0</c:v>
                </c:pt>
                <c:pt idx="5">
                  <c:v>32.65</c:v>
                </c:pt>
                <c:pt idx="6">
                  <c:v>32.36</c:v>
                </c:pt>
                <c:pt idx="7">
                  <c:v>33.92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1-4E14-A648-CC4F42E83227}"/>
            </c:ext>
          </c:extLst>
        </c:ser>
        <c:ser>
          <c:idx val="2"/>
          <c:order val="2"/>
          <c:tx>
            <c:strRef>
              <c:f>[UBERANALYSIS4.csv]Sheet2!$D$3</c:f>
              <c:strCache>
                <c:ptCount val="1"/>
                <c:pt idx="0">
                  <c:v>AMAZON PAY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[UBERANALYSIS4.csv]Sheet2!$A$4:$A$11</c:f>
              <c:strCache>
                <c:ptCount val="8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N/A</c:v>
                </c:pt>
                <c:pt idx="4">
                  <c:v>Newark, New Jersey</c:v>
                </c:pt>
                <c:pt idx="5">
                  <c:v>Queens</c:v>
                </c:pt>
                <c:pt idx="6">
                  <c:v>Staten Island</c:v>
                </c:pt>
                <c:pt idx="7">
                  <c:v>The Bronx</c:v>
                </c:pt>
              </c:strCache>
            </c:strRef>
          </c:cat>
          <c:val>
            <c:numRef>
              <c:f>[UBERANALYSIS4.csv]Sheet2!$D$4:$D$11</c:f>
              <c:numCache>
                <c:formatCode>0.00</c:formatCode>
                <c:ptCount val="8"/>
                <c:pt idx="0">
                  <c:v>2.23</c:v>
                </c:pt>
                <c:pt idx="1">
                  <c:v>0.59</c:v>
                </c:pt>
                <c:pt idx="2">
                  <c:v>0.5</c:v>
                </c:pt>
                <c:pt idx="3">
                  <c:v>2.27</c:v>
                </c:pt>
                <c:pt idx="4">
                  <c:v>0</c:v>
                </c:pt>
                <c:pt idx="5">
                  <c:v>0.7</c:v>
                </c:pt>
                <c:pt idx="6">
                  <c:v>0.31</c:v>
                </c:pt>
                <c:pt idx="7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61-4E14-A648-CC4F42E83227}"/>
            </c:ext>
          </c:extLst>
        </c:ser>
        <c:ser>
          <c:idx val="3"/>
          <c:order val="3"/>
          <c:tx>
            <c:strRef>
              <c:f>[UBERANALYSIS4.csv]Sheet2!$E$3</c:f>
              <c:strCache>
                <c:ptCount val="1"/>
                <c:pt idx="0">
                  <c:v>GOOGLE PAY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[UBERANALYSIS4.csv]Sheet2!$A$4:$A$11</c:f>
              <c:strCache>
                <c:ptCount val="8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N/A</c:v>
                </c:pt>
                <c:pt idx="4">
                  <c:v>Newark, New Jersey</c:v>
                </c:pt>
                <c:pt idx="5">
                  <c:v>Queens</c:v>
                </c:pt>
                <c:pt idx="6">
                  <c:v>Staten Island</c:v>
                </c:pt>
                <c:pt idx="7">
                  <c:v>The Bronx</c:v>
                </c:pt>
              </c:strCache>
            </c:strRef>
          </c:cat>
          <c:val>
            <c:numRef>
              <c:f>[UBERANALYSIS4.csv]Sheet2!$E$4:$E$11</c:f>
              <c:numCache>
                <c:formatCode>0.00</c:formatCode>
                <c:ptCount val="8"/>
                <c:pt idx="0">
                  <c:v>0</c:v>
                </c:pt>
                <c:pt idx="1">
                  <c:v>0.14000000000000001</c:v>
                </c:pt>
                <c:pt idx="2">
                  <c:v>0.19</c:v>
                </c:pt>
                <c:pt idx="3">
                  <c:v>0.22</c:v>
                </c:pt>
                <c:pt idx="4">
                  <c:v>0</c:v>
                </c:pt>
                <c:pt idx="5">
                  <c:v>0.17</c:v>
                </c:pt>
                <c:pt idx="6">
                  <c:v>0.15</c:v>
                </c:pt>
                <c:pt idx="7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61-4E14-A648-CC4F42E83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69873615"/>
        <c:axId val="1769863535"/>
      </c:barChart>
      <c:catAx>
        <c:axId val="17698736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863535"/>
        <c:crosses val="autoZero"/>
        <c:auto val="1"/>
        <c:lblAlgn val="ctr"/>
        <c:lblOffset val="100"/>
        <c:noMultiLvlLbl val="0"/>
      </c:catAx>
      <c:valAx>
        <c:axId val="1769863535"/>
        <c:scaling>
          <c:orientation val="minMax"/>
        </c:scaling>
        <c:delete val="0"/>
        <c:axPos val="b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87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2"/>
                </a:solidFill>
              </a:rPr>
              <a:t>UBER REVENUE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2"/>
                </a:solidFill>
              </a:rPr>
              <a:t>OPTIMISATION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86ED-5463-D991-DB58-51FB359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/* Hour Buckets (Morning, Afternoon, etc.) Why: Segments trips by time of day. Crucial for planning driver shifts, marketing campaigns, and pricing strategies*/</a:t>
            </a:r>
            <a:endParaRPr lang="en-IN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554D7E-EE7D-3CDF-6C1E-E06F91D63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251716"/>
              </p:ext>
            </p:extLst>
          </p:nvPr>
        </p:nvGraphicFramePr>
        <p:xfrm>
          <a:off x="5887616" y="74645"/>
          <a:ext cx="6176866" cy="18474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407905">
                  <a:extLst>
                    <a:ext uri="{9D8B030D-6E8A-4147-A177-3AD203B41FA5}">
                      <a16:colId xmlns:a16="http://schemas.microsoft.com/office/drawing/2014/main" val="3817632643"/>
                    </a:ext>
                  </a:extLst>
                </a:gridCol>
                <a:gridCol w="1768961">
                  <a:extLst>
                    <a:ext uri="{9D8B030D-6E8A-4147-A177-3AD203B41FA5}">
                      <a16:colId xmlns:a16="http://schemas.microsoft.com/office/drawing/2014/main" val="2801298904"/>
                    </a:ext>
                  </a:extLst>
                </a:gridCol>
              </a:tblGrid>
              <a:tr h="614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time_slot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total_trips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53952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Afternoon (12PM-4PM)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37567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7029449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Morning (5AM-11AM)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0655315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Evening (5PM-8PM)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24044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51573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Night (9PM-11PM)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685450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Late Night (12AM-4AM)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963173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EFD5D-3637-D3AC-3B16-4333E373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843" y="1764742"/>
            <a:ext cx="3855720" cy="5016629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SELECT   CASE     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WHEN HOUR(NEW_PICKUPTIME) BETWEEN 5 AND 11 THEN 'Morning (5AM–11AM)'    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WHEN HOUR(NEW_PICKUPTIME) BETWEEN 12 AND 16 THEN 'Afternoon (12PM–4PM)'    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WHEN HOUR(NEW_PICKUPTIME) BETWEEN 17 AND 20 THEN 'Evening (5PM–8PM)’   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 WHEN HOUR(NEW_PICKUPTIME) BETWEEN 21 AND 23 THEN 'Night (9PM–11PM)’   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 ELSE 'Late Night (12AM–4AM)'  END AS </a:t>
            </a:r>
            <a:r>
              <a:rPr lang="en-US" sz="1100" b="1" dirty="0" err="1">
                <a:solidFill>
                  <a:srgbClr val="002060"/>
                </a:solidFill>
              </a:rPr>
              <a:t>time_slot</a:t>
            </a:r>
            <a:r>
              <a:rPr lang="en-US" sz="1100" b="1" dirty="0">
                <a:solidFill>
                  <a:srgbClr val="002060"/>
                </a:solidFill>
              </a:rPr>
              <a:t>, 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 COUNT(*) AS </a:t>
            </a:r>
            <a:r>
              <a:rPr lang="en-US" sz="1100" b="1" dirty="0" err="1">
                <a:solidFill>
                  <a:srgbClr val="002060"/>
                </a:solidFill>
              </a:rPr>
              <a:t>total_trips</a:t>
            </a:r>
            <a:endParaRPr lang="en-US" sz="1100" b="1" dirty="0">
              <a:solidFill>
                <a:srgbClr val="002060"/>
              </a:solidFill>
            </a:endParaRPr>
          </a:p>
          <a:p>
            <a:r>
              <a:rPr lang="en-US" sz="1100" b="1" dirty="0">
                <a:solidFill>
                  <a:srgbClr val="002060"/>
                </a:solidFill>
              </a:rPr>
              <a:t>FROM ube</a:t>
            </a:r>
          </a:p>
          <a:p>
            <a:r>
              <a:rPr lang="en-US" sz="1100" b="1" dirty="0" err="1">
                <a:solidFill>
                  <a:srgbClr val="002060"/>
                </a:solidFill>
              </a:rPr>
              <a:t>rWHERE</a:t>
            </a:r>
            <a:r>
              <a:rPr lang="en-US" sz="1100" b="1" dirty="0">
                <a:solidFill>
                  <a:srgbClr val="002060"/>
                </a:solidFill>
              </a:rPr>
              <a:t> </a:t>
            </a:r>
            <a:r>
              <a:rPr lang="en-US" sz="1100" b="1" dirty="0" err="1">
                <a:solidFill>
                  <a:srgbClr val="002060"/>
                </a:solidFill>
              </a:rPr>
              <a:t>NEW_pickuptime</a:t>
            </a:r>
            <a:r>
              <a:rPr lang="en-US" sz="1100" b="1" dirty="0">
                <a:solidFill>
                  <a:srgbClr val="002060"/>
                </a:solidFill>
              </a:rPr>
              <a:t> IS NOT NULL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GROUP BY </a:t>
            </a:r>
            <a:r>
              <a:rPr lang="en-US" sz="1100" b="1" dirty="0" err="1">
                <a:solidFill>
                  <a:srgbClr val="002060"/>
                </a:solidFill>
              </a:rPr>
              <a:t>time_slot</a:t>
            </a:r>
            <a:endParaRPr lang="en-US" sz="1100" b="1" dirty="0">
              <a:solidFill>
                <a:srgbClr val="002060"/>
              </a:solidFill>
            </a:endParaRPr>
          </a:p>
          <a:p>
            <a:r>
              <a:rPr lang="en-US" sz="1100" b="1" dirty="0">
                <a:solidFill>
                  <a:srgbClr val="002060"/>
                </a:solidFill>
              </a:rPr>
              <a:t>ORDER BY </a:t>
            </a:r>
            <a:r>
              <a:rPr lang="en-US" sz="1100" b="1" dirty="0" err="1">
                <a:solidFill>
                  <a:srgbClr val="002060"/>
                </a:solidFill>
              </a:rPr>
              <a:t>total_trips</a:t>
            </a:r>
            <a:r>
              <a:rPr lang="en-US" sz="1100" b="1" dirty="0">
                <a:solidFill>
                  <a:srgbClr val="002060"/>
                </a:solidFill>
              </a:rPr>
              <a:t> DESC;</a:t>
            </a:r>
            <a:endParaRPr lang="en-IN" sz="1100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1D56B6-628B-F7F4-6031-FC16EE185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74656"/>
              </p:ext>
            </p:extLst>
          </p:nvPr>
        </p:nvGraphicFramePr>
        <p:xfrm>
          <a:off x="5887616" y="2057399"/>
          <a:ext cx="6176866" cy="472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661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D828-613A-6DE5-FB8B-37ECC6F2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PAYMENT PERCENTAGE ACCORDING TO PAYMENT TYPE</a:t>
            </a:r>
            <a:endParaRPr lang="en-IN" sz="3600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CFC0-FC31-879F-20E5-13F14242B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FCBA9D-6947-8E96-8324-F4FF89B5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2156"/>
              </p:ext>
            </p:extLst>
          </p:nvPr>
        </p:nvGraphicFramePr>
        <p:xfrm>
          <a:off x="985520" y="3081524"/>
          <a:ext cx="3594100" cy="2560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41525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5390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48549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8094955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2292055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UBERPAY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PAY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PAY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695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631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66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302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0001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Newark, New Jersey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32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9415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807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Bronx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1737"/>
                  </a:ext>
                </a:extLst>
              </a:tr>
            </a:tbl>
          </a:graphicData>
        </a:graphic>
      </p:graphicFrame>
      <p:graphicFrame>
        <p:nvGraphicFramePr>
          <p:cNvPr id="8" name="Picture Placeholder 7">
            <a:extLst>
              <a:ext uri="{FF2B5EF4-FFF2-40B4-BE49-F238E27FC236}">
                <a16:creationId xmlns:a16="http://schemas.microsoft.com/office/drawing/2014/main" id="{0C011B0B-9FC8-E624-8052-C928512D1CB3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489984092"/>
              </p:ext>
            </p:extLst>
          </p:nvPr>
        </p:nvGraphicFramePr>
        <p:xfrm>
          <a:off x="5532437" y="0"/>
          <a:ext cx="792230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0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9273-BD8F-65AD-4922-F7270BE4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u="sng" dirty="0"/>
              <a:t>VISUALIZATION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4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D9C8-D0CB-56C9-3A43-7A025A65C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USING STAR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D9477-6759-0192-4AFE-7F805586C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FOR ANALYSIS</a:t>
            </a:r>
          </a:p>
        </p:txBody>
      </p:sp>
    </p:spTree>
    <p:extLst>
      <p:ext uri="{BB962C8B-B14F-4D97-AF65-F5344CB8AC3E}">
        <p14:creationId xmlns:p14="http://schemas.microsoft.com/office/powerpoint/2010/main" val="254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75C3C-FD50-93FB-2E69-8846EA9CFE75}"/>
              </a:ext>
            </a:extLst>
          </p:cNvPr>
          <p:cNvSpPr txBox="1"/>
          <p:nvPr/>
        </p:nvSpPr>
        <p:spPr>
          <a:xfrm>
            <a:off x="3412672" y="1409122"/>
            <a:ext cx="78867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Situation</a:t>
            </a:r>
            <a:r>
              <a:rPr lang="en-IN" sz="3200" dirty="0"/>
              <a:t>: Uber wanted to improve profitability and operational efficiency by uncovering key revenue trends and trip patterns across cities, vehicle types, and timeframes.</a:t>
            </a:r>
          </a:p>
        </p:txBody>
      </p:sp>
    </p:spTree>
    <p:extLst>
      <p:ext uri="{BB962C8B-B14F-4D97-AF65-F5344CB8AC3E}">
        <p14:creationId xmlns:p14="http://schemas.microsoft.com/office/powerpoint/2010/main" val="307143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8BA11-1CD3-1FF3-2E2E-AE9F8F2CCCCE}"/>
              </a:ext>
            </a:extLst>
          </p:cNvPr>
          <p:cNvSpPr txBox="1"/>
          <p:nvPr/>
        </p:nvSpPr>
        <p:spPr>
          <a:xfrm>
            <a:off x="3468655" y="1443841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Task</a:t>
            </a:r>
            <a:r>
              <a:rPr lang="en-IN" dirty="0"/>
              <a:t>: </a:t>
            </a:r>
            <a:r>
              <a:rPr lang="en-IN" sz="3200" dirty="0"/>
              <a:t>As a data analyst, my goal was to </a:t>
            </a:r>
            <a:r>
              <a:rPr lang="en-IN" sz="3200" dirty="0" err="1"/>
              <a:t>analyze</a:t>
            </a:r>
            <a:r>
              <a:rPr lang="en-IN" sz="3200" dirty="0"/>
              <a:t> Uber’s trip-level data to identify high-revenue segments, optimize pricing strategies, and improve fleet allocation.</a:t>
            </a:r>
          </a:p>
        </p:txBody>
      </p:sp>
    </p:spTree>
    <p:extLst>
      <p:ext uri="{BB962C8B-B14F-4D97-AF65-F5344CB8AC3E}">
        <p14:creationId xmlns:p14="http://schemas.microsoft.com/office/powerpoint/2010/main" val="155177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59FFD-824E-EFD7-AB29-CBB966A0EBBE}"/>
              </a:ext>
            </a:extLst>
          </p:cNvPr>
          <p:cNvSpPr txBox="1"/>
          <p:nvPr/>
        </p:nvSpPr>
        <p:spPr>
          <a:xfrm>
            <a:off x="3384680" y="965633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Action</a:t>
            </a:r>
            <a:r>
              <a:rPr lang="en-IN" sz="3200" dirty="0"/>
              <a:t>: I performed SQL-based analysis on Uber's trip and location datasets. I created metrics on revenue by city and vehicle type,  revenue earned, number of trips and daily trends. </a:t>
            </a:r>
          </a:p>
        </p:txBody>
      </p:sp>
    </p:spTree>
    <p:extLst>
      <p:ext uri="{BB962C8B-B14F-4D97-AF65-F5344CB8AC3E}">
        <p14:creationId xmlns:p14="http://schemas.microsoft.com/office/powerpoint/2010/main" val="2813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F31AB9-915C-B5FF-1063-0CF87F5335B0}"/>
              </a:ext>
            </a:extLst>
          </p:cNvPr>
          <p:cNvSpPr txBox="1"/>
          <p:nvPr/>
        </p:nvSpPr>
        <p:spPr>
          <a:xfrm>
            <a:off x="3487317" y="796221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Result</a:t>
            </a:r>
            <a:r>
              <a:rPr lang="en-IN" dirty="0"/>
              <a:t>: </a:t>
            </a:r>
            <a:r>
              <a:rPr lang="en-IN" sz="3200" dirty="0"/>
              <a:t>My insights helped identify the top-performing cities and vehicle types, peak booking hours, and the most profitable routes. The analysis empowered stakeholders with data-driven strategies to optimize pricing, reduce inefficiencies, and boost revenue growth.</a:t>
            </a:r>
          </a:p>
        </p:txBody>
      </p:sp>
    </p:spTree>
    <p:extLst>
      <p:ext uri="{BB962C8B-B14F-4D97-AF65-F5344CB8AC3E}">
        <p14:creationId xmlns:p14="http://schemas.microsoft.com/office/powerpoint/2010/main" val="404010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CDF1-FFD7-9AF9-A887-F5F3C546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</a:t>
            </a:r>
            <a:r>
              <a:rPr lang="en-US" sz="1600" dirty="0"/>
              <a:t>Question 1- What are the top 5 cities with the highest number of trip bookings- Reason(Understanding the cities  with the highest demand that allow stakeholders to allocate more drivers and marketing efforts in those locations)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C40BF-4895-4437-00D1-769F1B65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3014133"/>
            <a:ext cx="3855720" cy="37479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with </a:t>
            </a:r>
            <a:r>
              <a:rPr lang="en-US" b="1" dirty="0" err="1">
                <a:solidFill>
                  <a:srgbClr val="002060"/>
                </a:solidFill>
              </a:rPr>
              <a:t>pickup_stats</a:t>
            </a:r>
            <a:r>
              <a:rPr lang="en-US" b="1" dirty="0">
                <a:solidFill>
                  <a:srgbClr val="002060"/>
                </a:solidFill>
              </a:rPr>
              <a:t> as(select </a:t>
            </a:r>
            <a:r>
              <a:rPr lang="en-US" b="1" dirty="0" err="1">
                <a:solidFill>
                  <a:srgbClr val="002060"/>
                </a:solidFill>
              </a:rPr>
              <a:t>l.city,count</a:t>
            </a:r>
            <a:r>
              <a:rPr lang="en-US" b="1" dirty="0">
                <a:solidFill>
                  <a:srgbClr val="002060"/>
                </a:solidFill>
              </a:rPr>
              <a:t>(*) as </a:t>
            </a:r>
            <a:r>
              <a:rPr lang="en-US" b="1" dirty="0" err="1">
                <a:solidFill>
                  <a:srgbClr val="002060"/>
                </a:solidFill>
              </a:rPr>
              <a:t>total_pickups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from uber u join location l on </a:t>
            </a:r>
            <a:r>
              <a:rPr lang="en-US" b="1" dirty="0" err="1">
                <a:solidFill>
                  <a:srgbClr val="002060"/>
                </a:solidFill>
              </a:rPr>
              <a:t>u.PUlocationid</a:t>
            </a:r>
            <a:r>
              <a:rPr lang="en-US" b="1" dirty="0">
                <a:solidFill>
                  <a:srgbClr val="002060"/>
                </a:solidFill>
              </a:rPr>
              <a:t>=</a:t>
            </a:r>
            <a:r>
              <a:rPr lang="en-US" b="1" dirty="0" err="1">
                <a:solidFill>
                  <a:srgbClr val="002060"/>
                </a:solidFill>
              </a:rPr>
              <a:t>l.locationid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group by </a:t>
            </a:r>
            <a:r>
              <a:rPr lang="en-US" b="1" dirty="0" err="1">
                <a:solidFill>
                  <a:srgbClr val="002060"/>
                </a:solidFill>
              </a:rPr>
              <a:t>l.city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 select * from </a:t>
            </a:r>
            <a:r>
              <a:rPr lang="en-US" b="1" dirty="0" err="1">
                <a:solidFill>
                  <a:srgbClr val="002060"/>
                </a:solidFill>
              </a:rPr>
              <a:t>pickup_stats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order by </a:t>
            </a:r>
            <a:r>
              <a:rPr lang="en-US" b="1" dirty="0" err="1">
                <a:solidFill>
                  <a:srgbClr val="002060"/>
                </a:solidFill>
              </a:rPr>
              <a:t>total_pickups</a:t>
            </a:r>
            <a:r>
              <a:rPr lang="en-US" b="1" dirty="0">
                <a:solidFill>
                  <a:srgbClr val="002060"/>
                </a:solidFill>
              </a:rPr>
              <a:t> desc limit 5;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42EA265D-D061-DBBE-A5AA-891358A68D3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232072829"/>
              </p:ext>
            </p:extLst>
          </p:nvPr>
        </p:nvGraphicFramePr>
        <p:xfrm>
          <a:off x="6096001" y="3251200"/>
          <a:ext cx="5633156" cy="360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24F09E-EA13-A18C-2EB8-C2302E855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8464"/>
              </p:ext>
            </p:extLst>
          </p:nvPr>
        </p:nvGraphicFramePr>
        <p:xfrm>
          <a:off x="6096000" y="225778"/>
          <a:ext cx="5633156" cy="29294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6268">
                  <a:extLst>
                    <a:ext uri="{9D8B030D-6E8A-4147-A177-3AD203B41FA5}">
                      <a16:colId xmlns:a16="http://schemas.microsoft.com/office/drawing/2014/main" val="2776019358"/>
                    </a:ext>
                  </a:extLst>
                </a:gridCol>
                <a:gridCol w="3006888">
                  <a:extLst>
                    <a:ext uri="{9D8B030D-6E8A-4147-A177-3AD203B41FA5}">
                      <a16:colId xmlns:a16="http://schemas.microsoft.com/office/drawing/2014/main" val="2105257872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city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total_pickups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4781579"/>
                  </a:ext>
                </a:extLst>
              </a:tr>
              <a:tr h="4882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Manhattan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64038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717387"/>
                  </a:ext>
                </a:extLst>
              </a:tr>
              <a:tr h="4882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16888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6260913"/>
                  </a:ext>
                </a:extLst>
              </a:tr>
              <a:tr h="4882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Brooklyn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16351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0099256"/>
                  </a:ext>
                </a:extLst>
              </a:tr>
              <a:tr h="4882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Bronx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7515849"/>
                  </a:ext>
                </a:extLst>
              </a:tr>
              <a:tr h="4882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120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78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9C37-ECC0-4387-A0B0-D7DC5118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What is the distribution of trip bookings across different hours of the day?-- Reason: Helps in identifying peak hours and optimizing driver availability and surge pricing.</a:t>
            </a:r>
            <a:endParaRPr lang="en-IN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1DA7A3-D35E-08B6-F9DA-53ABA3393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067020"/>
              </p:ext>
            </p:extLst>
          </p:nvPr>
        </p:nvGraphicFramePr>
        <p:xfrm>
          <a:off x="5915608" y="1"/>
          <a:ext cx="5831633" cy="26411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25619">
                  <a:extLst>
                    <a:ext uri="{9D8B030D-6E8A-4147-A177-3AD203B41FA5}">
                      <a16:colId xmlns:a16="http://schemas.microsoft.com/office/drawing/2014/main" val="123880730"/>
                    </a:ext>
                  </a:extLst>
                </a:gridCol>
                <a:gridCol w="3706014">
                  <a:extLst>
                    <a:ext uri="{9D8B030D-6E8A-4147-A177-3AD203B41FA5}">
                      <a16:colId xmlns:a16="http://schemas.microsoft.com/office/drawing/2014/main" val="3828785307"/>
                    </a:ext>
                  </a:extLst>
                </a:gridCol>
              </a:tblGrid>
              <a:tr h="187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booking_hour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total_trips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106189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7908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9885054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2827472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6682623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917285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7226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2979275"/>
                  </a:ext>
                </a:extLst>
              </a:tr>
              <a:tr h="1483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5900003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7070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7150690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5159451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5970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4167663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5641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0091085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486526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4967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346057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9600345"/>
                  </a:ext>
                </a:extLst>
              </a:tr>
              <a:tr h="14713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3694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265658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704E-E4FF-24E0-5D23-F469BBBE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SELECT HOUR(NEW_PICKUPTIME) AS </a:t>
            </a:r>
            <a:r>
              <a:rPr lang="en-US" b="1" dirty="0" err="1">
                <a:solidFill>
                  <a:srgbClr val="002060"/>
                </a:solidFill>
              </a:rPr>
              <a:t>booking_hour</a:t>
            </a:r>
            <a:r>
              <a:rPr lang="en-US" b="1" dirty="0">
                <a:solidFill>
                  <a:srgbClr val="002060"/>
                </a:solidFill>
              </a:rPr>
              <a:t>,</a:t>
            </a:r>
          </a:p>
          <a:p>
            <a:r>
              <a:rPr lang="en-US" b="1" dirty="0">
                <a:solidFill>
                  <a:srgbClr val="002060"/>
                </a:solidFill>
              </a:rPr>
              <a:t> COUNT(*) AS </a:t>
            </a:r>
            <a:r>
              <a:rPr lang="en-US" b="1" dirty="0" err="1">
                <a:solidFill>
                  <a:srgbClr val="002060"/>
                </a:solidFill>
              </a:rPr>
              <a:t>total_trips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b="1" dirty="0" err="1">
                <a:solidFill>
                  <a:srgbClr val="002060"/>
                </a:solidFill>
              </a:rPr>
              <a:t>uberGROUP</a:t>
            </a:r>
            <a:r>
              <a:rPr lang="en-US" b="1" dirty="0">
                <a:solidFill>
                  <a:srgbClr val="002060"/>
                </a:solidFill>
              </a:rPr>
              <a:t> BY </a:t>
            </a:r>
            <a:r>
              <a:rPr lang="en-US" b="1" dirty="0" err="1">
                <a:solidFill>
                  <a:srgbClr val="002060"/>
                </a:solidFill>
              </a:rPr>
              <a:t>booking_hour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ORDER BY </a:t>
            </a:r>
            <a:r>
              <a:rPr lang="en-US" b="1" dirty="0" err="1">
                <a:solidFill>
                  <a:srgbClr val="002060"/>
                </a:solidFill>
              </a:rPr>
              <a:t>total_trips</a:t>
            </a:r>
            <a:r>
              <a:rPr lang="en-US" b="1" dirty="0">
                <a:solidFill>
                  <a:srgbClr val="002060"/>
                </a:solidFill>
              </a:rPr>
              <a:t> DESC;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D43E7B-706B-4959-7A39-ACEF53EF7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211261"/>
              </p:ext>
            </p:extLst>
          </p:nvPr>
        </p:nvGraphicFramePr>
        <p:xfrm>
          <a:off x="5915609" y="2715208"/>
          <a:ext cx="5831632" cy="375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98837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62</TotalTime>
  <Words>615</Words>
  <Application>Microsoft Office PowerPoint</Application>
  <PresentationFormat>Widescreen</PresentationFormat>
  <Paragraphs>137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UBER REVENUE</vt:lpstr>
      <vt:lpstr>VISUALIZATION </vt:lpstr>
      <vt:lpstr>USING STAR METHOD</vt:lpstr>
      <vt:lpstr>PowerPoint Presentation</vt:lpstr>
      <vt:lpstr>PowerPoint Presentation</vt:lpstr>
      <vt:lpstr>PowerPoint Presentation</vt:lpstr>
      <vt:lpstr>PowerPoint Presentation</vt:lpstr>
      <vt:lpstr>*Question 1- What are the top 5 cities with the highest number of trip bookings- Reason(Understanding the cities  with the highest demand that allow stakeholders to allocate more drivers and marketing efforts in those locations)</vt:lpstr>
      <vt:lpstr>What is the distribution of trip bookings across different hours of the day?-- Reason: Helps in identifying peak hours and optimizing driver availability and surge pricing.</vt:lpstr>
      <vt:lpstr>/* Hour Buckets (Morning, Afternoon, etc.) Why: Segments trips by time of day. Crucial for planning driver shifts, marketing campaigns, and pricing strategies*/</vt:lpstr>
      <vt:lpstr>PAYMENT PERCENTAGE ACCORDING TO PAYMENT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chaitaly sen</dc:creator>
  <cp:lastModifiedBy>chaitaly sen</cp:lastModifiedBy>
  <cp:revision>13</cp:revision>
  <dcterms:created xsi:type="dcterms:W3CDTF">2025-05-02T06:11:06Z</dcterms:created>
  <dcterms:modified xsi:type="dcterms:W3CDTF">2025-06-04T17:52:31Z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