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4630400" cy="8229600"/>
  <p:notesSz cx="8229600" cy="14630400"/>
  <p:embeddedFontLst>
    <p:embeddedFont>
      <p:font typeface="Raleway" pitchFamily="2" charset="0"/>
      <p:regular r:id="rId15"/>
    </p:embeddedFont>
    <p:embeddedFont>
      <p:font typeface="Roboto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2F92C-AE82-9F4A-AD7F-A9408934FAF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DF54A-31C9-FE45-BDDF-B9D043EFB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5" Type="http://schemas.openxmlformats.org/officeDocument/2006/relationships/hyperlink" Target="https://keras.io/api/layers/recurrent_layers/lstm/" TargetMode="External" /><Relationship Id="rId4" Type="http://schemas.openxmlformats.org/officeDocument/2006/relationships/hyperlink" Target="https://xgboost.readthedocs.io/en/stable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7" Type="http://schemas.openxmlformats.org/officeDocument/2006/relationships/image" Target="../media/image9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1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423233"/>
            <a:ext cx="75564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Stock Market Data Forecasting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793790" y="38283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</a:t>
            </a:r>
            <a:endParaRPr lang="en-IN" sz="1750" b="1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IN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Agre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Yash</a:t>
            </a:r>
            <a:endParaRPr lang="en-IN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Bairagi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Aditi</a:t>
            </a:r>
            <a:endParaRPr lang="en-IN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itale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Chaitanya</a:t>
            </a:r>
            <a:endParaRPr lang="en-IN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IN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haudhari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Sakshi</a:t>
            </a:r>
            <a:endParaRPr lang="en-IN" sz="175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Thakur Kshitija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590589" y="69767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Sanjivani College of Engineering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590590" y="75722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Date: 18/05/2025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307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 Faced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4051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 time series exhibit non-stationary behavior, complicating modeling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232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412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Missing values arise from rolling indicator calculations and require careful handling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593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773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 class imbalance impacts accuracy of up/down price predictions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954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135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 models demand extensive tuning and longer training periods for improvement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8394"/>
            <a:ext cx="422921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&amp; Future Work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2673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Successfully built and compared 4 models for stock direction prediction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09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Tree-based models performed well, while LSTM offered deeper insight into trends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517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Improvements: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Hyperparameter tuning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361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more stocks for generalization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783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Incorporate macroeconomic indicators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69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References: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1B1B27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Scikit-learn Random Forest Documentation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2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1B1B27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 Documentation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15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1B1B27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Keras LSTM Layer Documentation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35123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Problem Statement: Challenges in Market Forecasting</a:t>
            </a:r>
            <a:endParaRPr lang="en-US" sz="2200" dirty="0"/>
          </a:p>
        </p:txBody>
      </p:sp>
      <p:sp>
        <p:nvSpPr>
          <p:cNvPr id="4" name="Shape 1"/>
          <p:cNvSpPr/>
          <p:nvPr/>
        </p:nvSpPr>
        <p:spPr>
          <a:xfrm>
            <a:off x="793790" y="2643783"/>
            <a:ext cx="7556421" cy="2305764"/>
          </a:xfrm>
          <a:prstGeom prst="roundRect">
            <a:avLst>
              <a:gd name="adj" fmla="val 413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78217"/>
            <a:ext cx="708755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Financial Market Challenges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46781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Fat-tailed distributions causing extreme events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391001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Non-stationary time series patterns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224" y="435221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Sudden unpredictable market behavior shifts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93790" y="5176361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28224" y="54107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28224" y="590121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 stock price movement accurately using historical indicators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81795"/>
            <a:ext cx="704611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 &amp; Scope of the Forecasting Study</a:t>
            </a:r>
            <a:endParaRPr lang="en-US" sz="2650" dirty="0"/>
          </a:p>
        </p:txBody>
      </p:sp>
      <p:sp>
        <p:nvSpPr>
          <p:cNvPr id="4" name="Shape 1"/>
          <p:cNvSpPr/>
          <p:nvPr/>
        </p:nvSpPr>
        <p:spPr>
          <a:xfrm>
            <a:off x="793790" y="45622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6401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13052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and compare models forecasting stock direction using technical indicators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5622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46401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Scope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13052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Yahoo Finance data for AAPL stock (2020–2025)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8194119" y="557272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Models: Random Forest, XGBoost, Gradient Boosting, LSTM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8194119" y="637782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Indicators: RSI, MACD, SMA, Volatility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194119" y="682001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accuracy and performance metrics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70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Dataset &amp; Feature Engineering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9241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Source &amp; Period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053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Yahoo Finance, Apple Inc. (AAPL) from 2020 to 2025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95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6761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Open, High, Low, Close, Volume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183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Daily Return (% change)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6057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RSI (momentum), MACD (trend)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0277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SMA-5 (moving average), Volatility (std dev)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29241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35053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 → Price goes up next day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9475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 → Price goes down next day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40738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Preprocessing &amp; Handling Class Imbalance</a:t>
            </a:r>
            <a:endParaRPr lang="en-US" sz="2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849398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0762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1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56663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Dropped NaN values from rolling indicator calculations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10282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4370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2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2751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Shifted target variable by 1 day to prevent leakage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571167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3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28839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Train/Test split chronologically: 80% train, 20% test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932051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158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Step 4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64928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Applied SMOTE to balance target classes in training data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04161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Models Implemented for Stock Direction Prediction</a:t>
            </a:r>
            <a:endParaRPr lang="en-US" sz="2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61282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40661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2897029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Ensemble of decision trees for robust classification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161282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240661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XGBoost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2897029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Gradient boosting optimized for speed and performance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161282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2406610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Gradient Boosting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251359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Sequential boosting of weak learners to minimize errors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793694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587484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LSTM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077903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Neural network capturing long-term dependencies in time series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7" y="2785608"/>
            <a:ext cx="3270209" cy="533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Results (Accuracy)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87" y="48991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Good at predicting price going down, but bad at predicting price going up. Accuracy: 45%.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8" y="53563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XGBoost: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Slightly better, but still misses many "up" days. Accuracy: 48%.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59026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Gradient Boosting: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Best overall — balanced predictions for both up and down days. Accuracy: 52%.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4488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LSTM: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Uses past trends, okay at predicting down days, struggles with up days. Accuracy: 48%.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12753" y="69932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All models find "price going up" hard to predict. Gradient Boosting performs best. LSTM can improve with more training.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21CA8-27B6-1330-9BB5-21598A880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425" y="873446"/>
            <a:ext cx="6004997" cy="39060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50793"/>
            <a:ext cx="39247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Visualizations &amp; Insights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1011375" y="9202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📊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 Bar Plot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311374" y="14274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comparison of model accuracies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011374" y="18483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Distribution Plots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311374" y="2355440"/>
            <a:ext cx="4468537" cy="722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Examination of numeric feature distributions including Close price, Volume, and RSI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8D733-8E8F-A22D-5AA5-BFA00A4F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22" y="3126722"/>
            <a:ext cx="8460209" cy="47957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5">
            <a:extLst>
              <a:ext uri="{FF2B5EF4-FFF2-40B4-BE49-F238E27FC236}">
                <a16:creationId xmlns:a16="http://schemas.microsoft.com/office/drawing/2014/main" id="{FD87B6B8-D738-22DC-56E8-9BA94BAB7DC6}"/>
              </a:ext>
            </a:extLst>
          </p:cNvPr>
          <p:cNvSpPr/>
          <p:nvPr/>
        </p:nvSpPr>
        <p:spPr>
          <a:xfrm>
            <a:off x="793789" y="13042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📉</a:t>
            </a: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Correlation Heatmap</a:t>
            </a:r>
            <a:endParaRPr lang="en-US" sz="175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7E7905FC-9AF6-3E9F-F253-BE3219E93A03}"/>
              </a:ext>
            </a:extLst>
          </p:cNvPr>
          <p:cNvSpPr/>
          <p:nvPr/>
        </p:nvSpPr>
        <p:spPr>
          <a:xfrm>
            <a:off x="1356529" y="20766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Analysis of feature interdependencies such as Close &amp; SMA and RSI &amp; MACD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C09DF6-D950-DDBE-4583-DA048A0A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860" y="2848996"/>
            <a:ext cx="7179961" cy="45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1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Aditi Bairagi</cp:lastModifiedBy>
  <cp:revision>2</cp:revision>
  <dcterms:created xsi:type="dcterms:W3CDTF">2025-05-18T08:37:49Z</dcterms:created>
  <dcterms:modified xsi:type="dcterms:W3CDTF">2025-05-18T08:55:30Z</dcterms:modified>
</cp:coreProperties>
</file>